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71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03A2-AEC8-4931-9055-15E1018574E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AF649-6A74-430A-8D31-E52A4E83FC6E}"/>
              </a:ext>
            </a:extLst>
          </p:cNvPr>
          <p:cNvSpPr/>
          <p:nvPr/>
        </p:nvSpPr>
        <p:spPr>
          <a:xfrm>
            <a:off x="0" y="2941477"/>
            <a:ext cx="9144000" cy="975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F9EF6-D1D7-4733-A5A1-93CF9ED44A38}"/>
              </a:ext>
            </a:extLst>
          </p:cNvPr>
          <p:cNvSpPr txBox="1"/>
          <p:nvPr/>
        </p:nvSpPr>
        <p:spPr>
          <a:xfrm>
            <a:off x="1459685" y="3156223"/>
            <a:ext cx="622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600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5C6E-3B0D-4C88-8C95-A3356E8A921F}"/>
              </a:ext>
            </a:extLst>
          </p:cNvPr>
          <p:cNvSpPr txBox="1"/>
          <p:nvPr/>
        </p:nvSpPr>
        <p:spPr>
          <a:xfrm>
            <a:off x="177567" y="173851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/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D0AE77-09C2-4B61-B062-B8FD85961EF5}"/>
              </a:ext>
            </a:extLst>
          </p:cNvPr>
          <p:cNvSpPr txBox="1"/>
          <p:nvPr/>
        </p:nvSpPr>
        <p:spPr>
          <a:xfrm>
            <a:off x="170576" y="2805315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 </a:t>
            </a:r>
            <a:r>
              <a:rPr lang="en-US" altLang="ko-KR" dirty="0"/>
              <a:t>(2</a:t>
            </a:r>
            <a:r>
              <a:rPr lang="ko-KR" altLang="en-US" dirty="0"/>
              <a:t>차 미분방정식</a:t>
            </a:r>
            <a:r>
              <a:rPr lang="en-US" altLang="ko-KR" dirty="0"/>
              <a:t>) Exact Solution </a:t>
            </a:r>
            <a:r>
              <a:rPr lang="ko-KR" altLang="en-US" dirty="0"/>
              <a:t>구함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/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blipFill>
                <a:blip r:embed="rId3"/>
                <a:stretch>
                  <a:fillRect l="-449" t="-2174" r="-74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/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βh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05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d>
                      <m:d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/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CBACB-7B97-4F65-B37C-8A2EC6FE8CBD}"/>
              </a:ext>
            </a:extLst>
          </p:cNvPr>
          <p:cNvSpPr/>
          <p:nvPr/>
        </p:nvSpPr>
        <p:spPr>
          <a:xfrm>
            <a:off x="413157" y="1904301"/>
            <a:ext cx="8420450" cy="37146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28544-81E0-437C-8922-BB989E3180F1}"/>
              </a:ext>
            </a:extLst>
          </p:cNvPr>
          <p:cNvSpPr txBox="1"/>
          <p:nvPr/>
        </p:nvSpPr>
        <p:spPr>
          <a:xfrm>
            <a:off x="402671" y="3068273"/>
            <a:ext cx="1729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8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FF"/>
                </a:solidFill>
              </a:rPr>
              <a:t>Central Difference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96B2-BD28-4CFB-A90E-0C6ED278DC37}"/>
              </a:ext>
            </a:extLst>
          </p:cNvPr>
          <p:cNvSpPr txBox="1"/>
          <p:nvPr/>
        </p:nvSpPr>
        <p:spPr>
          <a:xfrm flipH="1">
            <a:off x="523889" y="1375794"/>
            <a:ext cx="39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운동방정식에 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/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/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kx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62477A-A9CB-43CF-A3EA-97834F6CD8FA}"/>
              </a:ext>
            </a:extLst>
          </p:cNvPr>
          <p:cNvSpPr txBox="1"/>
          <p:nvPr/>
        </p:nvSpPr>
        <p:spPr>
          <a:xfrm flipH="1">
            <a:off x="523889" y="3283955"/>
            <a:ext cx="47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운동방정식을 다음과 같은 형태로 정리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/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/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33EAFA-330F-4C91-B047-14E880934282}"/>
              </a:ext>
            </a:extLst>
          </p:cNvPr>
          <p:cNvCxnSpPr/>
          <p:nvPr/>
        </p:nvCxnSpPr>
        <p:spPr>
          <a:xfrm>
            <a:off x="624980" y="4555222"/>
            <a:ext cx="127093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/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blipFill>
                <a:blip r:embed="rId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/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blipFill>
                <a:blip r:embed="rId7"/>
                <a:stretch>
                  <a:fillRect l="-23810" r="-238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9A4A94-D993-4089-8F36-FA7FFB94DA87}"/>
              </a:ext>
            </a:extLst>
          </p:cNvPr>
          <p:cNvCxnSpPr>
            <a:cxnSpLocks/>
          </p:cNvCxnSpPr>
          <p:nvPr/>
        </p:nvCxnSpPr>
        <p:spPr>
          <a:xfrm>
            <a:off x="2686937" y="4548231"/>
            <a:ext cx="362611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B22232-0CC0-4F5B-BB13-F89EBC09EF52}"/>
              </a:ext>
            </a:extLst>
          </p:cNvPr>
          <p:cNvSpPr txBox="1"/>
          <p:nvPr/>
        </p:nvSpPr>
        <p:spPr>
          <a:xfrm flipH="1">
            <a:off x="1381837" y="45839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137E3-D5BD-443A-9166-CEB74AD34BA6}"/>
              </a:ext>
            </a:extLst>
          </p:cNvPr>
          <p:cNvSpPr txBox="1"/>
          <p:nvPr/>
        </p:nvSpPr>
        <p:spPr>
          <a:xfrm flipH="1">
            <a:off x="4615061" y="45762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/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1ADCF7-5AD1-4515-983F-E57D9E8EF765}"/>
              </a:ext>
            </a:extLst>
          </p:cNvPr>
          <p:cNvSpPr/>
          <p:nvPr/>
        </p:nvSpPr>
        <p:spPr>
          <a:xfrm>
            <a:off x="540667" y="5521535"/>
            <a:ext cx="6225053" cy="7871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/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/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blipFill>
                <a:blip r:embed="rId2"/>
                <a:stretch>
                  <a:fillRect l="-472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/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FB4315-996F-4F8D-8ADE-38EB81B728A5}"/>
              </a:ext>
            </a:extLst>
          </p:cNvPr>
          <p:cNvSpPr txBox="1"/>
          <p:nvPr/>
        </p:nvSpPr>
        <p:spPr>
          <a:xfrm>
            <a:off x="177567" y="1738514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기반으로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E707-58A5-4365-BB5E-4A8CAFD4C43C}"/>
              </a:ext>
            </a:extLst>
          </p:cNvPr>
          <p:cNvSpPr txBox="1"/>
          <p:nvPr/>
        </p:nvSpPr>
        <p:spPr>
          <a:xfrm>
            <a:off x="178965" y="3048596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변화량 기준으로 위의 식을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/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ko-KR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/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Δt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βΔ</m:t>
                      </m:r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/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BFB7B1-0CFF-4CFC-A2A5-BFC983B644F1}"/>
              </a:ext>
            </a:extLst>
          </p:cNvPr>
          <p:cNvSpPr txBox="1"/>
          <p:nvPr/>
        </p:nvSpPr>
        <p:spPr>
          <a:xfrm>
            <a:off x="178965" y="4704996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운동방정식에 대입하여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/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den>
                                  </m:f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791B3B-52D2-48B8-A377-D3255445B874}"/>
              </a:ext>
            </a:extLst>
          </p:cNvPr>
          <p:cNvCxnSpPr>
            <a:cxnSpLocks/>
          </p:cNvCxnSpPr>
          <p:nvPr/>
        </p:nvCxnSpPr>
        <p:spPr>
          <a:xfrm>
            <a:off x="248979" y="6072761"/>
            <a:ext cx="22515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/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blipFill>
                <a:blip r:embed="rId8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/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blipFill>
                <a:blip r:embed="rId9"/>
                <a:stretch>
                  <a:fillRect l="-23810" r="-238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48F8EF9-1A83-44CD-A20C-2BD4DD705E7F}"/>
              </a:ext>
            </a:extLst>
          </p:cNvPr>
          <p:cNvCxnSpPr>
            <a:cxnSpLocks/>
          </p:cNvCxnSpPr>
          <p:nvPr/>
        </p:nvCxnSpPr>
        <p:spPr>
          <a:xfrm>
            <a:off x="3140238" y="6076213"/>
            <a:ext cx="49496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68C9D9-A757-4EA4-9087-34872E0928F1}"/>
              </a:ext>
            </a:extLst>
          </p:cNvPr>
          <p:cNvSpPr txBox="1"/>
          <p:nvPr/>
        </p:nvSpPr>
        <p:spPr>
          <a:xfrm flipH="1">
            <a:off x="657937" y="6101495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FB7EC-A566-4AA0-A03E-419A72DE532F}"/>
              </a:ext>
            </a:extLst>
          </p:cNvPr>
          <p:cNvSpPr txBox="1"/>
          <p:nvPr/>
        </p:nvSpPr>
        <p:spPr>
          <a:xfrm flipH="1">
            <a:off x="5271454" y="6118683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6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blipFill>
                <a:blip r:embed="rId2"/>
                <a:stretch>
                  <a:fillRect l="-472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Direct Integration 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4</a:t>
            </a:r>
            <a:r>
              <a:rPr lang="en-US" altLang="ko-KR" baseline="30000" dirty="0"/>
              <a:t>th</a:t>
            </a:r>
            <a:r>
              <a:rPr lang="en-US" altLang="ko-KR" dirty="0"/>
              <a:t> Order Runge-</a:t>
            </a:r>
            <a:r>
              <a:rPr lang="en-US" altLang="ko-KR" dirty="0" err="1"/>
              <a:t>Kutta</a:t>
            </a:r>
            <a:r>
              <a:rPr lang="en-US" altLang="ko-KR" dirty="0"/>
              <a:t>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1872000" y="1801013"/>
            <a:ext cx="540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1459685" y="1300295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6D5D9-CAFA-4066-9DC2-7E8D8340CFF9}"/>
              </a:ext>
            </a:extLst>
          </p:cNvPr>
          <p:cNvSpPr txBox="1"/>
          <p:nvPr/>
        </p:nvSpPr>
        <p:spPr>
          <a:xfrm>
            <a:off x="1377193" y="2207705"/>
            <a:ext cx="722152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정의 및 산출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해석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부합하는 시간이력 생성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 및 결론</a:t>
            </a:r>
          </a:p>
        </p:txBody>
      </p:sp>
    </p:spTree>
    <p:extLst>
      <p:ext uri="{BB962C8B-B14F-4D97-AF65-F5344CB8AC3E}">
        <p14:creationId xmlns:p14="http://schemas.microsoft.com/office/powerpoint/2010/main" val="22749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배경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(1)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산출</a:t>
            </a:r>
            <a:r>
              <a:rPr lang="ko-KR" altLang="en-US" dirty="0"/>
              <a:t>을 통해 설계요건</a:t>
            </a:r>
            <a:r>
              <a:rPr lang="en-US" altLang="ko-KR" dirty="0"/>
              <a:t>(SSE, OBE, BLPB, IRWST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(2)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해석</a:t>
            </a:r>
            <a:r>
              <a:rPr lang="ko-KR" altLang="en-US" dirty="0"/>
              <a:t>을 통해 설계하중을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(3) </a:t>
            </a:r>
            <a:r>
              <a:rPr lang="ko-KR" altLang="en-US" dirty="0" err="1"/>
              <a:t>응답스펙트럼</a:t>
            </a:r>
            <a:r>
              <a:rPr lang="ko-KR" altLang="en-US" dirty="0"/>
              <a:t> 요건은 </a:t>
            </a:r>
            <a:r>
              <a:rPr lang="ko-KR" altLang="en-US" b="1" dirty="0">
                <a:solidFill>
                  <a:srgbClr val="0000FF"/>
                </a:solidFill>
              </a:rPr>
              <a:t>기기검증</a:t>
            </a:r>
            <a:r>
              <a:rPr lang="ko-KR" altLang="en-US" dirty="0"/>
              <a:t>에 사용되기도 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(4) </a:t>
            </a:r>
            <a:r>
              <a:rPr lang="ko-KR" altLang="en-US" dirty="0" err="1"/>
              <a:t>응답스펙트럼을</a:t>
            </a:r>
            <a:r>
              <a:rPr lang="ko-KR" altLang="en-US" dirty="0"/>
              <a:t> 사용해 </a:t>
            </a:r>
            <a:r>
              <a:rPr lang="ko-KR" altLang="en-US" b="1" dirty="0">
                <a:solidFill>
                  <a:srgbClr val="0000FF"/>
                </a:solidFill>
              </a:rPr>
              <a:t>시간이력해석</a:t>
            </a:r>
            <a:r>
              <a:rPr lang="ko-KR" altLang="en-US" dirty="0"/>
              <a:t>을 수행해야 하는 경우가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내용</a:t>
            </a:r>
            <a:endParaRPr lang="en-US" altLang="ko-KR" dirty="0"/>
          </a:p>
          <a:p>
            <a:endParaRPr lang="en-US" altLang="ko-KR" dirty="0"/>
          </a:p>
          <a:p>
            <a:pPr marL="800100" lvl="1" indent="-342900">
              <a:buAutoNum type="arabicParenBoth"/>
            </a:pPr>
            <a:r>
              <a:rPr lang="ko-KR" altLang="en-US" dirty="0" err="1"/>
              <a:t>응답스펙트럼의</a:t>
            </a:r>
            <a:r>
              <a:rPr lang="ko-KR" altLang="en-US" dirty="0"/>
              <a:t> 정의 및 산출 방법</a:t>
            </a:r>
            <a:endParaRPr lang="en-US" altLang="ko-KR" dirty="0"/>
          </a:p>
          <a:p>
            <a:pPr marL="800100" lvl="1" indent="-342900">
              <a:buAutoNum type="arabicParenBoth"/>
            </a:pPr>
            <a:endParaRPr lang="en-US" altLang="ko-KR" dirty="0"/>
          </a:p>
          <a:p>
            <a:pPr marL="800100" lvl="1" indent="-342900">
              <a:buAutoNum type="arabicParenBoth"/>
            </a:pPr>
            <a:r>
              <a:rPr lang="ko-KR" altLang="en-US" dirty="0" err="1"/>
              <a:t>응답스펙트럼</a:t>
            </a:r>
            <a:r>
              <a:rPr lang="ko-KR" altLang="en-US" dirty="0"/>
              <a:t> 해석을 수행하는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ko-KR" altLang="en-US" dirty="0" err="1"/>
              <a:t>응답스펙트럼에</a:t>
            </a:r>
            <a:r>
              <a:rPr lang="ko-KR" altLang="en-US" dirty="0"/>
              <a:t> 부합하는 시간이력을 생산하는 방법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응답스펙트럼은</a:t>
            </a:r>
            <a:r>
              <a:rPr lang="ko-KR" altLang="en-US" dirty="0"/>
              <a:t> 다양한 감쇠 및 고유진동수를 갖는 단자유도 시스템의 최대응답을 그래프로 표현한 것임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최대 응답을 표현한 것이므로</a:t>
            </a:r>
            <a:r>
              <a:rPr lang="en-US" altLang="ko-KR" dirty="0"/>
              <a:t>, ERS(Extreme Response Spectrum)</a:t>
            </a:r>
            <a:r>
              <a:rPr lang="ko-KR" altLang="en-US" dirty="0"/>
              <a:t>으로도 불림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입력 형태가 </a:t>
            </a:r>
            <a:r>
              <a:rPr lang="en-US" altLang="ko-KR" dirty="0"/>
              <a:t>Shock</a:t>
            </a:r>
            <a:r>
              <a:rPr lang="ko-KR" altLang="en-US" dirty="0"/>
              <a:t>인 경우</a:t>
            </a:r>
            <a:r>
              <a:rPr lang="en-US" altLang="ko-KR" dirty="0"/>
              <a:t>, SRS( Shock Response Spectrum)</a:t>
            </a:r>
            <a:r>
              <a:rPr lang="ko-KR" altLang="en-US" dirty="0"/>
              <a:t>으로 부름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X</a:t>
            </a:r>
            <a:r>
              <a:rPr lang="ko-KR" altLang="en-US" dirty="0"/>
              <a:t>축은 단자유도 시스템의 고유진동수 </a:t>
            </a:r>
            <a:r>
              <a:rPr lang="en-US" altLang="ko-KR" dirty="0"/>
              <a:t>(</a:t>
            </a:r>
            <a:r>
              <a:rPr lang="ko-KR" altLang="en-US" dirty="0"/>
              <a:t>또는 주기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Y</a:t>
            </a:r>
            <a:r>
              <a:rPr lang="ko-KR" altLang="en-US" dirty="0"/>
              <a:t>축은 단자유도 시스템의 최대응답</a:t>
            </a:r>
            <a:r>
              <a:rPr lang="en-US" altLang="ko-KR" dirty="0"/>
              <a:t>(</a:t>
            </a:r>
            <a:r>
              <a:rPr lang="ko-KR" altLang="en-US" dirty="0"/>
              <a:t>변위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)</a:t>
            </a:r>
            <a:r>
              <a:rPr lang="ko-KR" altLang="en-US" dirty="0"/>
              <a:t>을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8F90E-BBA0-416D-92E6-7DB7E6B8D102}"/>
              </a:ext>
            </a:extLst>
          </p:cNvPr>
          <p:cNvSpPr txBox="1"/>
          <p:nvPr/>
        </p:nvSpPr>
        <p:spPr>
          <a:xfrm>
            <a:off x="7195077" y="6550223"/>
            <a:ext cx="26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 출처 </a:t>
            </a:r>
            <a:r>
              <a:rPr lang="en-US" altLang="ko-KR" sz="1400" dirty="0"/>
              <a:t>: KINS/RR-608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0FF9B-2DC3-4C78-9C53-C70563EF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56" y="3069005"/>
            <a:ext cx="4443489" cy="3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단자유도 시스템 시간이력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수치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해석 방법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Recursive Filter (Z-transform)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Convolution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Ramp Invariant Method (ISO 18431-4)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Exact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Solution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Duhamel’s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Piecewise Linear Method (Piecewise Exact Method)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Central Difference Method - Explicit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Constant Acceleration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Linear Acceleration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 - Implicit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4</a:t>
                </a:r>
                <a:r>
                  <a:rPr lang="en-US" altLang="ko-KR" baseline="30000" dirty="0"/>
                  <a:t>th</a:t>
                </a:r>
                <a:r>
                  <a:rPr lang="en-US" altLang="ko-KR" dirty="0"/>
                  <a:t> Order Runge-</a:t>
                </a:r>
                <a:r>
                  <a:rPr lang="en-US" altLang="ko-KR" dirty="0" err="1"/>
                  <a:t>Kutta</a:t>
                </a:r>
                <a:r>
                  <a:rPr lang="en-US" altLang="ko-KR" dirty="0"/>
                  <a:t> Method - Explicit</a:t>
                </a:r>
              </a:p>
              <a:p>
                <a:pPr lvl="2"/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5909310"/>
              </a:xfrm>
              <a:prstGeom prst="rect">
                <a:avLst/>
              </a:prstGeom>
              <a:blipFill>
                <a:blip r:embed="rId2"/>
                <a:stretch>
                  <a:fillRect l="-472" t="-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86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DBBE-13BE-405B-9A17-062200311730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Convolution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A6468-1C74-40E5-A71A-0E1012840D21}"/>
              </a:ext>
            </a:extLst>
          </p:cNvPr>
          <p:cNvSpPr txBox="1"/>
          <p:nvPr/>
        </p:nvSpPr>
        <p:spPr>
          <a:xfrm>
            <a:off x="234892" y="1787450"/>
            <a:ext cx="23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Convolution Integral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/>
              <p:nvPr/>
            </p:nvSpPr>
            <p:spPr>
              <a:xfrm>
                <a:off x="570451" y="2155970"/>
                <a:ext cx="2440925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dτ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2155970"/>
                <a:ext cx="2440925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/>
              <p:nvPr/>
            </p:nvSpPr>
            <p:spPr>
              <a:xfrm>
                <a:off x="3919361" y="2032627"/>
                <a:ext cx="943400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dirty="0"/>
                  <a:t>위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032627"/>
                <a:ext cx="943400" cy="282193"/>
              </a:xfrm>
              <a:prstGeom prst="rect">
                <a:avLst/>
              </a:prstGeom>
              <a:blipFill>
                <a:blip r:embed="rId3"/>
                <a:stretch>
                  <a:fillRect l="-6452" t="-29787" r="-14194" b="-44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/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dirty="0"/>
                  <a:t>중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4201" t="-29787" r="-13018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/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787" t="-11765" b="-6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B53D43-EC9B-44A6-824A-ABEB2B37238E}"/>
              </a:ext>
            </a:extLst>
          </p:cNvPr>
          <p:cNvSpPr txBox="1"/>
          <p:nvPr/>
        </p:nvSpPr>
        <p:spPr>
          <a:xfrm>
            <a:off x="277617" y="2798898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Unit</a:t>
            </a:r>
            <a:r>
              <a:rPr lang="ko-KR" altLang="en-US" dirty="0"/>
              <a:t> </a:t>
            </a:r>
            <a:r>
              <a:rPr lang="en-US" altLang="ko-KR" dirty="0"/>
              <a:t>Impulse</a:t>
            </a:r>
            <a:r>
              <a:rPr lang="ko-KR" altLang="en-US" dirty="0"/>
              <a:t>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Recursive Filter</a:t>
            </a:r>
            <a:r>
              <a:rPr lang="ko-KR" altLang="en-US" dirty="0"/>
              <a:t>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/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/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"/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1−2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𝜁</m:t>
                          </m:r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lit/>
                        </m:rP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0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30ABB-F143-4F7B-B239-610F4D536109}"/>
              </a:ext>
            </a:extLst>
          </p:cNvPr>
          <p:cNvSpPr/>
          <p:nvPr/>
        </p:nvSpPr>
        <p:spPr>
          <a:xfrm>
            <a:off x="386674" y="4041010"/>
            <a:ext cx="6240629" cy="25840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/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달함수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blipFill>
                <a:blip r:embed="rId8"/>
                <a:stretch>
                  <a:fillRect l="-5490" t="-30435" r="-902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Ramp Invariant Method (ISO 18431-4)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44A294-16BE-4D96-AA19-A1067180F378}"/>
              </a:ext>
            </a:extLst>
          </p:cNvPr>
          <p:cNvSpPr/>
          <p:nvPr/>
        </p:nvSpPr>
        <p:spPr>
          <a:xfrm>
            <a:off x="1402012" y="2579687"/>
            <a:ext cx="6306691" cy="4064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/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latinLnBrk="1">
                  <a:lnSpc>
                    <a:spcPct val="107000"/>
                  </a:lnSpc>
                  <a:spcAft>
                    <a:spcPts val="800"/>
                  </a:spcAft>
                  <a:defRPr sz="1400" i="1" kern="1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1−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⋅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/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274C35-5A13-42F9-BF9F-D45137B6DE6D}"/>
              </a:ext>
            </a:extLst>
          </p:cNvPr>
          <p:cNvSpPr txBox="1"/>
          <p:nvPr/>
        </p:nvSpPr>
        <p:spPr>
          <a:xfrm>
            <a:off x="1017165" y="1701362"/>
            <a:ext cx="537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Ramp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(2) Recursive Filter</a:t>
            </a:r>
            <a:r>
              <a:rPr lang="ko-KR" altLang="en-US" dirty="0"/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50226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/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dτ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/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dirty="0"/>
                  <a:t>위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blipFill>
                <a:blip r:embed="rId3"/>
                <a:stretch>
                  <a:fillRect l="-6452" t="-30435" r="-14839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/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dirty="0"/>
                  <a:t>중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3609" t="-30435" r="-1360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/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671" t="-11765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34DE10-5BE8-4597-9A0B-29115421AD3B}"/>
              </a:ext>
            </a:extLst>
          </p:cNvPr>
          <p:cNvSpPr txBox="1"/>
          <p:nvPr/>
        </p:nvSpPr>
        <p:spPr>
          <a:xfrm>
            <a:off x="176169" y="1787450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Duhamel’s Integral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CFAEA-DDB6-44AE-82F9-6CC8798FF9AA}"/>
              </a:ext>
            </a:extLst>
          </p:cNvPr>
          <p:cNvSpPr txBox="1"/>
          <p:nvPr/>
        </p:nvSpPr>
        <p:spPr>
          <a:xfrm>
            <a:off x="177567" y="319820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/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1F1B65-BD84-472E-ACC6-94D51A9C4B49}"/>
              </a:ext>
            </a:extLst>
          </p:cNvPr>
          <p:cNvSpPr txBox="1"/>
          <p:nvPr/>
        </p:nvSpPr>
        <p:spPr>
          <a:xfrm>
            <a:off x="178965" y="4315335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Ramped </a:t>
            </a:r>
            <a:r>
              <a:rPr lang="ko-KR" altLang="en-US" dirty="0"/>
              <a:t>하중에 대한 </a:t>
            </a:r>
            <a:r>
              <a:rPr lang="en-US" altLang="ko-KR" dirty="0"/>
              <a:t>Exact Solution </a:t>
            </a:r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/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ζω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4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/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DE0EE7-BF15-4CAC-8B43-6DD575E1E684}"/>
              </a:ext>
            </a:extLst>
          </p:cNvPr>
          <p:cNvSpPr/>
          <p:nvPr/>
        </p:nvSpPr>
        <p:spPr>
          <a:xfrm>
            <a:off x="469784" y="1771612"/>
            <a:ext cx="8363823" cy="446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/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/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  <a:blipFill>
                <a:blip r:embed="rId4"/>
                <a:stretch>
                  <a:fillRect l="-4910" b="-46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65E954-1E0B-4050-8AEA-2D3CFC7EB0E4}"/>
              </a:ext>
            </a:extLst>
          </p:cNvPr>
          <p:cNvSpPr txBox="1"/>
          <p:nvPr/>
        </p:nvSpPr>
        <p:spPr>
          <a:xfrm>
            <a:off x="486561" y="3638725"/>
            <a:ext cx="1729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9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</TotalTime>
  <Words>1116</Words>
  <Application>Microsoft Office PowerPoint</Application>
  <PresentationFormat>화면 슬라이드 쇼(4:3)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kepco-enc</dc:creator>
  <cp:lastModifiedBy>kepco-enc</cp:lastModifiedBy>
  <cp:revision>49</cp:revision>
  <dcterms:created xsi:type="dcterms:W3CDTF">2022-01-03T08:56:48Z</dcterms:created>
  <dcterms:modified xsi:type="dcterms:W3CDTF">2022-01-20T12:06:12Z</dcterms:modified>
</cp:coreProperties>
</file>