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6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 autoAdjust="0"/>
    <p:restoredTop sz="94660"/>
  </p:normalViewPr>
  <p:slideViewPr>
    <p:cSldViewPr>
      <p:cViewPr>
        <p:scale>
          <a:sx n="100" d="100"/>
          <a:sy n="100" d="100"/>
        </p:scale>
        <p:origin x="-120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02591-7258-4B37-8195-B1303CE297C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424A-968A-4B76-9AA2-B0E7238AF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1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2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3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4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5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6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7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05060" indent="-271177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084707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518590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952473" indent="-216941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386355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820238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254121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688004" indent="-21694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fld id="{88EC8CC4-90A1-450D-A93D-1DC450C82E75}" type="slidenum">
              <a:rPr kumimoji="0" lang="ko-KR" altLang="en-US">
                <a:ea typeface="맑은 고딕" pitchFamily="50" charset="-127"/>
              </a:rPr>
              <a:pPr/>
              <a:t>8</a:t>
            </a:fld>
            <a:endParaRPr kumimoji="0" lang="ko-KR" altLang="en-US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5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8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2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539751"/>
            <a:ext cx="8280400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9364" y="139700"/>
            <a:ext cx="1404937" cy="330072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8" y="285612"/>
            <a:ext cx="2742653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86101"/>
            <a:ext cx="36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780414"/>
            <a:ext cx="7885112" cy="2496228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7102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2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0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0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7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0228-6E5A-4BD5-AB3C-528C4FD9FEB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E204-14FD-4BD6-82CF-F6CB7C645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phonebook2/pbc?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list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3436938" y="1559551"/>
            <a:ext cx="1551384" cy="4545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131840" y="3845551"/>
            <a:ext cx="2683206" cy="40048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544888" y="4470400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439700"/>
            <a:ext cx="842961" cy="539511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4916488" y="3845550"/>
            <a:ext cx="898558" cy="132861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8280400" y="4816476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117682" y="2138610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getBoardList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621711" y="2991910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693149" y="2970743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411818"/>
            <a:ext cx="31734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903820"/>
            <a:chOff x="4418459" y="613461"/>
            <a:chExt cx="1517554" cy="676345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426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action=list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049" y="2060244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89728" y="2355707"/>
            <a:ext cx="1450924" cy="1113654"/>
          </a:xfrm>
          <a:prstGeom prst="roundRect">
            <a:avLst>
              <a:gd name="adj" fmla="val 21454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List&lt;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boardVo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안</a:t>
            </a:r>
            <a:r>
              <a:rPr lang="ko-KR" altLang="en-US" sz="1100" dirty="0" err="1">
                <a:solidFill>
                  <a:schemeClr val="tx1"/>
                </a:solidFill>
              </a:rPr>
              <a:t>헷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갈리게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5" idx="3"/>
            <a:endCxn id="61" idx="1"/>
          </p:cNvCxnSpPr>
          <p:nvPr/>
        </p:nvCxnSpPr>
        <p:spPr bwMode="auto">
          <a:xfrm flipV="1">
            <a:off x="7740652" y="2674127"/>
            <a:ext cx="377030" cy="238407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4988322" y="1588416"/>
            <a:ext cx="1466053" cy="851284"/>
          </a:xfrm>
          <a:prstGeom prst="roundRect">
            <a:avLst>
              <a:gd name="adj" fmla="val 32167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action=list</a:t>
            </a:r>
          </a:p>
          <a:p>
            <a:pPr>
              <a:defRPr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boardList</a:t>
            </a:r>
            <a:r>
              <a:rPr lang="en-US" altLang="ko-KR" sz="1000" dirty="0" smtClean="0">
                <a:solidFill>
                  <a:schemeClr val="tx1"/>
                </a:solidFill>
              </a:rPr>
              <a:t>",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boardList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113214" y="3697818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3617913" y="1356419"/>
            <a:ext cx="144145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Rqeust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요청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068243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 bwMode="auto">
          <a:xfrm>
            <a:off x="1702793" y="-564481"/>
            <a:ext cx="15815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50" dirty="0" smtClean="0">
                <a:latin typeface="+mn-ea"/>
              </a:rPr>
              <a:t>[</a:t>
            </a:r>
            <a:r>
              <a:rPr lang="ko-KR" altLang="en-US" sz="1050" dirty="0" err="1" smtClean="0">
                <a:latin typeface="+mn-ea"/>
              </a:rPr>
              <a:t>파라미터</a:t>
            </a:r>
            <a:r>
              <a:rPr lang="en-US" altLang="ko-KR" sz="105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50" dirty="0" err="1" smtClean="0">
                <a:latin typeface="+mn-ea"/>
              </a:rPr>
              <a:t>getParameter</a:t>
            </a:r>
            <a:r>
              <a:rPr lang="en-US" altLang="ko-KR" sz="1050" dirty="0" smtClean="0">
                <a:latin typeface="+mn-ea"/>
              </a:rPr>
              <a:t>("action")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357671" y="-582472"/>
            <a:ext cx="27880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err="1" smtClean="0">
                <a:latin typeface="+mn-ea"/>
              </a:rPr>
              <a:t>리퀘스트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어트리뷰트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Request.setAttribute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실제값</a:t>
            </a:r>
            <a:r>
              <a:rPr lang="en-US" altLang="ko-KR" sz="1000" dirty="0" smtClean="0">
                <a:latin typeface="+mn-ea"/>
              </a:rPr>
              <a:t>)&lt;-</a:t>
            </a:r>
            <a:r>
              <a:rPr lang="ko-KR" altLang="en-US" sz="1000" dirty="0" smtClean="0">
                <a:latin typeface="+mn-ea"/>
              </a:rPr>
              <a:t>컨트롤러</a:t>
            </a: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Request.getAttribute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)-&gt;</a:t>
            </a:r>
            <a:r>
              <a:rPr lang="en-US" altLang="ko-KR" sz="1000" dirty="0" err="1" smtClean="0">
                <a:latin typeface="+mn-ea"/>
              </a:rPr>
              <a:t>jsp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273833" y="-675456"/>
            <a:ext cx="44742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세션 </a:t>
            </a:r>
            <a:r>
              <a:rPr lang="ko-KR" altLang="en-US" sz="1000" dirty="0" err="1" smtClean="0">
                <a:latin typeface="+mn-ea"/>
              </a:rPr>
              <a:t>어트리뷰트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Request.setAttribute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실제값</a:t>
            </a:r>
            <a:r>
              <a:rPr lang="en-US" altLang="ko-KR" sz="1000" dirty="0" smtClean="0">
                <a:latin typeface="+mn-ea"/>
              </a:rPr>
              <a:t>)&lt;-</a:t>
            </a:r>
            <a:r>
              <a:rPr lang="ko-KR" altLang="en-US" sz="1000" dirty="0" smtClean="0">
                <a:latin typeface="+mn-ea"/>
              </a:rPr>
              <a:t>컨트롤러 </a:t>
            </a:r>
            <a:r>
              <a:rPr lang="en-US" altLang="ko-KR" sz="1000" dirty="0" smtClean="0">
                <a:latin typeface="+mn-ea"/>
              </a:rPr>
              <a:t>login</a:t>
            </a:r>
            <a:r>
              <a:rPr lang="ko-KR" altLang="en-US" sz="1000" dirty="0" smtClean="0">
                <a:latin typeface="+mn-ea"/>
              </a:rPr>
              <a:t>기능</a:t>
            </a: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Request.getAttribute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)-&gt;</a:t>
            </a:r>
            <a:r>
              <a:rPr lang="en-US" altLang="ko-KR" sz="1000" dirty="0" err="1" smtClean="0">
                <a:latin typeface="+mn-ea"/>
              </a:rPr>
              <a:t>j</a:t>
            </a:r>
            <a:r>
              <a:rPr lang="en-US" altLang="ko-KR" sz="1000" dirty="0" err="1" smtClean="0">
                <a:latin typeface="+mn-ea"/>
              </a:rPr>
              <a:t>spcontroller</a:t>
            </a:r>
            <a:r>
              <a:rPr lang="en-US" altLang="ko-KR" sz="1000" dirty="0" smtClean="0">
                <a:latin typeface="+mn-ea"/>
              </a:rPr>
              <a:t> -&gt; </a:t>
            </a:r>
            <a:r>
              <a:rPr lang="ko-KR" altLang="en-US" sz="1000" dirty="0" smtClean="0">
                <a:latin typeface="+mn-ea"/>
              </a:rPr>
              <a:t>현재 로그인한 사용자 정보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779417" y="4112022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list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230855" y="3625175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stCxn id="65" idx="2"/>
            <a:endCxn id="45" idx="0"/>
          </p:cNvCxnSpPr>
          <p:nvPr/>
        </p:nvCxnSpPr>
        <p:spPr bwMode="auto">
          <a:xfrm>
            <a:off x="7015190" y="3469361"/>
            <a:ext cx="439709" cy="64266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109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-read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338638" y="1265043"/>
            <a:ext cx="974726" cy="10366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3"/>
            <a:endCxn id="69" idx="1"/>
          </p:cNvCxnSpPr>
          <p:nvPr/>
        </p:nvCxnSpPr>
        <p:spPr bwMode="auto">
          <a:xfrm flipV="1">
            <a:off x="3275855" y="3845551"/>
            <a:ext cx="2539191" cy="147999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909960"/>
            <a:ext cx="1209676" cy="20313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4" y="3845550"/>
            <a:ext cx="742122" cy="186516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8730456" y="4844215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495506" y="2098900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getBoard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no)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071767" y="3019649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9143205" y="2998482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8530431" y="1895699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0751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action=read&amp;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no=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1171584"/>
            <a:chOff x="4418459" y="613461"/>
            <a:chExt cx="1517554" cy="876718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626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1100" dirty="0" err="1">
                  <a:latin typeface="+mn-ea"/>
                </a:rPr>
                <a:t>파라미터</a:t>
              </a:r>
              <a:r>
                <a:rPr lang="en-US" altLang="ko-KR" sz="1100" dirty="0">
                  <a:latin typeface="+mn-ea"/>
                </a:rPr>
                <a:t>: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>
                  <a:solidFill>
                    <a:srgbClr val="00B050"/>
                  </a:solidFill>
                </a:rPr>
                <a:t>read&amp;no</a:t>
              </a:r>
              <a:r>
                <a:rPr lang="en-US" altLang="ko-KR" sz="1100" b="1" dirty="0">
                  <a:solidFill>
                    <a:srgbClr val="00B050"/>
                  </a:solidFill>
                </a:rPr>
                <a:t>=</a:t>
              </a:r>
              <a:r>
                <a:rPr lang="ko-KR" altLang="en-US" sz="1100" b="1" dirty="0" smtClean="0">
                  <a:solidFill>
                    <a:srgbClr val="00B050"/>
                  </a:solidFill>
                </a:rPr>
                <a:t>값</a:t>
              </a:r>
              <a:endParaRPr lang="ko-KR" altLang="en-US" sz="1100" b="1" dirty="0">
                <a:solidFill>
                  <a:srgbClr val="00B050"/>
                </a:solidFill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624638" y="1804921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862764" y="2087450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read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8093076" y="2611967"/>
            <a:ext cx="402430" cy="224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313364" y="1693333"/>
            <a:ext cx="1549400" cy="1216627"/>
          </a:xfrm>
          <a:prstGeom prst="roundRect">
            <a:avLst>
              <a:gd name="adj" fmla="val 24126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 err="1">
                <a:solidFill>
                  <a:srgbClr val="00B050"/>
                </a:solidFill>
              </a:rPr>
              <a:t>read&amp;no</a:t>
            </a:r>
            <a:r>
              <a:rPr lang="en-US" altLang="ko-KR" sz="1000" dirty="0">
                <a:solidFill>
                  <a:srgbClr val="00B050"/>
                </a:solidFill>
              </a:rPr>
              <a:t>=</a:t>
            </a:r>
            <a:r>
              <a:rPr lang="ko-KR" altLang="en-US" sz="1000" dirty="0" smtClean="0">
                <a:solidFill>
                  <a:srgbClr val="00B050"/>
                </a:solidFill>
              </a:rPr>
              <a:t>값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r>
              <a:rPr lang="en-US" altLang="ko-KR" sz="1000" dirty="0" err="1">
                <a:solidFill>
                  <a:schemeClr val="tx1"/>
                </a:solidFill>
              </a:rPr>
              <a:t>boardRead</a:t>
            </a:r>
            <a:r>
              <a:rPr lang="en-US" altLang="ko-KR" sz="1000" dirty="0">
                <a:solidFill>
                  <a:schemeClr val="tx1"/>
                </a:solidFill>
              </a:rPr>
              <a:t>", </a:t>
            </a:r>
            <a:r>
              <a:rPr lang="en-US" altLang="ko-KR" sz="1000" dirty="0" err="1">
                <a:solidFill>
                  <a:schemeClr val="tx1"/>
                </a:solidFill>
              </a:rPr>
              <a:t>boradVo</a:t>
            </a:r>
            <a:endParaRPr lang="ko-KR" altLang="en-US" sz="1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3730382" y="4234000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38638" y="1356419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" y="1434178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2" y="4080501"/>
            <a:ext cx="3029883" cy="24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862764" y="3636794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read.jsp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601746" y="3187091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stCxn id="65" idx="2"/>
            <a:endCxn id="45" idx="0"/>
          </p:cNvCxnSpPr>
          <p:nvPr/>
        </p:nvCxnSpPr>
        <p:spPr bwMode="auto">
          <a:xfrm>
            <a:off x="7477920" y="3097101"/>
            <a:ext cx="60326" cy="53969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22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writeForm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338638" y="1265043"/>
            <a:ext cx="974726" cy="783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098" idx="3"/>
            <a:endCxn id="69" idx="1"/>
          </p:cNvCxnSpPr>
          <p:nvPr/>
        </p:nvCxnSpPr>
        <p:spPr bwMode="auto">
          <a:xfrm flipV="1">
            <a:off x="3275854" y="3845551"/>
            <a:ext cx="2539192" cy="142049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4878388" y="2404032"/>
            <a:ext cx="982664" cy="50592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4" y="3845550"/>
            <a:ext cx="742122" cy="186516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075113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action=writeForm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smtClean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517482" y="1778727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802438" y="2150724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rgbClr val="00B050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3730382" y="4234000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75824" y="1137316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" y="1434178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6742113" y="3636795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7417595" y="3252535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7" name="직선 화살표 연결선 46"/>
          <p:cNvCxnSpPr>
            <a:stCxn id="65" idx="2"/>
            <a:endCxn id="45" idx="0"/>
          </p:cNvCxnSpPr>
          <p:nvPr/>
        </p:nvCxnSpPr>
        <p:spPr bwMode="auto">
          <a:xfrm>
            <a:off x="7417594" y="3160375"/>
            <a:ext cx="1" cy="47642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45550"/>
            <a:ext cx="3275855" cy="284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4312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-write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67" idx="1"/>
          </p:cNvCxnSpPr>
          <p:nvPr/>
        </p:nvCxnSpPr>
        <p:spPr bwMode="auto">
          <a:xfrm>
            <a:off x="3131840" y="1449917"/>
            <a:ext cx="2181524" cy="5987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480223" y="3886639"/>
            <a:ext cx="2164132" cy="157001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795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action=write&amp;title=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&amp;content=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634900" cy="710698"/>
          </a:xfrm>
          <a:prstGeom prst="roundRect">
            <a:avLst>
              <a:gd name="adj" fmla="val 2144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00B050"/>
                </a:solidFill>
              </a:rPr>
              <a:t>action=</a:t>
            </a:r>
            <a:r>
              <a:rPr lang="en-US" altLang="ko-KR" sz="1000" b="1" dirty="0" err="1">
                <a:solidFill>
                  <a:srgbClr val="00B050"/>
                </a:solidFill>
              </a:rPr>
              <a:t>write&amp;title</a:t>
            </a:r>
            <a:r>
              <a:rPr lang="en-US" altLang="ko-KR" sz="1000" b="1" dirty="0">
                <a:solidFill>
                  <a:srgbClr val="00B050"/>
                </a:solidFill>
              </a:rPr>
              <a:t>=</a:t>
            </a:r>
            <a:r>
              <a:rPr lang="ko-KR" altLang="en-US" sz="1000" b="1" dirty="0">
                <a:solidFill>
                  <a:srgbClr val="00B050"/>
                </a:solidFill>
              </a:rPr>
              <a:t>값</a:t>
            </a:r>
            <a:r>
              <a:rPr lang="en-US" altLang="ko-KR" sz="1000" b="1" dirty="0">
                <a:solidFill>
                  <a:srgbClr val="00B050"/>
                </a:solidFill>
              </a:rPr>
              <a:t>&amp;content=</a:t>
            </a:r>
            <a:r>
              <a:rPr lang="ko-KR" altLang="en-US" sz="1000" b="1" dirty="0">
                <a:solidFill>
                  <a:srgbClr val="00B050"/>
                </a:solidFill>
              </a:rPr>
              <a:t>값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1097758" cy="1203310"/>
          </a:xfrm>
          <a:prstGeom prst="roundRect">
            <a:avLst>
              <a:gd name="adj" fmla="val 1191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accent6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chemeClr val="accent6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chemeClr val="accent6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chemeClr val="accent6"/>
                </a:solidFill>
                <a:latin typeface="+mn-ea"/>
              </a:rPr>
              <a:t>리스트로 보냄</a:t>
            </a:r>
            <a:endParaRPr lang="ko-KR" altLang="en-US" sz="10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774928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38638" y="1356419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8" y="4278864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5" y="1478451"/>
            <a:ext cx="3275855" cy="259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boardInsert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6333108" y="5519042"/>
            <a:ext cx="1230312" cy="1009651"/>
          </a:xfrm>
          <a:prstGeom prst="roundRect">
            <a:avLst>
              <a:gd name="adj" fmla="val 1701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getSession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로그인한 사용자 정보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6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7" name="직사각형 46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2" name="꺾인 연결선 51"/>
          <p:cNvCxnSpPr>
            <a:stCxn id="57" idx="3"/>
          </p:cNvCxnSpPr>
          <p:nvPr/>
        </p:nvCxnSpPr>
        <p:spPr>
          <a:xfrm flipV="1">
            <a:off x="5183255" y="2404547"/>
            <a:ext cx="982664" cy="8444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9" idx="2"/>
            <a:endCxn id="47" idx="3"/>
          </p:cNvCxnSpPr>
          <p:nvPr/>
        </p:nvCxnSpPr>
        <p:spPr>
          <a:xfrm rot="5400000">
            <a:off x="5021869" y="4539349"/>
            <a:ext cx="1222420" cy="1120310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6"/>
          <p:cNvGrpSpPr>
            <a:grpSpLocks/>
          </p:cNvGrpSpPr>
          <p:nvPr/>
        </p:nvGrpSpPr>
        <p:grpSpPr bwMode="auto">
          <a:xfrm>
            <a:off x="3664017" y="2360597"/>
            <a:ext cx="1519238" cy="1442429"/>
            <a:chOff x="4418459" y="613461"/>
            <a:chExt cx="1517554" cy="1079396"/>
          </a:xfrm>
        </p:grpSpPr>
        <p:sp>
          <p:nvSpPr>
            <p:cNvPr id="57" name="직사각형 56"/>
            <p:cNvSpPr/>
            <p:nvPr/>
          </p:nvSpPr>
          <p:spPr>
            <a:xfrm>
              <a:off x="4418459" y="863723"/>
              <a:ext cx="1517554" cy="829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11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: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</a:rPr>
                <a:t>action=</a:t>
              </a:r>
              <a:r>
                <a:rPr lang="en-US" altLang="ko-KR" sz="1100" b="1" dirty="0" err="1">
                  <a:solidFill>
                    <a:srgbClr val="00B050"/>
                  </a:solidFill>
                </a:rPr>
                <a:t>writeForm</a:t>
              </a:r>
              <a:endParaRPr lang="en-US" altLang="ko-KR" sz="1100" b="1" dirty="0">
                <a:solidFill>
                  <a:srgbClr val="00B050"/>
                </a:solidFill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&amp;title=</a:t>
              </a:r>
              <a:r>
                <a:rPr lang="ko-KR" altLang="en-US" sz="1100" b="1" dirty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b="1" dirty="0">
                <a:solidFill>
                  <a:srgbClr val="00B05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&amp;content=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59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6271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930126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modifyForm</a:t>
            </a:r>
            <a:endParaRPr lang="ko-KR" altLang="en-US" dirty="0" smtClean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  <a:endCxn id="67" idx="1"/>
          </p:cNvCxnSpPr>
          <p:nvPr/>
        </p:nvCxnSpPr>
        <p:spPr bwMode="auto">
          <a:xfrm>
            <a:off x="4687094" y="1312481"/>
            <a:ext cx="626270" cy="106601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2975818" y="3845551"/>
            <a:ext cx="2839228" cy="209810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544888" y="4470400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>
            <a:off x="4878388" y="2909961"/>
            <a:ext cx="1252426" cy="153689"/>
          </a:xfrm>
          <a:prstGeom prst="bentConnector4">
            <a:avLst>
              <a:gd name="adj1" fmla="val 17365"/>
              <a:gd name="adj2" fmla="val 248742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4916488" y="3845550"/>
            <a:ext cx="898558" cy="132861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9396536" y="4670399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89782" y="1992618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getBoardList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685138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9756576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8926636" y="17347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27012" y="1174751"/>
            <a:ext cx="4460082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  <a:hlinkClick r:id="rId3"/>
              </a:rPr>
              <a:t>action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=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rgbClr val="00B050"/>
                </a:solidFill>
              </a:rPr>
              <a:t>modifyForm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39417" y="1348601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359150" y="2360084"/>
            <a:ext cx="1519238" cy="765320"/>
            <a:chOff x="4418459" y="613461"/>
            <a:chExt cx="1517554" cy="57270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32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794322" y="1674897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48264" y="2093476"/>
            <a:ext cx="1556334" cy="1517125"/>
          </a:xfrm>
          <a:prstGeom prst="roundRect">
            <a:avLst>
              <a:gd name="adj" fmla="val 1992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65" idx="3"/>
            <a:endCxn id="61" idx="1"/>
          </p:cNvCxnSpPr>
          <p:nvPr/>
        </p:nvCxnSpPr>
        <p:spPr bwMode="auto">
          <a:xfrm flipV="1">
            <a:off x="8504598" y="2528135"/>
            <a:ext cx="485184" cy="32390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313364" y="1693333"/>
            <a:ext cx="1634900" cy="1370317"/>
          </a:xfrm>
          <a:prstGeom prst="roundRect">
            <a:avLst>
              <a:gd name="adj" fmla="val 1952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action=</a:t>
            </a:r>
            <a:r>
              <a:rPr lang="en-US" altLang="ko-KR" sz="1000" b="1" dirty="0" err="1" smtClean="0">
                <a:solidFill>
                  <a:srgbClr val="00B050"/>
                </a:solidFill>
                <a:latin typeface="+mn-ea"/>
              </a:rPr>
              <a:t>modifyForm</a:t>
            </a:r>
            <a:endParaRPr lang="en-US" altLang="ko-KR" sz="1000" b="1" dirty="0" smtClean="0">
              <a:solidFill>
                <a:srgbClr val="00B05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No=3</a:t>
            </a:r>
            <a:endParaRPr lang="en-US" altLang="ko-KR" sz="1000" b="1" dirty="0" smtClean="0">
              <a:solidFill>
                <a:srgbClr val="00B050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boardVo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" , 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</a:rPr>
              <a:t>boardVo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15046" y="3610601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113214" y="3697818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375705" y="628973"/>
            <a:ext cx="144145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00" b="1" dirty="0" err="1" smtClean="0">
                <a:latin typeface="+mn-ea"/>
                <a:ea typeface="+mn-ea"/>
              </a:rPr>
              <a:t>Rqeust</a:t>
            </a:r>
            <a:r>
              <a:rPr lang="en-US" altLang="ko-KR" sz="1400" b="1" dirty="0" smtClean="0">
                <a:latin typeface="+mn-ea"/>
                <a:ea typeface="+mn-ea"/>
              </a:rPr>
              <a:t>(</a:t>
            </a:r>
            <a:r>
              <a:rPr lang="ko-KR" altLang="en-US" sz="1400" b="1" dirty="0" smtClean="0">
                <a:latin typeface="+mn-ea"/>
                <a:ea typeface="+mn-ea"/>
              </a:rPr>
              <a:t>요청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765867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 bwMode="auto">
          <a:xfrm>
            <a:off x="1702793" y="-564481"/>
            <a:ext cx="15815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50" dirty="0" smtClean="0">
                <a:latin typeface="+mn-ea"/>
              </a:rPr>
              <a:t>[</a:t>
            </a:r>
            <a:r>
              <a:rPr lang="ko-KR" altLang="en-US" sz="1050" dirty="0" err="1" smtClean="0">
                <a:latin typeface="+mn-ea"/>
              </a:rPr>
              <a:t>파라미터</a:t>
            </a:r>
            <a:r>
              <a:rPr lang="en-US" altLang="ko-KR" sz="105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50" dirty="0" err="1" smtClean="0">
                <a:latin typeface="+mn-ea"/>
              </a:rPr>
              <a:t>getParameter</a:t>
            </a:r>
            <a:r>
              <a:rPr lang="en-US" altLang="ko-KR" sz="1050" dirty="0" smtClean="0">
                <a:latin typeface="+mn-ea"/>
              </a:rPr>
              <a:t>("action")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357671" y="-582472"/>
            <a:ext cx="27880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err="1" smtClean="0">
                <a:latin typeface="+mn-ea"/>
              </a:rPr>
              <a:t>리퀘스트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어트리뷰트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Request.setAttribute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실제값</a:t>
            </a:r>
            <a:r>
              <a:rPr lang="en-US" altLang="ko-KR" sz="1000" dirty="0" smtClean="0">
                <a:latin typeface="+mn-ea"/>
              </a:rPr>
              <a:t>)&lt;-</a:t>
            </a:r>
            <a:r>
              <a:rPr lang="ko-KR" altLang="en-US" sz="1000" dirty="0" smtClean="0">
                <a:latin typeface="+mn-ea"/>
              </a:rPr>
              <a:t>컨트롤러</a:t>
            </a: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Request.getAttribute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)-&gt;</a:t>
            </a:r>
            <a:r>
              <a:rPr lang="en-US" altLang="ko-KR" sz="1000" dirty="0" err="1" smtClean="0">
                <a:latin typeface="+mn-ea"/>
              </a:rPr>
              <a:t>jsp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273833" y="-675456"/>
            <a:ext cx="44742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세션 </a:t>
            </a:r>
            <a:r>
              <a:rPr lang="ko-KR" altLang="en-US" sz="1000" dirty="0" err="1" smtClean="0">
                <a:latin typeface="+mn-ea"/>
              </a:rPr>
              <a:t>어트리뷰트</a:t>
            </a:r>
            <a:r>
              <a:rPr lang="en-US" altLang="ko-KR" sz="1000" dirty="0" smtClean="0">
                <a:latin typeface="+mn-ea"/>
              </a:rPr>
              <a:t>]</a:t>
            </a: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Request.setAttribute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err="1" smtClean="0">
                <a:latin typeface="+mn-ea"/>
              </a:rPr>
              <a:t>실제값</a:t>
            </a:r>
            <a:r>
              <a:rPr lang="en-US" altLang="ko-KR" sz="1000" dirty="0" smtClean="0">
                <a:latin typeface="+mn-ea"/>
              </a:rPr>
              <a:t>)&lt;-</a:t>
            </a:r>
            <a:r>
              <a:rPr lang="ko-KR" altLang="en-US" sz="1000" dirty="0" smtClean="0">
                <a:latin typeface="+mn-ea"/>
              </a:rPr>
              <a:t>컨트롤러 </a:t>
            </a:r>
            <a:r>
              <a:rPr lang="en-US" altLang="ko-KR" sz="1000" dirty="0" smtClean="0">
                <a:latin typeface="+mn-ea"/>
              </a:rPr>
              <a:t>login</a:t>
            </a:r>
            <a:r>
              <a:rPr lang="ko-KR" altLang="en-US" sz="1000" dirty="0" smtClean="0">
                <a:latin typeface="+mn-ea"/>
              </a:rPr>
              <a:t>기능</a:t>
            </a:r>
            <a:endParaRPr lang="en-US" altLang="ko-KR" sz="10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000" dirty="0" err="1" smtClean="0">
                <a:latin typeface="+mn-ea"/>
              </a:rPr>
              <a:t>Request.getAttribute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키</a:t>
            </a:r>
            <a:r>
              <a:rPr lang="en-US" altLang="ko-KR" sz="1000" dirty="0" smtClean="0">
                <a:latin typeface="+mn-ea"/>
              </a:rPr>
              <a:t>)-&gt;</a:t>
            </a:r>
            <a:r>
              <a:rPr lang="en-US" altLang="ko-KR" sz="1000" dirty="0" err="1" smtClean="0">
                <a:latin typeface="+mn-ea"/>
              </a:rPr>
              <a:t>j</a:t>
            </a:r>
            <a:r>
              <a:rPr lang="en-US" altLang="ko-KR" sz="1000" dirty="0" err="1" smtClean="0">
                <a:latin typeface="+mn-ea"/>
              </a:rPr>
              <a:t>spcontroller</a:t>
            </a:r>
            <a:r>
              <a:rPr lang="en-US" altLang="ko-KR" sz="1000" dirty="0" smtClean="0">
                <a:latin typeface="+mn-ea"/>
              </a:rPr>
              <a:t> -&gt; </a:t>
            </a:r>
            <a:r>
              <a:rPr lang="ko-KR" altLang="en-US" sz="1000" dirty="0" smtClean="0">
                <a:latin typeface="+mn-ea"/>
              </a:rPr>
              <a:t>현재 로그인한 사용자 정보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5" y="1588416"/>
            <a:ext cx="2736303" cy="230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7"/>
          <p:cNvSpPr>
            <a:spLocks noChangeArrowheads="1"/>
          </p:cNvSpPr>
          <p:nvPr/>
        </p:nvSpPr>
        <p:spPr bwMode="auto">
          <a:xfrm>
            <a:off x="5775671" y="489824"/>
            <a:ext cx="4607991" cy="4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Action=</a:t>
            </a:r>
            <a:r>
              <a:rPr lang="en-US" altLang="ko-KR" sz="1100" dirty="0" err="1" smtClean="0">
                <a:latin typeface="+mn-ea"/>
                <a:ea typeface="+mn-ea"/>
              </a:rPr>
              <a:t>modifyForm</a:t>
            </a:r>
            <a:endParaRPr lang="en-US" altLang="ko-KR" sz="110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no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0041" y="3048459"/>
            <a:ext cx="2067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boardVo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이름 </a:t>
            </a:r>
            <a:r>
              <a:rPr lang="ko-KR" altLang="en-US" sz="1100" dirty="0" err="1" smtClean="0"/>
              <a:t>안헷갈리게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42113" y="4301102"/>
            <a:ext cx="1350963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read.jsp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7659148" y="3802234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71" name="직선 화살표 연결선 70"/>
          <p:cNvCxnSpPr>
            <a:stCxn id="65" idx="2"/>
            <a:endCxn id="64" idx="0"/>
          </p:cNvCxnSpPr>
          <p:nvPr/>
        </p:nvCxnSpPr>
        <p:spPr bwMode="auto">
          <a:xfrm flipH="1">
            <a:off x="7417595" y="3610601"/>
            <a:ext cx="308836" cy="6905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00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44624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44624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01</a:t>
            </a:r>
            <a:endParaRPr dirty="0"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48680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modify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390937"/>
            <a:ext cx="3506788" cy="2943998"/>
            <a:chOff x="1871700" y="3566840"/>
            <a:chExt cx="2444661" cy="2203872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566840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2"/>
            <a:endCxn id="67" idx="1"/>
          </p:cNvCxnSpPr>
          <p:nvPr/>
        </p:nvCxnSpPr>
        <p:spPr bwMode="auto">
          <a:xfrm>
            <a:off x="3062289" y="1204186"/>
            <a:ext cx="2251075" cy="10082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26" idx="3"/>
            <a:endCxn id="69" idx="1"/>
          </p:cNvCxnSpPr>
          <p:nvPr/>
        </p:nvCxnSpPr>
        <p:spPr bwMode="auto">
          <a:xfrm flipV="1">
            <a:off x="3263851" y="3909484"/>
            <a:ext cx="2392412" cy="156272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908720"/>
            <a:ext cx="559752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action=modify&amp;title=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&amp;content=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&amp;no=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modify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3"/>
            <a:ext cx="1248565" cy="1038123"/>
          </a:xfrm>
          <a:prstGeom prst="roundRect">
            <a:avLst>
              <a:gd name="adj" fmla="val 1876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Modify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Title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Content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no</a:t>
            </a:r>
            <a:endParaRPr lang="en-US" altLang="ko-KR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56263" y="367453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rgbClr val="00B05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-list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4419"/>
            <a:ext cx="2868315" cy="2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boardUpdate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BoardVo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6" y="1527044"/>
            <a:ext cx="2843808" cy="23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52" name="직사각형 51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6" name="꺾인 연결선 55"/>
          <p:cNvCxnSpPr>
            <a:stCxn id="61" idx="3"/>
          </p:cNvCxnSpPr>
          <p:nvPr/>
        </p:nvCxnSpPr>
        <p:spPr>
          <a:xfrm flipV="1">
            <a:off x="5183255" y="2287319"/>
            <a:ext cx="754391" cy="1046348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52" idx="3"/>
          </p:cNvCxnSpPr>
          <p:nvPr/>
        </p:nvCxnSpPr>
        <p:spPr>
          <a:xfrm rot="5400000">
            <a:off x="5021869" y="4539349"/>
            <a:ext cx="1222420" cy="1120310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6"/>
          <p:cNvGrpSpPr>
            <a:grpSpLocks/>
          </p:cNvGrpSpPr>
          <p:nvPr/>
        </p:nvGrpSpPr>
        <p:grpSpPr bwMode="auto">
          <a:xfrm>
            <a:off x="3664017" y="2360597"/>
            <a:ext cx="1519238" cy="1611706"/>
            <a:chOff x="4418459" y="613461"/>
            <a:chExt cx="1517554" cy="1206069"/>
          </a:xfrm>
        </p:grpSpPr>
        <p:sp>
          <p:nvSpPr>
            <p:cNvPr id="61" name="직사각형 60"/>
            <p:cNvSpPr/>
            <p:nvPr/>
          </p:nvSpPr>
          <p:spPr>
            <a:xfrm>
              <a:off x="4418459" y="863723"/>
              <a:ext cx="1517554" cy="955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11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: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</a:rPr>
                <a:t>action=modify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&amp;title=</a:t>
              </a:r>
              <a:r>
                <a:rPr lang="ko-KR" altLang="en-US" sz="1100" b="1" dirty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b="1" dirty="0">
                <a:solidFill>
                  <a:srgbClr val="00B05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&amp;content=</a:t>
              </a:r>
              <a:r>
                <a:rPr lang="ko-KR" altLang="en-US" sz="1100" b="1" dirty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b="1" dirty="0">
                <a:solidFill>
                  <a:srgbClr val="00B05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  <a:latin typeface="+mn-ea"/>
                </a:rPr>
                <a:t>&amp;no=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63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55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-delete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67" idx="1"/>
          </p:cNvCxnSpPr>
          <p:nvPr/>
        </p:nvCxnSpPr>
        <p:spPr bwMode="auto">
          <a:xfrm>
            <a:off x="3635896" y="1412776"/>
            <a:ext cx="1677468" cy="6359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123" idx="3"/>
            <a:endCxn id="69" idx="1"/>
          </p:cNvCxnSpPr>
          <p:nvPr/>
        </p:nvCxnSpPr>
        <p:spPr bwMode="auto">
          <a:xfrm flipV="1">
            <a:off x="3306117" y="3519934"/>
            <a:ext cx="2338238" cy="200910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1073097"/>
            <a:chOff x="3959932" y="626852"/>
            <a:chExt cx="1371308" cy="804347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55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508625" y="2404032"/>
            <a:ext cx="352427" cy="83575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5" y="3519934"/>
            <a:ext cx="571431" cy="219078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658586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action=delete&amp;no=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989387" y="2435991"/>
            <a:ext cx="1519238" cy="1273152"/>
            <a:chOff x="4418459" y="613461"/>
            <a:chExt cx="1517554" cy="95272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70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11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</a:rPr>
                <a:t>action=delete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rgbClr val="00B050"/>
                  </a:solidFill>
                </a:rPr>
                <a:t>&amp;no=</a:t>
              </a:r>
              <a:r>
                <a:rPr lang="ko-KR" altLang="en-US" sz="1100" b="1" dirty="0" smtClean="0">
                  <a:solidFill>
                    <a:srgbClr val="00B050"/>
                  </a:solidFill>
                </a:rPr>
                <a:t>값</a:t>
              </a:r>
              <a:endParaRPr lang="en-US" altLang="ko-KR" sz="11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Delete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rgbClr val="00B050"/>
                </a:solidFill>
                <a:latin typeface="+mn-ea"/>
              </a:rPr>
              <a:t>no</a:t>
            </a:r>
            <a:endParaRPr lang="en-US" altLang="ko-KR" sz="10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rgbClr val="00B05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  <a:latin typeface="+mn-ea"/>
              </a:rPr>
              <a:t>리스트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boardDelete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no)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1442236"/>
            <a:ext cx="3203848" cy="277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0" y="4385713"/>
            <a:ext cx="3151327" cy="228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64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2"/>
          <p:cNvSpPr>
            <a:spLocks noGrp="1"/>
          </p:cNvSpPr>
          <p:nvPr>
            <p:ph type="title"/>
          </p:nvPr>
        </p:nvSpPr>
        <p:spPr bwMode="auto">
          <a:xfrm>
            <a:off x="617538" y="285751"/>
            <a:ext cx="2874962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1" y="285751"/>
            <a:ext cx="360363" cy="48048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30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781051"/>
            <a:ext cx="7885112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grpSp>
        <p:nvGrpSpPr>
          <p:cNvPr id="3077" name="그룹 20"/>
          <p:cNvGrpSpPr>
            <a:grpSpLocks/>
          </p:cNvGrpSpPr>
          <p:nvPr/>
        </p:nvGrpSpPr>
        <p:grpSpPr bwMode="auto">
          <a:xfrm>
            <a:off x="5508625" y="1174751"/>
            <a:ext cx="3506788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073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67" idx="1"/>
          </p:cNvCxnSpPr>
          <p:nvPr/>
        </p:nvCxnSpPr>
        <p:spPr bwMode="auto">
          <a:xfrm>
            <a:off x="3774349" y="1412776"/>
            <a:ext cx="1539015" cy="6359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6146" idx="3"/>
            <a:endCxn id="69" idx="1"/>
          </p:cNvCxnSpPr>
          <p:nvPr/>
        </p:nvCxnSpPr>
        <p:spPr bwMode="auto">
          <a:xfrm flipV="1">
            <a:off x="2956332" y="3519934"/>
            <a:ext cx="2688023" cy="219078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46"/>
          <p:cNvGrpSpPr>
            <a:grpSpLocks/>
          </p:cNvGrpSpPr>
          <p:nvPr/>
        </p:nvGrpSpPr>
        <p:grpSpPr bwMode="auto">
          <a:xfrm>
            <a:off x="3701324" y="5006948"/>
            <a:ext cx="1371600" cy="903821"/>
            <a:chOff x="3959932" y="626852"/>
            <a:chExt cx="1371308" cy="677465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4267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21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2"/>
          </p:cNvCxnSpPr>
          <p:nvPr/>
        </p:nvCxnSpPr>
        <p:spPr>
          <a:xfrm flipV="1">
            <a:off x="5508625" y="2404032"/>
            <a:ext cx="352427" cy="835752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72925" y="3519934"/>
            <a:ext cx="571431" cy="210614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63525" y="1117310"/>
            <a:ext cx="4485481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/>
              <a:t>http://</a:t>
            </a:r>
            <a:r>
              <a:rPr lang="en-US" altLang="ko-KR" sz="1100" dirty="0" smtClean="0"/>
              <a:t>localhost:8088/mysite/board?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action=search&amp;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keyword=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값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449917"/>
            <a:ext cx="11096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mysite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091" name="그룹 6"/>
          <p:cNvGrpSpPr>
            <a:grpSpLocks/>
          </p:cNvGrpSpPr>
          <p:nvPr/>
        </p:nvGrpSpPr>
        <p:grpSpPr bwMode="auto">
          <a:xfrm>
            <a:off x="3989387" y="2435991"/>
            <a:ext cx="1519238" cy="1273152"/>
            <a:chOff x="4418459" y="613461"/>
            <a:chExt cx="1517554" cy="952723"/>
          </a:xfrm>
        </p:grpSpPr>
        <p:sp>
          <p:nvSpPr>
            <p:cNvPr id="60" name="직사각형 59"/>
            <p:cNvSpPr/>
            <p:nvPr/>
          </p:nvSpPr>
          <p:spPr>
            <a:xfrm>
              <a:off x="4418459" y="863723"/>
              <a:ext cx="1517554" cy="702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ko-KR" altLang="en-US" sz="1100" dirty="0" err="1" smtClean="0">
                  <a:solidFill>
                    <a:srgbClr val="00B050"/>
                  </a:solidFill>
                  <a:latin typeface="+mn-ea"/>
                </a:rPr>
                <a:t>파라미터</a:t>
              </a:r>
              <a:r>
                <a:rPr lang="en-US" altLang="ko-KR" sz="1100" dirty="0">
                  <a:solidFill>
                    <a:srgbClr val="00B050"/>
                  </a:solidFill>
                  <a:latin typeface="+mn-ea"/>
                </a:rPr>
                <a:t>: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00B050"/>
                  </a:solidFill>
                  <a:latin typeface="+mn-ea"/>
                </a:rPr>
                <a:t>Action=Search</a:t>
              </a:r>
            </a:p>
            <a:p>
              <a:pPr>
                <a:defRPr/>
              </a:pPr>
              <a:r>
                <a:rPr lang="en-US" altLang="ko-KR" sz="1100" dirty="0">
                  <a:solidFill>
                    <a:srgbClr val="00B050"/>
                  </a:solidFill>
                  <a:latin typeface="+mn-ea"/>
                </a:rPr>
                <a:t>&amp;keyword=</a:t>
              </a:r>
              <a:r>
                <a:rPr lang="ko-KR" altLang="en-US" sz="1100" dirty="0" smtClean="0">
                  <a:solidFill>
                    <a:srgbClr val="00B050"/>
                  </a:solidFill>
                  <a:latin typeface="+mn-ea"/>
                </a:rPr>
                <a:t>값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1" y="613461"/>
              <a:ext cx="1057688" cy="22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125186" y="2287316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10143" y="2621861"/>
            <a:ext cx="1230312" cy="1009651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search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13364" y="1693334"/>
            <a:ext cx="1095375" cy="710698"/>
          </a:xfrm>
          <a:prstGeom prst="roundRect">
            <a:avLst>
              <a:gd name="adj" fmla="val 29487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파라미터</a:t>
            </a: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: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Search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keyword</a:t>
            </a:r>
            <a:endParaRPr lang="en-US" altLang="ko-KR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44355" y="3284984"/>
            <a:ext cx="917574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rgbClr val="00B050"/>
                </a:solidFill>
                <a:latin typeface="+mn-ea"/>
              </a:rPr>
              <a:t>리다이렉트</a:t>
            </a:r>
            <a:endParaRPr lang="en-US" altLang="ko-KR" sz="1000" dirty="0" smtClean="0">
              <a:solidFill>
                <a:srgbClr val="00B05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 smtClean="0">
                <a:solidFill>
                  <a:srgbClr val="00B050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  <a:latin typeface="+mn-ea"/>
              </a:rPr>
              <a:t>리스트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8" name="직사각형 7"/>
          <p:cNvSpPr>
            <a:spLocks noChangeArrowheads="1"/>
          </p:cNvSpPr>
          <p:nvPr/>
        </p:nvSpPr>
        <p:spPr bwMode="auto">
          <a:xfrm>
            <a:off x="4092577" y="4674035"/>
            <a:ext cx="122078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Response(</a:t>
            </a:r>
            <a:r>
              <a:rPr lang="ko-KR" altLang="en-US" sz="1100" b="1" dirty="0" smtClean="0">
                <a:latin typeface="+mn-ea"/>
                <a:ea typeface="+mn-ea"/>
              </a:rPr>
              <a:t>응답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72" name="직사각형 7"/>
          <p:cNvSpPr>
            <a:spLocks noChangeArrowheads="1"/>
          </p:cNvSpPr>
          <p:nvPr/>
        </p:nvSpPr>
        <p:spPr bwMode="auto">
          <a:xfrm>
            <a:off x="4225290" y="1371788"/>
            <a:ext cx="1441450" cy="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Rqeust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요청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939089" y="4821767"/>
            <a:ext cx="827087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04139" y="2076452"/>
            <a:ext cx="129698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</a:rPr>
              <a:t>getBoardList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>
                <a:solidFill>
                  <a:schemeClr val="tx1"/>
                </a:solidFill>
              </a:rPr>
              <a:t>keyword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80400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51838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7739064" y="1873251"/>
            <a:ext cx="129698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Dao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cxnSp>
        <p:nvCxnSpPr>
          <p:cNvPr id="50" name="직선 화살표 연결선 49"/>
          <p:cNvCxnSpPr>
            <a:stCxn id="65" idx="3"/>
          </p:cNvCxnSpPr>
          <p:nvPr/>
        </p:nvCxnSpPr>
        <p:spPr bwMode="auto">
          <a:xfrm flipV="1">
            <a:off x="7640455" y="2629542"/>
            <a:ext cx="298634" cy="49714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2049810"/>
            <a:ext cx="3203848" cy="277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" y="4860932"/>
            <a:ext cx="2843808" cy="169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6" y="1726916"/>
            <a:ext cx="4171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8483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679</Words>
  <Application>Microsoft Office PowerPoint</Application>
  <PresentationFormat>화면 슬라이드 쇼(4:3)</PresentationFormat>
  <Paragraphs>282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mysite 개요 및 분석</vt:lpstr>
      <vt:lpstr>mysite 개요 및 분석</vt:lpstr>
      <vt:lpstr>mysite 개요 및 분석</vt:lpstr>
      <vt:lpstr>mysite 개요 및 분석</vt:lpstr>
      <vt:lpstr>mysite</vt:lpstr>
      <vt:lpstr>mysite 개요 및 분석</vt:lpstr>
      <vt:lpstr>mysite 개요 및 분석</vt:lpstr>
      <vt:lpstr>mysite 개요 및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phonebook2 개요 및 분석</dc:title>
  <dc:creator>pc</dc:creator>
  <cp:lastModifiedBy>pc</cp:lastModifiedBy>
  <cp:revision>27</cp:revision>
  <dcterms:created xsi:type="dcterms:W3CDTF">2021-07-20T13:37:19Z</dcterms:created>
  <dcterms:modified xsi:type="dcterms:W3CDTF">2021-07-21T03:05:54Z</dcterms:modified>
</cp:coreProperties>
</file>