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56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2CE3-C78E-4D18-BCE2-E84A778A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F0C83-A521-43F8-809D-F1A373B9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663AA-7893-4AAD-B76F-21F44099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38310-7BDA-4F53-AE76-CD6CEDAC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5E0B4-6D69-465E-8CFC-7B7F360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3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13A2-DC5A-41A8-9F6F-0C0E8B73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D75F0-9C60-4178-9700-791636D5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9422-C335-49DA-ACEA-5B8390FF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5CED-2FD0-401F-921D-1CB0BDD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CD4C9-EEE2-4E44-A888-24B9994C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3E903-26F4-4D8F-AB8D-D5787399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8632A-5BF6-4A3F-A3BE-AF56AF77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9FAF5-9CFD-4015-B062-59B0B941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EECD-4B8B-4DFA-A7DC-F5F6817B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7E28-C7F9-4449-94DB-A0D9E894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A222F-231E-4068-8432-F26F100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E90B-5F1E-4E4A-9E6C-5F4E33BE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5BDA6-8944-48CD-BB1C-2C1B1907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6D013-594B-4D5E-BCCF-334616B1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AF7F-A468-4FD7-B7F9-838CA36A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E82-D739-47FA-9D96-1EE416F8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A4080-BD41-49E9-B04D-9B0A4ABF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3F9B1-7EB6-4E0F-9F07-8812228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B8E06-F4DE-4C66-A253-9AFA511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6E7B2-70A6-42FD-B99F-026EF2AA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8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3A31-5631-4680-9D2C-4B35420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0615-7A96-408A-83A4-95C39F0F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8843B-DA00-483B-A571-72FB6D83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92EB1-990E-4490-8749-BD090AE5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8A7B2-DF98-44DE-B738-F4ED4A2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D30C7-A5CE-4F75-90C2-6A0CD6A4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97772-8D29-402D-BD4B-24526718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DA772-CE32-43F4-AA33-704AAC2B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AD0B-2CF6-47B7-9134-8E56F327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0D466-5FB8-4FAB-A0AB-5CBEEFAA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FFA65-39F4-47A8-B2AA-AF1A8316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DCEBF-5FAD-47DE-A48E-1B6F1E14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555A0-F669-42CC-B4BA-E65ADFA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BC404-95DE-4270-AC92-662D95D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D645-9D5D-4B8E-9094-0B5DD4E3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0DBAB-2389-4E50-90DC-B8B5D546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C9FEA0-CCA5-40AD-BC82-61C79ED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8B0AA-C3F5-4C5E-98D8-477F358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DADCE-5697-41FB-BA9D-D8BB837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6909A-561B-45DA-8935-1601597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478EF-84CF-44F6-BE2F-214D4ECA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DC8D-1A73-4FD3-BDBA-1E789A77D5A8}"/>
              </a:ext>
            </a:extLst>
          </p:cNvPr>
          <p:cNvSpPr txBox="1"/>
          <p:nvPr userDrawn="1"/>
        </p:nvSpPr>
        <p:spPr>
          <a:xfrm>
            <a:off x="998564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87DC-34C5-41A7-B736-FF13324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B5C7-7415-4892-A32F-DD3412B5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F13AE-3747-4B71-A30F-ECF787DE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2D0E4-A586-4D4B-B0BF-274AB83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91416-261E-4ECA-BF28-1474DEFF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B8F0E-A690-46FC-9C55-C94125D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5B79-432A-4634-B992-AF1A51FF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B38A1-53B4-41E7-BF4C-3548140B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27312-4C59-4266-8061-C109D204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0B67-6483-4413-9110-58A7495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AB288-D5A2-4257-878F-8AEB0CF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4BD23-FEA4-4D8D-9A3E-424ECED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224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BBFB3-8302-4CB3-AB4D-308D2ED0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A8436-45C1-42A9-A1D8-ABEAB4F1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95A9B-E8E6-4AF8-A7B6-E74B75733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37427-60D7-473C-939C-9D2BF6E91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F0B1E-9561-4939-8CBB-FA71D6162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1453762" y="671006"/>
            <a:ext cx="9142890" cy="1625614"/>
            <a:chOff x="1453762" y="671007"/>
            <a:chExt cx="9142890" cy="1831561"/>
          </a:xfrm>
        </p:grpSpPr>
        <p:sp>
          <p:nvSpPr>
            <p:cNvPr id="7" name="직사각형 6"/>
            <p:cNvSpPr/>
            <p:nvPr/>
          </p:nvSpPr>
          <p:spPr>
            <a:xfrm>
              <a:off x="1453762" y="671007"/>
              <a:ext cx="9142890" cy="18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04022" y="1017406"/>
              <a:ext cx="8783956" cy="12349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6600" b="1">
                  <a:solidFill>
                    <a:schemeClr val="accent6"/>
                  </a:solidFill>
                  <a:ea typeface="+mj-ea"/>
                </a:rPr>
                <a:t>YOLO</a:t>
              </a:r>
              <a:r>
                <a:rPr lang="ko-KR" altLang="en-US" sz="6600" b="1">
                  <a:solidFill>
                    <a:schemeClr val="accent6"/>
                  </a:solidFill>
                  <a:ea typeface="+mj-ea"/>
                </a:rPr>
                <a:t>의 </a:t>
              </a:r>
              <a:r>
                <a:rPr lang="en-US" altLang="ko-KR" sz="6600" b="1">
                  <a:solidFill>
                    <a:schemeClr val="accent6"/>
                  </a:solidFill>
                  <a:ea typeface="+mj-ea"/>
                </a:rPr>
                <a:t>loss function</a:t>
              </a:r>
              <a:endParaRPr lang="en-US" altLang="ko-KR" sz="6600" b="1">
                <a:solidFill>
                  <a:schemeClr val="accent6"/>
                </a:solidFill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4004" y="122858"/>
            <a:ext cx="36985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YOLO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loss function</a:t>
            </a:r>
            <a:endParaRPr lang="en-US" altLang="ko-KR" sz="3600" spc="-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5" y="699869"/>
            <a:ext cx="83529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전체 공식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7661755" y="2413665"/>
            <a:ext cx="4018784" cy="25183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Confidence Loss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예측된 경계 상자에 개체가 있는지 확인합니다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이 손실 함수는 모델이 배경과 전경 영역을 구별하는데 도움이 됩니다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Localization Loss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-150" normalizeH="0" baseline="0" mc:Ignorable="hp" hp:hslEmbossed="0">
              <a:solidFill>
                <a:srgbClr val="40404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예측 상자에 객체가 포함된 경우에만 적용됩니다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Classification Loss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예측 상자의 개체 가 속한 범주를 결정합니다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Arial Nova"/>
                <a:ea typeface="나눔스퀘어 Light"/>
                <a:cs typeface="Arial Nova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<a:solidFill>
                <a:srgbClr val="404040"/>
              </a:solidFill>
              <a:latin typeface="Arial Nova"/>
              <a:ea typeface="나눔스퀘어 Light"/>
              <a:cs typeface="Arial Nova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8429" y="1717844"/>
            <a:ext cx="6986389" cy="4014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4005" y="122858"/>
            <a:ext cx="36985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YOLO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loss function</a:t>
            </a:r>
            <a:endParaRPr lang="en-US" altLang="ko-KR" sz="3600" spc="-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5" y="699869"/>
            <a:ext cx="509296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Localization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손실은 예측된 경계 상자 위치 및 크기의 오류를 측정합니다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5875" y="1500442"/>
            <a:ext cx="9620250" cy="307975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9853" y="4688588"/>
            <a:ext cx="7753350" cy="157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4005" y="122858"/>
            <a:ext cx="36985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YOLO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loss function</a:t>
            </a:r>
            <a:endParaRPr lang="en-US" altLang="ko-KR" sz="3600" spc="-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3" y="699869"/>
            <a:ext cx="697892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아래 인용을 보면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”responsible”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이라는 개념은 그리드 셀에 대해서도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바운딩 박스에 대해서 쓰입니다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6188" y="2054094"/>
            <a:ext cx="9240376" cy="314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4005" y="122858"/>
            <a:ext cx="36985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YOLO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loss function</a:t>
            </a:r>
            <a:endParaRPr lang="en-US" altLang="ko-KR" sz="3600" spc="-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5" y="699869"/>
            <a:ext cx="554064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상자에서 물체가 감지되면 신뢰 손실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상자의 물체성을 측정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은 다음과 같습니다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225" y="2016125"/>
            <a:ext cx="10369549" cy="282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4005" y="122858"/>
            <a:ext cx="36985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YOLO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loss function</a:t>
            </a:r>
            <a:endParaRPr lang="en-US" altLang="ko-KR" sz="3600" spc="-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5" y="699869"/>
            <a:ext cx="554064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상자에서 물체가 감지되면 신뢰 손실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상자의 물체성을 측정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은 다음과 같습니다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225" y="1647395"/>
            <a:ext cx="10369549" cy="397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4005" y="122858"/>
            <a:ext cx="36985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YOLO</a:t>
            </a:r>
            <a:r>
              <a:rPr lang="ko-KR" altLang="en-US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en-US" altLang="ko-KR" sz="3600" spc="-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loss function</a:t>
            </a:r>
            <a:endParaRPr lang="en-US" altLang="ko-KR" sz="3600" spc="-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5" y="699869"/>
            <a:ext cx="189256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용어별로 살펴보겠습니다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7427" y="1447365"/>
            <a:ext cx="7937146" cy="453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56BABA-46D4-4097-865D-C2EE2F5A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8D998-0B37-46D9-8089-2FB7E0941045}"/>
              </a:ext>
            </a:extLst>
          </p:cNvPr>
          <p:cNvSpPr txBox="1"/>
          <p:nvPr/>
        </p:nvSpPr>
        <p:spPr>
          <a:xfrm>
            <a:off x="326978" y="205387"/>
            <a:ext cx="2691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accent6"/>
                </a:solidFill>
              </a:rPr>
              <a:t>Q&amp;A</a:t>
            </a:r>
            <a:endParaRPr lang="ko-KR" altLang="en-US" sz="9600" spc="-300" dirty="0">
              <a:solidFill>
                <a:schemeClr val="accent6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175144-1CF2-4827-AA4E-C1779B903FDB}"/>
              </a:ext>
            </a:extLst>
          </p:cNvPr>
          <p:cNvCxnSpPr>
            <a:cxnSpLocks/>
          </p:cNvCxnSpPr>
          <p:nvPr/>
        </p:nvCxnSpPr>
        <p:spPr>
          <a:xfrm>
            <a:off x="-1" y="196701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4AC65B-E2B2-4207-8391-39951CA7B1D6}"/>
              </a:ext>
            </a:extLst>
          </p:cNvPr>
          <p:cNvCxnSpPr>
            <a:cxnSpLocks/>
          </p:cNvCxnSpPr>
          <p:nvPr/>
        </p:nvCxnSpPr>
        <p:spPr>
          <a:xfrm>
            <a:off x="-1" y="207688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3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3827967" y="2823370"/>
            <a:ext cx="4529884" cy="1211260"/>
            <a:chOff x="36942" y="2672386"/>
            <a:chExt cx="3307079" cy="1211260"/>
          </a:xfrm>
        </p:grpSpPr>
        <p:sp>
          <p:nvSpPr>
            <p:cNvPr id="5" name="직사각형 4"/>
            <p:cNvSpPr/>
            <p:nvPr/>
          </p:nvSpPr>
          <p:spPr>
            <a:xfrm>
              <a:off x="422901" y="2672386"/>
              <a:ext cx="2554215" cy="1211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942" y="2816351"/>
              <a:ext cx="3307079" cy="907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400">
                  <a:solidFill>
                    <a:schemeClr val="bg1"/>
                  </a:solidFill>
                </a:rPr>
                <a:t>감사합니다</a:t>
              </a:r>
              <a:endParaRPr lang="ko-KR" altLang="en-US" sz="5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2009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8f81"/>
      </a:accent1>
      <a:accent2>
        <a:srgbClr val="c4d5eb"/>
      </a:accent2>
      <a:accent3>
        <a:srgbClr val="bbbbbd"/>
      </a:accent3>
      <a:accent4>
        <a:srgbClr val="f5d9bb"/>
      </a:accent4>
      <a:accent5>
        <a:srgbClr val="b474c6"/>
      </a:accent5>
      <a:accent6>
        <a:srgbClr val="343b4e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118</ep:Words>
  <ep:PresentationFormat>와이드스크린</ep:PresentationFormat>
  <ep:Paragraphs>26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2020-09-20T00:04:50.000</dcterms:created>
  <dc:creator>Yu Saebyeol</dc:creator>
  <cp:lastModifiedBy>hyewon</cp:lastModifiedBy>
  <dcterms:modified xsi:type="dcterms:W3CDTF">2024-01-25T01:59:17.618</dcterms:modified>
  <cp:revision>41</cp:revision>
  <dc:title>PowerPoint 프레젠테이션</dc:title>
  <cp:version/>
</cp:coreProperties>
</file>