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6" r:id="rId8"/>
    <p:sldId id="264" r:id="rId9"/>
    <p:sldId id="265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8"/>
    <p:restoredTop sz="94650"/>
  </p:normalViewPr>
  <p:slideViewPr>
    <p:cSldViewPr snapToGrid="0" snapToObjects="1">
      <p:cViewPr>
        <p:scale>
          <a:sx n="80" d="100"/>
          <a:sy n="80" d="100"/>
        </p:scale>
        <p:origin x="47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1A40-E41B-AB4D-BDA0-953A42F2627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3C86-6EC5-1048-9F6B-686826AB0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PolyPocket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9289" y="0"/>
            <a:ext cx="4541400" cy="222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Database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4034" y="6961639"/>
            <a:ext cx="3064468" cy="200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Category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8841707" y="6927659"/>
            <a:ext cx="3169266" cy="1999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Collection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4583885" y="6927656"/>
            <a:ext cx="3066804" cy="199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Coloring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83885" y="7132179"/>
            <a:ext cx="3066804" cy="6273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035" y="7161886"/>
            <a:ext cx="3064467" cy="3849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09289" y="206940"/>
            <a:ext cx="4541400" cy="6651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Uid</a:t>
            </a:r>
            <a:r>
              <a:rPr lang="en-US" sz="1400" dirty="0" smtClean="0">
                <a:solidFill>
                  <a:schemeClr val="tx1"/>
                </a:solidFill>
              </a:rPr>
              <a:t> (Anonymously Created)   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r>
              <a:rPr lang="en-US" sz="1400" dirty="0" smtClean="0">
                <a:solidFill>
                  <a:schemeClr val="tx1"/>
                </a:solidFill>
              </a:rPr>
              <a:t> (Africa)     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(Tiger) </a:t>
            </a:r>
            <a:r>
              <a:rPr lang="en-US" sz="1400" dirty="0" smtClean="0">
                <a:solidFill>
                  <a:schemeClr val="tx1"/>
                </a:solidFill>
              </a:rPr>
              <a:t>       </a:t>
            </a:r>
            <a:endParaRPr lang="en-US" sz="1400" dirty="0">
              <a:solidFill>
                <a:schemeClr val="tx1"/>
              </a:solidFill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Done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False / True 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</a:rPr>
              <a:t>(False-&gt;True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400" dirty="0" smtClean="0">
                <a:solidFill>
                  <a:schemeClr val="tx1"/>
                </a:solidFill>
              </a:rPr>
              <a:t>pathTo3DOngoing </a:t>
            </a:r>
            <a:r>
              <a:rPr lang="ko-KR" altLang="en-US" sz="1400" dirty="0" smtClean="0">
                <a:solidFill>
                  <a:schemeClr val="tx1"/>
                </a:solidFill>
              </a:rPr>
              <a:t>제거하고 </a:t>
            </a:r>
            <a:r>
              <a:rPr lang="en-US" altLang="ko-KR" sz="1400" dirty="0" smtClean="0">
                <a:solidFill>
                  <a:schemeClr val="tx1"/>
                </a:solidFill>
              </a:rPr>
              <a:t>pathTo3DFill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en-US" sz="1400" dirty="0" smtClean="0">
                <a:solidFill>
                  <a:schemeClr val="tx1"/>
                </a:solidFill>
              </a:rPr>
              <a:t>    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pathTo3DOngoing  (False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pathTo3DFill</a:t>
            </a:r>
            <a:r>
              <a:rPr lang="en-US" sz="1400" dirty="0" smtClean="0">
                <a:solidFill>
                  <a:schemeClr val="tx1"/>
                </a:solidFill>
              </a:rPr>
              <a:t> (True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smtClean="0">
                <a:solidFill>
                  <a:schemeClr val="tx1"/>
                </a:solidFill>
              </a:rPr>
              <a:t>Collection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CollectionName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집입 전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pathTo2DNoFill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pathTo2DFill</a:t>
            </a:r>
          </a:p>
          <a:p>
            <a:pPr lvl="1"/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pathTo3DNoFill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pathTo3DFill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Category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CategoryName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r>
              <a:rPr lang="en-US" sz="1400" dirty="0" smtClean="0">
                <a:solidFill>
                  <a:schemeClr val="tx1"/>
                </a:solidFill>
              </a:rPr>
              <a:t> (user</a:t>
            </a:r>
            <a:r>
              <a:rPr lang="ko-KR" altLang="en-US" sz="1400" dirty="0" smtClean="0">
                <a:solidFill>
                  <a:schemeClr val="tx1"/>
                </a:solidFill>
              </a:rPr>
              <a:t>의 작업에 대한 정보 저장 위해서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위와 동일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21566" y="-20536"/>
            <a:ext cx="4189406" cy="243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Storage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21566" y="206937"/>
            <a:ext cx="4189406" cy="66510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 (Anonymously Created) 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CollectionName</a:t>
            </a:r>
            <a:r>
              <a:rPr lang="en-US" sz="1400" dirty="0">
                <a:solidFill>
                  <a:schemeClr val="tx1"/>
                </a:solidFill>
              </a:rPr>
              <a:t> (Africa)     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FileName</a:t>
            </a:r>
            <a:r>
              <a:rPr lang="en-US" sz="1400" dirty="0">
                <a:solidFill>
                  <a:schemeClr val="tx1"/>
                </a:solidFill>
              </a:rPr>
              <a:t> (Tiger)       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pathTo3DOngoing (Done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없으면 제거됨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&lt;Collection&gt;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집입 전 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pathTo2DNoFill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pathTo2DFill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pathTo3DNoFill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	pathTo3DFill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41705" y="7132178"/>
            <a:ext cx="3169267" cy="354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2152892"/>
            <a:ext cx="2938412" cy="2274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</a:t>
            </a:r>
            <a:r>
              <a:rPr lang="en-US" altLang="ko-KR" sz="1400" dirty="0" smtClean="0"/>
              <a:t>-</a:t>
            </a:r>
            <a:r>
              <a:rPr lang="en-US" sz="1400" dirty="0" smtClean="0"/>
              <a:t>Down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(User</a:t>
            </a:r>
            <a:r>
              <a:rPr lang="ko-KR" altLang="en-US" sz="1400" dirty="0" smtClean="0"/>
              <a:t>가 클릭하는 방식이 두가지인데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에 따라서만 </a:t>
            </a:r>
            <a:r>
              <a:rPr lang="en-US" altLang="ko-KR" sz="1400" dirty="0" smtClean="0"/>
              <a:t>Storage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으로 저장 하도록</a:t>
            </a:r>
            <a:endParaRPr lang="en-US" altLang="ko-KR" sz="1400" dirty="0" smtClean="0"/>
          </a:p>
          <a:p>
            <a:pPr algn="ctr"/>
            <a:endParaRPr lang="en-US" sz="1400" dirty="0" smtClean="0"/>
          </a:p>
          <a:p>
            <a:pPr marL="342900" indent="-342900" algn="ctr">
              <a:buAutoNum type="arabicPeriod"/>
            </a:pPr>
            <a:r>
              <a:rPr lang="en-US" sz="1400" dirty="0" smtClean="0"/>
              <a:t>Storage </a:t>
            </a:r>
            <a:r>
              <a:rPr lang="ko-KR" altLang="en-US" sz="1400" dirty="0" smtClean="0"/>
              <a:t>로 업로드 해줄때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Database </a:t>
            </a:r>
            <a:r>
              <a:rPr lang="en-US" altLang="ko-KR" sz="1400" dirty="0" err="1" smtClean="0"/>
              <a:t>Collection&amp;Category</a:t>
            </a:r>
            <a:r>
              <a:rPr lang="ko-KR" altLang="en-US" sz="1400" dirty="0" smtClean="0"/>
              <a:t> 둘다에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들 저장 필요 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6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9289" y="0"/>
            <a:ext cx="4541400" cy="222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Database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4034" y="6961639"/>
            <a:ext cx="3064468" cy="200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Category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8841707" y="6927659"/>
            <a:ext cx="3169266" cy="1999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Collection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4583885" y="6927656"/>
            <a:ext cx="3066804" cy="199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Coloring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83885" y="7132179"/>
            <a:ext cx="3066804" cy="6273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035" y="7161886"/>
            <a:ext cx="3064467" cy="3849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09289" y="206940"/>
            <a:ext cx="4541400" cy="6651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Uid</a:t>
            </a:r>
            <a:r>
              <a:rPr lang="en-US" sz="1400" dirty="0" smtClean="0">
                <a:solidFill>
                  <a:schemeClr val="tx1"/>
                </a:solidFill>
              </a:rPr>
              <a:t> (Anonymously Created)   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CategoryName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(Tiger) </a:t>
            </a:r>
            <a:r>
              <a:rPr lang="en-US" sz="1400" dirty="0" smtClean="0">
                <a:solidFill>
                  <a:schemeClr val="tx1"/>
                </a:solidFill>
              </a:rPr>
              <a:t>     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Done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False / True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  <a:r>
              <a:rPr lang="en-US" sz="1400" dirty="0" smtClean="0">
                <a:solidFill>
                  <a:schemeClr val="tx1"/>
                </a:solidFill>
              </a:rPr>
              <a:t> (False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</a:rPr>
              <a:t>(False-&gt;True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400" dirty="0" smtClean="0">
                <a:solidFill>
                  <a:schemeClr val="tx1"/>
                </a:solidFill>
              </a:rPr>
              <a:t>pathTo3DOngoing </a:t>
            </a:r>
            <a:r>
              <a:rPr lang="ko-KR" altLang="en-US" sz="1400" dirty="0" smtClean="0">
                <a:solidFill>
                  <a:schemeClr val="tx1"/>
                </a:solidFill>
              </a:rPr>
              <a:t>제거하고 </a:t>
            </a:r>
            <a:r>
              <a:rPr lang="en-US" altLang="ko-KR" sz="1400" dirty="0" smtClean="0">
                <a:solidFill>
                  <a:schemeClr val="tx1"/>
                </a:solidFill>
              </a:rPr>
              <a:t>pathTo3DFill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en-US" sz="1400" dirty="0" smtClean="0">
                <a:solidFill>
                  <a:schemeClr val="tx1"/>
                </a:solidFill>
              </a:rPr>
              <a:t>    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pathTo3DOngoing  (False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pathTo3DFill</a:t>
            </a:r>
            <a:r>
              <a:rPr lang="en-US" sz="1400" dirty="0" smtClean="0">
                <a:solidFill>
                  <a:schemeClr val="tx1"/>
                </a:solidFill>
              </a:rPr>
              <a:t> (True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b="1" dirty="0" err="1" smtClean="0">
                <a:solidFill>
                  <a:schemeClr val="tx1"/>
                </a:solidFill>
              </a:rPr>
              <a:t>CategoryName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위와 동일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</a:rPr>
              <a:t>Obejcts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CateogryName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b="1" dirty="0" err="1" smtClean="0">
                <a:solidFill>
                  <a:schemeClr val="tx1"/>
                </a:solidFill>
              </a:rPr>
              <a:t>CollectionName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집입 전 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pathTo2DNoFill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pathTo2DFill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pathTo3DNoFill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pathTo3DFill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00100" lvl="2" indent="-34290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57300" lvl="3" indent="-34290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CategoryName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21566" y="-20536"/>
            <a:ext cx="4189406" cy="243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Storage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21566" y="206937"/>
            <a:ext cx="4189406" cy="66510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 (Anonymously Created) 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CategoryName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(Africa)     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FileName</a:t>
            </a:r>
            <a:r>
              <a:rPr lang="en-US" sz="1400" dirty="0">
                <a:solidFill>
                  <a:schemeClr val="tx1"/>
                </a:solidFill>
              </a:rPr>
              <a:t> (Tiger)       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pathTo3DOngoing (Done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없으면 제거됨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&lt;Objects&gt;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CategoryName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집입 전 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pathTo2DNoFill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	pathTo2DFill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pathTo3DNoFill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	pathTo3DFill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41705" y="7132178"/>
            <a:ext cx="3169267" cy="354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222550"/>
            <a:ext cx="2938412" cy="2274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</a:t>
            </a:r>
            <a:r>
              <a:rPr lang="en-US" altLang="ko-KR" sz="1400" dirty="0" smtClean="0"/>
              <a:t>-</a:t>
            </a:r>
            <a:r>
              <a:rPr lang="en-US" sz="1400" dirty="0" smtClean="0"/>
              <a:t>Down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(User</a:t>
            </a:r>
            <a:r>
              <a:rPr lang="ko-KR" altLang="en-US" sz="1400" dirty="0" smtClean="0"/>
              <a:t>가 클릭하는 방식이 두가지인데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에 따라서만 </a:t>
            </a:r>
            <a:r>
              <a:rPr lang="en-US" altLang="ko-KR" sz="1400" dirty="0" smtClean="0"/>
              <a:t>Storage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으로 저장 하도록</a:t>
            </a:r>
            <a:endParaRPr lang="en-US" altLang="ko-KR" sz="1400" dirty="0" smtClean="0"/>
          </a:p>
          <a:p>
            <a:pPr algn="ctr"/>
            <a:endParaRPr lang="en-US" sz="1400" dirty="0" smtClean="0"/>
          </a:p>
          <a:p>
            <a:pPr marL="342900" indent="-342900" algn="ctr">
              <a:buAutoNum type="arabicPeriod"/>
            </a:pPr>
            <a:r>
              <a:rPr lang="en-US" sz="1400" dirty="0" smtClean="0"/>
              <a:t>Storage </a:t>
            </a:r>
            <a:r>
              <a:rPr lang="ko-KR" altLang="en-US" sz="1400" dirty="0" smtClean="0"/>
              <a:t>로 업로드 해줄때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Database </a:t>
            </a:r>
            <a:r>
              <a:rPr lang="en-US" altLang="ko-KR" sz="1400" dirty="0" err="1" smtClean="0"/>
              <a:t>Collection&amp;Category</a:t>
            </a:r>
            <a:r>
              <a:rPr lang="ko-KR" altLang="en-US" sz="1400" dirty="0" smtClean="0"/>
              <a:t> 둘다에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들 저장 필요 </a:t>
            </a:r>
            <a:r>
              <a:rPr lang="en-US" sz="1400" dirty="0" smtClean="0"/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439" y="4359349"/>
            <a:ext cx="2938412" cy="1166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CategroyName</a:t>
            </a:r>
            <a:r>
              <a:rPr lang="ko-KR" altLang="en-US" sz="1400" dirty="0" smtClean="0"/>
              <a:t>에서 </a:t>
            </a:r>
            <a:endParaRPr lang="en-US" altLang="ko-KR" sz="1400" dirty="0" smtClean="0"/>
          </a:p>
          <a:p>
            <a:pPr algn="ctr"/>
            <a:r>
              <a:rPr lang="en-US" sz="1400" dirty="0" smtClean="0"/>
              <a:t>+ </a:t>
            </a:r>
            <a:r>
              <a:rPr lang="en-US" sz="1400" b="1" dirty="0" err="1">
                <a:solidFill>
                  <a:schemeClr val="tx1"/>
                </a:solidFill>
              </a:rPr>
              <a:t>CollectionName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이유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--&gt;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두 탭에서 모두 보여줘야 해서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74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7635"/>
            <a:ext cx="7650689" cy="410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Database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4034" y="6961639"/>
            <a:ext cx="3064468" cy="200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Category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8841707" y="6927659"/>
            <a:ext cx="3169266" cy="1999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Collection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4583885" y="6927656"/>
            <a:ext cx="3066804" cy="199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Coloring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83885" y="7132179"/>
            <a:ext cx="3066804" cy="6273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ColorcountDict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035" y="7161886"/>
            <a:ext cx="3064467" cy="3849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450023"/>
            <a:ext cx="7821566" cy="64079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Uid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(Anonymously Created)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한번 </a:t>
            </a:r>
            <a:r>
              <a:rPr lang="ko-KR" altLang="en-US" sz="1400" dirty="0">
                <a:solidFill>
                  <a:schemeClr val="tx1"/>
                </a:solidFill>
              </a:rPr>
              <a:t>터치하면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FileName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2. Done</a:t>
            </a:r>
            <a:r>
              <a:rPr lang="en-US" altLang="ko-KR" sz="1400" dirty="0">
                <a:solidFill>
                  <a:schemeClr val="tx1"/>
                </a:solidFill>
              </a:rPr>
              <a:t>: False</a:t>
            </a:r>
            <a:r>
              <a:rPr lang="ko-KR" altLang="en-US" sz="1400" dirty="0">
                <a:solidFill>
                  <a:schemeClr val="tx1"/>
                </a:solidFill>
              </a:rPr>
              <a:t>로 설정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4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(Tiger)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Done : False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(Default)</a:t>
            </a:r>
            <a:r>
              <a:rPr lang="en-US" sz="1400" dirty="0">
                <a:solidFill>
                  <a:schemeClr val="tx1"/>
                </a:solidFill>
              </a:rPr>
              <a:t> / True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pathTo3DOngoing</a:t>
            </a:r>
            <a:endParaRPr lang="en-US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&lt;Files /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접근해서 진입 후 정보들 가져오고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1.</a:t>
            </a:r>
            <a:r>
              <a:rPr lang="ko-KR" altLang="en-US" sz="1400" dirty="0" smtClean="0">
                <a:solidFill>
                  <a:schemeClr val="tx1"/>
                </a:solidFill>
              </a:rPr>
              <a:t> 처음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pathTo3DNoFill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을 </a:t>
            </a:r>
            <a:r>
              <a:rPr lang="en-US" altLang="ko-KR" sz="1400" b="1" dirty="0">
                <a:solidFill>
                  <a:schemeClr val="tx1"/>
                </a:solidFill>
              </a:rPr>
              <a:t>pathTo3DOngoing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으로 생성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2.</a:t>
            </a:r>
            <a:r>
              <a:rPr lang="ko-KR" altLang="en-US" sz="1400" dirty="0" smtClean="0">
                <a:solidFill>
                  <a:schemeClr val="tx1"/>
                </a:solidFill>
              </a:rPr>
              <a:t> 모두 완성시 </a:t>
            </a:r>
            <a:r>
              <a:rPr lang="en-US" altLang="ko-KR" sz="1400" dirty="0" smtClean="0">
                <a:solidFill>
                  <a:schemeClr val="tx1"/>
                </a:solidFill>
              </a:rPr>
              <a:t>Done == True &amp;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pathTo3DOngoing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제거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ko-KR" altLang="en-US" sz="14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pathTo3DFill</a:t>
            </a:r>
            <a:r>
              <a:rPr lang="ko-KR" altLang="en-US" sz="1400" dirty="0" smtClean="0">
                <a:solidFill>
                  <a:schemeClr val="tx1"/>
                </a:solidFill>
              </a:rPr>
              <a:t> 이용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코드상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Done == False</a:t>
            </a:r>
            <a:r>
              <a:rPr lang="ko-KR" altLang="en-US" sz="1400" dirty="0" smtClean="0">
                <a:solidFill>
                  <a:schemeClr val="tx1"/>
                </a:solidFill>
              </a:rPr>
              <a:t>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pathTo3DOngoing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Done == True</a:t>
            </a:r>
            <a:r>
              <a:rPr lang="ko-KR" altLang="en-US" sz="1400" dirty="0" smtClean="0">
                <a:solidFill>
                  <a:schemeClr val="tx1"/>
                </a:solidFill>
              </a:rPr>
              <a:t>면 </a:t>
            </a:r>
            <a:r>
              <a:rPr lang="en-US" altLang="ko-KR" sz="1400" dirty="0">
                <a:solidFill>
                  <a:schemeClr val="tx1"/>
                </a:solidFill>
              </a:rPr>
              <a:t>pathTo3DFill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</a:p>
          <a:p>
            <a:pPr marL="1200150" lvl="2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&lt;Files&gt;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CategoryName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CollectionName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집입 전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pathTo2DNoFill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pathTo2DFill</a:t>
            </a:r>
          </a:p>
          <a:p>
            <a:pPr lvl="1"/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pathTo3DNoFill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pathTo3DFill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ColorKeyHex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ColorFaceDict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Color</a:t>
            </a:r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ountDict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21566" y="-20536"/>
            <a:ext cx="4189406" cy="243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 Storage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21566" y="206937"/>
            <a:ext cx="4189406" cy="66510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&lt;Users&gt;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 (Anonymously Created) 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(Tiger)       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pathTo3DOngoing (Done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없으면 제거됨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&lt;Files&gt;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 err="1" smtClean="0">
                <a:solidFill>
                  <a:schemeClr val="tx1"/>
                </a:solidFill>
              </a:rPr>
              <a:t>FileName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집입 전 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pathTo2DNoFill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pathTo2DFill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진입 후 </a:t>
            </a:r>
            <a:r>
              <a:rPr lang="en-US" sz="140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pathTo3DNoFill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	pathTo3DFill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pathToBack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41705" y="7132178"/>
            <a:ext cx="3169267" cy="354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pathTo2DFill, pathTo2DNoFill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5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27689" y="942799"/>
            <a:ext cx="1846500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MainTabBar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4029" y="4330902"/>
            <a:ext cx="1846500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3D_Objects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029" y="5380228"/>
            <a:ext cx="1846500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2D_Overlay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7689" y="3281577"/>
            <a:ext cx="1846500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ColoringPage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7689" y="61123"/>
            <a:ext cx="1846500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LaunchScreen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32821" y="509078"/>
            <a:ext cx="4250394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UserAuthViewController.swift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69337" y="1856713"/>
            <a:ext cx="4313878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ObjectListViewController.swift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595440" y="3788459"/>
            <a:ext cx="4222086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GameViewController.swift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95440" y="4841326"/>
            <a:ext cx="4250394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MainScene.swift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32821" y="5906456"/>
            <a:ext cx="4250394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SwiftySKScrolllView.swift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32821" y="6465635"/>
            <a:ext cx="4250394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ColorsOverlay.swift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569337" y="2323430"/>
            <a:ext cx="4313878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CollectionListViewController.swift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86367" y="2821906"/>
            <a:ext cx="4296848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SettingsViewController.swift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15385" y="61123"/>
            <a:ext cx="1" cy="6796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33820" y="16153"/>
            <a:ext cx="5118340" cy="679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 smtClean="0"/>
              <a:t>Userdefaul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3819" y="26873"/>
            <a:ext cx="5126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 err="1" smtClean="0"/>
              <a:t>Fierbase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Auth</a:t>
            </a:r>
            <a:r>
              <a:rPr lang="en-US" sz="1200" dirty="0" smtClean="0"/>
              <a:t> : </a:t>
            </a:r>
            <a:r>
              <a:rPr lang="en-US" sz="1200" dirty="0" err="1" smtClean="0"/>
              <a:t>Userdefaults</a:t>
            </a:r>
            <a:r>
              <a:rPr lang="ko-KR" altLang="en-US" sz="1200" dirty="0" smtClean="0"/>
              <a:t>에  </a:t>
            </a:r>
            <a:r>
              <a:rPr lang="en-US" sz="1200" dirty="0" err="1" smtClean="0"/>
              <a:t>uid</a:t>
            </a:r>
            <a:r>
              <a:rPr lang="ko-KR" altLang="en-US" sz="1200" dirty="0" smtClean="0"/>
              <a:t>가 저장되어 있는지 확인 후</a:t>
            </a:r>
            <a:r>
              <a:rPr lang="en-US" altLang="ko-KR" sz="1200" dirty="0" smtClean="0"/>
              <a:t>,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100" dirty="0" smtClean="0"/>
              <a:t>step </a:t>
            </a:r>
            <a:r>
              <a:rPr lang="en-US" sz="1100" dirty="0"/>
              <a:t>1: Retrieve </a:t>
            </a:r>
            <a:r>
              <a:rPr lang="en-US" sz="1100" dirty="0" err="1"/>
              <a:t>uid</a:t>
            </a:r>
            <a:r>
              <a:rPr lang="en-US" sz="1100" dirty="0"/>
              <a:t> from </a:t>
            </a:r>
            <a:r>
              <a:rPr lang="en-US" sz="1100" dirty="0" err="1"/>
              <a:t>Userdefaults</a:t>
            </a:r>
            <a:endParaRPr lang="en-US" sz="1100" dirty="0"/>
          </a:p>
          <a:p>
            <a:pPr marL="742950" lvl="1" indent="-285750">
              <a:buFont typeface="Wingdings" charset="2"/>
              <a:buChar char="Ø"/>
            </a:pPr>
            <a:r>
              <a:rPr lang="en-US" sz="1100" dirty="0"/>
              <a:t>Step 2: Firebase / </a:t>
            </a:r>
            <a:r>
              <a:rPr lang="en-US" sz="1100" dirty="0" err="1"/>
              <a:t>Auth</a:t>
            </a:r>
            <a:r>
              <a:rPr lang="en-US" sz="1100" dirty="0"/>
              <a:t> / </a:t>
            </a:r>
            <a:r>
              <a:rPr lang="en-US" sz="1100" dirty="0" err="1"/>
              <a:t>signInAnonymously</a:t>
            </a:r>
            <a:r>
              <a:rPr lang="en-US" sz="1100" dirty="0"/>
              <a:t>  </a:t>
            </a:r>
            <a:r>
              <a:rPr lang="ko-KR" altLang="en-US" sz="1100" dirty="0"/>
              <a:t>으로 </a:t>
            </a:r>
            <a:r>
              <a:rPr lang="en-US" sz="1100" dirty="0"/>
              <a:t>unique ID </a:t>
            </a:r>
            <a:r>
              <a:rPr lang="ko-KR" altLang="en-US" sz="1100" dirty="0"/>
              <a:t>만들고</a:t>
            </a:r>
            <a:r>
              <a:rPr lang="en-US" sz="1200" dirty="0" err="1"/>
              <a:t>Userdefaults</a:t>
            </a:r>
            <a:r>
              <a:rPr lang="ko-KR" altLang="en-US" sz="1100" dirty="0"/>
              <a:t>에 </a:t>
            </a:r>
            <a:r>
              <a:rPr lang="en-US" sz="1100" dirty="0" err="1"/>
              <a:t>uid</a:t>
            </a:r>
            <a:r>
              <a:rPr lang="ko-KR" altLang="en-US" sz="1100" dirty="0"/>
              <a:t>저장 </a:t>
            </a:r>
            <a:endParaRPr lang="en-US" altLang="ko-KR" sz="1100" dirty="0" smtClean="0"/>
          </a:p>
          <a:p>
            <a:pPr lvl="1"/>
            <a:r>
              <a:rPr lang="ko-KR" altLang="en-US" dirty="0" smtClean="0"/>
              <a:t> 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685454" y="291441"/>
            <a:ext cx="1035916" cy="433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576090" y="1390846"/>
            <a:ext cx="4313878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MainTabBarViewController.swift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3374" y="1569958"/>
            <a:ext cx="1190445" cy="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6817" y="1419274"/>
            <a:ext cx="512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/>
              <a:t>viewDidLoad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안에서 </a:t>
            </a:r>
            <a:endParaRPr lang="en-US" altLang="ko-KR" sz="1400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 smtClean="0"/>
              <a:t>step </a:t>
            </a:r>
            <a:r>
              <a:rPr lang="en-US" sz="1200" dirty="0"/>
              <a:t>1: </a:t>
            </a:r>
            <a:r>
              <a:rPr lang="en-US" sz="1200" dirty="0" err="1" smtClean="0"/>
              <a:t>checkLoggedINUserStatus</a:t>
            </a:r>
            <a:r>
              <a:rPr lang="en-US" sz="1200" dirty="0" smtClean="0"/>
              <a:t>()</a:t>
            </a:r>
            <a:endParaRPr lang="en-US" sz="1200" dirty="0"/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/>
              <a:t>2</a:t>
            </a:r>
            <a:r>
              <a:rPr lang="en-US" sz="1200" dirty="0" smtClean="0"/>
              <a:t>: </a:t>
            </a:r>
            <a:r>
              <a:rPr lang="en-US" sz="1200" dirty="0" err="1" smtClean="0"/>
              <a:t>setupViewController</a:t>
            </a:r>
            <a:r>
              <a:rPr lang="en-US" sz="1200" dirty="0" smtClean="0"/>
              <a:t>() </a:t>
            </a:r>
            <a:r>
              <a:rPr lang="ko-KR" altLang="en-US" sz="1100" dirty="0" smtClean="0"/>
              <a:t>아래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100" dirty="0" smtClean="0"/>
              <a:t>가지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Tab </a:t>
            </a:r>
            <a:r>
              <a:rPr lang="ko-KR" altLang="en-US" sz="1100" dirty="0" smtClean="0"/>
              <a:t>실행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634864" y="4779785"/>
            <a:ext cx="1190445" cy="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37759" y="4598907"/>
            <a:ext cx="51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Dictionary of Color(key) to faces(value) </a:t>
            </a:r>
            <a:r>
              <a:rPr lang="ko-KR" altLang="en-US" sz="1200" dirty="0" smtClean="0"/>
              <a:t>만들기 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Dictionary of Color(key) to # of faces(counts)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35986" y="3888409"/>
            <a:ext cx="1190445" cy="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7759" y="3641996"/>
            <a:ext cx="512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SKScene</a:t>
            </a:r>
            <a:r>
              <a:rPr lang="en-US" sz="1400" dirty="0" smtClean="0"/>
              <a:t> (3D Object) Display </a:t>
            </a:r>
            <a:endParaRPr lang="en-US" altLang="ko-KR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952705" y="5526660"/>
            <a:ext cx="512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SpriteKit</a:t>
            </a:r>
            <a:r>
              <a:rPr lang="en-US" sz="1400" dirty="0" smtClean="0"/>
              <a:t> (2D Nodes &amp; Scroll) Display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130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Wonik’s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firebaseAuthTestLaunchSplash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>
                <a:sym typeface="Wingdings"/>
              </a:rPr>
              <a:t>LaunchScreen</a:t>
            </a:r>
            <a:r>
              <a:rPr lang="en-US" sz="1800" dirty="0" smtClean="0">
                <a:sym typeface="Wingdings"/>
              </a:rPr>
              <a:t> + Firebase </a:t>
            </a:r>
            <a:r>
              <a:rPr lang="en-US" sz="1800" dirty="0" err="1" smtClean="0">
                <a:sym typeface="Wingdings"/>
              </a:rPr>
              <a:t>Authenticaion</a:t>
            </a:r>
            <a:r>
              <a:rPr lang="en-US" sz="1800" dirty="0" smtClean="0">
                <a:sym typeface="Wingdings"/>
              </a:rPr>
              <a:t> </a:t>
            </a:r>
          </a:p>
          <a:p>
            <a:r>
              <a:rPr lang="en-US" sz="1800" dirty="0"/>
              <a:t>0805_Combining3D2D copy 4 </a:t>
            </a:r>
            <a:r>
              <a:rPr lang="en-US" sz="1800" dirty="0" smtClean="0"/>
              <a:t>2_wonik_firebase_v5 </a:t>
            </a:r>
            <a:r>
              <a:rPr lang="en-US" sz="1800" dirty="0" smtClean="0">
                <a:sym typeface="Wingdings"/>
              </a:rPr>
              <a:t> Firebase </a:t>
            </a:r>
            <a:r>
              <a:rPr lang="ko-KR" altLang="en-US" sz="1800" dirty="0" smtClean="0">
                <a:sym typeface="Wingdings"/>
              </a:rPr>
              <a:t>에서 </a:t>
            </a:r>
            <a:r>
              <a:rPr lang="en-US" altLang="ko-KR" sz="1800" dirty="0" smtClean="0">
                <a:sym typeface="Wingdings"/>
              </a:rPr>
              <a:t>3d + background </a:t>
            </a:r>
            <a:r>
              <a:rPr lang="ko-KR" altLang="en-US" sz="1800" dirty="0" smtClean="0">
                <a:sym typeface="Wingdings"/>
              </a:rPr>
              <a:t>가져오기 </a:t>
            </a:r>
            <a:endParaRPr lang="en-US" altLang="ko-KR" sz="1800" dirty="0" smtClean="0">
              <a:sym typeface="Wingdings"/>
            </a:endParaRPr>
          </a:p>
          <a:p>
            <a:r>
              <a:rPr lang="en-US" sz="1800" dirty="0" smtClean="0"/>
              <a:t>3dColoringTest0715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ym typeface="Wingdings"/>
              </a:rPr>
              <a:t> </a:t>
            </a:r>
            <a:r>
              <a:rPr lang="en-US" altLang="ko-KR" sz="1800" dirty="0" smtClean="0">
                <a:sym typeface="Wingdings"/>
              </a:rPr>
              <a:t>3d </a:t>
            </a:r>
            <a:r>
              <a:rPr lang="ko-KR" altLang="en-US" sz="1800" dirty="0" smtClean="0">
                <a:sym typeface="Wingdings"/>
              </a:rPr>
              <a:t>파일에서 </a:t>
            </a:r>
            <a:r>
              <a:rPr lang="en-US" altLang="ko-KR" sz="1800" dirty="0" smtClean="0">
                <a:sym typeface="Wingdings"/>
              </a:rPr>
              <a:t>Dictionary of Color to Face </a:t>
            </a:r>
            <a:r>
              <a:rPr lang="ko-KR" altLang="en-US" sz="1800" dirty="0" smtClean="0">
                <a:sym typeface="Wingdings"/>
              </a:rPr>
              <a:t>만들기 </a:t>
            </a:r>
            <a:r>
              <a:rPr lang="en-US" altLang="ko-KR" sz="1800" dirty="0" smtClean="0">
                <a:sym typeface="Wingdings"/>
              </a:rPr>
              <a:t>+</a:t>
            </a:r>
            <a:r>
              <a:rPr lang="ko-KR" altLang="en-US" sz="1800" dirty="0" smtClean="0">
                <a:sym typeface="Wingdings"/>
              </a:rPr>
              <a:t> 숫자 카운트하는 </a:t>
            </a:r>
            <a:r>
              <a:rPr lang="en-US" altLang="ko-KR" sz="1800" dirty="0" smtClean="0">
                <a:sym typeface="Wingdings"/>
              </a:rPr>
              <a:t>Dictionary</a:t>
            </a:r>
            <a:r>
              <a:rPr lang="ko-KR" altLang="en-US" sz="1800" dirty="0" smtClean="0">
                <a:sym typeface="Wingdings"/>
              </a:rPr>
              <a:t>만들기</a:t>
            </a:r>
            <a:endParaRPr lang="en-US" altLang="ko-KR" sz="1800" dirty="0" smtClean="0">
              <a:sym typeface="Wingdings"/>
            </a:endParaRPr>
          </a:p>
          <a:p>
            <a:r>
              <a:rPr lang="en-US" sz="1800" dirty="0" err="1" smtClean="0"/>
              <a:t>InstagramLike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</a:t>
            </a:r>
            <a:r>
              <a:rPr lang="ko-KR" altLang="en-US" sz="1800" dirty="0">
                <a:sym typeface="Wingdings"/>
              </a:rPr>
              <a:t> </a:t>
            </a:r>
            <a:r>
              <a:rPr lang="en-US" altLang="ko-KR" sz="1800" dirty="0" err="1" smtClean="0">
                <a:sym typeface="Wingdings"/>
              </a:rPr>
              <a:t>Fireabse</a:t>
            </a:r>
            <a:r>
              <a:rPr lang="en-US" altLang="ko-KR" sz="1800" dirty="0" smtClean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와 </a:t>
            </a:r>
            <a:r>
              <a:rPr lang="en-US" altLang="ko-KR" sz="1800" dirty="0" err="1" smtClean="0">
                <a:sym typeface="Wingdings"/>
              </a:rPr>
              <a:t>Collectionview</a:t>
            </a:r>
            <a:r>
              <a:rPr lang="en-US" altLang="ko-KR" sz="1800" dirty="0" smtClean="0">
                <a:sym typeface="Wingdings"/>
              </a:rPr>
              <a:t>, </a:t>
            </a:r>
            <a:r>
              <a:rPr lang="en-US" altLang="ko-KR" sz="1800" dirty="0" err="1" smtClean="0">
                <a:sym typeface="Wingdings"/>
              </a:rPr>
              <a:t>TableView</a:t>
            </a:r>
            <a:r>
              <a:rPr lang="en-US" altLang="ko-KR" sz="1800" dirty="0" smtClean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연동해서 데이터 뿌리기</a:t>
            </a:r>
            <a:endParaRPr lang="en-US" altLang="ko-KR" sz="1800" dirty="0" smtClean="0">
              <a:sym typeface="Wingding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9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992362"/>
            <a:ext cx="10515600" cy="38028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Coloring </a:t>
            </a:r>
            <a:r>
              <a:rPr lang="ko-KR" altLang="en-US" sz="2000" dirty="0" smtClean="0"/>
              <a:t>위한 </a:t>
            </a:r>
            <a:r>
              <a:rPr lang="en-US" altLang="ko-KR" sz="2800" dirty="0" smtClean="0"/>
              <a:t>Variable </a:t>
            </a:r>
            <a:r>
              <a:rPr lang="ko-KR" altLang="en-US" sz="2000" dirty="0" smtClean="0"/>
              <a:t>연결 구조</a:t>
            </a:r>
            <a:r>
              <a:rPr lang="en-US" altLang="ko-KR" sz="2000" dirty="0" smtClean="0"/>
              <a:t> 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278872" y="-1484267"/>
            <a:ext cx="4222086" cy="431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GameViewController.swift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1038257" y="2093418"/>
            <a:ext cx="4991100" cy="670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MainScene.swift</a:t>
            </a:r>
            <a:endParaRPr lang="en-US" dirty="0" smtClean="0"/>
          </a:p>
          <a:p>
            <a:pPr algn="ctr"/>
            <a:r>
              <a:rPr lang="en-US" dirty="0" smtClean="0"/>
              <a:t>: </a:t>
            </a:r>
            <a:r>
              <a:rPr lang="ko-KR" altLang="en-US" dirty="0" smtClean="0"/>
              <a:t>입력 받은 </a:t>
            </a:r>
            <a:r>
              <a:rPr lang="en-US" altLang="ko-KR" dirty="0" err="1" smtClean="0"/>
              <a:t>SCNScene</a:t>
            </a:r>
            <a:r>
              <a:rPr lang="ko-KR" altLang="en-US" dirty="0" smtClean="0"/>
              <a:t>으로 부터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15364" y="4401118"/>
            <a:ext cx="5275035" cy="667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SwiftySKScrolllView.swift</a:t>
            </a:r>
            <a:endParaRPr lang="en-US" dirty="0" smtClean="0"/>
          </a:p>
          <a:p>
            <a:pPr algn="ctr"/>
            <a:r>
              <a:rPr lang="en-US" dirty="0" smtClean="0"/>
              <a:t>: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및 </a:t>
            </a:r>
            <a:r>
              <a:rPr lang="en-US" altLang="ko-KR" dirty="0" smtClean="0"/>
              <a:t>2D node </a:t>
            </a:r>
            <a:r>
              <a:rPr lang="ko-KR" altLang="en-US" dirty="0" smtClean="0"/>
              <a:t>색 변화와 선택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16965" y="1795774"/>
            <a:ext cx="5275034" cy="586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ColorsOverlay.swift</a:t>
            </a:r>
            <a:endParaRPr lang="en-US" dirty="0" smtClean="0"/>
          </a:p>
          <a:p>
            <a:pPr algn="ctr"/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컬러 노드 생성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0245" y="3035905"/>
            <a:ext cx="3289300" cy="5591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ColorFaceDict</a:t>
            </a:r>
            <a:endParaRPr lang="en-US" dirty="0" smtClean="0"/>
          </a:p>
          <a:p>
            <a:pPr algn="ctr"/>
            <a:r>
              <a:rPr lang="en-US" dirty="0" smtClean="0"/>
              <a:t>[ Hex : Faces ]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0247" y="5006852"/>
            <a:ext cx="3289300" cy="5591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ColorImageNames</a:t>
            </a:r>
            <a:endParaRPr lang="en-US" dirty="0" smtClean="0"/>
          </a:p>
          <a:p>
            <a:pPr algn="ctr"/>
            <a:r>
              <a:rPr lang="en-US" dirty="0" smtClean="0"/>
              <a:t>[ Hex ]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246" y="4058262"/>
            <a:ext cx="3289300" cy="5591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ColorKey</a:t>
            </a:r>
            <a:endParaRPr lang="en-US" dirty="0" smtClean="0"/>
          </a:p>
          <a:p>
            <a:pPr algn="ctr"/>
            <a:r>
              <a:rPr lang="en-US" dirty="0" smtClean="0"/>
              <a:t>[ </a:t>
            </a:r>
            <a:r>
              <a:rPr lang="en-US" dirty="0" err="1" smtClean="0"/>
              <a:t>UIColor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-227338"/>
            <a:ext cx="7543801" cy="5591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selectedNode</a:t>
            </a:r>
            <a:r>
              <a:rPr lang="en-US" dirty="0" smtClean="0"/>
              <a:t> (Touched Face in 3D Object)</a:t>
            </a:r>
            <a:r>
              <a:rPr lang="en-US" dirty="0"/>
              <a:t> </a:t>
            </a:r>
            <a:r>
              <a:rPr lang="ko-KR" altLang="en-US" dirty="0" smtClean="0"/>
              <a:t>가 </a:t>
            </a:r>
            <a:r>
              <a:rPr lang="en-US" dirty="0" err="1" smtClean="0"/>
              <a:t>ColorFaceDict</a:t>
            </a:r>
            <a:r>
              <a:rPr lang="ko-KR" altLang="en-US" dirty="0" smtClean="0"/>
              <a:t> 의 </a:t>
            </a:r>
            <a:r>
              <a:rPr lang="en-US" b="1" dirty="0" err="1" smtClean="0"/>
              <a:t>selectedColor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에 해당하면 색칠 되고 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아니면 안되도록</a:t>
            </a:r>
            <a:r>
              <a:rPr lang="en-US" altLang="ko-KR" dirty="0" smtClean="0"/>
              <a:t>!</a:t>
            </a:r>
            <a:r>
              <a:rPr lang="ko-KR" altLang="en-US" dirty="0" smtClean="0"/>
              <a:t>  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385917" y="6213447"/>
            <a:ext cx="4806082" cy="5591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ColorImageNames</a:t>
            </a:r>
            <a:r>
              <a:rPr lang="en-US" dirty="0" smtClean="0"/>
              <a:t> </a:t>
            </a:r>
            <a:r>
              <a:rPr lang="ko-KR" altLang="en-US" dirty="0" smtClean="0"/>
              <a:t>받아 </a:t>
            </a:r>
            <a:endParaRPr lang="en-US" altLang="ko-KR" dirty="0" smtClean="0"/>
          </a:p>
          <a:p>
            <a:pPr algn="ctr"/>
            <a:r>
              <a:rPr lang="en-US" b="1" dirty="0" err="1" smtClean="0"/>
              <a:t>selectedColor</a:t>
            </a:r>
            <a:r>
              <a:rPr lang="ko-KR" altLang="en-US" dirty="0" smtClean="0"/>
              <a:t> 변환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노드 선택 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10" idx="3"/>
            <a:endCxn id="13" idx="1"/>
          </p:cNvCxnSpPr>
          <p:nvPr/>
        </p:nvCxnSpPr>
        <p:spPr>
          <a:xfrm>
            <a:off x="3909547" y="5286442"/>
            <a:ext cx="3476370" cy="120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98846" y="2507079"/>
            <a:ext cx="4993154" cy="83552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ColorImageNames</a:t>
            </a:r>
            <a:r>
              <a:rPr lang="en-US" dirty="0"/>
              <a:t>, </a:t>
            </a:r>
            <a:r>
              <a:rPr lang="en-US" dirty="0" err="1"/>
              <a:t>ColorKey</a:t>
            </a:r>
            <a:r>
              <a:rPr lang="en-US" dirty="0"/>
              <a:t> </a:t>
            </a:r>
            <a:r>
              <a:rPr lang="ko-KR" altLang="en-US" dirty="0" smtClean="0"/>
              <a:t>받아</a:t>
            </a:r>
            <a:r>
              <a:rPr lang="en-US" altLang="ko-KR" dirty="0" smtClean="0"/>
              <a:t> </a:t>
            </a:r>
            <a:r>
              <a:rPr lang="en-US" dirty="0" err="1" smtClean="0">
                <a:sym typeface="Wingdings"/>
              </a:rPr>
              <a:t>setupColorButton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dirty="0" err="1" smtClean="0"/>
              <a:t>colorSprite</a:t>
            </a:r>
            <a:r>
              <a:rPr lang="en-US" dirty="0" err="1" smtClean="0">
                <a:sym typeface="Wingdings"/>
              </a:rPr>
              <a:t>arraySpritemoveableNode</a:t>
            </a:r>
            <a:r>
              <a:rPr lang="en-US" dirty="0" smtClean="0">
                <a:sym typeface="Wingdings"/>
              </a:rPr>
              <a:t> </a:t>
            </a:r>
            <a:r>
              <a:rPr lang="ko-KR" altLang="en-US" dirty="0" smtClean="0">
                <a:sym typeface="Wingdings"/>
              </a:rPr>
              <a:t>로</a:t>
            </a:r>
            <a:endParaRPr lang="en-US" altLang="ko-KR" dirty="0" smtClean="0">
              <a:sym typeface="Wingdings"/>
            </a:endParaRPr>
          </a:p>
        </p:txBody>
      </p:sp>
      <p:cxnSp>
        <p:nvCxnSpPr>
          <p:cNvPr id="18" name="Straight Arrow Connector 17"/>
          <p:cNvCxnSpPr>
            <a:stCxn id="10" idx="3"/>
            <a:endCxn id="15" idx="1"/>
          </p:cNvCxnSpPr>
          <p:nvPr/>
        </p:nvCxnSpPr>
        <p:spPr>
          <a:xfrm flipV="1">
            <a:off x="3909547" y="2924839"/>
            <a:ext cx="3289299" cy="236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5" idx="1"/>
          </p:cNvCxnSpPr>
          <p:nvPr/>
        </p:nvCxnSpPr>
        <p:spPr>
          <a:xfrm flipV="1">
            <a:off x="3909546" y="2924839"/>
            <a:ext cx="3289300" cy="141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385917" y="5113380"/>
            <a:ext cx="4806083" cy="51280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arraySprite</a:t>
            </a:r>
            <a:endParaRPr lang="en-US" dirty="0" smtClean="0"/>
          </a:p>
          <a:p>
            <a:pPr algn="ctr"/>
            <a:r>
              <a:rPr lang="en-US" dirty="0" smtClean="0"/>
              <a:t>[ </a:t>
            </a:r>
            <a:r>
              <a:rPr lang="en-US" dirty="0" err="1" smtClean="0"/>
              <a:t>SKShapeNode</a:t>
            </a:r>
            <a:r>
              <a:rPr lang="en-US" dirty="0" smtClean="0"/>
              <a:t> 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85917" y="5704281"/>
            <a:ext cx="4806082" cy="44000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moveableNode</a:t>
            </a:r>
            <a:endParaRPr lang="en-US" dirty="0" smtClean="0"/>
          </a:p>
          <a:p>
            <a:pPr algn="ctr"/>
            <a:r>
              <a:rPr lang="en-US" dirty="0" err="1" smtClean="0"/>
              <a:t>SKNode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4648201" y="400997"/>
            <a:ext cx="7543798" cy="1115187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ColorFaceDict</a:t>
            </a:r>
            <a:r>
              <a:rPr lang="en-US" dirty="0"/>
              <a:t> </a:t>
            </a:r>
            <a:r>
              <a:rPr lang="en-US" dirty="0" smtClean="0"/>
              <a:t> :</a:t>
            </a:r>
            <a:r>
              <a:rPr lang="en-US" b="1" dirty="0" err="1" smtClean="0"/>
              <a:t>selectedColor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SwiftySKScroll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b="1" dirty="0" err="1" smtClean="0"/>
              <a:t>selectedNode</a:t>
            </a:r>
            <a:r>
              <a:rPr lang="en-US" b="1" dirty="0" smtClean="0"/>
              <a:t> (</a:t>
            </a:r>
            <a:r>
              <a:rPr lang="en-US" b="1" dirty="0" err="1" smtClean="0"/>
              <a:t>GameView</a:t>
            </a:r>
            <a:r>
              <a:rPr lang="en-US" b="1" dirty="0" smtClean="0"/>
              <a:t>)</a:t>
            </a:r>
            <a:r>
              <a:rPr lang="ko-KR" altLang="en-US" b="1" dirty="0" smtClean="0"/>
              <a:t> 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1. key : value </a:t>
            </a:r>
            <a:r>
              <a:rPr lang="ko-KR" altLang="en-US" dirty="0" smtClean="0"/>
              <a:t>로 접근해서 해당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 없애 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 Value</a:t>
            </a:r>
            <a:r>
              <a:rPr lang="ko-KR" altLang="en-US" dirty="0" smtClean="0"/>
              <a:t>가 없으면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없애기 </a:t>
            </a:r>
            <a:r>
              <a:rPr lang="en-US" altLang="ko-KR" dirty="0" smtClean="0"/>
              <a:t> &amp; </a:t>
            </a:r>
            <a:r>
              <a:rPr lang="en-US" dirty="0" err="1" smtClean="0"/>
              <a:t>ColorImageNames</a:t>
            </a:r>
            <a:r>
              <a:rPr lang="ko-KR" altLang="en-US" dirty="0" smtClean="0"/>
              <a:t> 해당</a:t>
            </a:r>
            <a:r>
              <a:rPr lang="en-US" altLang="ko-KR" dirty="0" smtClean="0"/>
              <a:t> key</a:t>
            </a:r>
            <a:r>
              <a:rPr lang="ko-KR" altLang="en-US" dirty="0" smtClean="0"/>
              <a:t> </a:t>
            </a:r>
            <a:r>
              <a:rPr lang="en-US" altLang="ko-KR" dirty="0" smtClean="0"/>
              <a:t>( hex ) </a:t>
            </a:r>
            <a:r>
              <a:rPr lang="ko-KR" altLang="en-US" smtClean="0"/>
              <a:t>없애기</a:t>
            </a:r>
            <a:endParaRPr lang="en-US" altLang="ko-KR" dirty="0" smtClean="0"/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3909545" y="958591"/>
            <a:ext cx="738656" cy="235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1"/>
          </p:cNvCxnSpPr>
          <p:nvPr/>
        </p:nvCxnSpPr>
        <p:spPr>
          <a:xfrm flipV="1">
            <a:off x="3909545" y="52252"/>
            <a:ext cx="738655" cy="326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84550" y="-1008719"/>
            <a:ext cx="5402734" cy="69564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selectedNode</a:t>
            </a:r>
            <a:r>
              <a:rPr lang="en-US" dirty="0" smtClean="0"/>
              <a:t> (Touched 3D face) </a:t>
            </a:r>
          </a:p>
          <a:p>
            <a:pPr algn="ctr"/>
            <a:r>
              <a:rPr lang="en-US" dirty="0" err="1" smtClean="0"/>
              <a:t>SCNNode</a:t>
            </a:r>
            <a:endParaRPr lang="en-US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7198845" y="3409292"/>
            <a:ext cx="4993153" cy="83552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ColorImageNames</a:t>
            </a:r>
            <a:r>
              <a:rPr lang="ko-KR" altLang="en-US" dirty="0"/>
              <a:t> </a:t>
            </a:r>
            <a:r>
              <a:rPr lang="ko-KR" altLang="en-US" dirty="0" smtClean="0"/>
              <a:t>에 변동 있는지 확인해서</a:t>
            </a:r>
            <a:endParaRPr lang="en-US" altLang="ko-KR" dirty="0" smtClean="0"/>
          </a:p>
          <a:p>
            <a:pPr algn="ctr"/>
            <a:r>
              <a:rPr lang="en-US" dirty="0" err="1" smtClean="0"/>
              <a:t>colorSprite</a:t>
            </a:r>
            <a:r>
              <a:rPr lang="en-US" dirty="0" err="1" smtClean="0">
                <a:sym typeface="Wingdings"/>
              </a:rPr>
              <a:t>arraySpritemoveableNode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Update</a:t>
            </a:r>
            <a:endParaRPr lang="en-US" altLang="ko-KR" b="1" dirty="0" smtClean="0">
              <a:sym typeface="Wingdings"/>
            </a:endParaRPr>
          </a:p>
        </p:txBody>
      </p:sp>
      <p:cxnSp>
        <p:nvCxnSpPr>
          <p:cNvPr id="48" name="Curved Connector 47"/>
          <p:cNvCxnSpPr>
            <a:stCxn id="19" idx="3"/>
            <a:endCxn id="42" idx="3"/>
          </p:cNvCxnSpPr>
          <p:nvPr/>
        </p:nvCxnSpPr>
        <p:spPr>
          <a:xfrm flipH="1" flipV="1">
            <a:off x="12191998" y="3827052"/>
            <a:ext cx="1" cy="209723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3"/>
            <a:endCxn id="42" idx="3"/>
          </p:cNvCxnSpPr>
          <p:nvPr/>
        </p:nvCxnSpPr>
        <p:spPr>
          <a:xfrm flipH="1" flipV="1">
            <a:off x="12191998" y="3827052"/>
            <a:ext cx="2" cy="1542729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3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918" y="-2229852"/>
            <a:ext cx="12180082" cy="207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&lt;Upload&gt;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CSV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종류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- 1. index/Category/Collection/ad/</a:t>
            </a:r>
            <a:r>
              <a:rPr lang="en-US" altLang="ko-KR" dirty="0" err="1" smtClean="0">
                <a:solidFill>
                  <a:schemeClr val="tx1"/>
                </a:solidFill>
              </a:rPr>
              <a:t>adName</a:t>
            </a:r>
            <a:r>
              <a:rPr lang="en-US" altLang="ko-KR" dirty="0">
                <a:solidFill>
                  <a:schemeClr val="tx1"/>
                </a:solidFill>
              </a:rPr>
              <a:t>/ (if </a:t>
            </a:r>
            <a:r>
              <a:rPr lang="en-US" altLang="ko-KR" dirty="0" err="1">
                <a:solidFill>
                  <a:schemeClr val="tx1"/>
                </a:solidFill>
              </a:rPr>
              <a:t>ad:True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mr-IN" altLang="ko-KR" dirty="0">
                <a:solidFill>
                  <a:schemeClr val="tx1"/>
                </a:solidFill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adName</a:t>
            </a:r>
            <a:r>
              <a:rPr lang="en-US" altLang="ko-KR" dirty="0">
                <a:solidFill>
                  <a:schemeClr val="tx1"/>
                </a:solidFill>
              </a:rPr>
              <a:t> , else nil) </a:t>
            </a:r>
            <a:r>
              <a:rPr lang="ko-KR" altLang="en-US" dirty="0">
                <a:solidFill>
                  <a:schemeClr val="tx1"/>
                </a:solidFill>
              </a:rPr>
              <a:t>추가로 더해주는것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adBundle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/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adName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Category/Collection/</a:t>
            </a:r>
            <a:r>
              <a:rPr lang="en-US" altLang="ko-KR" dirty="0" err="1">
                <a:solidFill>
                  <a:schemeClr val="tx1"/>
                </a:solidFill>
              </a:rPr>
              <a:t>fName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of Collection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altLang="ko-KR" dirty="0" err="1" smtClean="0">
                <a:solidFill>
                  <a:schemeClr val="tx1"/>
                </a:solidFill>
              </a:rPr>
              <a:t>filesBundle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 err="1" smtClean="0">
                <a:solidFill>
                  <a:schemeClr val="tx1"/>
                </a:solidFill>
              </a:rPr>
              <a:t>fName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18" y="0"/>
            <a:ext cx="7917478" cy="34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개발자가 </a:t>
            </a:r>
            <a:r>
              <a:rPr lang="en-US" altLang="ko-KR" dirty="0" smtClean="0"/>
              <a:t>Update : Database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76" y="5294183"/>
            <a:ext cx="4994670" cy="4539175"/>
            <a:chOff x="11918" y="4720091"/>
            <a:chExt cx="4849792" cy="4137950"/>
          </a:xfrm>
        </p:grpSpPr>
        <p:sp>
          <p:nvSpPr>
            <p:cNvPr id="37" name="Rectangle 36"/>
            <p:cNvSpPr/>
            <p:nvPr/>
          </p:nvSpPr>
          <p:spPr>
            <a:xfrm>
              <a:off x="11918" y="4887924"/>
              <a:ext cx="4837874" cy="3970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</a:p>
            <a:p>
              <a:pPr marL="742950" lvl="1" indent="-285750">
                <a:buFontTx/>
                <a:buChar char="-"/>
              </a:pPr>
              <a:r>
                <a:rPr lang="en-US" b="1" dirty="0" err="1" smtClean="0">
                  <a:solidFill>
                    <a:schemeClr val="tx1"/>
                  </a:solidFill>
                </a:rPr>
                <a:t>fName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Done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: False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(Default)</a:t>
              </a:r>
              <a:r>
                <a:rPr lang="en-US" dirty="0" smtClean="0">
                  <a:solidFill>
                    <a:schemeClr val="tx1"/>
                  </a:solidFill>
                </a:rPr>
                <a:t>/ True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완성시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2DWork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( 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완성하면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2DFill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에 대한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Storage Path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 바꿔주기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3DWork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완성하면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3DFill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대한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Storage Path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 바꿔주기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b="1" dirty="0" err="1">
                  <a:solidFill>
                    <a:schemeClr val="tx1"/>
                  </a:solidFill>
                </a:rPr>
                <a:t>d</a:t>
              </a:r>
              <a:r>
                <a:rPr lang="en-US" b="1" dirty="0" err="1" smtClean="0">
                  <a:solidFill>
                    <a:schemeClr val="tx1"/>
                  </a:solidFill>
                </a:rPr>
                <a:t>ict</a:t>
              </a:r>
              <a:r>
                <a:rPr lang="en-US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완성하면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없애주기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colorKeyHex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colorFaceDict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colorCountDict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918" y="4720091"/>
              <a:ext cx="4849792" cy="3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</a:t>
              </a:r>
              <a:r>
                <a:rPr lang="ko-KR" altLang="en-US" dirty="0" smtClean="0"/>
                <a:t>반응에 따른 </a:t>
              </a:r>
              <a:r>
                <a:rPr lang="en-US" altLang="ko-KR" dirty="0" smtClean="0"/>
                <a:t>Database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Update</a:t>
              </a:r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7069762" y="3593418"/>
            <a:ext cx="0" cy="300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929396" y="-5795"/>
            <a:ext cx="4262606" cy="7155751"/>
            <a:chOff x="7977788" y="-273356"/>
            <a:chExt cx="4602377" cy="7143073"/>
          </a:xfrm>
        </p:grpSpPr>
        <p:sp>
          <p:nvSpPr>
            <p:cNvPr id="48" name="Rectangle 47"/>
            <p:cNvSpPr/>
            <p:nvPr/>
          </p:nvSpPr>
          <p:spPr>
            <a:xfrm>
              <a:off x="7977788" y="-273356"/>
              <a:ext cx="4602377" cy="328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개발자가 </a:t>
              </a:r>
              <a:r>
                <a:rPr lang="en-US" altLang="ko-KR" dirty="0" smtClean="0"/>
                <a:t>Update : Storage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992233" y="54900"/>
              <a:ext cx="4587931" cy="6814817"/>
              <a:chOff x="3951873" y="4577908"/>
              <a:chExt cx="3687943" cy="420239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951873" y="4577908"/>
                <a:ext cx="3687943" cy="3928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User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fName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1200150" lvl="2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2DWork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3DWork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7030A0"/>
                    </a:solidFill>
                  </a:rPr>
                  <a:t>완성하면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둘다 삭제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1200150" lvl="2" indent="-285750">
                  <a:buFontTx/>
                  <a:buChar char="-"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Ad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categoryName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Obejcts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File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          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2DNoFill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2DFill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3DNoFill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3DFill</a:t>
                </a: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3DBack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51873" y="8514026"/>
                <a:ext cx="3687942" cy="266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Storage</a:t>
                </a:r>
                <a:endParaRPr lang="en-US" b="1" dirty="0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25650" y="353611"/>
            <a:ext cx="4503488" cy="4332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Category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CategoryName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ndex 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200150" lvl="2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ad: </a:t>
            </a:r>
            <a:r>
              <a:rPr lang="en-US" b="1" dirty="0" smtClean="0">
                <a:solidFill>
                  <a:schemeClr val="tx1"/>
                </a:solidFill>
              </a:rPr>
              <a:t>True / False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adImg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adImgStorage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i="1" dirty="0" smtClean="0">
                <a:solidFill>
                  <a:schemeClr val="tx1"/>
                </a:solidFill>
              </a:rPr>
              <a:t>ad: True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Files (</a:t>
            </a:r>
            <a:r>
              <a:rPr lang="en-US" i="1" dirty="0" smtClean="0">
                <a:solidFill>
                  <a:schemeClr val="tx1"/>
                </a:solidFill>
              </a:rPr>
              <a:t>ad: False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</a:p>
          <a:p>
            <a:pPr marL="1657350" lvl="3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657350" lvl="3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E.g. Cat</a:t>
            </a:r>
          </a:p>
          <a:p>
            <a:pPr marL="1657350" lvl="3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Dog</a:t>
            </a:r>
          </a:p>
          <a:p>
            <a:pPr marL="1200150" lvl="2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Collection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CollectionName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Index 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fName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1200150" lvl="2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94776" y="5419189"/>
            <a:ext cx="2708614" cy="3949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2d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pathTo2DNoFill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pathTo2DFill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pathToBack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pathTo3DNoFill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pathTo3DFill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err="1" smtClean="0">
                <a:solidFill>
                  <a:schemeClr val="tx1"/>
                </a:solidFill>
              </a:rPr>
              <a:t>dict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   Generating code is required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colorKeyHex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colorFaceDict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colorCountDict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2869" y="328837"/>
            <a:ext cx="3386527" cy="476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2d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fName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     2DNoFill</a:t>
            </a:r>
            <a:endParaRPr lang="en-US" dirty="0">
              <a:solidFill>
                <a:schemeClr val="tx1"/>
              </a:solidFill>
            </a:endParaRPr>
          </a:p>
          <a:p>
            <a:pPr lvl="1" algn="ctr"/>
            <a:r>
              <a:rPr lang="en-US" dirty="0" smtClean="0">
                <a:solidFill>
                  <a:schemeClr val="tx1"/>
                </a:solidFill>
              </a:rPr>
              <a:t>2DFill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</a:p>
          <a:p>
            <a:pPr marL="1200150" lvl="2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Back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3DNoFill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3DFill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dict</a:t>
            </a:r>
            <a:endParaRPr lang="en-US" dirty="0">
              <a:solidFill>
                <a:schemeClr val="tx1"/>
              </a:solidFill>
            </a:endParaRPr>
          </a:p>
          <a:p>
            <a:pPr lvl="1" algn="ctr"/>
            <a:r>
              <a:rPr lang="en-US" dirty="0" smtClean="0">
                <a:solidFill>
                  <a:srgbClr val="C00000"/>
                </a:solidFill>
              </a:rPr>
              <a:t>    Generating code is required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colorKeyHex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colorFaceDict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                </a:t>
            </a:r>
            <a:r>
              <a:rPr lang="en-US" dirty="0" err="1" smtClean="0">
                <a:solidFill>
                  <a:schemeClr val="tx1"/>
                </a:solidFill>
              </a:rPr>
              <a:t>colorCountDict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23111" y="7563853"/>
            <a:ext cx="0" cy="300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-1068926" y="347816"/>
            <a:ext cx="1068926" cy="725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Objects</a:t>
            </a:r>
            <a:endParaRPr lang="en-US" sz="14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-1043276" y="5682841"/>
            <a:ext cx="1068926" cy="725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08508" y="5430925"/>
            <a:ext cx="2720888" cy="396474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42775" y="7578181"/>
            <a:ext cx="7760095" cy="498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Category/Collection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fName</a:t>
            </a:r>
            <a:r>
              <a:rPr lang="ko-KR" altLang="en-US" dirty="0">
                <a:solidFill>
                  <a:schemeClr val="tx1"/>
                </a:solidFill>
              </a:rPr>
              <a:t>클릭해서 </a:t>
            </a:r>
            <a:r>
              <a:rPr lang="en-US" altLang="ko-KR" dirty="0">
                <a:solidFill>
                  <a:schemeClr val="tx1"/>
                </a:solidFill>
              </a:rPr>
              <a:t>Coloring Page</a:t>
            </a:r>
            <a:r>
              <a:rPr lang="ko-KR" altLang="en-US" dirty="0">
                <a:solidFill>
                  <a:schemeClr val="tx1"/>
                </a:solidFill>
              </a:rPr>
              <a:t>들어가면서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</a:t>
            </a:r>
            <a:endParaRPr lang="en-US" altLang="ko-KR" dirty="0">
              <a:solidFill>
                <a:schemeClr val="tx1"/>
              </a:solidFill>
              <a:sym typeface="Wingdings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2D: Firebase/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Uid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등록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: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Database/User/</a:t>
            </a:r>
            <a:r>
              <a:rPr lang="en-US" altLang="ko-KR" dirty="0" err="1">
                <a:solidFill>
                  <a:schemeClr val="tx1"/>
                </a:solidFill>
                <a:sym typeface="Wingdings"/>
              </a:rPr>
              <a:t>Uid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/file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로 접근해서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 Done: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False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등록 </a:t>
            </a:r>
            <a:endParaRPr lang="en-US" altLang="ko-KR" dirty="0">
              <a:solidFill>
                <a:schemeClr val="tx1"/>
              </a:solidFill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3D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: Database/file/3d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접근해서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Back, 3DNoFill, </a:t>
            </a:r>
            <a:r>
              <a:rPr lang="en-US" altLang="ko-KR" dirty="0" err="1">
                <a:solidFill>
                  <a:schemeClr val="tx1"/>
                </a:solidFill>
                <a:sym typeface="Wingdings"/>
              </a:rPr>
              <a:t>dict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불러오기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(Completion Handler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로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Category/Collection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에서 나가면서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sym typeface="Wingdings"/>
              </a:rPr>
              <a:t>fName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 클릭하면서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)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 함수 호출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)</a:t>
            </a:r>
            <a:br>
              <a:rPr lang="en-US" altLang="ko-KR" dirty="0">
                <a:solidFill>
                  <a:schemeClr val="tx1"/>
                </a:solidFill>
                <a:sym typeface="Wingdings"/>
              </a:rPr>
            </a:br>
            <a:r>
              <a:rPr lang="ko-KR" altLang="en-US" dirty="0">
                <a:solidFill>
                  <a:schemeClr val="tx1"/>
                </a:solidFill>
                <a:sym typeface="Wingdings"/>
              </a:rPr>
              <a:t> </a:t>
            </a:r>
            <a:endParaRPr lang="en-US" altLang="ko-KR" dirty="0" smtClean="0">
              <a:solidFill>
                <a:schemeClr val="tx1"/>
              </a:solidFill>
              <a:sym typeface="Wingdings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- 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Category/Collection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에서 보여줄때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접근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fName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을 </a:t>
            </a:r>
            <a:r>
              <a:rPr lang="en-US" altLang="ko-KR" b="1" i="1" dirty="0" err="1" smtClean="0">
                <a:solidFill>
                  <a:schemeClr val="tx1"/>
                </a:solidFill>
                <a:sym typeface="Wingdings"/>
              </a:rPr>
              <a:t>UserDefaults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에서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Uid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fName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가지고 있으면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2DWork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로 보여주기 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viewWillAppear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() : 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다른뷰에 갔다가 다시 돌아오는 상황에 해주고 싶은 처리는 여기서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!</a:t>
            </a:r>
            <a:r>
              <a:rPr lang="ko-KR" altLang="en-US" b="1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viewDidLoad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()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는 처음 한번만 호출 됨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  <a:sym typeface="Wingdings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- Coloring Page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나가게 되거나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앱 종료시 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viewWillDisappear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에서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..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altLang="ko-KR" dirty="0" smtClean="0">
              <a:solidFill>
                <a:schemeClr val="tx1"/>
              </a:solidFill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Database/User/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Uid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/file </a:t>
            </a:r>
            <a:r>
              <a:rPr lang="ko-KR" altLang="en-US" dirty="0">
                <a:solidFill>
                  <a:schemeClr val="tx1"/>
                </a:solidFill>
                <a:sym typeface="Wingdings"/>
              </a:rPr>
              <a:t>로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접근해서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2DWork, 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3DWork, </a:t>
            </a:r>
            <a:r>
              <a:rPr lang="en-US" altLang="ko-KR" dirty="0" err="1" smtClean="0">
                <a:solidFill>
                  <a:schemeClr val="tx1"/>
                </a:solidFill>
                <a:sym typeface="Wingdings"/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등록</a:t>
            </a:r>
            <a:r>
              <a:rPr lang="en-US" altLang="ko-KR" dirty="0">
                <a:solidFill>
                  <a:schemeClr val="tx1"/>
                </a:solidFill>
                <a:sym typeface="Wingdings"/>
              </a:rPr>
              <a:t> </a:t>
            </a:r>
            <a:endParaRPr lang="en-US" altLang="ko-KR" dirty="0" smtClean="0">
              <a:solidFill>
                <a:schemeClr val="tx1"/>
              </a:solidFill>
              <a:sym typeface="Wingdings"/>
            </a:endParaRPr>
          </a:p>
          <a:p>
            <a:endParaRPr lang="en-US" altLang="ko-KR" dirty="0">
              <a:solidFill>
                <a:schemeClr val="tx1"/>
              </a:solidFill>
              <a:sym typeface="Wingdings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9396" y="7126664"/>
            <a:ext cx="7773474" cy="48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r>
              <a:rPr lang="ko-KR" altLang="en-US" dirty="0" smtClean="0"/>
              <a:t>할 것들 위치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할일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815657" y="4313367"/>
            <a:ext cx="3044975" cy="161188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27324" y="3871142"/>
            <a:ext cx="2447705" cy="25529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006" y="628553"/>
            <a:ext cx="4044840" cy="4849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Application(</a:t>
            </a:r>
            <a:r>
              <a:rPr lang="en-US" b="1" dirty="0" err="1" smtClean="0">
                <a:solidFill>
                  <a:schemeClr val="tx1"/>
                </a:solidFill>
              </a:rPr>
              <a:t>didFinishLaunchingOptions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checkLoggedInUserStatus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uidString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loadCategoryFireBase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loadCollectionFireBase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checkFnameOfUser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3204" y="628553"/>
            <a:ext cx="3732559" cy="5379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viewDidLoad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categoryName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collectionName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imageName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viewWillAppear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checkUserWorkTwoDim</a:t>
            </a:r>
            <a:r>
              <a:rPr lang="en-US" b="1" dirty="0" smtClean="0">
                <a:solidFill>
                  <a:schemeClr val="tx1"/>
                </a:solidFill>
              </a:rPr>
              <a:t>: Using </a:t>
            </a:r>
            <a:r>
              <a:rPr lang="en-US" b="1" dirty="0" err="1" smtClean="0">
                <a:solidFill>
                  <a:schemeClr val="tx1"/>
                </a:solidFill>
              </a:rPr>
              <a:t>checkFnameOfUser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selectedFname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viewWillDisappear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checkUserWorkTheeDim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 err="1" smtClean="0">
                <a:solidFill>
                  <a:schemeClr val="tx1"/>
                </a:solidFill>
              </a:rPr>
              <a:t>userDefaults</a:t>
            </a:r>
            <a:r>
              <a:rPr lang="en-US" b="1" dirty="0" smtClean="0">
                <a:solidFill>
                  <a:schemeClr val="tx1"/>
                </a:solidFill>
              </a:rPr>
              <a:t> has </a:t>
            </a: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Call from UD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Else: 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Call from FB</a:t>
            </a:r>
            <a:endParaRPr lang="en-US" b="1" dirty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65394" y="628553"/>
            <a:ext cx="5206227" cy="4922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viewWillAppear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checkUserWorkTheeDim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userDefaults</a:t>
            </a:r>
            <a:r>
              <a:rPr lang="en-US" b="1" dirty="0">
                <a:solidFill>
                  <a:schemeClr val="tx1"/>
                </a:solidFill>
              </a:rPr>
              <a:t> has </a:t>
            </a:r>
            <a:r>
              <a:rPr lang="en-US" b="1" dirty="0" err="1">
                <a:solidFill>
                  <a:schemeClr val="tx1"/>
                </a:solidFill>
              </a:rPr>
              <a:t>fName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</a:p>
          <a:p>
            <a:pPr marL="1657350" lvl="3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Call from UD</a:t>
            </a:r>
          </a:p>
          <a:p>
            <a:pPr marL="1200150" lvl="2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Else: </a:t>
            </a:r>
          </a:p>
          <a:p>
            <a:pPr marL="1657350" lvl="3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Call from </a:t>
            </a:r>
            <a:r>
              <a:rPr lang="en-US" b="1" dirty="0" smtClean="0">
                <a:solidFill>
                  <a:schemeClr val="tx1"/>
                </a:solidFill>
              </a:rPr>
              <a:t>FB</a:t>
            </a:r>
          </a:p>
          <a:p>
            <a:pPr marL="1657350" lvl="3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Update UD</a:t>
            </a:r>
          </a:p>
          <a:p>
            <a:pPr marL="1200150" lvl="2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viewWillDisappear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ko-KR" altLang="en-US" b="1" dirty="0" smtClean="0">
                <a:solidFill>
                  <a:schemeClr val="tx1"/>
                </a:solidFill>
              </a:rPr>
              <a:t> 와 </a:t>
            </a:r>
            <a:r>
              <a:rPr lang="en-US" b="1" dirty="0" err="1" smtClean="0">
                <a:solidFill>
                  <a:schemeClr val="tx1"/>
                </a:solidFill>
              </a:rPr>
              <a:t>willResignActive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둘다에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saveUserWork</a:t>
            </a:r>
            <a:r>
              <a:rPr lang="en-US" b="1" dirty="0" smtClean="0">
                <a:solidFill>
                  <a:schemeClr val="tx1"/>
                </a:solidFill>
              </a:rPr>
              <a:t>() : Firebase, </a:t>
            </a:r>
            <a:r>
              <a:rPr lang="en-US" b="1" dirty="0" err="1" smtClean="0">
                <a:solidFill>
                  <a:schemeClr val="tx1"/>
                </a:solidFill>
              </a:rPr>
              <a:t>Userdefaults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If finished --&gt; FB/Done: true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&amp;</a:t>
            </a:r>
            <a:r>
              <a:rPr lang="en-US" b="1" dirty="0" smtClean="0">
                <a:solidFill>
                  <a:schemeClr val="tx1"/>
                </a:solidFill>
              </a:rPr>
              <a:t>Path </a:t>
            </a:r>
            <a:r>
              <a:rPr lang="ko-KR" altLang="en-US" b="1" dirty="0" smtClean="0">
                <a:solidFill>
                  <a:schemeClr val="tx1"/>
                </a:solidFill>
              </a:rPr>
              <a:t>변경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151" y="304799"/>
            <a:ext cx="4074695" cy="32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AppDelegate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3350" y="304799"/>
            <a:ext cx="3762414" cy="32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도감</a:t>
            </a:r>
            <a:r>
              <a:rPr lang="en-US" altLang="ko-KR" dirty="0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35540" y="304799"/>
            <a:ext cx="5236081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GameView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55575" y="1636295"/>
            <a:ext cx="1480842" cy="188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209906" y="3384884"/>
            <a:ext cx="245668" cy="449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043780" y="1316937"/>
            <a:ext cx="250115" cy="483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20634" y="6860617"/>
            <a:ext cx="3295129" cy="2267341"/>
            <a:chOff x="6348380" y="6005862"/>
            <a:chExt cx="4530227" cy="4926832"/>
          </a:xfrm>
        </p:grpSpPr>
        <p:sp>
          <p:nvSpPr>
            <p:cNvPr id="20" name="Rectangle 19"/>
            <p:cNvSpPr/>
            <p:nvPr/>
          </p:nvSpPr>
          <p:spPr>
            <a:xfrm>
              <a:off x="6348380" y="6010679"/>
              <a:ext cx="4500373" cy="49220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>
                <a:buFontTx/>
                <a:buChar char="-"/>
              </a:pP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User</a:t>
              </a:r>
            </a:p>
            <a:p>
              <a:pPr marL="742950" lvl="1" indent="-285750">
                <a:buFontTx/>
                <a:buChar char="-"/>
              </a:pPr>
              <a:r>
                <a:rPr lang="en-US" b="1" dirty="0" err="1" smtClean="0">
                  <a:solidFill>
                    <a:schemeClr val="tx1"/>
                  </a:solidFill>
                </a:rPr>
                <a:t>Uid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b="1" dirty="0" err="1" smtClean="0">
                  <a:solidFill>
                    <a:schemeClr val="tx1"/>
                  </a:solidFill>
                </a:rPr>
                <a:t>fName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marL="1657350" lvl="3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Done</a:t>
              </a:r>
            </a:p>
            <a:p>
              <a:pPr marL="1657350" lvl="3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2DWork</a:t>
              </a:r>
            </a:p>
            <a:p>
              <a:pPr marL="1657350" lvl="3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3DWork</a:t>
              </a:r>
            </a:p>
            <a:p>
              <a:pPr marL="1657350" lvl="3" indent="-285750">
                <a:buFontTx/>
                <a:buChar char="-"/>
              </a:pPr>
              <a:r>
                <a:rPr lang="en-US" b="1" dirty="0" err="1" smtClean="0">
                  <a:solidFill>
                    <a:schemeClr val="tx1"/>
                  </a:solidFill>
                </a:rPr>
                <a:t>dict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48380" y="6005862"/>
              <a:ext cx="4530227" cy="328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Firebase(FB)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65394" y="6892594"/>
            <a:ext cx="3393469" cy="2102583"/>
            <a:chOff x="6348380" y="6005862"/>
            <a:chExt cx="4530227" cy="4926832"/>
          </a:xfrm>
        </p:grpSpPr>
        <p:sp>
          <p:nvSpPr>
            <p:cNvPr id="26" name="Rectangle 25"/>
            <p:cNvSpPr/>
            <p:nvPr/>
          </p:nvSpPr>
          <p:spPr>
            <a:xfrm>
              <a:off x="6348380" y="6010679"/>
              <a:ext cx="4500373" cy="49220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Documentary</a:t>
              </a:r>
            </a:p>
            <a:p>
              <a:pPr marL="742950" lvl="1" indent="-285750">
                <a:buFontTx/>
                <a:buChar char="-"/>
              </a:pPr>
              <a:r>
                <a:rPr lang="en-US" b="1" dirty="0" err="1" smtClean="0">
                  <a:solidFill>
                    <a:srgbClr val="C00000"/>
                  </a:solidFill>
                </a:rPr>
                <a:t>fName</a:t>
              </a:r>
              <a:endParaRPr lang="en-US" b="1" dirty="0" smtClean="0">
                <a:solidFill>
                  <a:srgbClr val="C00000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rgbClr val="C00000"/>
                  </a:solidFill>
                </a:rPr>
                <a:t>2DWork</a:t>
              </a: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3DWork</a:t>
              </a:r>
            </a:p>
            <a:p>
              <a:pPr marL="1200150" lvl="2" indent="-285750">
                <a:buFontTx/>
                <a:buChar char="-"/>
              </a:pPr>
              <a:r>
                <a:rPr lang="en-US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b="1" dirty="0" smtClean="0">
                  <a:solidFill>
                    <a:schemeClr val="tx1"/>
                  </a:solidFill>
                </a:rPr>
                <a:t>(JSON)</a:t>
              </a:r>
            </a:p>
            <a:p>
              <a:pPr marL="742950" lvl="1" indent="-285750">
                <a:buFontTx/>
                <a:buChar char="-"/>
              </a:pP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8380" y="6005862"/>
              <a:ext cx="4530227" cy="328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UserDefaults</a:t>
              </a:r>
              <a:r>
                <a:rPr lang="en-US" dirty="0" smtClean="0"/>
                <a:t>(UD)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endCxn id="20" idx="0"/>
          </p:cNvCxnSpPr>
          <p:nvPr/>
        </p:nvCxnSpPr>
        <p:spPr>
          <a:xfrm flipH="1">
            <a:off x="6557341" y="4077978"/>
            <a:ext cx="3246225" cy="27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10050947" y="4112572"/>
            <a:ext cx="26665" cy="278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600038" y="2858227"/>
            <a:ext cx="1284825" cy="484198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0" idx="0"/>
          </p:cNvCxnSpPr>
          <p:nvPr/>
        </p:nvCxnSpPr>
        <p:spPr>
          <a:xfrm flipH="1">
            <a:off x="2172086" y="5119307"/>
            <a:ext cx="2678182" cy="130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84863" y="-1716508"/>
            <a:ext cx="4455771" cy="390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UserDefaults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chemeClr val="tx1"/>
                </a:solidFill>
              </a:rPr>
              <a:t>3D </a:t>
            </a:r>
            <a:r>
              <a:rPr lang="ko-KR" altLang="en-US" b="1" dirty="0" smtClean="0">
                <a:solidFill>
                  <a:schemeClr val="tx1"/>
                </a:solidFill>
              </a:rPr>
              <a:t>관련 정보 받기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39391" y="4077979"/>
            <a:ext cx="908221" cy="4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-16298" y="6427969"/>
            <a:ext cx="4376767" cy="1540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GameView</a:t>
            </a:r>
            <a:r>
              <a:rPr lang="ko-KR" altLang="en-US" b="1" dirty="0" smtClean="0">
                <a:solidFill>
                  <a:schemeClr val="tx1"/>
                </a:solidFill>
              </a:rPr>
              <a:t>로 넘어가는 경우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2.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그냥 홈버튼 눌러서 넘어가는 경우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GameView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viewWillAppear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에서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completeion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 handler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로 안받는 이유 </a:t>
            </a:r>
            <a:endParaRPr lang="en-US" altLang="ko-KR" b="1" dirty="0" smtClean="0">
              <a:solidFill>
                <a:schemeClr val="tx1"/>
              </a:solidFill>
              <a:sym typeface="Wingdings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415263" y="2055796"/>
            <a:ext cx="2469600" cy="156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-654090" y="4126435"/>
            <a:ext cx="4898095" cy="144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ListView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의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viewWillAppear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에서 확인하는 이유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: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GameView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에서 색칠하다가 </a:t>
            </a:r>
            <a:r>
              <a:rPr lang="en-US" altLang="ko-KR" b="1" dirty="0" err="1" smtClean="0">
                <a:solidFill>
                  <a:schemeClr val="tx1"/>
                </a:solidFill>
                <a:sym typeface="Wingdings"/>
              </a:rPr>
              <a:t>ListView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로 들어왔을때 </a:t>
            </a:r>
            <a:r>
              <a:rPr lang="en-US" altLang="ko-KR" b="1" dirty="0" smtClean="0">
                <a:solidFill>
                  <a:schemeClr val="tx1"/>
                </a:solidFill>
                <a:sym typeface="Wingdings"/>
              </a:rPr>
              <a:t>Update</a:t>
            </a:r>
            <a:r>
              <a:rPr lang="ko-KR" altLang="en-US" b="1" dirty="0" smtClean="0">
                <a:solidFill>
                  <a:schemeClr val="tx1"/>
                </a:solidFill>
                <a:sym typeface="Wingdings"/>
              </a:rPr>
              <a:t>되어 있어야해서</a:t>
            </a:r>
            <a:endParaRPr lang="en-US" altLang="ko-KR" b="1" dirty="0" smtClean="0">
              <a:solidFill>
                <a:schemeClr val="tx1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113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836" y="-2108200"/>
            <a:ext cx="12154930" cy="1763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&lt;Upload&gt;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CSV 2</a:t>
            </a:r>
            <a:r>
              <a:rPr lang="ko-KR" altLang="en-US" dirty="0" smtClean="0">
                <a:solidFill>
                  <a:schemeClr val="tx1"/>
                </a:solidFill>
              </a:rPr>
              <a:t>종류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fName</a:t>
            </a:r>
            <a:r>
              <a:rPr lang="en-US" altLang="ko-KR" dirty="0" smtClean="0">
                <a:solidFill>
                  <a:schemeClr val="tx1"/>
                </a:solidFill>
              </a:rPr>
              <a:t>/Category/Collection (ad: </a:t>
            </a:r>
            <a:r>
              <a:rPr lang="en-US" altLang="ko-KR" dirty="0" err="1" smtClean="0">
                <a:solidFill>
                  <a:schemeClr val="tx1"/>
                </a:solidFill>
              </a:rPr>
              <a:t>Flase</a:t>
            </a:r>
            <a:r>
              <a:rPr lang="en-US" altLang="ko-KR" dirty="0" smtClean="0">
                <a:solidFill>
                  <a:schemeClr val="tx1"/>
                </a:solidFill>
              </a:rPr>
              <a:t>) 2. </a:t>
            </a:r>
            <a:r>
              <a:rPr lang="en-US" altLang="ko-KR" dirty="0" err="1" smtClean="0">
                <a:solidFill>
                  <a:schemeClr val="tx1"/>
                </a:solidFill>
              </a:rPr>
              <a:t>adName</a:t>
            </a:r>
            <a:r>
              <a:rPr lang="en-US" altLang="ko-KR" dirty="0" smtClean="0">
                <a:solidFill>
                  <a:schemeClr val="tx1"/>
                </a:solidFill>
              </a:rPr>
              <a:t>/Category (</a:t>
            </a:r>
            <a:r>
              <a:rPr lang="en-US" altLang="ko-KR" dirty="0" err="1" smtClean="0">
                <a:solidFill>
                  <a:schemeClr val="tx1"/>
                </a:solidFill>
              </a:rPr>
              <a:t>ad:True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추가로 더해주는것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filesBundle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fName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algn="ctr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2d/3d files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18" y="12150"/>
            <a:ext cx="864948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개발자가 </a:t>
            </a:r>
            <a:r>
              <a:rPr lang="en-US" altLang="ko-KR" dirty="0" smtClean="0"/>
              <a:t>Update : Database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18" y="4273307"/>
            <a:ext cx="4849792" cy="4305783"/>
            <a:chOff x="0" y="4552258"/>
            <a:chExt cx="4849792" cy="4305783"/>
          </a:xfrm>
        </p:grpSpPr>
        <p:sp>
          <p:nvSpPr>
            <p:cNvPr id="37" name="Rectangle 36"/>
            <p:cNvSpPr/>
            <p:nvPr/>
          </p:nvSpPr>
          <p:spPr>
            <a:xfrm>
              <a:off x="11918" y="4887924"/>
              <a:ext cx="4837874" cy="3970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</a:p>
            <a:p>
              <a:pPr marL="742950" lvl="1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File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Done : False / True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pathTo3DOngoing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pathTo3DFill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colorCountDict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colorFaceDict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Category</a:t>
              </a:r>
            </a:p>
            <a:p>
              <a:pPr marL="1200150" lvl="2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File</a:t>
              </a:r>
              <a:endParaRPr lang="en-US" altLang="ko-KR" b="1" dirty="0" smtClean="0">
                <a:solidFill>
                  <a:schemeClr val="accent1"/>
                </a:solidFill>
              </a:endParaRPr>
            </a:p>
            <a:p>
              <a:pPr marL="1200150" lvl="2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Done </a:t>
              </a:r>
              <a:r>
                <a:rPr lang="en-US" dirty="0">
                  <a:solidFill>
                    <a:schemeClr val="tx1"/>
                  </a:solidFill>
                </a:rPr>
                <a:t>: False / </a:t>
              </a:r>
              <a:r>
                <a:rPr lang="en-US" dirty="0" smtClean="0">
                  <a:solidFill>
                    <a:schemeClr val="tx1"/>
                  </a:solidFill>
                </a:rPr>
                <a:t>True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marL="1200150" lvl="2" indent="-285750">
                <a:buFont typeface="Arial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2D </a:t>
              </a:r>
              <a:r>
                <a:rPr lang="ko-KR" altLang="en-US" dirty="0">
                  <a:solidFill>
                    <a:schemeClr val="tx1"/>
                  </a:solidFill>
                </a:rPr>
                <a:t>진척 관련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/ </a:t>
              </a:r>
              <a:r>
                <a:rPr lang="en-US" dirty="0">
                  <a:solidFill>
                    <a:schemeClr val="tx1"/>
                  </a:solidFill>
                </a:rPr>
                <a:t>pathTo2DFill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Collection</a:t>
              </a: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File</a:t>
              </a:r>
            </a:p>
            <a:p>
              <a:pPr marL="1257300" lvl="2" indent="-34290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Done : False / True</a:t>
              </a:r>
            </a:p>
            <a:p>
              <a:pPr marL="1257300" lvl="2" indent="-34290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2D </a:t>
              </a:r>
              <a:r>
                <a:rPr lang="ko-KR" altLang="en-US" dirty="0">
                  <a:solidFill>
                    <a:schemeClr val="tx1"/>
                  </a:solidFill>
                </a:rPr>
                <a:t>진척 관련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/ </a:t>
              </a:r>
              <a:r>
                <a:rPr lang="en-US" dirty="0">
                  <a:solidFill>
                    <a:schemeClr val="tx1"/>
                  </a:solidFill>
                </a:rPr>
                <a:t>pathTo2DFill</a:t>
              </a:r>
              <a:endParaRPr lang="en-US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4552258"/>
              <a:ext cx="4849792" cy="3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</a:t>
              </a:r>
              <a:r>
                <a:rPr lang="ko-KR" altLang="en-US" dirty="0" smtClean="0"/>
                <a:t>반응에 따른 </a:t>
              </a:r>
              <a:r>
                <a:rPr lang="en-US" altLang="ko-KR" dirty="0" smtClean="0"/>
                <a:t>Database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Update</a:t>
              </a:r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5040023" y="2544756"/>
            <a:ext cx="0" cy="300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813800" y="0"/>
            <a:ext cx="3378200" cy="6858000"/>
            <a:chOff x="8813800" y="12150"/>
            <a:chExt cx="3784600" cy="6845850"/>
          </a:xfrm>
        </p:grpSpPr>
        <p:sp>
          <p:nvSpPr>
            <p:cNvPr id="48" name="Rectangle 47"/>
            <p:cNvSpPr/>
            <p:nvPr/>
          </p:nvSpPr>
          <p:spPr>
            <a:xfrm>
              <a:off x="8828626" y="12150"/>
              <a:ext cx="3754948" cy="315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개발자가 </a:t>
              </a:r>
              <a:r>
                <a:rPr lang="en-US" altLang="ko-KR" dirty="0" smtClean="0"/>
                <a:t>Update : Storage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813800" y="340404"/>
              <a:ext cx="3784600" cy="6517596"/>
              <a:chOff x="4612278" y="4753965"/>
              <a:chExt cx="3042197" cy="401910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624196" y="4753965"/>
                <a:ext cx="3030279" cy="4019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User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File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pathTo3DOngoing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Objects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File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2DNoFill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2DFill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3DNoFill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3DFill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3DBack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612278" y="8506800"/>
                <a:ext cx="3030279" cy="266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Storage</a:t>
                </a:r>
                <a:endParaRPr lang="en-US" b="1" dirty="0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-12880" y="361250"/>
            <a:ext cx="3418408" cy="2013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CategoryName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Index 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ad: </a:t>
            </a:r>
            <a:r>
              <a:rPr lang="en-US" b="1" dirty="0" smtClean="0">
                <a:solidFill>
                  <a:schemeClr val="tx1"/>
                </a:solidFill>
              </a:rPr>
              <a:t>True / False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adImg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adName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i="1" dirty="0" smtClean="0">
                <a:solidFill>
                  <a:schemeClr val="tx1"/>
                </a:solidFill>
              </a:rPr>
              <a:t>ad: True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ad: False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74519" y="370960"/>
            <a:ext cx="1986881" cy="1788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CollectionName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Index 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3423" y="370961"/>
            <a:ext cx="3231096" cy="3781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fName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2d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pathTo2DNoFill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pathTo2DFill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pathToBack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pathTo3DNoFill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pathTo3DFill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dict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   Generating code is required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colorKeyHex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colorFaceDict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olorCountDict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799" y="393268"/>
            <a:ext cx="3011020" cy="2974690"/>
            <a:chOff x="292461" y="297712"/>
            <a:chExt cx="3030279" cy="4019107"/>
          </a:xfrm>
        </p:grpSpPr>
        <p:sp>
          <p:nvSpPr>
            <p:cNvPr id="2" name="Rectangle 1"/>
            <p:cNvSpPr/>
            <p:nvPr/>
          </p:nvSpPr>
          <p:spPr>
            <a:xfrm>
              <a:off x="292461" y="297712"/>
              <a:ext cx="3030279" cy="4019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Category</a:t>
              </a:r>
            </a:p>
            <a:p>
              <a:pPr marL="742950" lvl="1" indent="-285750">
                <a:buFontTx/>
                <a:buChar char="-"/>
              </a:pPr>
              <a:r>
                <a:rPr lang="en-US" b="1" dirty="0" smtClean="0">
                  <a:solidFill>
                    <a:schemeClr val="tx1"/>
                  </a:solidFill>
                </a:rPr>
                <a:t>File</a:t>
              </a:r>
            </a:p>
            <a:p>
              <a:pPr marL="1200150" lvl="2" indent="-285750">
                <a:buFontTx/>
                <a:buChar char="-"/>
              </a:pPr>
              <a:r>
                <a:rPr lang="en-US" b="1" dirty="0" smtClean="0">
                  <a:solidFill>
                    <a:schemeClr val="accent1"/>
                  </a:solidFill>
                </a:rPr>
                <a:t>Collection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pathTo2DNoFill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pathTo2DFill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2461" y="3827721"/>
              <a:ext cx="3030279" cy="48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Category</a:t>
              </a:r>
              <a:r>
                <a:rPr lang="en-US" dirty="0"/>
                <a:t> </a:t>
              </a:r>
              <a:r>
                <a:rPr lang="en-US" dirty="0" smtClean="0"/>
                <a:t>		</a:t>
              </a:r>
              <a:r>
                <a:rPr lang="en-US" sz="1400" dirty="0" smtClean="0"/>
                <a:t>Collection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3" idx="0"/>
              <a:endCxn id="3" idx="2"/>
            </p:cNvCxnSpPr>
            <p:nvPr/>
          </p:nvCxnSpPr>
          <p:spPr>
            <a:xfrm>
              <a:off x="1807601" y="3827721"/>
              <a:ext cx="0" cy="48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2" idx="2"/>
            </p:cNvCxnSpPr>
            <p:nvPr/>
          </p:nvCxnSpPr>
          <p:spPr>
            <a:xfrm>
              <a:off x="1807601" y="3827721"/>
              <a:ext cx="0" cy="48909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415310" y="401123"/>
            <a:ext cx="2983334" cy="2880517"/>
            <a:chOff x="4612278" y="297712"/>
            <a:chExt cx="3030279" cy="4019107"/>
          </a:xfrm>
        </p:grpSpPr>
        <p:sp>
          <p:nvSpPr>
            <p:cNvPr id="23" name="Rectangle 22"/>
            <p:cNvSpPr/>
            <p:nvPr/>
          </p:nvSpPr>
          <p:spPr>
            <a:xfrm>
              <a:off x="4612278" y="297712"/>
              <a:ext cx="3030279" cy="4019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tx1"/>
                  </a:solidFill>
                </a:rPr>
                <a:t>Collection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File</a:t>
              </a:r>
            </a:p>
            <a:p>
              <a:pPr marL="1200150" lvl="2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accent1"/>
                  </a:solidFill>
                </a:rPr>
                <a:t>Category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pathTo2DNoFill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pathTo2DFill</a:t>
              </a:r>
            </a:p>
            <a:p>
              <a:pPr marL="1200150" lvl="2" indent="-285750">
                <a:buFontTx/>
                <a:buChar char="-"/>
              </a:pP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12278" y="3827721"/>
              <a:ext cx="3030279" cy="48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Category</a:t>
              </a:r>
              <a:r>
                <a:rPr lang="en-US" sz="1400" dirty="0"/>
                <a:t> </a:t>
              </a:r>
              <a:r>
                <a:rPr lang="en-US" dirty="0" smtClean="0"/>
                <a:t>		</a:t>
              </a:r>
              <a:r>
                <a:rPr lang="en-US" b="1" dirty="0" smtClean="0"/>
                <a:t>Collection</a:t>
              </a:r>
              <a:endParaRPr lang="en-US" b="1" dirty="0"/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>
            <a:xfrm>
              <a:off x="6127418" y="3827721"/>
              <a:ext cx="0" cy="48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3" idx="2"/>
            </p:cNvCxnSpPr>
            <p:nvPr/>
          </p:nvCxnSpPr>
          <p:spPr>
            <a:xfrm>
              <a:off x="6127418" y="3827721"/>
              <a:ext cx="0" cy="48909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177250" y="401123"/>
            <a:ext cx="3107803" cy="3279625"/>
            <a:chOff x="4612278" y="4753965"/>
            <a:chExt cx="3042197" cy="4019107"/>
          </a:xfrm>
        </p:grpSpPr>
        <p:sp>
          <p:nvSpPr>
            <p:cNvPr id="31" name="Rectangle 30"/>
            <p:cNvSpPr/>
            <p:nvPr/>
          </p:nvSpPr>
          <p:spPr>
            <a:xfrm>
              <a:off x="4624196" y="4753965"/>
              <a:ext cx="3030279" cy="4019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- </a:t>
              </a:r>
              <a:r>
                <a:rPr lang="en-US" b="1" dirty="0" smtClean="0">
                  <a:solidFill>
                    <a:schemeClr val="tx1"/>
                  </a:solidFill>
                </a:rPr>
                <a:t>File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pathToBack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	pathTo3DNoFill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</a:rPr>
                <a:t>pathTo3DFill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    Generating code is required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colorKeyHex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colorFaceDict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>
                  <a:solidFill>
                    <a:schemeClr val="tx1"/>
                  </a:solidFill>
                </a:rPr>
                <a:t>c</a:t>
              </a:r>
              <a:r>
                <a:rPr lang="en-US" dirty="0" err="1" smtClean="0">
                  <a:solidFill>
                    <a:schemeClr val="tx1"/>
                  </a:solidFill>
                </a:rPr>
                <a:t>olorCountDict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12278" y="8283974"/>
              <a:ext cx="3030279" cy="48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Coloring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930815" y="4166886"/>
            <a:ext cx="7550552" cy="269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ko-KR" altLang="en-US" dirty="0" smtClean="0">
                <a:solidFill>
                  <a:schemeClr val="accent1"/>
                </a:solidFill>
              </a:rPr>
              <a:t>파란색을 쓴 이유</a:t>
            </a:r>
            <a:r>
              <a:rPr lang="en-US" altLang="ko-KR" dirty="0" smtClean="0">
                <a:solidFill>
                  <a:schemeClr val="accent1"/>
                </a:solidFill>
              </a:rPr>
              <a:t>: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 Category or Collection</a:t>
            </a:r>
            <a:r>
              <a:rPr lang="ko-KR" altLang="en-US" dirty="0" smtClean="0">
                <a:solidFill>
                  <a:schemeClr val="accent1"/>
                </a:solidFill>
                <a:sym typeface="Wingdings"/>
              </a:rPr>
              <a:t>으로 접근하면  </a:t>
            </a:r>
            <a:r>
              <a:rPr lang="en-US" altLang="ko-KR" dirty="0" smtClean="0">
                <a:solidFill>
                  <a:schemeClr val="accent1"/>
                </a:solidFill>
                <a:sym typeface="Wingdings"/>
              </a:rPr>
              <a:t>Database</a:t>
            </a:r>
            <a:r>
              <a:rPr lang="ko-KR" altLang="en-US" dirty="0" smtClean="0">
                <a:solidFill>
                  <a:schemeClr val="accent1"/>
                </a:solidFill>
                <a:sym typeface="Wingdings"/>
              </a:rPr>
              <a:t>에 정보 저장 할때 다른쪽도 정보 기록해 두기 </a:t>
            </a:r>
            <a:r>
              <a:rPr lang="en-US" altLang="ko-KR" dirty="0" smtClean="0">
                <a:solidFill>
                  <a:schemeClr val="accent1"/>
                </a:solidFill>
                <a:sym typeface="Wingdings"/>
              </a:rPr>
              <a:t>Category </a:t>
            </a:r>
            <a:r>
              <a:rPr lang="ko-KR" altLang="en-US" dirty="0" smtClean="0">
                <a:solidFill>
                  <a:schemeClr val="accent1"/>
                </a:solidFill>
                <a:sym typeface="Wingdings"/>
              </a:rPr>
              <a:t>및 </a:t>
            </a:r>
            <a:r>
              <a:rPr lang="en-US" altLang="ko-KR" dirty="0" smtClean="0">
                <a:solidFill>
                  <a:schemeClr val="accent1"/>
                </a:solidFill>
                <a:sym typeface="Wingdings"/>
              </a:rPr>
              <a:t>Collection</a:t>
            </a:r>
            <a:r>
              <a:rPr lang="ko-KR" altLang="en-US" dirty="0">
                <a:solidFill>
                  <a:schemeClr val="accent1"/>
                </a:solidFill>
                <a:sym typeface="Wingdings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sym typeface="Wingdings"/>
              </a:rPr>
              <a:t>둘다에 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18" y="4166886"/>
            <a:ext cx="4837874" cy="3970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Done : False / True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pathTo3DOngoing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pathTo3DFill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olorCountDict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Category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File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Done </a:t>
            </a:r>
            <a:r>
              <a:rPr lang="en-US" dirty="0">
                <a:solidFill>
                  <a:schemeClr val="tx1"/>
                </a:solidFill>
              </a:rPr>
              <a:t>: False /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2D </a:t>
            </a:r>
            <a:r>
              <a:rPr lang="ko-KR" altLang="en-US" dirty="0">
                <a:solidFill>
                  <a:schemeClr val="tx1"/>
                </a:solidFill>
              </a:rPr>
              <a:t>진척 관련 </a:t>
            </a:r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chemeClr val="tx1"/>
                </a:solidFill>
              </a:rPr>
              <a:t>pathTo2DFill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Collection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Done : False / True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2D </a:t>
            </a:r>
            <a:r>
              <a:rPr lang="ko-KR" altLang="en-US" dirty="0">
                <a:solidFill>
                  <a:schemeClr val="tx1"/>
                </a:solidFill>
              </a:rPr>
              <a:t>진척 관련 </a:t>
            </a:r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chemeClr val="tx1"/>
                </a:solidFill>
              </a:rPr>
              <a:t>pathTo2DFill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513" y="25584"/>
            <a:ext cx="8356578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개발자가 </a:t>
            </a:r>
            <a:r>
              <a:rPr lang="en-US" altLang="ko-KR" dirty="0" smtClean="0"/>
              <a:t>Update : Database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3831220"/>
            <a:ext cx="5358735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r>
              <a:rPr lang="ko-KR" altLang="en-US" dirty="0" smtClean="0"/>
              <a:t>반응에 따른 자동 </a:t>
            </a:r>
            <a:r>
              <a:rPr lang="en-US" altLang="ko-KR" dirty="0" smtClean="0"/>
              <a:t>Update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49792" y="1794072"/>
            <a:ext cx="0" cy="300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42101" y="4738"/>
            <a:ext cx="5358735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개발자가 </a:t>
            </a:r>
            <a:r>
              <a:rPr lang="en-US" altLang="ko-KR" dirty="0" smtClean="0"/>
              <a:t>Update : Storage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834622" y="401123"/>
            <a:ext cx="3107803" cy="3279625"/>
            <a:chOff x="4612278" y="4753965"/>
            <a:chExt cx="3042197" cy="4019107"/>
          </a:xfrm>
        </p:grpSpPr>
        <p:sp>
          <p:nvSpPr>
            <p:cNvPr id="50" name="Rectangle 49"/>
            <p:cNvSpPr/>
            <p:nvPr/>
          </p:nvSpPr>
          <p:spPr>
            <a:xfrm>
              <a:off x="4624196" y="4753965"/>
              <a:ext cx="3030279" cy="4019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- </a:t>
              </a:r>
              <a:r>
                <a:rPr lang="en-US" b="1" dirty="0" smtClean="0">
                  <a:solidFill>
                    <a:schemeClr val="tx1"/>
                  </a:solidFill>
                </a:rPr>
                <a:t>File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	2DNoFill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2DFill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3DNoFill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3DFill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3DBack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12278" y="8283974"/>
              <a:ext cx="3030279" cy="48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Storage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510443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b="1" dirty="0" smtClean="0">
                <a:solidFill>
                  <a:schemeClr val="tx1"/>
                </a:solidFill>
              </a:rPr>
              <a:t>Upload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Category-Collection Relation data(csv)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을 불러와서 자동으로</a:t>
            </a:r>
            <a:r>
              <a:rPr lang="en-US" altLang="ko-KR" dirty="0" smtClean="0">
                <a:solidFill>
                  <a:schemeClr val="tx1"/>
                </a:solidFill>
              </a:rPr>
              <a:t> Firebase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en-US" altLang="ko-KR" dirty="0" smtClean="0">
                <a:solidFill>
                  <a:schemeClr val="tx1"/>
                </a:solidFill>
              </a:rPr>
              <a:t> Category/Collection/Coloring</a:t>
            </a:r>
            <a:r>
              <a:rPr lang="ko-KR" altLang="en-US" dirty="0" smtClean="0">
                <a:solidFill>
                  <a:schemeClr val="tx1"/>
                </a:solidFill>
              </a:rPr>
              <a:t> 에 </a:t>
            </a:r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21709</TotalTime>
  <Words>1189</Words>
  <Application>Microsoft Macintosh PowerPoint</Application>
  <PresentationFormat>Widescreen</PresentationFormat>
  <Paragraphs>487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맑은 고딕</vt:lpstr>
      <vt:lpstr>Arial</vt:lpstr>
      <vt:lpstr>Office Theme</vt:lpstr>
      <vt:lpstr>Architecture of PolyPocket</vt:lpstr>
      <vt:lpstr>PowerPoint Presentation</vt:lpstr>
      <vt:lpstr>Wonik’s Work</vt:lpstr>
      <vt:lpstr>Coloring 위한 Variable 연결 구조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PolyPocket</dc:title>
  <dc:creator>Wonik Jang</dc:creator>
  <cp:lastModifiedBy>Wonik Jang</cp:lastModifiedBy>
  <cp:revision>411</cp:revision>
  <dcterms:created xsi:type="dcterms:W3CDTF">2018-09-12T01:45:36Z</dcterms:created>
  <dcterms:modified xsi:type="dcterms:W3CDTF">2018-11-02T13:56:52Z</dcterms:modified>
</cp:coreProperties>
</file>