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8" r:id="rId1"/>
  </p:sldMasterIdLst>
  <p:notesMasterIdLst>
    <p:notesMasterId r:id="rId29"/>
  </p:notesMasterIdLst>
  <p:handoutMasterIdLst>
    <p:handoutMasterId r:id="rId30"/>
  </p:handoutMasterIdLst>
  <p:sldIdLst>
    <p:sldId id="259" r:id="rId2"/>
    <p:sldId id="294" r:id="rId3"/>
    <p:sldId id="320" r:id="rId4"/>
    <p:sldId id="321" r:id="rId5"/>
    <p:sldId id="322" r:id="rId6"/>
    <p:sldId id="324" r:id="rId7"/>
    <p:sldId id="323" r:id="rId8"/>
    <p:sldId id="325" r:id="rId9"/>
    <p:sldId id="330" r:id="rId10"/>
    <p:sldId id="331" r:id="rId11"/>
    <p:sldId id="332" r:id="rId12"/>
    <p:sldId id="333" r:id="rId13"/>
    <p:sldId id="309" r:id="rId14"/>
    <p:sldId id="308" r:id="rId15"/>
    <p:sldId id="310" r:id="rId16"/>
    <p:sldId id="311" r:id="rId17"/>
    <p:sldId id="326" r:id="rId18"/>
    <p:sldId id="327" r:id="rId19"/>
    <p:sldId id="312" r:id="rId20"/>
    <p:sldId id="313" r:id="rId21"/>
    <p:sldId id="314" r:id="rId22"/>
    <p:sldId id="315" r:id="rId23"/>
    <p:sldId id="328" r:id="rId24"/>
    <p:sldId id="329" r:id="rId25"/>
    <p:sldId id="316" r:id="rId26"/>
    <p:sldId id="318" r:id="rId27"/>
    <p:sldId id="317" r:id="rId28"/>
  </p:sldIdLst>
  <p:sldSz cx="12192000" cy="6858000"/>
  <p:notesSz cx="6858000" cy="9144000"/>
  <p:embeddedFontLst>
    <p:embeddedFont>
      <p:font typeface="타이포_쌍문동 B" panose="02020803020101020101" pitchFamily="18" charset="-127"/>
      <p:bold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FEFEF4"/>
    <a:srgbClr val="FDFDDF"/>
    <a:srgbClr val="525252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64" d="100"/>
          <a:sy n="164" d="100"/>
        </p:scale>
        <p:origin x="186" y="13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2021-12-10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46792" y="2395109"/>
            <a:ext cx="8507368" cy="2308324"/>
            <a:chOff x="664850" y="361950"/>
            <a:chExt cx="8182048" cy="2308324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1847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7200" b="1" spc="-300" dirty="0">
                <a:solidFill>
                  <a:schemeClr val="bg2">
                    <a:lumMod val="75000"/>
                    <a:alpha val="3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64850" y="361950"/>
              <a:ext cx="8182048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b="1" spc="-300" dirty="0" smtClean="0">
                  <a:solidFill>
                    <a:schemeClr val="accent1">
                      <a:alpha val="70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전공별 </a:t>
              </a:r>
              <a:r>
                <a:rPr lang="en-US" altLang="ko-KR" sz="7200" b="1" spc="-300" dirty="0" smtClean="0">
                  <a:solidFill>
                    <a:schemeClr val="accent1">
                      <a:alpha val="70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AI</a:t>
              </a:r>
              <a:r>
                <a:rPr lang="ko-KR" altLang="en-US" sz="7200" b="1" spc="-300" dirty="0" smtClean="0">
                  <a:solidFill>
                    <a:schemeClr val="accent1">
                      <a:alpha val="70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활용 </a:t>
              </a:r>
              <a:r>
                <a:rPr lang="en-US" altLang="ko-KR" sz="7200" b="1" spc="-300" dirty="0" smtClean="0">
                  <a:solidFill>
                    <a:schemeClr val="accent1">
                      <a:alpha val="70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Final</a:t>
              </a:r>
            </a:p>
            <a:p>
              <a:r>
                <a:rPr lang="en-US" altLang="ko-KR" sz="7200" b="1" spc="-300" dirty="0" smtClean="0">
                  <a:solidFill>
                    <a:schemeClr val="accent1">
                      <a:alpha val="70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32204077 </a:t>
              </a:r>
              <a:r>
                <a:rPr lang="ko-KR" altLang="en-US" sz="7200" b="1" spc="-300" dirty="0" smtClean="0">
                  <a:solidFill>
                    <a:schemeClr val="accent1">
                      <a:alpha val="70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정성원</a:t>
              </a:r>
              <a:endParaRPr lang="en-US" altLang="ko-KR" sz="7200" b="1" spc="-300" dirty="0" smtClean="0">
                <a:solidFill>
                  <a:schemeClr val="accent1">
                    <a:alpha val="7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956" y="5924550"/>
            <a:ext cx="2427044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956" y="5924550"/>
            <a:ext cx="2427044" cy="93345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19789" y="1125214"/>
            <a:ext cx="9062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info() </a:t>
            </a:r>
            <a:r>
              <a:rPr lang="ko-KR" altLang="en-US" dirty="0" err="1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메소드와</a:t>
            </a:r>
            <a:r>
              <a:rPr lang="ko-KR" altLang="en-US" dirty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isnull</a:t>
            </a:r>
            <a:r>
              <a:rPr lang="en-US" altLang="ko-KR" dirty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()</a:t>
            </a:r>
            <a:r>
              <a:rPr lang="ko-KR" altLang="en-US" dirty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로 데이터프레임의 정보를 출력하면 각 열에 속하는 데이터중에서 유효한</a:t>
            </a:r>
            <a:r>
              <a:rPr lang="en-US" altLang="ko-KR" dirty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(not-null) </a:t>
            </a:r>
            <a:r>
              <a:rPr lang="ko-KR" altLang="en-US" dirty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값의 개수를 보여준다</a:t>
            </a:r>
            <a:r>
              <a:rPr lang="en-US" altLang="ko-KR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 </a:t>
            </a:r>
            <a:r>
              <a:rPr lang="en-US" altLang="ko-KR" dirty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</a:t>
            </a:r>
            <a:r>
              <a:rPr lang="en-US" altLang="ko-KR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df3.info</a:t>
            </a:r>
            <a:r>
              <a:rPr lang="en-US" altLang="ko-KR" dirty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(), </a:t>
            </a:r>
            <a:r>
              <a:rPr lang="en-US" altLang="ko-KR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df3.isnull(). </a:t>
            </a:r>
            <a:r>
              <a:rPr lang="ko-KR" altLang="en-US" dirty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중략</a:t>
            </a:r>
            <a:r>
              <a:rPr lang="en-US" altLang="ko-KR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)</a:t>
            </a:r>
            <a:endParaRPr lang="ko-KR" altLang="en-US" dirty="0">
              <a:solidFill>
                <a:schemeClr val="tx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65814" y="244548"/>
            <a:ext cx="3534679" cy="767700"/>
            <a:chOff x="265814" y="244548"/>
            <a:chExt cx="3534679" cy="767700"/>
          </a:xfrm>
        </p:grpSpPr>
        <p:sp>
          <p:nvSpPr>
            <p:cNvPr id="28" name="직사각형 27"/>
            <p:cNvSpPr/>
            <p:nvPr/>
          </p:nvSpPr>
          <p:spPr>
            <a:xfrm>
              <a:off x="265814" y="244548"/>
              <a:ext cx="72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1188881" y="351819"/>
              <a:ext cx="2611612" cy="660429"/>
              <a:chOff x="1188881" y="351819"/>
              <a:chExt cx="2611612" cy="660429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188881" y="351819"/>
                <a:ext cx="11544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데이터 </a:t>
                </a:r>
                <a:r>
                  <a:rPr lang="ko-KR" altLang="en-US" sz="1200" dirty="0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전처리</a:t>
                </a:r>
                <a:endParaRPr lang="ko-KR" altLang="en-US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188881" y="581361"/>
                <a:ext cx="261161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데이터 </a:t>
                </a:r>
                <a:r>
                  <a:rPr lang="ko-KR" altLang="en-US" sz="2200" dirty="0" err="1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결측값</a:t>
                </a:r>
                <a:r>
                  <a:rPr lang="ko-KR" altLang="en-US" sz="2200" dirty="0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 확인</a:t>
                </a:r>
                <a:endParaRPr lang="ko-KR" altLang="en-US" sz="22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490138" y="323244"/>
              <a:ext cx="259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1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148" y="1860295"/>
            <a:ext cx="3753767" cy="40915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960" y="1832999"/>
            <a:ext cx="4846359" cy="426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49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956" y="5924550"/>
            <a:ext cx="2427044" cy="93345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19789" y="1125214"/>
            <a:ext cx="9062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info() </a:t>
            </a:r>
            <a:r>
              <a:rPr lang="ko-KR" altLang="en-US" dirty="0" err="1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메소드와</a:t>
            </a:r>
            <a:r>
              <a:rPr lang="ko-KR" altLang="en-US" dirty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isnull</a:t>
            </a:r>
            <a:r>
              <a:rPr lang="en-US" altLang="ko-KR" dirty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()</a:t>
            </a:r>
            <a:r>
              <a:rPr lang="ko-KR" altLang="en-US" dirty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로 데이터프레임의 정보를 출력하면 각 열에 속하는 데이터중에서 유효한</a:t>
            </a:r>
            <a:r>
              <a:rPr lang="en-US" altLang="ko-KR" dirty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(not-null) </a:t>
            </a:r>
            <a:r>
              <a:rPr lang="ko-KR" altLang="en-US" dirty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값의 개수를 보여준다</a:t>
            </a:r>
            <a:r>
              <a:rPr lang="en-US" altLang="ko-KR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 </a:t>
            </a:r>
            <a:r>
              <a:rPr lang="en-US" altLang="ko-KR" dirty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</a:t>
            </a:r>
            <a:r>
              <a:rPr lang="en-US" altLang="ko-KR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df4.info</a:t>
            </a:r>
            <a:r>
              <a:rPr lang="en-US" altLang="ko-KR" dirty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(), </a:t>
            </a:r>
            <a:r>
              <a:rPr lang="en-US" altLang="ko-KR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df4.isnull(). </a:t>
            </a:r>
            <a:r>
              <a:rPr lang="ko-KR" altLang="en-US" dirty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중략</a:t>
            </a:r>
            <a:r>
              <a:rPr lang="en-US" altLang="ko-KR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)</a:t>
            </a:r>
            <a:endParaRPr lang="ko-KR" altLang="en-US" dirty="0">
              <a:solidFill>
                <a:schemeClr val="tx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65814" y="244548"/>
            <a:ext cx="3534679" cy="767700"/>
            <a:chOff x="265814" y="244548"/>
            <a:chExt cx="3534679" cy="767700"/>
          </a:xfrm>
        </p:grpSpPr>
        <p:sp>
          <p:nvSpPr>
            <p:cNvPr id="28" name="직사각형 27"/>
            <p:cNvSpPr/>
            <p:nvPr/>
          </p:nvSpPr>
          <p:spPr>
            <a:xfrm>
              <a:off x="265814" y="244548"/>
              <a:ext cx="72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1188881" y="351819"/>
              <a:ext cx="2611612" cy="660429"/>
              <a:chOff x="1188881" y="351819"/>
              <a:chExt cx="2611612" cy="660429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188881" y="351819"/>
                <a:ext cx="11544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데이터 </a:t>
                </a:r>
                <a:r>
                  <a:rPr lang="ko-KR" altLang="en-US" sz="1200" dirty="0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전처리</a:t>
                </a:r>
                <a:endParaRPr lang="ko-KR" altLang="en-US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188881" y="581361"/>
                <a:ext cx="261161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데이터 </a:t>
                </a:r>
                <a:r>
                  <a:rPr lang="ko-KR" altLang="en-US" sz="2200" dirty="0" err="1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결측값</a:t>
                </a:r>
                <a:r>
                  <a:rPr lang="ko-KR" altLang="en-US" sz="2200" dirty="0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 확인</a:t>
                </a:r>
                <a:endParaRPr lang="ko-KR" altLang="en-US" sz="22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490138" y="323244"/>
              <a:ext cx="259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1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38" y="2560860"/>
            <a:ext cx="4648200" cy="26765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724" y="1932211"/>
            <a:ext cx="6613578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33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945" y="5924550"/>
            <a:ext cx="2427044" cy="93345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88881" y="3274054"/>
            <a:ext cx="90624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</a:t>
            </a:r>
            <a:r>
              <a:rPr lang="en-US" altLang="ko-KR" sz="32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sv </a:t>
            </a:r>
            <a:r>
              <a:rPr lang="ko-KR" altLang="en-US" sz="32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파일 </a:t>
            </a:r>
            <a:r>
              <a:rPr lang="en-US" altLang="ko-KR" sz="32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4</a:t>
            </a:r>
            <a:r>
              <a:rPr lang="ko-KR" altLang="en-US" sz="32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개를 데이터프레임으로 변환 후 </a:t>
            </a:r>
            <a:r>
              <a:rPr lang="en-US" altLang="ko-KR" sz="32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info() </a:t>
            </a:r>
            <a:r>
              <a:rPr lang="ko-KR" altLang="en-US" sz="3200" dirty="0" err="1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메소드와</a:t>
            </a:r>
            <a:r>
              <a:rPr lang="ko-KR" altLang="en-US" sz="32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3200" dirty="0" err="1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isnull</a:t>
            </a:r>
            <a:r>
              <a:rPr lang="en-US" altLang="ko-KR" sz="32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() </a:t>
            </a:r>
            <a:r>
              <a:rPr lang="ko-KR" altLang="en-US" sz="3200" dirty="0" err="1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메소드를</a:t>
            </a:r>
            <a:r>
              <a:rPr lang="ko-KR" altLang="en-US" sz="32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이용하여 조사한 결과</a:t>
            </a:r>
            <a:r>
              <a:rPr lang="en-US" altLang="ko-KR" sz="32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3200" b="1" i="1" dirty="0" smtClean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 </a:t>
            </a:r>
            <a:r>
              <a:rPr lang="ko-KR" altLang="en-US" sz="3200" b="1" i="1" dirty="0" err="1" smtClean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결측값은</a:t>
            </a:r>
            <a:r>
              <a:rPr lang="ko-KR" altLang="en-US" sz="3200" b="1" i="1" dirty="0" smtClean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발견되지 않았음을 알 수 있다</a:t>
            </a:r>
            <a:r>
              <a:rPr lang="en-US" altLang="ko-KR" sz="3200" b="1" i="1" dirty="0" smtClean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</a:t>
            </a:r>
            <a:endParaRPr lang="ko-KR" altLang="en-US" sz="3200" b="1" i="1" dirty="0">
              <a:solidFill>
                <a:srgbClr val="FF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65814" y="244548"/>
            <a:ext cx="3534679" cy="767700"/>
            <a:chOff x="265814" y="244548"/>
            <a:chExt cx="3534679" cy="767700"/>
          </a:xfrm>
        </p:grpSpPr>
        <p:sp>
          <p:nvSpPr>
            <p:cNvPr id="28" name="직사각형 27"/>
            <p:cNvSpPr/>
            <p:nvPr/>
          </p:nvSpPr>
          <p:spPr>
            <a:xfrm>
              <a:off x="265814" y="244548"/>
              <a:ext cx="72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1188881" y="351819"/>
              <a:ext cx="2611612" cy="660429"/>
              <a:chOff x="1188881" y="351819"/>
              <a:chExt cx="2611612" cy="660429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188881" y="351819"/>
                <a:ext cx="11544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데이터 </a:t>
                </a:r>
                <a:r>
                  <a:rPr lang="ko-KR" altLang="en-US" sz="1200" dirty="0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전처리</a:t>
                </a:r>
                <a:endParaRPr lang="ko-KR" altLang="en-US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188881" y="581361"/>
                <a:ext cx="261161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데이터 </a:t>
                </a:r>
                <a:r>
                  <a:rPr lang="ko-KR" altLang="en-US" sz="2200" dirty="0" err="1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결측값</a:t>
                </a:r>
                <a:r>
                  <a:rPr lang="ko-KR" altLang="en-US" sz="2200" dirty="0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 확인</a:t>
                </a:r>
                <a:endParaRPr lang="ko-KR" altLang="en-US" sz="22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490138" y="323244"/>
              <a:ext cx="259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1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9308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956" y="5924550"/>
            <a:ext cx="2427044" cy="9334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40" y="1194090"/>
            <a:ext cx="10822843" cy="5362099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265814" y="244548"/>
            <a:ext cx="3906576" cy="767700"/>
            <a:chOff x="265814" y="244548"/>
            <a:chExt cx="3906576" cy="767700"/>
          </a:xfrm>
        </p:grpSpPr>
        <p:sp>
          <p:nvSpPr>
            <p:cNvPr id="20" name="직사각형 19"/>
            <p:cNvSpPr/>
            <p:nvPr/>
          </p:nvSpPr>
          <p:spPr>
            <a:xfrm>
              <a:off x="265814" y="244548"/>
              <a:ext cx="72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0138" y="323244"/>
              <a:ext cx="259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2</a:t>
              </a:r>
              <a:endParaRPr lang="ko-KR" altLang="en-US" sz="3200" b="1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1188881" y="351819"/>
              <a:ext cx="2983509" cy="660429"/>
              <a:chOff x="1188881" y="351819"/>
              <a:chExt cx="2983509" cy="66042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188881" y="351819"/>
                <a:ext cx="11512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데이터 시각화</a:t>
                </a:r>
                <a:endParaRPr lang="ko-KR" altLang="en-US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188881" y="581361"/>
                <a:ext cx="298350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시간대별</a:t>
                </a:r>
                <a:r>
                  <a:rPr lang="en-US" altLang="ko-KR" sz="2200" dirty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_</a:t>
                </a:r>
                <a:r>
                  <a:rPr lang="ko-KR" altLang="en-US" sz="2200" dirty="0" err="1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범죄발생수</a:t>
                </a:r>
                <a:endParaRPr lang="ko-KR" altLang="en-US" sz="22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6432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81114" y="3100100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범죄발생이</a:t>
            </a:r>
            <a:r>
              <a:rPr lang="ko-KR" altLang="en-US" sz="2400" b="1" dirty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제일 많은 시간대는 </a:t>
            </a:r>
            <a:r>
              <a:rPr lang="en-US" altLang="ko-KR" sz="2400" b="1" dirty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?</a:t>
            </a:r>
            <a:endParaRPr lang="ko-KR" altLang="en-US" sz="2400" b="1" dirty="0">
              <a:solidFill>
                <a:schemeClr val="tx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81114" y="3832767"/>
            <a:ext cx="515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9</a:t>
            </a:r>
            <a:r>
              <a:rPr lang="ko-KR" altLang="en-US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시부터 </a:t>
            </a:r>
            <a:r>
              <a:rPr lang="en-US" altLang="ko-KR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24</a:t>
            </a:r>
            <a:r>
              <a:rPr lang="ko-KR" altLang="en-US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시까지는 </a:t>
            </a:r>
            <a:r>
              <a:rPr lang="ko-KR" altLang="en-US" sz="1400" dirty="0" err="1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범죄발생이</a:t>
            </a:r>
            <a:r>
              <a:rPr lang="ko-KR" altLang="en-US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증가하는 추세이며</a:t>
            </a:r>
            <a:endParaRPr lang="en-US" altLang="ko-KR" sz="1400" dirty="0" smtClean="0">
              <a:solidFill>
                <a:schemeClr val="tx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just"/>
            <a:r>
              <a:rPr lang="ko-KR" altLang="en-US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다시 </a:t>
            </a:r>
            <a:r>
              <a:rPr lang="en-US" altLang="ko-KR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24</a:t>
            </a:r>
            <a:r>
              <a:rPr lang="ko-KR" altLang="en-US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시부터 </a:t>
            </a:r>
            <a:r>
              <a:rPr lang="en-US" altLang="ko-KR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9</a:t>
            </a:r>
            <a:r>
              <a:rPr lang="ko-KR" altLang="en-US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시까지는 </a:t>
            </a:r>
            <a:r>
              <a:rPr lang="ko-KR" altLang="en-US" sz="1400" dirty="0" err="1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범죄발생이</a:t>
            </a:r>
            <a:r>
              <a:rPr lang="ko-KR" altLang="en-US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감소하는 추세이다</a:t>
            </a:r>
            <a:r>
              <a:rPr lang="en-US" altLang="ko-KR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</a:t>
            </a:r>
            <a:endParaRPr lang="ko-KR" altLang="en-US" sz="1400" dirty="0">
              <a:solidFill>
                <a:schemeClr val="tx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265814" y="244548"/>
            <a:ext cx="3803984" cy="767700"/>
            <a:chOff x="265814" y="244548"/>
            <a:chExt cx="3803984" cy="767700"/>
          </a:xfrm>
        </p:grpSpPr>
        <p:sp>
          <p:nvSpPr>
            <p:cNvPr id="13" name="직사각형 12"/>
            <p:cNvSpPr/>
            <p:nvPr/>
          </p:nvSpPr>
          <p:spPr>
            <a:xfrm>
              <a:off x="265814" y="244548"/>
              <a:ext cx="72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0138" y="323244"/>
              <a:ext cx="259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2</a:t>
              </a:r>
              <a:endParaRPr lang="ko-KR" altLang="en-US" sz="3200" b="1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188881" y="351819"/>
              <a:ext cx="2880917" cy="660429"/>
              <a:chOff x="1188881" y="351819"/>
              <a:chExt cx="2880917" cy="66042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88881" y="351819"/>
                <a:ext cx="11512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데이터 시각화</a:t>
                </a:r>
                <a:endParaRPr lang="ko-KR" altLang="en-US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8881" y="581361"/>
                <a:ext cx="288091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시간대별</a:t>
                </a:r>
                <a:r>
                  <a:rPr lang="en-US" altLang="ko-KR" sz="2200" dirty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_</a:t>
                </a:r>
                <a:r>
                  <a:rPr lang="ko-KR" altLang="en-US" sz="2200" dirty="0" err="1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범죄발생수</a:t>
                </a:r>
                <a:endParaRPr lang="ko-KR" altLang="en-US" sz="22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</p:grp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956" y="5924550"/>
            <a:ext cx="2427044" cy="9334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79" y="2286994"/>
            <a:ext cx="5734075" cy="259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4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40" y="1216255"/>
            <a:ext cx="10675946" cy="528932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956" y="6505575"/>
            <a:ext cx="2427044" cy="35242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265814" y="244548"/>
            <a:ext cx="3803984" cy="767700"/>
            <a:chOff x="265814" y="244548"/>
            <a:chExt cx="3803984" cy="767700"/>
          </a:xfrm>
        </p:grpSpPr>
        <p:sp>
          <p:nvSpPr>
            <p:cNvPr id="20" name="직사각형 19"/>
            <p:cNvSpPr/>
            <p:nvPr/>
          </p:nvSpPr>
          <p:spPr>
            <a:xfrm>
              <a:off x="265814" y="244548"/>
              <a:ext cx="72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0138" y="323244"/>
              <a:ext cx="259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2</a:t>
              </a:r>
              <a:endParaRPr lang="ko-KR" altLang="en-US" sz="3200" b="1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1188881" y="351819"/>
              <a:ext cx="2880917" cy="660429"/>
              <a:chOff x="1188881" y="351819"/>
              <a:chExt cx="2880917" cy="660429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188881" y="351819"/>
                <a:ext cx="11512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데이터 시각화</a:t>
                </a:r>
                <a:endParaRPr lang="ko-KR" altLang="en-US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188881" y="581361"/>
                <a:ext cx="288091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시간대별</a:t>
                </a:r>
                <a:r>
                  <a:rPr lang="en-US" altLang="ko-KR" sz="2200" dirty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_</a:t>
                </a:r>
                <a:r>
                  <a:rPr lang="ko-KR" altLang="en-US" sz="2200" dirty="0" err="1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범죄발생수</a:t>
                </a:r>
                <a:endParaRPr lang="ko-KR" altLang="en-US" sz="22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3437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79" y="2286994"/>
            <a:ext cx="5667308" cy="26319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79514" y="3100100"/>
            <a:ext cx="5995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가장 많이 일어나는 범죄 유형 </a:t>
            </a:r>
            <a:r>
              <a:rPr lang="en-US" altLang="ko-KR" sz="3200" b="1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79514" y="3832767"/>
            <a:ext cx="513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협박</a:t>
            </a:r>
            <a:r>
              <a:rPr lang="en-US" altLang="ko-KR" sz="1400" dirty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절도</a:t>
            </a:r>
            <a:r>
              <a:rPr lang="en-US" altLang="ko-KR" sz="1400" dirty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교통사고처리특례법</a:t>
            </a:r>
            <a:r>
              <a:rPr lang="en-US" altLang="ko-KR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도로교통법</a:t>
            </a:r>
            <a:r>
              <a:rPr lang="en-US" altLang="ko-KR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</a:t>
            </a:r>
            <a:r>
              <a:rPr lang="ko-KR" altLang="en-US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음주운전</a:t>
            </a:r>
            <a:r>
              <a:rPr lang="en-US" altLang="ko-KR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)</a:t>
            </a:r>
            <a:r>
              <a:rPr lang="ko-KR" altLang="en-US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순으로 가장 많이 일어나는 범죄유형이라고 할 수 있다</a:t>
            </a:r>
            <a:r>
              <a:rPr lang="en-US" altLang="ko-KR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</a:t>
            </a:r>
            <a:r>
              <a:rPr lang="ko-KR" altLang="en-US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endParaRPr lang="ko-KR" altLang="en-US" sz="1400" dirty="0">
              <a:solidFill>
                <a:schemeClr val="tx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956" y="5924550"/>
            <a:ext cx="2427044" cy="933450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265814" y="244548"/>
            <a:ext cx="3803984" cy="767700"/>
            <a:chOff x="265814" y="244548"/>
            <a:chExt cx="3803984" cy="767700"/>
          </a:xfrm>
        </p:grpSpPr>
        <p:sp>
          <p:nvSpPr>
            <p:cNvPr id="21" name="직사각형 20"/>
            <p:cNvSpPr/>
            <p:nvPr/>
          </p:nvSpPr>
          <p:spPr>
            <a:xfrm>
              <a:off x="265814" y="244548"/>
              <a:ext cx="72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0138" y="323244"/>
              <a:ext cx="259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2</a:t>
              </a:r>
              <a:endParaRPr lang="ko-KR" altLang="en-US" sz="3200" b="1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1188881" y="351819"/>
              <a:ext cx="2880917" cy="660429"/>
              <a:chOff x="1188881" y="351819"/>
              <a:chExt cx="2880917" cy="660429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1188881" y="351819"/>
                <a:ext cx="11512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데이터 시각화</a:t>
                </a:r>
                <a:endParaRPr lang="ko-KR" altLang="en-US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188881" y="581361"/>
                <a:ext cx="288091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시간대별</a:t>
                </a:r>
                <a:r>
                  <a:rPr lang="en-US" altLang="ko-KR" sz="2200" dirty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_</a:t>
                </a:r>
                <a:r>
                  <a:rPr lang="ko-KR" altLang="en-US" sz="2200" dirty="0" err="1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범죄발생수</a:t>
                </a:r>
                <a:endParaRPr lang="ko-KR" altLang="en-US" sz="22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3147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956" y="6505575"/>
            <a:ext cx="2427044" cy="3524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40" y="1241790"/>
            <a:ext cx="10627806" cy="5265470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265814" y="244548"/>
            <a:ext cx="3803984" cy="767700"/>
            <a:chOff x="265814" y="244548"/>
            <a:chExt cx="3803984" cy="767700"/>
          </a:xfrm>
        </p:grpSpPr>
        <p:sp>
          <p:nvSpPr>
            <p:cNvPr id="20" name="직사각형 19"/>
            <p:cNvSpPr/>
            <p:nvPr/>
          </p:nvSpPr>
          <p:spPr>
            <a:xfrm>
              <a:off x="265814" y="244548"/>
              <a:ext cx="72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0138" y="323244"/>
              <a:ext cx="259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2</a:t>
              </a:r>
              <a:endParaRPr lang="ko-KR" altLang="en-US" sz="3200" b="1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1188881" y="351819"/>
              <a:ext cx="2880917" cy="660429"/>
              <a:chOff x="1188881" y="351819"/>
              <a:chExt cx="2880917" cy="660429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188881" y="351819"/>
                <a:ext cx="11512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데이터 시각화</a:t>
                </a:r>
                <a:endParaRPr lang="ko-KR" altLang="en-US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188881" y="581361"/>
                <a:ext cx="288091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시간대별</a:t>
                </a:r>
                <a:r>
                  <a:rPr lang="en-US" altLang="ko-KR" sz="2200" dirty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_</a:t>
                </a:r>
                <a:r>
                  <a:rPr lang="ko-KR" altLang="en-US" sz="2200" dirty="0" err="1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범죄발생수</a:t>
                </a:r>
                <a:endParaRPr lang="ko-KR" altLang="en-US" sz="22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0522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28714" y="2352753"/>
            <a:ext cx="41072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시간별</a:t>
            </a:r>
            <a:r>
              <a:rPr lang="ko-KR" altLang="en-US" sz="3200" b="1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가장 많이 </a:t>
            </a:r>
            <a:endParaRPr lang="en-US" altLang="ko-KR" sz="3200" b="1" dirty="0" smtClean="0">
              <a:solidFill>
                <a:schemeClr val="tx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3200" b="1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일어나는 범죄 유형 </a:t>
            </a:r>
            <a:r>
              <a:rPr lang="en-US" altLang="ko-KR" sz="3200" b="1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28714" y="3832767"/>
            <a:ext cx="56813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분홍색</a:t>
            </a:r>
            <a:r>
              <a:rPr lang="en-US" altLang="ko-KR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회</a:t>
            </a:r>
            <a:r>
              <a:rPr lang="ko-KR" altLang="en-US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색 막대를 주의 깊게 볼 필요가 있다</a:t>
            </a:r>
            <a:r>
              <a:rPr lang="en-US" altLang="ko-KR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 </a:t>
            </a:r>
          </a:p>
          <a:p>
            <a:pPr algn="just"/>
            <a:endParaRPr lang="en-US" altLang="ko-KR" sz="1400" dirty="0">
              <a:solidFill>
                <a:schemeClr val="tx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just"/>
            <a:r>
              <a:rPr lang="en-US" altLang="ko-KR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18</a:t>
            </a:r>
            <a:r>
              <a:rPr lang="ko-KR" altLang="en-US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시부터 </a:t>
            </a:r>
            <a:r>
              <a:rPr lang="en-US" altLang="ko-KR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21</a:t>
            </a:r>
            <a:r>
              <a:rPr lang="ko-KR" altLang="en-US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</a:t>
            </a:r>
            <a:r>
              <a:rPr lang="en-US" altLang="ko-KR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21</a:t>
            </a:r>
            <a:r>
              <a:rPr lang="ko-KR" altLang="en-US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시부터 </a:t>
            </a:r>
            <a:r>
              <a:rPr lang="en-US" altLang="ko-KR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24</a:t>
            </a:r>
            <a:r>
              <a:rPr lang="ko-KR" altLang="en-US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시까지 </a:t>
            </a:r>
            <a:endParaRPr lang="en-US" altLang="ko-KR" sz="1400" dirty="0" smtClean="0">
              <a:solidFill>
                <a:schemeClr val="tx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just"/>
            <a:r>
              <a:rPr lang="ko-KR" altLang="en-US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특히 강도</a:t>
            </a:r>
            <a:r>
              <a:rPr lang="en-US" altLang="ko-KR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폭행</a:t>
            </a:r>
            <a:r>
              <a:rPr lang="en-US" altLang="ko-KR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교통사고처리특례법</a:t>
            </a:r>
            <a:r>
              <a:rPr lang="en-US" altLang="ko-KR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도로교통법</a:t>
            </a:r>
            <a:r>
              <a:rPr lang="en-US" altLang="ko-KR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</a:t>
            </a:r>
            <a:r>
              <a:rPr lang="ko-KR" altLang="en-US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음주운전</a:t>
            </a:r>
            <a:r>
              <a:rPr lang="en-US" altLang="ko-KR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)</a:t>
            </a:r>
            <a:r>
              <a:rPr lang="ko-KR" altLang="en-US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의 비율이 높은 것으로 나타난다</a:t>
            </a:r>
            <a:r>
              <a:rPr lang="en-US" altLang="ko-KR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</a:t>
            </a:r>
            <a:endParaRPr lang="ko-KR" altLang="en-US" sz="1400" dirty="0">
              <a:solidFill>
                <a:schemeClr val="tx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956" y="5924550"/>
            <a:ext cx="2427044" cy="9334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5" y="2194720"/>
            <a:ext cx="5614626" cy="2781726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265814" y="244548"/>
            <a:ext cx="3803984" cy="767700"/>
            <a:chOff x="265814" y="244548"/>
            <a:chExt cx="3803984" cy="767700"/>
          </a:xfrm>
        </p:grpSpPr>
        <p:sp>
          <p:nvSpPr>
            <p:cNvPr id="27" name="직사각형 26"/>
            <p:cNvSpPr/>
            <p:nvPr/>
          </p:nvSpPr>
          <p:spPr>
            <a:xfrm>
              <a:off x="265814" y="244548"/>
              <a:ext cx="72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0138" y="323244"/>
              <a:ext cx="259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2</a:t>
              </a:r>
              <a:endParaRPr lang="ko-KR" altLang="en-US" sz="3200" b="1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1188881" y="351819"/>
              <a:ext cx="2880917" cy="660429"/>
              <a:chOff x="1188881" y="351819"/>
              <a:chExt cx="2880917" cy="660429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1188881" y="351819"/>
                <a:ext cx="11512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데이터 시각화</a:t>
                </a:r>
                <a:endParaRPr lang="ko-KR" altLang="en-US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188881" y="581361"/>
                <a:ext cx="288091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시간대별</a:t>
                </a:r>
                <a:r>
                  <a:rPr lang="en-US" altLang="ko-KR" sz="2200" dirty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_</a:t>
                </a:r>
                <a:r>
                  <a:rPr lang="ko-KR" altLang="en-US" sz="2200" dirty="0" err="1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범죄발생수</a:t>
                </a:r>
                <a:endParaRPr lang="ko-KR" altLang="en-US" sz="22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2852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40" y="1137561"/>
            <a:ext cx="10212639" cy="505977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956" y="6505575"/>
            <a:ext cx="2427044" cy="35242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265814" y="244548"/>
            <a:ext cx="3257360" cy="767700"/>
            <a:chOff x="265814" y="244548"/>
            <a:chExt cx="3257360" cy="767700"/>
          </a:xfrm>
        </p:grpSpPr>
        <p:sp>
          <p:nvSpPr>
            <p:cNvPr id="20" name="직사각형 19"/>
            <p:cNvSpPr/>
            <p:nvPr/>
          </p:nvSpPr>
          <p:spPr>
            <a:xfrm>
              <a:off x="265814" y="244548"/>
              <a:ext cx="72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0138" y="323244"/>
              <a:ext cx="259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2</a:t>
              </a:r>
              <a:endParaRPr lang="ko-KR" altLang="en-US" sz="3200" b="1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1188881" y="351819"/>
              <a:ext cx="2334293" cy="660429"/>
              <a:chOff x="1188881" y="351819"/>
              <a:chExt cx="2334293" cy="660429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188881" y="351819"/>
                <a:ext cx="11512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데이터 시각화</a:t>
                </a:r>
                <a:endParaRPr lang="ko-KR" altLang="en-US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188881" y="581361"/>
                <a:ext cx="233429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월</a:t>
                </a:r>
                <a:r>
                  <a:rPr lang="ko-KR" altLang="en-US" sz="2200" dirty="0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별</a:t>
                </a:r>
                <a:r>
                  <a:rPr lang="en-US" altLang="ko-KR" sz="2200" dirty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_</a:t>
                </a:r>
                <a:r>
                  <a:rPr lang="ko-KR" altLang="en-US" sz="2200" dirty="0" err="1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범죄발생수</a:t>
                </a:r>
                <a:endParaRPr lang="ko-KR" altLang="en-US" sz="22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2785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Contents</a:t>
            </a:r>
            <a:endParaRPr lang="ko-KR" altLang="en-US" b="1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338006" y="3550453"/>
            <a:ext cx="9034594" cy="1796907"/>
            <a:chOff x="1468544" y="2264728"/>
            <a:chExt cx="9254912" cy="1796907"/>
          </a:xfrm>
        </p:grpSpPr>
        <p:grpSp>
          <p:nvGrpSpPr>
            <p:cNvPr id="29" name="그룹 28"/>
            <p:cNvGrpSpPr/>
            <p:nvPr/>
          </p:nvGrpSpPr>
          <p:grpSpPr>
            <a:xfrm>
              <a:off x="1468544" y="2264728"/>
              <a:ext cx="9254912" cy="1796907"/>
              <a:chOff x="1468544" y="2902684"/>
              <a:chExt cx="9254912" cy="1796907"/>
            </a:xfrm>
          </p:grpSpPr>
          <p:sp>
            <p:nvSpPr>
              <p:cNvPr id="38" name="모서리가 둥근 직사각형 37"/>
              <p:cNvSpPr/>
              <p:nvPr/>
            </p:nvSpPr>
            <p:spPr>
              <a:xfrm rot="2700000">
                <a:off x="1468544" y="2902689"/>
                <a:ext cx="1796902" cy="1796902"/>
              </a:xfrm>
              <a:prstGeom prst="roundRect">
                <a:avLst/>
              </a:prstGeom>
              <a:solidFill>
                <a:schemeClr val="accent1">
                  <a:alpha val="7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 rot="2700000">
                <a:off x="5197549" y="2902687"/>
                <a:ext cx="1796902" cy="1796902"/>
              </a:xfrm>
              <a:prstGeom prst="roundRect">
                <a:avLst/>
              </a:prstGeom>
              <a:solidFill>
                <a:schemeClr val="accent1">
                  <a:alpha val="7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  <p:sp>
            <p:nvSpPr>
              <p:cNvPr id="40" name="모서리가 둥근 직사각형 39"/>
              <p:cNvSpPr/>
              <p:nvPr/>
            </p:nvSpPr>
            <p:spPr>
              <a:xfrm rot="2700000">
                <a:off x="8926554" y="2902684"/>
                <a:ext cx="1796902" cy="1796902"/>
              </a:xfrm>
              <a:prstGeom prst="roundRect">
                <a:avLst/>
              </a:prstGeom>
              <a:solidFill>
                <a:schemeClr val="accent1">
                  <a:alpha val="7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540742" y="3149540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데이터 전처리</a:t>
              </a:r>
              <a:endParaRPr lang="ko-KR" altLang="en-US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79114" y="3149540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데이터 시각화</a:t>
              </a:r>
              <a:endParaRPr lang="ko-KR" altLang="en-US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01840" y="3149540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결론</a:t>
              </a:r>
              <a:endParaRPr lang="ko-KR" altLang="en-US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>
              <a:off x="3790950" y="3144129"/>
              <a:ext cx="8858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>
              <a:off x="7524750" y="3163179"/>
              <a:ext cx="8858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633874" y="2593605"/>
              <a:ext cx="14191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Step1</a:t>
              </a:r>
              <a:endParaRPr lang="ko-KR" altLang="en-US" sz="2800" b="1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86428" y="2593605"/>
              <a:ext cx="14191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Step2</a:t>
              </a:r>
              <a:endParaRPr lang="ko-KR" altLang="en-US" sz="2800" b="1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115433" y="2582809"/>
              <a:ext cx="14191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Step3</a:t>
              </a:r>
              <a:endParaRPr lang="ko-KR" altLang="en-US" sz="2800" b="1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015435" y="1650146"/>
            <a:ext cx="7133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목표 </a:t>
            </a:r>
            <a:r>
              <a:rPr lang="en-US" altLang="ko-KR" b="1" dirty="0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</a:p>
          <a:p>
            <a:endParaRPr lang="en-US" altLang="ko-KR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대검찰청의 </a:t>
            </a:r>
            <a:r>
              <a:rPr lang="ko-KR" altLang="en-US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범죄발생시간</a:t>
            </a:r>
            <a:r>
              <a:rPr lang="en-US" altLang="ko-KR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범죄발생월</a:t>
            </a:r>
            <a:r>
              <a:rPr lang="en-US" altLang="ko-KR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범죄발생장소</a:t>
            </a:r>
            <a:r>
              <a:rPr lang="en-US" altLang="ko-KR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범죄발생지</a:t>
            </a:r>
            <a:r>
              <a:rPr lang="ko-KR" altLang="en-US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데이터를 이용하여  범죄 발생에 대한 경향성</a:t>
            </a:r>
            <a:r>
              <a:rPr lang="en-US" altLang="ko-KR" dirty="0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분석 및 예측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35" y="1184861"/>
            <a:ext cx="5647621" cy="2798073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80316" y="2577618"/>
            <a:ext cx="39837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</a:t>
            </a:r>
            <a:r>
              <a:rPr lang="ko-KR" altLang="en-US" sz="3200" b="1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년 중 가장 범죄가 </a:t>
            </a:r>
            <a:endParaRPr lang="en-US" altLang="ko-KR" sz="3200" b="1" dirty="0" smtClean="0">
              <a:solidFill>
                <a:schemeClr val="tx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3200" b="1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자주 일어나는 달</a:t>
            </a:r>
            <a:r>
              <a:rPr lang="en-US" altLang="ko-KR" sz="3200" b="1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31645" y="3829031"/>
            <a:ext cx="4987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범죄유형과 종합하여도 막대의 비율이 거의 균일하다</a:t>
            </a:r>
            <a:r>
              <a:rPr lang="en-US" altLang="ko-KR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 </a:t>
            </a:r>
            <a:r>
              <a:rPr lang="ko-KR" altLang="en-US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이로서 큰 특이점을 발견하기 어렵다고 이야기할 수 있다</a:t>
            </a:r>
            <a:endParaRPr lang="ko-KR" altLang="en-US" sz="1400" dirty="0">
              <a:solidFill>
                <a:schemeClr val="tx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956" y="5924550"/>
            <a:ext cx="2427044" cy="9334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5" y="4082947"/>
            <a:ext cx="5633151" cy="2550149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265814" y="244548"/>
            <a:ext cx="3257360" cy="767700"/>
            <a:chOff x="265814" y="244548"/>
            <a:chExt cx="3257360" cy="767700"/>
          </a:xfrm>
        </p:grpSpPr>
        <p:sp>
          <p:nvSpPr>
            <p:cNvPr id="32" name="직사각형 31"/>
            <p:cNvSpPr/>
            <p:nvPr/>
          </p:nvSpPr>
          <p:spPr>
            <a:xfrm>
              <a:off x="265814" y="244548"/>
              <a:ext cx="72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0138" y="323244"/>
              <a:ext cx="259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2</a:t>
              </a:r>
              <a:endParaRPr lang="ko-KR" altLang="en-US" sz="3200" b="1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1188881" y="351819"/>
              <a:ext cx="2334293" cy="660429"/>
              <a:chOff x="1188881" y="351819"/>
              <a:chExt cx="2334293" cy="660429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1188881" y="351819"/>
                <a:ext cx="11512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데이터 시각화</a:t>
                </a:r>
                <a:endParaRPr lang="ko-KR" altLang="en-US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88881" y="581361"/>
                <a:ext cx="233429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월</a:t>
                </a:r>
                <a:r>
                  <a:rPr lang="ko-KR" altLang="en-US" sz="2200" dirty="0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별</a:t>
                </a:r>
                <a:r>
                  <a:rPr lang="en-US" altLang="ko-KR" sz="2200" dirty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_</a:t>
                </a:r>
                <a:r>
                  <a:rPr lang="ko-KR" altLang="en-US" sz="2200" dirty="0" err="1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범죄발생수</a:t>
                </a:r>
                <a:endParaRPr lang="ko-KR" altLang="en-US" sz="22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6353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40" y="1137561"/>
            <a:ext cx="10212639" cy="505977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956" y="6505575"/>
            <a:ext cx="2427044" cy="352425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265814" y="244548"/>
            <a:ext cx="3539489" cy="767700"/>
            <a:chOff x="265814" y="244548"/>
            <a:chExt cx="3539489" cy="767700"/>
          </a:xfrm>
        </p:grpSpPr>
        <p:sp>
          <p:nvSpPr>
            <p:cNvPr id="40" name="직사각형 39"/>
            <p:cNvSpPr/>
            <p:nvPr/>
          </p:nvSpPr>
          <p:spPr>
            <a:xfrm>
              <a:off x="265814" y="244548"/>
              <a:ext cx="72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0138" y="323244"/>
              <a:ext cx="259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2</a:t>
              </a:r>
              <a:endParaRPr lang="ko-KR" altLang="en-US" sz="3200" b="1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1188881" y="351819"/>
              <a:ext cx="2616422" cy="660429"/>
              <a:chOff x="1188881" y="351819"/>
              <a:chExt cx="2616422" cy="660429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188881" y="351819"/>
                <a:ext cx="11512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데이터 시각화</a:t>
                </a:r>
                <a:endParaRPr lang="ko-KR" altLang="en-US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188881" y="581361"/>
                <a:ext cx="261642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 err="1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장소별</a:t>
                </a:r>
                <a:r>
                  <a:rPr lang="en-US" altLang="ko-KR" sz="2200" dirty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_</a:t>
                </a:r>
                <a:r>
                  <a:rPr lang="ko-KR" altLang="en-US" sz="2200" dirty="0" err="1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범죄발생수</a:t>
                </a:r>
                <a:endParaRPr lang="ko-KR" altLang="en-US" sz="22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8507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67" y="2309016"/>
            <a:ext cx="5603172" cy="277605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81114" y="3100100"/>
            <a:ext cx="4394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장소별</a:t>
            </a:r>
            <a:r>
              <a:rPr lang="ko-KR" altLang="en-US" sz="3200" b="1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범죄발생횟수 </a:t>
            </a:r>
            <a:r>
              <a:rPr lang="en-US" altLang="ko-KR" sz="3200" b="1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81114" y="3832767"/>
            <a:ext cx="41785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노상</a:t>
            </a:r>
            <a:r>
              <a:rPr lang="en-US" altLang="ko-KR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주택</a:t>
            </a:r>
            <a:r>
              <a:rPr lang="en-US" altLang="ko-KR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유흥업소</a:t>
            </a:r>
            <a:r>
              <a:rPr lang="en-US" altLang="ko-KR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1400" dirty="0" err="1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상점순으로</a:t>
            </a:r>
            <a:r>
              <a:rPr lang="ko-KR" altLang="en-US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범죄 발생 횟수 순서가 나열되는데</a:t>
            </a:r>
            <a:r>
              <a:rPr lang="en-US" altLang="ko-KR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노상의 범죄 발생 횟수가 특이하게 높기 때문에 주목해볼 필요가 있다</a:t>
            </a:r>
            <a:endParaRPr lang="ko-KR" altLang="en-US" sz="1400" dirty="0">
              <a:solidFill>
                <a:schemeClr val="tx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956" y="5924550"/>
            <a:ext cx="2427044" cy="933450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265814" y="244548"/>
            <a:ext cx="3539489" cy="767700"/>
            <a:chOff x="265814" y="244548"/>
            <a:chExt cx="3539489" cy="767700"/>
          </a:xfrm>
        </p:grpSpPr>
        <p:sp>
          <p:nvSpPr>
            <p:cNvPr id="32" name="직사각형 31"/>
            <p:cNvSpPr/>
            <p:nvPr/>
          </p:nvSpPr>
          <p:spPr>
            <a:xfrm>
              <a:off x="265814" y="244548"/>
              <a:ext cx="72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0138" y="323244"/>
              <a:ext cx="259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2</a:t>
              </a:r>
              <a:endParaRPr lang="ko-KR" altLang="en-US" sz="3200" b="1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1188881" y="351819"/>
              <a:ext cx="2616422" cy="660429"/>
              <a:chOff x="1188881" y="351819"/>
              <a:chExt cx="2616422" cy="660429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1188881" y="351819"/>
                <a:ext cx="11512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데이터 시각화</a:t>
                </a:r>
                <a:endParaRPr lang="ko-KR" altLang="en-US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88881" y="581361"/>
                <a:ext cx="261642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 err="1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장소별</a:t>
                </a:r>
                <a:r>
                  <a:rPr lang="en-US" altLang="ko-KR" sz="2200" dirty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_</a:t>
                </a:r>
                <a:r>
                  <a:rPr lang="ko-KR" altLang="en-US" sz="2200" dirty="0" err="1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범죄발생수</a:t>
                </a:r>
                <a:endParaRPr lang="ko-KR" altLang="en-US" sz="22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1380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956" y="6505575"/>
            <a:ext cx="2427044" cy="35242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40" y="1137561"/>
            <a:ext cx="10212639" cy="5059778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265814" y="244548"/>
            <a:ext cx="3539489" cy="767700"/>
            <a:chOff x="265814" y="244548"/>
            <a:chExt cx="3539489" cy="767700"/>
          </a:xfrm>
        </p:grpSpPr>
        <p:sp>
          <p:nvSpPr>
            <p:cNvPr id="21" name="직사각형 20"/>
            <p:cNvSpPr/>
            <p:nvPr/>
          </p:nvSpPr>
          <p:spPr>
            <a:xfrm>
              <a:off x="265814" y="244548"/>
              <a:ext cx="72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0138" y="323244"/>
              <a:ext cx="259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2</a:t>
              </a:r>
              <a:endParaRPr lang="ko-KR" altLang="en-US" sz="3200" b="1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1188881" y="351819"/>
              <a:ext cx="2616422" cy="660429"/>
              <a:chOff x="1188881" y="351819"/>
              <a:chExt cx="2616422" cy="660429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1188881" y="351819"/>
                <a:ext cx="11512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데이터 시각화</a:t>
                </a:r>
                <a:endParaRPr lang="ko-KR" altLang="en-US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188881" y="581361"/>
                <a:ext cx="261642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 err="1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장소별</a:t>
                </a:r>
                <a:r>
                  <a:rPr lang="en-US" altLang="ko-KR" sz="2200" dirty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_</a:t>
                </a:r>
                <a:r>
                  <a:rPr lang="ko-KR" altLang="en-US" sz="2200" dirty="0" err="1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범죄발생수</a:t>
                </a:r>
                <a:endParaRPr lang="ko-KR" altLang="en-US" sz="22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0604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81114" y="2405507"/>
            <a:ext cx="38379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범죄유형별</a:t>
            </a:r>
            <a:r>
              <a:rPr lang="ko-KR" altLang="en-US" sz="3200" b="1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가장 잘 </a:t>
            </a:r>
            <a:endParaRPr lang="en-US" altLang="ko-KR" sz="3200" b="1" dirty="0" smtClean="0">
              <a:solidFill>
                <a:schemeClr val="tx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3200" b="1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일어나는 장소 유형</a:t>
            </a:r>
            <a:endParaRPr lang="en-US" altLang="ko-KR" sz="3200" b="1" dirty="0" smtClean="0">
              <a:solidFill>
                <a:schemeClr val="tx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81114" y="3832767"/>
            <a:ext cx="4178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빨강색 막대</a:t>
            </a:r>
            <a:r>
              <a:rPr lang="en-US" altLang="ko-KR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노상을 주목해볼만하다</a:t>
            </a:r>
            <a:r>
              <a:rPr lang="en-US" altLang="ko-KR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 </a:t>
            </a:r>
            <a:r>
              <a:rPr lang="ko-KR" altLang="en-US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도로교통법을 제외한 상위 </a:t>
            </a:r>
            <a:r>
              <a:rPr lang="ko-KR" altLang="en-US" sz="1400" dirty="0" err="1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최다빈도</a:t>
            </a:r>
            <a:r>
              <a:rPr lang="ko-KR" altLang="en-US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범죄 유형중 </a:t>
            </a:r>
            <a:r>
              <a:rPr lang="en-US" altLang="ko-KR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</a:t>
            </a:r>
            <a:r>
              <a:rPr lang="ko-KR" altLang="en-US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협박</a:t>
            </a:r>
            <a:r>
              <a:rPr lang="en-US" altLang="ko-KR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절도</a:t>
            </a:r>
            <a:r>
              <a:rPr lang="en-US" altLang="ko-KR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폭행</a:t>
            </a:r>
            <a:r>
              <a:rPr lang="en-US" altLang="ko-KR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살해</a:t>
            </a:r>
            <a:r>
              <a:rPr lang="en-US" altLang="ko-KR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협박</a:t>
            </a:r>
            <a:r>
              <a:rPr lang="en-US" altLang="ko-KR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손괴</a:t>
            </a:r>
            <a:r>
              <a:rPr lang="en-US" altLang="ko-KR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)</a:t>
            </a:r>
            <a:r>
              <a:rPr lang="ko-KR" altLang="en-US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발생장소 대부분의 비율을 노상이 차지한다는 것을 볼 수 있다</a:t>
            </a:r>
            <a:r>
              <a:rPr lang="en-US" altLang="ko-KR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</a:t>
            </a:r>
            <a:endParaRPr lang="ko-KR" altLang="en-US" sz="1400" dirty="0">
              <a:solidFill>
                <a:schemeClr val="tx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956" y="5924550"/>
            <a:ext cx="2427044" cy="9334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68" y="2309016"/>
            <a:ext cx="5603172" cy="2776051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265814" y="244548"/>
            <a:ext cx="3539489" cy="767700"/>
            <a:chOff x="265814" y="244548"/>
            <a:chExt cx="3539489" cy="767700"/>
          </a:xfrm>
        </p:grpSpPr>
        <p:sp>
          <p:nvSpPr>
            <p:cNvPr id="33" name="직사각형 32"/>
            <p:cNvSpPr/>
            <p:nvPr/>
          </p:nvSpPr>
          <p:spPr>
            <a:xfrm>
              <a:off x="265814" y="244548"/>
              <a:ext cx="72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0138" y="323244"/>
              <a:ext cx="259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2</a:t>
              </a:r>
              <a:endParaRPr lang="ko-KR" altLang="en-US" sz="3200" b="1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1188881" y="351819"/>
              <a:ext cx="2616422" cy="660429"/>
              <a:chOff x="1188881" y="351819"/>
              <a:chExt cx="2616422" cy="660429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188881" y="351819"/>
                <a:ext cx="11512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데이터 시각화</a:t>
                </a:r>
                <a:endParaRPr lang="ko-KR" altLang="en-US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188881" y="581361"/>
                <a:ext cx="261642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 err="1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장소별</a:t>
                </a:r>
                <a:r>
                  <a:rPr lang="en-US" altLang="ko-KR" sz="2200" dirty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_</a:t>
                </a:r>
                <a:r>
                  <a:rPr lang="ko-KR" altLang="en-US" sz="2200" dirty="0" err="1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범죄발생수</a:t>
                </a:r>
                <a:endParaRPr lang="ko-KR" altLang="en-US" sz="22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9592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40" y="1137561"/>
            <a:ext cx="10212639" cy="505977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956" y="6505575"/>
            <a:ext cx="2427044" cy="35242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265814" y="244548"/>
            <a:ext cx="3539489" cy="767700"/>
            <a:chOff x="265814" y="244548"/>
            <a:chExt cx="3539489" cy="767700"/>
          </a:xfrm>
        </p:grpSpPr>
        <p:sp>
          <p:nvSpPr>
            <p:cNvPr id="20" name="직사각형 19"/>
            <p:cNvSpPr/>
            <p:nvPr/>
          </p:nvSpPr>
          <p:spPr>
            <a:xfrm>
              <a:off x="265814" y="244548"/>
              <a:ext cx="72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0138" y="323244"/>
              <a:ext cx="259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2</a:t>
              </a:r>
              <a:endParaRPr lang="ko-KR" altLang="en-US" sz="3200" b="1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1188881" y="351819"/>
              <a:ext cx="2616422" cy="660429"/>
              <a:chOff x="1188881" y="351819"/>
              <a:chExt cx="2616422" cy="660429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188881" y="351819"/>
                <a:ext cx="11512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데이터 시각화</a:t>
                </a:r>
                <a:endParaRPr lang="ko-KR" altLang="en-US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188881" y="581361"/>
                <a:ext cx="261642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지역별</a:t>
                </a:r>
                <a:r>
                  <a:rPr lang="en-US" altLang="ko-KR" sz="2200" dirty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_</a:t>
                </a:r>
                <a:r>
                  <a:rPr lang="ko-KR" altLang="en-US" sz="2200" dirty="0" err="1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범죄발생수</a:t>
                </a:r>
                <a:endParaRPr lang="ko-KR" altLang="en-US" sz="22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3132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68" y="2309016"/>
            <a:ext cx="5603172" cy="277605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81114" y="3100100"/>
            <a:ext cx="4517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지역별 범죄발생 횟수 </a:t>
            </a:r>
            <a:r>
              <a:rPr lang="en-US" altLang="ko-KR" sz="3200" b="1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81114" y="3832767"/>
            <a:ext cx="41785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서울</a:t>
            </a:r>
            <a:r>
              <a:rPr lang="en-US" altLang="ko-KR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부산</a:t>
            </a:r>
            <a:r>
              <a:rPr lang="en-US" altLang="ko-KR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1400" dirty="0" err="1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대구등의</a:t>
            </a:r>
            <a:r>
              <a:rPr lang="ko-KR" altLang="en-US" sz="1400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대도시 지역구 한 개에서 발생하는 범죄 횟수가 대도시들을 제외한 다른 시들에서 발생하는 범죄 횟수와 비슷하다</a:t>
            </a:r>
            <a:endParaRPr lang="ko-KR" altLang="en-US" sz="1400" dirty="0">
              <a:solidFill>
                <a:schemeClr val="tx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956" y="5924550"/>
            <a:ext cx="2427044" cy="933450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265814" y="244548"/>
            <a:ext cx="3539489" cy="767700"/>
            <a:chOff x="265814" y="244548"/>
            <a:chExt cx="3539489" cy="767700"/>
          </a:xfrm>
        </p:grpSpPr>
        <p:sp>
          <p:nvSpPr>
            <p:cNvPr id="22" name="직사각형 21"/>
            <p:cNvSpPr/>
            <p:nvPr/>
          </p:nvSpPr>
          <p:spPr>
            <a:xfrm>
              <a:off x="265814" y="244548"/>
              <a:ext cx="72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0138" y="323244"/>
              <a:ext cx="259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2</a:t>
              </a:r>
              <a:endParaRPr lang="ko-KR" altLang="en-US" sz="3200" b="1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1188881" y="351819"/>
              <a:ext cx="2616422" cy="660429"/>
              <a:chOff x="1188881" y="351819"/>
              <a:chExt cx="2616422" cy="66042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188881" y="351819"/>
                <a:ext cx="11512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데이터 시각화</a:t>
                </a:r>
                <a:endParaRPr lang="ko-KR" altLang="en-US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188881" y="581361"/>
                <a:ext cx="261642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지역별</a:t>
                </a:r>
                <a:r>
                  <a:rPr lang="en-US" altLang="ko-KR" sz="2200" dirty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_</a:t>
                </a:r>
                <a:r>
                  <a:rPr lang="ko-KR" altLang="en-US" sz="2200" dirty="0" err="1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범죄발생수</a:t>
                </a:r>
                <a:endParaRPr lang="ko-KR" altLang="en-US" sz="22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1444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956" y="5924550"/>
            <a:ext cx="2427044" cy="933450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265814" y="244548"/>
            <a:ext cx="1590710" cy="720000"/>
            <a:chOff x="265814" y="244548"/>
            <a:chExt cx="1590710" cy="720000"/>
          </a:xfrm>
        </p:grpSpPr>
        <p:sp>
          <p:nvSpPr>
            <p:cNvPr id="21" name="직사각형 20"/>
            <p:cNvSpPr/>
            <p:nvPr/>
          </p:nvSpPr>
          <p:spPr>
            <a:xfrm>
              <a:off x="265814" y="244548"/>
              <a:ext cx="72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0138" y="323244"/>
              <a:ext cx="259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3</a:t>
              </a:r>
              <a:endParaRPr lang="ko-KR" altLang="en-US" sz="3200" b="1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07601" y="439121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결론</a:t>
              </a:r>
              <a:endParaRPr lang="ko-KR" altLang="en-US" sz="2200" dirty="0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985814" y="2125430"/>
            <a:ext cx="10628052" cy="2600822"/>
            <a:chOff x="1188881" y="1738569"/>
            <a:chExt cx="10628052" cy="2600822"/>
          </a:xfrm>
        </p:grpSpPr>
        <p:sp>
          <p:nvSpPr>
            <p:cNvPr id="31" name="TextBox 30"/>
            <p:cNvSpPr txBox="1"/>
            <p:nvPr/>
          </p:nvSpPr>
          <p:spPr>
            <a:xfrm>
              <a:off x="1227249" y="1738569"/>
              <a:ext cx="10589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 smtClean="0">
                  <a:solidFill>
                    <a:schemeClr val="tx2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월에 따른 범죄유형과 횟수는 특이점을 발견하기 힘들었으며</a:t>
              </a:r>
              <a:r>
                <a:rPr lang="en-US" altLang="ko-KR" dirty="0" smtClean="0">
                  <a:solidFill>
                    <a:schemeClr val="tx2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endParaRPr lang="ko-KR" altLang="en-US" dirty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88881" y="2498673"/>
              <a:ext cx="8910706" cy="1840718"/>
              <a:chOff x="1188881" y="2498673"/>
              <a:chExt cx="8910706" cy="1840718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227249" y="3693060"/>
                <a:ext cx="88723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dirty="0" smtClean="0">
                    <a:solidFill>
                      <a:schemeClr val="tx2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이 때 도로교통법을 제외한 상위 </a:t>
                </a:r>
                <a:r>
                  <a:rPr lang="ko-KR" altLang="en-US" dirty="0" err="1" smtClean="0">
                    <a:solidFill>
                      <a:schemeClr val="tx2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최다빈도</a:t>
                </a:r>
                <a:r>
                  <a:rPr lang="ko-KR" altLang="en-US" dirty="0" smtClean="0">
                    <a:solidFill>
                      <a:schemeClr val="tx2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 범죄 유형들의 </a:t>
                </a:r>
                <a:r>
                  <a:rPr lang="en-US" altLang="ko-KR" dirty="0" smtClean="0">
                    <a:solidFill>
                      <a:schemeClr val="tx2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(</a:t>
                </a:r>
                <a:r>
                  <a:rPr lang="ko-KR" altLang="en-US" dirty="0" smtClean="0">
                    <a:solidFill>
                      <a:schemeClr val="tx2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협박</a:t>
                </a:r>
                <a:r>
                  <a:rPr lang="en-US" altLang="ko-KR" dirty="0" smtClean="0">
                    <a:solidFill>
                      <a:schemeClr val="tx2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, </a:t>
                </a:r>
                <a:r>
                  <a:rPr lang="ko-KR" altLang="en-US" dirty="0" smtClean="0">
                    <a:solidFill>
                      <a:schemeClr val="tx2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절도</a:t>
                </a:r>
                <a:r>
                  <a:rPr lang="en-US" altLang="ko-KR" dirty="0" smtClean="0">
                    <a:solidFill>
                      <a:schemeClr val="tx2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, </a:t>
                </a:r>
                <a:r>
                  <a:rPr lang="ko-KR" altLang="en-US" dirty="0" smtClean="0">
                    <a:solidFill>
                      <a:schemeClr val="tx2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폭행</a:t>
                </a:r>
                <a:r>
                  <a:rPr lang="en-US" altLang="ko-KR" dirty="0" smtClean="0">
                    <a:solidFill>
                      <a:schemeClr val="tx2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,</a:t>
                </a:r>
                <a:r>
                  <a:rPr lang="ko-KR" altLang="en-US" dirty="0" smtClean="0">
                    <a:solidFill>
                      <a:schemeClr val="tx2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살해</a:t>
                </a:r>
                <a:r>
                  <a:rPr lang="en-US" altLang="ko-KR" dirty="0" smtClean="0">
                    <a:solidFill>
                      <a:schemeClr val="tx2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, </a:t>
                </a:r>
                <a:r>
                  <a:rPr lang="ko-KR" altLang="en-US" dirty="0" smtClean="0">
                    <a:solidFill>
                      <a:schemeClr val="tx2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협박</a:t>
                </a:r>
                <a:r>
                  <a:rPr lang="en-US" altLang="ko-KR" dirty="0" smtClean="0">
                    <a:solidFill>
                      <a:schemeClr val="tx2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, </a:t>
                </a:r>
                <a:r>
                  <a:rPr lang="ko-KR" altLang="en-US" dirty="0" smtClean="0">
                    <a:solidFill>
                      <a:schemeClr val="tx2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손괴</a:t>
                </a:r>
                <a:r>
                  <a:rPr lang="en-US" altLang="ko-KR" dirty="0" smtClean="0">
                    <a:solidFill>
                      <a:schemeClr val="tx2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)</a:t>
                </a:r>
                <a:r>
                  <a:rPr lang="ko-KR" altLang="en-US" dirty="0" smtClean="0">
                    <a:solidFill>
                      <a:schemeClr val="tx2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 발생지는 대부분의 비율을 노상이 차지한다는 것을 볼 수 있다</a:t>
                </a:r>
                <a:r>
                  <a:rPr lang="en-US" altLang="ko-KR" dirty="0" smtClean="0">
                    <a:solidFill>
                      <a:schemeClr val="tx2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.</a:t>
                </a:r>
                <a:endParaRPr lang="ko-KR" altLang="en-US" dirty="0">
                  <a:solidFill>
                    <a:schemeClr val="tx2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188881" y="2498673"/>
                <a:ext cx="88723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dirty="0" smtClean="0">
                    <a:solidFill>
                      <a:schemeClr val="tx2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서울</a:t>
                </a:r>
                <a:r>
                  <a:rPr lang="en-US" altLang="ko-KR" dirty="0" smtClean="0">
                    <a:solidFill>
                      <a:schemeClr val="tx2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, </a:t>
                </a:r>
                <a:r>
                  <a:rPr lang="ko-KR" altLang="en-US" dirty="0" smtClean="0">
                    <a:solidFill>
                      <a:schemeClr val="tx2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부산</a:t>
                </a:r>
                <a:r>
                  <a:rPr lang="en-US" altLang="ko-KR" dirty="0" smtClean="0">
                    <a:solidFill>
                      <a:schemeClr val="tx2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, </a:t>
                </a:r>
                <a:r>
                  <a:rPr lang="ko-KR" altLang="en-US" dirty="0" smtClean="0">
                    <a:solidFill>
                      <a:schemeClr val="tx2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대구의 대도시 지역구 한 개에서 발생하는 범죄 횟수는 다른 도시들에 비해 압도적이며</a:t>
                </a:r>
                <a:r>
                  <a:rPr lang="en-US" altLang="ko-KR" dirty="0" smtClean="0">
                    <a:solidFill>
                      <a:schemeClr val="tx2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, </a:t>
                </a:r>
                <a:r>
                  <a:rPr lang="en-US" altLang="ko-KR" dirty="0">
                    <a:solidFill>
                      <a:schemeClr val="tx2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18</a:t>
                </a:r>
                <a:r>
                  <a:rPr lang="ko-KR" altLang="en-US" dirty="0">
                    <a:solidFill>
                      <a:schemeClr val="tx2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시부터 </a:t>
                </a:r>
                <a:r>
                  <a:rPr lang="en-US" altLang="ko-KR" dirty="0">
                    <a:solidFill>
                      <a:schemeClr val="tx2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21</a:t>
                </a:r>
                <a:r>
                  <a:rPr lang="ko-KR" altLang="en-US" dirty="0">
                    <a:solidFill>
                      <a:schemeClr val="tx2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시</a:t>
                </a:r>
                <a:r>
                  <a:rPr lang="en-US" altLang="ko-KR" dirty="0">
                    <a:solidFill>
                      <a:schemeClr val="tx2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, 21</a:t>
                </a:r>
                <a:r>
                  <a:rPr lang="ko-KR" altLang="en-US" dirty="0">
                    <a:solidFill>
                      <a:schemeClr val="tx2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시부터 </a:t>
                </a:r>
                <a:r>
                  <a:rPr lang="en-US" altLang="ko-KR" dirty="0">
                    <a:solidFill>
                      <a:schemeClr val="tx2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24</a:t>
                </a:r>
                <a:r>
                  <a:rPr lang="ko-KR" altLang="en-US" dirty="0">
                    <a:solidFill>
                      <a:schemeClr val="tx2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시까지 </a:t>
                </a:r>
                <a:r>
                  <a:rPr lang="ko-KR" altLang="en-US" dirty="0" smtClean="0">
                    <a:solidFill>
                      <a:schemeClr val="tx2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 특히 </a:t>
                </a:r>
                <a:r>
                  <a:rPr lang="ko-KR" altLang="en-US" dirty="0">
                    <a:solidFill>
                      <a:schemeClr val="tx2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강도</a:t>
                </a:r>
                <a:r>
                  <a:rPr lang="en-US" altLang="ko-KR" dirty="0">
                    <a:solidFill>
                      <a:schemeClr val="tx2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, </a:t>
                </a:r>
                <a:r>
                  <a:rPr lang="ko-KR" altLang="en-US" dirty="0">
                    <a:solidFill>
                      <a:schemeClr val="tx2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폭행</a:t>
                </a:r>
                <a:r>
                  <a:rPr lang="en-US" altLang="ko-KR" dirty="0">
                    <a:solidFill>
                      <a:schemeClr val="tx2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, </a:t>
                </a:r>
                <a:r>
                  <a:rPr lang="ko-KR" altLang="en-US" dirty="0">
                    <a:solidFill>
                      <a:schemeClr val="tx2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교통사고처리특례법</a:t>
                </a:r>
                <a:r>
                  <a:rPr lang="en-US" altLang="ko-KR" dirty="0">
                    <a:solidFill>
                      <a:schemeClr val="tx2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, </a:t>
                </a:r>
                <a:r>
                  <a:rPr lang="ko-KR" altLang="en-US" dirty="0">
                    <a:solidFill>
                      <a:schemeClr val="tx2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도로교통법</a:t>
                </a:r>
                <a:r>
                  <a:rPr lang="en-US" altLang="ko-KR" dirty="0">
                    <a:solidFill>
                      <a:schemeClr val="tx2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(</a:t>
                </a:r>
                <a:r>
                  <a:rPr lang="ko-KR" altLang="en-US" dirty="0">
                    <a:solidFill>
                      <a:schemeClr val="tx2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음주운전</a:t>
                </a:r>
                <a:r>
                  <a:rPr lang="en-US" altLang="ko-KR" dirty="0">
                    <a:solidFill>
                      <a:schemeClr val="tx2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)</a:t>
                </a:r>
                <a:r>
                  <a:rPr lang="ko-KR" altLang="en-US" dirty="0">
                    <a:solidFill>
                      <a:schemeClr val="tx2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의 </a:t>
                </a:r>
                <a:r>
                  <a:rPr lang="ko-KR" altLang="en-US" dirty="0" smtClean="0">
                    <a:solidFill>
                      <a:schemeClr val="tx2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유형 비율이 높게 나타난다</a:t>
                </a:r>
                <a:r>
                  <a:rPr lang="en-US" altLang="ko-KR" dirty="0" smtClean="0">
                    <a:solidFill>
                      <a:schemeClr val="tx2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.</a:t>
                </a:r>
                <a:endParaRPr lang="en-US" altLang="ko-KR" dirty="0">
                  <a:solidFill>
                    <a:schemeClr val="tx2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  <a:p>
                <a:pPr algn="just"/>
                <a:endParaRPr lang="ko-KR" altLang="en-US" dirty="0">
                  <a:solidFill>
                    <a:schemeClr val="tx2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749440" y="5583261"/>
            <a:ext cx="10589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그렇기 때문에</a:t>
            </a:r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가장 범죄 발생 횟수가 많았던 서초구를 중심으로 한 서울 일대의 지역구의 </a:t>
            </a:r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18~24</a:t>
            </a:r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</a:t>
            </a:r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노상에서는 협박</a:t>
            </a:r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절도</a:t>
            </a:r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폭행의 범죄가 빈번하게 일어날 것이라고 예측할 수 있다</a:t>
            </a:r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341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188881" y="351819"/>
            <a:ext cx="2363147" cy="660429"/>
            <a:chOff x="1188881" y="351819"/>
            <a:chExt cx="2363147" cy="660429"/>
          </a:xfrm>
        </p:grpSpPr>
        <p:sp>
          <p:nvSpPr>
            <p:cNvPr id="23" name="TextBox 22"/>
            <p:cNvSpPr txBox="1"/>
            <p:nvPr/>
          </p:nvSpPr>
          <p:spPr>
            <a:xfrm>
              <a:off x="1188881" y="351819"/>
              <a:ext cx="1154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데이터 전처리</a:t>
              </a:r>
              <a:endParaRPr lang="ko-KR" altLang="en-US" sz="1200" dirty="0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88881" y="581361"/>
              <a:ext cx="236314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smtClean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Module import</a:t>
              </a:r>
              <a:endParaRPr lang="ko-KR" altLang="en-US" sz="2200" dirty="0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956" y="5924550"/>
            <a:ext cx="2427044" cy="9334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40" y="2190115"/>
            <a:ext cx="5438775" cy="27622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85170" y="2832576"/>
            <a:ext cx="5836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pandas, </a:t>
            </a:r>
            <a:r>
              <a:rPr lang="en-US" altLang="ko-KR" dirty="0" err="1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matplotlib</a:t>
            </a:r>
            <a:r>
              <a:rPr lang="en-US" altLang="ko-KR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en-US" altLang="ko-KR" dirty="0" err="1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numpy</a:t>
            </a:r>
            <a:r>
              <a:rPr lang="en-US" altLang="ko-KR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모듈을 </a:t>
            </a:r>
            <a:r>
              <a:rPr lang="en-US" altLang="ko-KR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import</a:t>
            </a:r>
            <a:r>
              <a:rPr lang="ko-KR" altLang="en-US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한다</a:t>
            </a:r>
            <a:r>
              <a:rPr lang="en-US" altLang="ko-KR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</a:t>
            </a:r>
          </a:p>
          <a:p>
            <a:pPr algn="just"/>
            <a:endParaRPr lang="en-US" altLang="ko-KR" dirty="0">
              <a:solidFill>
                <a:schemeClr val="tx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just"/>
            <a:endParaRPr lang="en-US" altLang="ko-KR" dirty="0" smtClean="0">
              <a:solidFill>
                <a:schemeClr val="tx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just"/>
            <a:endParaRPr lang="en-US" altLang="ko-KR" dirty="0">
              <a:solidFill>
                <a:schemeClr val="tx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just"/>
            <a:r>
              <a:rPr lang="en-US" altLang="ko-KR" dirty="0" err="1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rc</a:t>
            </a:r>
            <a:r>
              <a:rPr lang="en-US" altLang="ko-KR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(‘font’, family=‘</a:t>
            </a:r>
            <a:r>
              <a:rPr lang="en-US" altLang="ko-KR" dirty="0" err="1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gulim</a:t>
            </a:r>
            <a:r>
              <a:rPr lang="en-US" altLang="ko-KR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’)</a:t>
            </a:r>
            <a:r>
              <a:rPr lang="ko-KR" altLang="en-US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로 </a:t>
            </a:r>
            <a:r>
              <a:rPr lang="ko-KR" altLang="en-US" dirty="0" err="1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글자깨짐</a:t>
            </a:r>
            <a:r>
              <a:rPr lang="ko-KR" altLang="en-US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방지</a:t>
            </a:r>
            <a:endParaRPr lang="ko-KR" altLang="en-US" dirty="0">
              <a:solidFill>
                <a:schemeClr val="tx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02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956" y="5924550"/>
            <a:ext cx="2427044" cy="933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85814" y="4519136"/>
            <a:ext cx="9062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pandas </a:t>
            </a:r>
            <a:r>
              <a:rPr lang="ko-KR" altLang="en-US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모듈의 </a:t>
            </a:r>
            <a:r>
              <a:rPr lang="en-US" altLang="ko-KR" dirty="0" err="1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read_csv</a:t>
            </a:r>
            <a:r>
              <a:rPr lang="ko-KR" altLang="en-US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를 이용하여 대검찰청의 범죄발생시간</a:t>
            </a:r>
            <a:r>
              <a:rPr lang="en-US" altLang="ko-KR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dirty="0" err="1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범죄발생월</a:t>
            </a:r>
            <a:r>
              <a:rPr lang="en-US" altLang="ko-KR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dirty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범죄발생장소</a:t>
            </a:r>
            <a:r>
              <a:rPr lang="en-US" altLang="ko-KR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dirty="0" err="1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범죄발생지</a:t>
            </a:r>
            <a:r>
              <a:rPr lang="ko-KR" altLang="en-US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csv</a:t>
            </a:r>
            <a:r>
              <a:rPr lang="ko-KR" altLang="en-US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파일을 읽어 </a:t>
            </a:r>
            <a:r>
              <a:rPr lang="en-US" altLang="ko-KR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df1, df2, df3, df4</a:t>
            </a:r>
            <a:r>
              <a:rPr lang="ko-KR" altLang="en-US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로 저장한다</a:t>
            </a:r>
            <a:r>
              <a:rPr lang="en-US" altLang="ko-KR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 </a:t>
            </a:r>
            <a:endParaRPr lang="ko-KR" altLang="en-US" dirty="0">
              <a:solidFill>
                <a:schemeClr val="tx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38" y="2278624"/>
            <a:ext cx="11365164" cy="169739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85814" y="5345347"/>
            <a:ext cx="906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또한 </a:t>
            </a:r>
            <a:r>
              <a:rPr lang="en-US" altLang="ko-KR" dirty="0" err="1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index_col</a:t>
            </a:r>
            <a:r>
              <a:rPr lang="en-US" altLang="ko-KR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= ‘</a:t>
            </a:r>
            <a:r>
              <a:rPr lang="ko-KR" altLang="en-US" dirty="0" err="1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범죄분류</a:t>
            </a:r>
            <a:r>
              <a:rPr lang="en-US" altLang="ko-KR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’ </a:t>
            </a:r>
            <a:r>
              <a:rPr lang="ko-KR" altLang="en-US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옵션을 넣어준다</a:t>
            </a:r>
            <a:r>
              <a:rPr lang="en-US" altLang="ko-KR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</a:t>
            </a:r>
            <a:endParaRPr lang="ko-KR" altLang="en-US" dirty="0">
              <a:solidFill>
                <a:schemeClr val="tx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188881" y="351819"/>
            <a:ext cx="1640001" cy="660429"/>
            <a:chOff x="1188881" y="351819"/>
            <a:chExt cx="1640001" cy="660429"/>
          </a:xfrm>
        </p:grpSpPr>
        <p:sp>
          <p:nvSpPr>
            <p:cNvPr id="25" name="TextBox 24"/>
            <p:cNvSpPr txBox="1"/>
            <p:nvPr/>
          </p:nvSpPr>
          <p:spPr>
            <a:xfrm>
              <a:off x="1188881" y="351819"/>
              <a:ext cx="1154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데이터 전처리</a:t>
              </a:r>
              <a:endParaRPr lang="ko-KR" altLang="en-US" sz="1200" dirty="0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88881" y="581361"/>
              <a:ext cx="164000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smtClean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Read csv</a:t>
              </a:r>
              <a:endParaRPr lang="ko-KR" altLang="en-US" sz="2200" dirty="0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993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188881" y="351819"/>
            <a:ext cx="5687776" cy="660429"/>
            <a:chOff x="1188881" y="351819"/>
            <a:chExt cx="5687776" cy="660429"/>
          </a:xfrm>
        </p:grpSpPr>
        <p:sp>
          <p:nvSpPr>
            <p:cNvPr id="23" name="TextBox 22"/>
            <p:cNvSpPr txBox="1"/>
            <p:nvPr/>
          </p:nvSpPr>
          <p:spPr>
            <a:xfrm>
              <a:off x="1188881" y="351819"/>
              <a:ext cx="1154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데이터 </a:t>
              </a:r>
              <a:r>
                <a:rPr lang="ko-KR" altLang="en-US" sz="1200" dirty="0" smtClean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전처리</a:t>
              </a:r>
              <a:endParaRPr lang="ko-KR" altLang="en-US" sz="1200" dirty="0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88881" y="581361"/>
              <a:ext cx="568777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대검찰청</a:t>
              </a:r>
              <a:r>
                <a:rPr lang="en-US" altLang="ko-KR" sz="2200" dirty="0" smtClean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_</a:t>
              </a:r>
              <a:r>
                <a:rPr lang="ko-KR" altLang="en-US" sz="2200" dirty="0" smtClean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범죄발생시간</a:t>
              </a:r>
              <a:r>
                <a:rPr lang="en-US" altLang="ko-KR" sz="2200" dirty="0" smtClean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_20171231.csv</a:t>
              </a:r>
              <a:endParaRPr lang="ko-KR" altLang="en-US" sz="2200" dirty="0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956" y="5924550"/>
            <a:ext cx="2427044" cy="9334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635" y="1167748"/>
            <a:ext cx="7229321" cy="523615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635" y="1155123"/>
            <a:ext cx="7229321" cy="5236152"/>
          </a:xfrm>
          <a:prstGeom prst="rect">
            <a:avLst/>
          </a:prstGeom>
        </p:spPr>
      </p:pic>
      <p:sp>
        <p:nvSpPr>
          <p:cNvPr id="3" name="도넛 2"/>
          <p:cNvSpPr/>
          <p:nvPr/>
        </p:nvSpPr>
        <p:spPr>
          <a:xfrm>
            <a:off x="2435082" y="1402080"/>
            <a:ext cx="978677" cy="5244588"/>
          </a:xfrm>
          <a:prstGeom prst="donut">
            <a:avLst>
              <a:gd name="adj" fmla="val 15507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17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956" y="5924550"/>
            <a:ext cx="2427044" cy="9334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89" y="2545205"/>
            <a:ext cx="10839450" cy="23050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19789" y="1977109"/>
            <a:ext cx="906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err="1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index_col</a:t>
            </a:r>
            <a:r>
              <a:rPr lang="en-US" altLang="ko-KR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= ‘</a:t>
            </a:r>
            <a:r>
              <a:rPr lang="ko-KR" altLang="en-US" dirty="0" err="1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범죄분류</a:t>
            </a:r>
            <a:r>
              <a:rPr lang="en-US" altLang="ko-KR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’ </a:t>
            </a:r>
            <a:r>
              <a:rPr lang="ko-KR" altLang="en-US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옵션을 넣지 않았을 때의 </a:t>
            </a:r>
            <a:r>
              <a:rPr lang="en-US" altLang="ko-KR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df1.head()</a:t>
            </a:r>
            <a:endParaRPr lang="ko-KR" altLang="en-US" dirty="0">
              <a:solidFill>
                <a:schemeClr val="tx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138" y="5115817"/>
            <a:ext cx="9062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‘</a:t>
            </a:r>
            <a:r>
              <a:rPr lang="ko-KR" altLang="en-US" dirty="0" err="1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범죄분류</a:t>
            </a:r>
            <a:r>
              <a:rPr lang="en-US" altLang="ko-KR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’</a:t>
            </a:r>
            <a:r>
              <a:rPr lang="ko-KR" altLang="en-US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열도  </a:t>
            </a:r>
            <a:r>
              <a:rPr lang="en-US" altLang="ko-KR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value</a:t>
            </a:r>
            <a:r>
              <a:rPr lang="ko-KR" altLang="en-US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에 들어가기 때문에</a:t>
            </a:r>
            <a:r>
              <a:rPr lang="en-US" altLang="ko-KR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시각화가 어렵고</a:t>
            </a:r>
            <a:r>
              <a:rPr lang="en-US" altLang="ko-KR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전처리과정이 따로 필요하다는 문제점이 존재한다</a:t>
            </a:r>
            <a:r>
              <a:rPr lang="en-US" altLang="ko-KR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</a:t>
            </a:r>
            <a:endParaRPr lang="ko-KR" altLang="en-US" dirty="0">
              <a:solidFill>
                <a:schemeClr val="tx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65814" y="244548"/>
            <a:ext cx="6610843" cy="767700"/>
            <a:chOff x="265814" y="244548"/>
            <a:chExt cx="6610843" cy="767700"/>
          </a:xfrm>
        </p:grpSpPr>
        <p:sp>
          <p:nvSpPr>
            <p:cNvPr id="15" name="직사각형 14"/>
            <p:cNvSpPr/>
            <p:nvPr/>
          </p:nvSpPr>
          <p:spPr>
            <a:xfrm>
              <a:off x="265814" y="244548"/>
              <a:ext cx="72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1188881" y="351819"/>
              <a:ext cx="5687776" cy="660429"/>
              <a:chOff x="1188881" y="351819"/>
              <a:chExt cx="5687776" cy="660429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1188881" y="351819"/>
                <a:ext cx="11544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데이터 </a:t>
                </a:r>
                <a:r>
                  <a:rPr lang="ko-KR" altLang="en-US" sz="1200" dirty="0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전처리</a:t>
                </a:r>
                <a:endParaRPr lang="ko-KR" altLang="en-US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188881" y="581361"/>
                <a:ext cx="568777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대검찰청</a:t>
                </a:r>
                <a:r>
                  <a:rPr lang="en-US" altLang="ko-KR" sz="2200" dirty="0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_</a:t>
                </a:r>
                <a:r>
                  <a:rPr lang="ko-KR" altLang="en-US" sz="2200" dirty="0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범죄발생시간</a:t>
                </a:r>
                <a:r>
                  <a:rPr lang="en-US" altLang="ko-KR" sz="2200" dirty="0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_20171231.csv</a:t>
                </a:r>
                <a:endParaRPr lang="ko-KR" altLang="en-US" sz="22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90138" y="323244"/>
              <a:ext cx="259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1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119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956" y="5924550"/>
            <a:ext cx="2427044" cy="93345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89" y="2547697"/>
            <a:ext cx="8105775" cy="261937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19789" y="1977109"/>
            <a:ext cx="906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해결 </a:t>
            </a:r>
            <a:r>
              <a:rPr lang="en-US" altLang="ko-KR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) </a:t>
            </a:r>
            <a:r>
              <a:rPr lang="en-US" altLang="ko-KR" dirty="0" err="1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index_col</a:t>
            </a:r>
            <a:r>
              <a:rPr lang="en-US" altLang="ko-KR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= ‘</a:t>
            </a:r>
            <a:r>
              <a:rPr lang="ko-KR" altLang="en-US" dirty="0" err="1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범죄분류</a:t>
            </a:r>
            <a:r>
              <a:rPr lang="en-US" altLang="ko-KR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’ </a:t>
            </a:r>
            <a:r>
              <a:rPr lang="ko-KR" altLang="en-US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옵션을 넣었을 때의 </a:t>
            </a:r>
            <a:r>
              <a:rPr lang="en-US" altLang="ko-KR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df1.head()</a:t>
            </a:r>
            <a:endParaRPr lang="ko-KR" altLang="en-US" dirty="0">
              <a:solidFill>
                <a:schemeClr val="tx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0138" y="5359657"/>
            <a:ext cx="906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‘</a:t>
            </a:r>
            <a:r>
              <a:rPr lang="ko-KR" altLang="en-US" dirty="0" err="1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범죄분류</a:t>
            </a:r>
            <a:r>
              <a:rPr lang="en-US" altLang="ko-KR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’</a:t>
            </a:r>
            <a:r>
              <a:rPr lang="ko-KR" altLang="en-US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열은 </a:t>
            </a:r>
            <a:r>
              <a:rPr lang="en-US" altLang="ko-KR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index</a:t>
            </a:r>
            <a:r>
              <a:rPr lang="ko-KR" altLang="en-US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로 들어가게 된다</a:t>
            </a:r>
            <a:r>
              <a:rPr lang="en-US" altLang="ko-KR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</a:t>
            </a:r>
            <a:endParaRPr lang="ko-KR" altLang="en-US" dirty="0">
              <a:solidFill>
                <a:schemeClr val="tx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487" y="5317291"/>
            <a:ext cx="5792441" cy="1403014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265814" y="244548"/>
            <a:ext cx="6610843" cy="767700"/>
            <a:chOff x="265814" y="244548"/>
            <a:chExt cx="6610843" cy="767700"/>
          </a:xfrm>
        </p:grpSpPr>
        <p:sp>
          <p:nvSpPr>
            <p:cNvPr id="30" name="직사각형 29"/>
            <p:cNvSpPr/>
            <p:nvPr/>
          </p:nvSpPr>
          <p:spPr>
            <a:xfrm>
              <a:off x="265814" y="244548"/>
              <a:ext cx="72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1188881" y="351819"/>
              <a:ext cx="5687776" cy="660429"/>
              <a:chOff x="1188881" y="351819"/>
              <a:chExt cx="5687776" cy="660429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1188881" y="351819"/>
                <a:ext cx="11544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데이터 </a:t>
                </a:r>
                <a:r>
                  <a:rPr lang="ko-KR" altLang="en-US" sz="1200" dirty="0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전처리</a:t>
                </a:r>
                <a:endParaRPr lang="ko-KR" altLang="en-US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188881" y="581361"/>
                <a:ext cx="568777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대검찰청</a:t>
                </a:r>
                <a:r>
                  <a:rPr lang="en-US" altLang="ko-KR" sz="2200" dirty="0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_</a:t>
                </a:r>
                <a:r>
                  <a:rPr lang="ko-KR" altLang="en-US" sz="2200" dirty="0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범죄발생시간</a:t>
                </a:r>
                <a:r>
                  <a:rPr lang="en-US" altLang="ko-KR" sz="2200" dirty="0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_20171231.csv</a:t>
                </a:r>
                <a:endParaRPr lang="ko-KR" altLang="en-US" sz="22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490138" y="323244"/>
              <a:ext cx="259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1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432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956" y="5924550"/>
            <a:ext cx="2427044" cy="93345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19789" y="1125214"/>
            <a:ext cx="9062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info() </a:t>
            </a:r>
            <a:r>
              <a:rPr lang="ko-KR" altLang="en-US" dirty="0" err="1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메소드와</a:t>
            </a:r>
            <a:r>
              <a:rPr lang="ko-KR" altLang="en-US" dirty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isnull</a:t>
            </a:r>
            <a:r>
              <a:rPr lang="en-US" altLang="ko-KR" dirty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()</a:t>
            </a:r>
            <a:r>
              <a:rPr lang="ko-KR" altLang="en-US" dirty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로 데이터프레임의 정보를 출력하면 각 열에 속하는 데이터중에서 유효한</a:t>
            </a:r>
            <a:r>
              <a:rPr lang="en-US" altLang="ko-KR" dirty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(not-null) </a:t>
            </a:r>
            <a:r>
              <a:rPr lang="ko-KR" altLang="en-US" dirty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값의 개수를 보여준다</a:t>
            </a:r>
            <a:r>
              <a:rPr lang="en-US" altLang="ko-KR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 (df1.info(), df1.isnull(). </a:t>
            </a:r>
            <a:r>
              <a:rPr lang="ko-KR" altLang="en-US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중략</a:t>
            </a:r>
            <a:r>
              <a:rPr lang="en-US" altLang="ko-KR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)</a:t>
            </a:r>
            <a:endParaRPr lang="ko-KR" altLang="en-US" dirty="0">
              <a:solidFill>
                <a:schemeClr val="tx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450" y="1832998"/>
            <a:ext cx="3514090" cy="43858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106" y="1832998"/>
            <a:ext cx="5289535" cy="4378313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265814" y="244548"/>
            <a:ext cx="3534679" cy="767700"/>
            <a:chOff x="265814" y="244548"/>
            <a:chExt cx="3534679" cy="767700"/>
          </a:xfrm>
        </p:grpSpPr>
        <p:sp>
          <p:nvSpPr>
            <p:cNvPr id="28" name="직사각형 27"/>
            <p:cNvSpPr/>
            <p:nvPr/>
          </p:nvSpPr>
          <p:spPr>
            <a:xfrm>
              <a:off x="265814" y="244548"/>
              <a:ext cx="72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1188881" y="351819"/>
              <a:ext cx="2611612" cy="660429"/>
              <a:chOff x="1188881" y="351819"/>
              <a:chExt cx="2611612" cy="660429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188881" y="351819"/>
                <a:ext cx="11544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데이터 </a:t>
                </a:r>
                <a:r>
                  <a:rPr lang="ko-KR" altLang="en-US" sz="1200" dirty="0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전처리</a:t>
                </a:r>
                <a:endParaRPr lang="ko-KR" altLang="en-US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188881" y="581361"/>
                <a:ext cx="261161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데이터 </a:t>
                </a:r>
                <a:r>
                  <a:rPr lang="ko-KR" altLang="en-US" sz="2200" dirty="0" err="1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결측값</a:t>
                </a:r>
                <a:r>
                  <a:rPr lang="ko-KR" altLang="en-US" sz="2200" dirty="0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 확인</a:t>
                </a:r>
                <a:endParaRPr lang="ko-KR" altLang="en-US" sz="22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490138" y="323244"/>
              <a:ext cx="259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1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316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956" y="5924550"/>
            <a:ext cx="2427044" cy="93345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19789" y="1125214"/>
            <a:ext cx="9062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info() </a:t>
            </a:r>
            <a:r>
              <a:rPr lang="ko-KR" altLang="en-US" dirty="0" err="1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메소드와</a:t>
            </a:r>
            <a:r>
              <a:rPr lang="ko-KR" altLang="en-US" dirty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isnull</a:t>
            </a:r>
            <a:r>
              <a:rPr lang="en-US" altLang="ko-KR" dirty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()</a:t>
            </a:r>
            <a:r>
              <a:rPr lang="ko-KR" altLang="en-US" dirty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로 데이터프레임의 정보를 출력하면 각 열에 속하는 데이터중에서 유효한</a:t>
            </a:r>
            <a:r>
              <a:rPr lang="en-US" altLang="ko-KR" dirty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(not-null) </a:t>
            </a:r>
            <a:r>
              <a:rPr lang="ko-KR" altLang="en-US" dirty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값의 개수를 보여준다</a:t>
            </a:r>
            <a:r>
              <a:rPr lang="en-US" altLang="ko-KR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 </a:t>
            </a:r>
            <a:r>
              <a:rPr lang="en-US" altLang="ko-KR" dirty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</a:t>
            </a:r>
            <a:r>
              <a:rPr lang="en-US" altLang="ko-KR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df2.info</a:t>
            </a:r>
            <a:r>
              <a:rPr lang="en-US" altLang="ko-KR" dirty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(), </a:t>
            </a:r>
            <a:r>
              <a:rPr lang="en-US" altLang="ko-KR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df2.isnull(). </a:t>
            </a:r>
            <a:r>
              <a:rPr lang="ko-KR" altLang="en-US" dirty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중략</a:t>
            </a:r>
            <a:r>
              <a:rPr lang="en-US" altLang="ko-KR" dirty="0" smtClean="0">
                <a:solidFill>
                  <a:schemeClr val="tx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)</a:t>
            </a:r>
            <a:endParaRPr lang="ko-KR" altLang="en-US" dirty="0">
              <a:solidFill>
                <a:schemeClr val="tx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65814" y="244548"/>
            <a:ext cx="3534679" cy="767700"/>
            <a:chOff x="265814" y="244548"/>
            <a:chExt cx="3534679" cy="767700"/>
          </a:xfrm>
        </p:grpSpPr>
        <p:sp>
          <p:nvSpPr>
            <p:cNvPr id="28" name="직사각형 27"/>
            <p:cNvSpPr/>
            <p:nvPr/>
          </p:nvSpPr>
          <p:spPr>
            <a:xfrm>
              <a:off x="265814" y="244548"/>
              <a:ext cx="72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1188881" y="351819"/>
              <a:ext cx="2611612" cy="660429"/>
              <a:chOff x="1188881" y="351819"/>
              <a:chExt cx="2611612" cy="660429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188881" y="351819"/>
                <a:ext cx="11544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데이터 </a:t>
                </a:r>
                <a:r>
                  <a:rPr lang="ko-KR" altLang="en-US" sz="1200" dirty="0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전처리</a:t>
                </a:r>
                <a:endParaRPr lang="ko-KR" altLang="en-US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188881" y="581361"/>
                <a:ext cx="261161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데이터 </a:t>
                </a:r>
                <a:r>
                  <a:rPr lang="ko-KR" altLang="en-US" sz="2200" dirty="0" err="1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결측값</a:t>
                </a:r>
                <a:r>
                  <a:rPr lang="ko-KR" altLang="en-US" sz="2200" dirty="0" smtClean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 확인</a:t>
                </a:r>
                <a:endParaRPr lang="ko-KR" altLang="en-US" sz="22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490138" y="323244"/>
              <a:ext cx="259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1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14" y="1884511"/>
            <a:ext cx="2961346" cy="474668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808" y="2352570"/>
            <a:ext cx="7004089" cy="319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9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1289</TotalTime>
  <Words>1003</Words>
  <Application>Microsoft Office PowerPoint</Application>
  <PresentationFormat>와이드스크린</PresentationFormat>
  <Paragraphs>153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타이포_쌍문동 B</vt:lpstr>
      <vt:lpstr>맑은 고딕</vt:lpstr>
      <vt:lpstr>Arial</vt:lpstr>
      <vt:lpstr>나눔스퀘어라운드 Regular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정성원</cp:lastModifiedBy>
  <cp:revision>180</cp:revision>
  <dcterms:created xsi:type="dcterms:W3CDTF">2015-01-21T11:35:38Z</dcterms:created>
  <dcterms:modified xsi:type="dcterms:W3CDTF">2021-12-10T09:23:38Z</dcterms:modified>
</cp:coreProperties>
</file>