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75" r:id="rId10"/>
    <p:sldId id="267" r:id="rId11"/>
    <p:sldId id="268" r:id="rId12"/>
    <p:sldId id="269" r:id="rId13"/>
    <p:sldId id="271" r:id="rId14"/>
    <p:sldId id="273" r:id="rId15"/>
    <p:sldId id="272" r:id="rId16"/>
    <p:sldId id="276" r:id="rId17"/>
    <p:sldId id="274" r:id="rId18"/>
    <p:sldId id="277" r:id="rId19"/>
  </p:sldIdLst>
  <p:sldSz cx="16200438" cy="12599988"/>
  <p:notesSz cx="6858000" cy="9144000"/>
  <p:defaultTextStyle>
    <a:defPPr>
      <a:defRPr lang="ko-KR"/>
    </a:defPPr>
    <a:lvl1pPr marL="0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>
          <p15:clr>
            <a:srgbClr val="A4A3A4"/>
          </p15:clr>
        </p15:guide>
        <p15:guide id="2" pos="51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3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3" autoAdjust="0"/>
    <p:restoredTop sz="98690" autoAdjust="0"/>
  </p:normalViewPr>
  <p:slideViewPr>
    <p:cSldViewPr snapToGrid="0">
      <p:cViewPr>
        <p:scale>
          <a:sx n="75" d="100"/>
          <a:sy n="75" d="100"/>
        </p:scale>
        <p:origin x="54" y="-90"/>
      </p:cViewPr>
      <p:guideLst>
        <p:guide orient="horz" pos="3968"/>
        <p:guide pos="5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7227-8112-4F40-AA39-2CC5778266F5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685800"/>
            <a:ext cx="44100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64BA-F853-4D9A-88C0-60F91E66E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8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7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18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1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6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00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70836"/>
            <a:ext cx="13972878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6E4-FA51-4A84-B8A9-34B441727310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1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1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1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8762" y="7574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047" y="7574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7167676" y="171537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9743961" y="171537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8762" y="21337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047" y="21337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7167562" y="309137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3847" y="3091378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67564" y="3325378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62732" y="3325378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33818" y="36458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04018" y="22894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62732" y="460379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34046" y="50489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197975" y="52046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369142" y="9132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994735" y="38016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62732" y="6006571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75704" y="6802563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491876" y="9136752"/>
            <a:ext cx="0" cy="23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03735" y="9370752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03733" y="9370752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780018" y="9370752"/>
            <a:ext cx="0" cy="23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26946" y="969123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62732" y="776050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75704" y="8185848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0018" y="9691230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213974" y="1066865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26946" y="11094003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186294" y="686898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197975" y="8435461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197975" y="1056994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89920" y="239844"/>
            <a:ext cx="8153124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89920" y="6484175"/>
            <a:ext cx="8153124" cy="57477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589921" y="255483"/>
            <a:ext cx="152426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b="1" dirty="0"/>
              <a:t>Data </a:t>
            </a:r>
          </a:p>
          <a:p>
            <a:pPr algn="just"/>
            <a:r>
              <a:rPr lang="en-US" altLang="ko-KR" b="1" dirty="0"/>
              <a:t>Processing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589920" y="6484175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095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4947"/>
              </p:ext>
            </p:extLst>
          </p:nvPr>
        </p:nvGraphicFramePr>
        <p:xfrm>
          <a:off x="5941219" y="6932613"/>
          <a:ext cx="4318000" cy="838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</a:t>
                      </a:r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NR2F2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96869157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96883492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MCTP2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94774767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95027181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SPATA8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97326619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97328845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6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11850"/>
              </p:ext>
            </p:extLst>
          </p:nvPr>
        </p:nvGraphicFramePr>
        <p:xfrm>
          <a:off x="2291511" y="773820"/>
          <a:ext cx="10800292" cy="9239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Prevalence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rs4544201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rs2006950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en-US" altLang="ko-KR" baseline="30000" dirty="0" smtClean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smtClean="0"/>
                        <a:t>h</a:t>
                      </a:r>
                      <a:r>
                        <a:rPr lang="en-US" altLang="ko-KR" i="1" baseline="-25000" dirty="0" smtClean="0"/>
                        <a:t>SNP</a:t>
                      </a:r>
                      <a:r>
                        <a:rPr lang="en-US" altLang="ko-KR" i="1" baseline="30000" dirty="0" smtClean="0"/>
                        <a:t>2</a:t>
                      </a:r>
                      <a:endParaRPr lang="ko-KR" altLang="en-US" i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617191"/>
            <a:ext cx="10421640" cy="7715746"/>
            <a:chOff x="2976347" y="617191"/>
            <a:chExt cx="10421640" cy="77157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1271" y="5241257"/>
              <a:ext cx="9546756" cy="309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3" y="1936797"/>
              <a:ext cx="10260574" cy="3298041"/>
            </a:xfrm>
            <a:prstGeom prst="rect">
              <a:avLst/>
            </a:prstGeom>
          </p:spPr>
        </p:pic>
        <p:pic>
          <p:nvPicPr>
            <p:cNvPr id="2052" name="Picture 4" descr="C:\Users\김원지\Desktop\LAM\figures\chr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31705"/>
              <a:ext cx="8651462" cy="1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114800" y="765175"/>
              <a:ext cx="8086725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92025" y="765175"/>
              <a:ext cx="332550" cy="110172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38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1898698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4564146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633998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765175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765175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7" y="617191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93" y="6840365"/>
            <a:ext cx="5118276" cy="2788054"/>
            <a:chOff x="5541080" y="6858001"/>
            <a:chExt cx="5118276" cy="27880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3" b="18218"/>
            <a:stretch/>
          </p:blipFill>
          <p:spPr>
            <a:xfrm>
              <a:off x="5541081" y="6858001"/>
              <a:ext cx="5118275" cy="24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5541080" y="9204326"/>
              <a:ext cx="5118275" cy="4417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6438900" y="5892801"/>
            <a:ext cx="1897380" cy="94756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0" y="5946141"/>
            <a:ext cx="1021080" cy="8942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2118" y="6617227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7" y="1898698"/>
            <a:ext cx="9670762" cy="267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1" y="4564146"/>
            <a:ext cx="10260568" cy="1649020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633998"/>
            <a:ext cx="8651462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0" y="765175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40" y="765175"/>
            <a:ext cx="23676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47" y="617191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</a:t>
            </a:r>
            <a:r>
              <a:rPr lang="en-US" altLang="ko-KR" sz="9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18" y="6617227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10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34273" y="6827665"/>
            <a:ext cx="6812515" cy="4537263"/>
            <a:chOff x="5366785" y="6740337"/>
            <a:chExt cx="6299886" cy="4180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3" b="18445"/>
            <a:stretch/>
          </p:blipFill>
          <p:spPr>
            <a:xfrm>
              <a:off x="5366785" y="6740337"/>
              <a:ext cx="6299886" cy="338402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76" b="-7215"/>
            <a:stretch/>
          </p:blipFill>
          <p:spPr>
            <a:xfrm>
              <a:off x="5366785" y="10044985"/>
              <a:ext cx="6299886" cy="876300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5715000" y="5892802"/>
            <a:ext cx="2621280" cy="97064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1" y="5946141"/>
            <a:ext cx="1661159" cy="9173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47070" y="2444750"/>
            <a:ext cx="3911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150852" y="2622550"/>
            <a:ext cx="430276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19843" y="2260600"/>
            <a:ext cx="762260" cy="177800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374900" y="208714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374900" y="6867625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9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7" y="617191"/>
            <a:ext cx="9789915" cy="10451313"/>
            <a:chOff x="2976347" y="617191"/>
            <a:chExt cx="9789915" cy="104513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" b="23655"/>
            <a:stretch/>
          </p:blipFill>
          <p:spPr bwMode="auto">
            <a:xfrm>
              <a:off x="3143249" y="1898698"/>
              <a:ext cx="9576779" cy="267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"/>
            <a:stretch/>
          </p:blipFill>
          <p:spPr>
            <a:xfrm>
              <a:off x="3146941" y="4564146"/>
              <a:ext cx="9577167" cy="1649020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4800" y="633998"/>
              <a:ext cx="8651462" cy="1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286250" y="765175"/>
              <a:ext cx="777621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21540" y="765175"/>
              <a:ext cx="23676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384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</a:t>
              </a:r>
              <a:r>
                <a:rPr lang="en-US" altLang="ko-KR" sz="9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5603132" y="5892801"/>
              <a:ext cx="2733148" cy="97064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9464040" y="5946141"/>
              <a:ext cx="1761679" cy="8942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452118" y="6617227"/>
              <a:ext cx="19768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382" b="17415"/>
            <a:stretch/>
          </p:blipFill>
          <p:spPr>
            <a:xfrm>
              <a:off x="5014435" y="6855884"/>
              <a:ext cx="6814086" cy="370734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4938727" y="10462748"/>
              <a:ext cx="7018847" cy="60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99866" y="703842"/>
            <a:ext cx="10021135" cy="10644329"/>
            <a:chOff x="5658564" y="12110594"/>
            <a:chExt cx="10021135" cy="106443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b="24131"/>
            <a:stretch/>
          </p:blipFill>
          <p:spPr>
            <a:xfrm>
              <a:off x="5658564" y="13516537"/>
              <a:ext cx="10021133" cy="27648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4"/>
            <a:stretch/>
          </p:blipFill>
          <p:spPr>
            <a:xfrm>
              <a:off x="5658565" y="16281401"/>
              <a:ext cx="10021134" cy="1733137"/>
            </a:xfrm>
            <a:prstGeom prst="rect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29"/>
            <a:stretch/>
          </p:blipFill>
          <p:spPr bwMode="auto">
            <a:xfrm>
              <a:off x="7847378" y="18589999"/>
              <a:ext cx="6694368" cy="368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297394" y="18396406"/>
              <a:ext cx="20681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5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82"/>
            <a:stretch/>
          </p:blipFill>
          <p:spPr bwMode="auto">
            <a:xfrm>
              <a:off x="7851945" y="22178714"/>
              <a:ext cx="6694368" cy="57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497194" y="17673670"/>
              <a:ext cx="2880320" cy="929311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279710" y="17677292"/>
              <a:ext cx="1690092" cy="92568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52254" y="12110594"/>
              <a:ext cx="102944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 smtClean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8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5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0591"/>
              </p:ext>
            </p:extLst>
          </p:nvPr>
        </p:nvGraphicFramePr>
        <p:xfrm>
          <a:off x="1178621" y="1493326"/>
          <a:ext cx="3729131" cy="4336299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PICS_SNPs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 probability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rs206950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rs2006950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96179390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rs4544201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rs4433763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96178751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rs8029996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rs4628911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rs58878263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96171069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rs4551988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96169589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rs34488045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rs17504029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96158705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96153782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rs55804812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rs2397810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rs10520790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rs8039789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rs17581137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96146414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59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rs59125351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96144157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0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202"/>
              </p:ext>
            </p:extLst>
          </p:nvPr>
        </p:nvGraphicFramePr>
        <p:xfrm>
          <a:off x="1249966" y="1485977"/>
          <a:ext cx="7560658" cy="6045745"/>
        </p:xfrm>
        <a:graphic>
          <a:graphicData uri="http://schemas.openxmlformats.org/drawingml/2006/table">
            <a:tbl>
              <a:tblPr firstRow="1" bandRow="1"/>
              <a:tblGrid>
                <a:gridCol w="934680">
                  <a:extLst>
                    <a:ext uri="{9D8B030D-6E8A-4147-A177-3AD203B41FA5}">
                      <a16:colId xmlns:a16="http://schemas.microsoft.com/office/drawing/2014/main" val="306847010"/>
                    </a:ext>
                  </a:extLst>
                </a:gridCol>
                <a:gridCol w="934680">
                  <a:extLst>
                    <a:ext uri="{9D8B030D-6E8A-4147-A177-3AD203B41FA5}">
                      <a16:colId xmlns:a16="http://schemas.microsoft.com/office/drawing/2014/main" val="2366364053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3755844721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564739949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235457501"/>
                    </a:ext>
                  </a:extLst>
                </a:gridCol>
                <a:gridCol w="679767">
                  <a:extLst>
                    <a:ext uri="{9D8B030D-6E8A-4147-A177-3AD203B41FA5}">
                      <a16:colId xmlns:a16="http://schemas.microsoft.com/office/drawing/2014/main" val="921992363"/>
                    </a:ext>
                  </a:extLst>
                </a:gridCol>
                <a:gridCol w="1189593">
                  <a:extLst>
                    <a:ext uri="{9D8B030D-6E8A-4147-A177-3AD203B41FA5}">
                      <a16:colId xmlns:a16="http://schemas.microsoft.com/office/drawing/2014/main" val="1616714432"/>
                    </a:ext>
                  </a:extLst>
                </a:gridCol>
                <a:gridCol w="762985">
                  <a:extLst>
                    <a:ext uri="{9D8B030D-6E8A-4147-A177-3AD203B41FA5}">
                      <a16:colId xmlns:a16="http://schemas.microsoft.com/office/drawing/2014/main" val="673316080"/>
                    </a:ext>
                  </a:extLst>
                </a:gridCol>
              </a:tblGrid>
              <a:tr h="15142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944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18667"/>
                  </a:ext>
                </a:extLst>
              </a:tr>
              <a:tr h="345459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0.2774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(0.260 – 0.295)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22294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80710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66572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62684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57687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462245"/>
                  </a:ext>
                </a:extLst>
              </a:tr>
              <a:tr h="345459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298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21000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39538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1536"/>
                  </a:ext>
                </a:extLst>
              </a:tr>
              <a:tr h="2484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02534"/>
                  </a:ext>
                </a:extLst>
              </a:tr>
              <a:tr h="3454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2" marB="272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6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45417" y="110736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61589" y="344155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73448" y="3675556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3446" y="367555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249731" y="367555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96659" y="3996034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 Analysis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932445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45417" y="2490652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Constructing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LD Blocks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169731" y="3996034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683687" y="497346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96659" y="5398807"/>
            <a:ext cx="2160000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0" b="1" dirty="0">
                <a:solidFill>
                  <a:schemeClr val="tx1"/>
                </a:solidFill>
              </a:rPr>
            </a:br>
            <a:r>
              <a:rPr lang="en-US" altLang="ko-KR" sz="1900" b="1" dirty="0">
                <a:solidFill>
                  <a:schemeClr val="tx1"/>
                </a:solidFill>
              </a:rPr>
              <a:t>Logistic Regression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656007" y="1173789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667688" y="2740265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667688" y="4245647"/>
            <a:ext cx="1160895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8"/>
            <a:ext cx="6609663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3389626" cy="4512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sp>
        <p:nvSpPr>
          <p:cNvPr id="48" name="직사각형 47"/>
          <p:cNvSpPr/>
          <p:nvPr/>
        </p:nvSpPr>
        <p:spPr>
          <a:xfrm>
            <a:off x="10280683" y="334074"/>
            <a:ext cx="969048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33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5" y="1107367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4185065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28722" y="4419065"/>
            <a:ext cx="340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28722" y="4419065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840622" y="4428536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4739542"/>
            <a:ext cx="3182645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Epigenetic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2538870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322472" y="4739542"/>
            <a:ext cx="2875066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err="1">
                <a:solidFill>
                  <a:schemeClr val="tx1"/>
                </a:solidFill>
              </a:rPr>
              <a:t>eQTL</a:t>
            </a:r>
            <a:r>
              <a:rPr lang="en-US" altLang="ko-KR" sz="1900" b="1" dirty="0">
                <a:solidFill>
                  <a:schemeClr val="tx1"/>
                </a:solidFill>
              </a:rPr>
              <a:t> Mapping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8338" y="5933509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0103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8"/>
            <a:ext cx="7077896" cy="60326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970886" y="313367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6756" y="3607236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Identifying TADs using 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428720" y="53483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40622" y="5348371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28722" y="5582371"/>
            <a:ext cx="3411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1050631" y="5582371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54065" y="333929"/>
            <a:ext cx="13862035" cy="6811017"/>
            <a:chOff x="654065" y="333929"/>
            <a:chExt cx="13862035" cy="6811017"/>
          </a:xfrm>
        </p:grpSpPr>
        <p:sp>
          <p:nvSpPr>
            <p:cNvPr id="4" name="직사각형 3"/>
            <p:cNvSpPr/>
            <p:nvPr/>
          </p:nvSpPr>
          <p:spPr>
            <a:xfrm>
              <a:off x="2302907" y="1328938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479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716,503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79192" y="132893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630,860 SNPs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3231821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808106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302907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429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566,115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9192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574,709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3231707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7992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1709" y="3896878"/>
              <a:ext cx="25762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26877" y="3896878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7963" y="421735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Combined Data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1,690 subjects</a:t>
              </a:r>
            </a:p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558,124 SNPs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917989" y="2860912"/>
              <a:ext cx="1120691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526877" y="517529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3598191" y="5620471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1900" b="1" dirty="0">
                  <a:solidFill>
                    <a:prstClr val="black"/>
                  </a:solidFill>
                </a:rPr>
                <a:t>Combined Data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1,681 subjects</a:t>
              </a:r>
            </a:p>
            <a:p>
              <a:pPr lvl="0" algn="ctr"/>
              <a:r>
                <a:rPr lang="en-US" altLang="ko-KR" sz="1600" dirty="0">
                  <a:solidFill>
                    <a:prstClr val="black"/>
                  </a:solidFill>
                </a:rPr>
                <a:t>549,599 SNPs</a:t>
              </a:r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1946" y="5776105"/>
              <a:ext cx="1120691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Quality</a:t>
              </a:r>
              <a:br>
                <a:rPr lang="en-US" altLang="ko-KR" b="1" dirty="0"/>
              </a:br>
              <a:r>
                <a:rPr lang="en-US" altLang="ko-KR" b="1" dirty="0"/>
                <a:t>Control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83113" y="1484740"/>
              <a:ext cx="778355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Raw</a:t>
              </a:r>
              <a:br>
                <a:rPr lang="en-US" altLang="ko-KR" b="1" dirty="0"/>
              </a:br>
              <a:r>
                <a:rPr lang="en-US" altLang="ko-KR" b="1" dirty="0"/>
                <a:t>Data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08706" y="4373160"/>
              <a:ext cx="1544013" cy="8250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/>
                <a:t>Combining</a:t>
              </a:r>
              <a:br>
                <a:rPr lang="en-US" altLang="ko-KR" b="1" dirty="0"/>
              </a:br>
              <a:r>
                <a:rPr lang="en-US" altLang="ko-KR" b="1" dirty="0"/>
                <a:t>Datasets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26755" y="1107367"/>
              <a:ext cx="6470783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SNP-based Logistic Regression (SLR)</a:t>
              </a:r>
            </a:p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Single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SNP-based Conditional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Logistic Regression (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SCLR)</a:t>
              </a:r>
              <a:endParaRPr lang="en-US" altLang="ko-KR" sz="1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038130" y="3133216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202199" y="3367216"/>
              <a:ext cx="35031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9194816" y="3367216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709996" y="3376687"/>
              <a:ext cx="0" cy="21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726755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>
                  <a:solidFill>
                    <a:schemeClr val="tx1"/>
                  </a:solidFill>
                </a:rPr>
                <a:t>Identifying TADs 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/>
              </a:r>
              <a:br>
                <a:rPr lang="en-US" altLang="ko-KR" sz="1900" b="1" dirty="0" smtClean="0">
                  <a:solidFill>
                    <a:schemeClr val="tx1"/>
                  </a:solidFill>
                </a:rPr>
              </a:br>
              <a:r>
                <a:rPr lang="en-US" altLang="ko-KR" sz="1900" b="1" dirty="0" smtClean="0">
                  <a:solidFill>
                    <a:schemeClr val="tx1"/>
                  </a:solidFill>
                </a:rPr>
                <a:t>using </a:t>
              </a:r>
              <a:r>
                <a:rPr lang="en-US" altLang="ko-KR" sz="1900" b="1" dirty="0">
                  <a:solidFill>
                    <a:schemeClr val="tx1"/>
                  </a:solidFill>
                </a:rPr>
                <a:t>Hi-C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970886" y="206530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726756" y="2538870"/>
              <a:ext cx="6470782" cy="594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Constructing LD Blocks &amp; Imputation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238338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DEG analyses </a:t>
              </a:r>
              <a:br>
                <a:rPr lang="en-US" altLang="ko-KR" sz="1900" b="1" dirty="0" smtClean="0">
                  <a:solidFill>
                    <a:schemeClr val="tx1"/>
                  </a:solidFill>
                </a:rPr>
              </a:br>
              <a:r>
                <a:rPr lang="en-US" altLang="ko-KR" sz="1900" b="1" dirty="0" smtClean="0">
                  <a:solidFill>
                    <a:schemeClr val="tx1"/>
                  </a:solidFill>
                </a:rPr>
                <a:t>using RNA sequencing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36286" y="6202512"/>
              <a:ext cx="646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Integrating Results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065" y="811344"/>
              <a:ext cx="6270098" cy="633240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8204" y="788977"/>
              <a:ext cx="7077896" cy="63559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45" name="꺾인 연결선 44"/>
            <p:cNvCxnSpPr>
              <a:stCxn id="20" idx="3"/>
              <a:endCxn id="25" idx="1"/>
            </p:cNvCxnSpPr>
            <p:nvPr/>
          </p:nvCxnSpPr>
          <p:spPr>
            <a:xfrm flipV="1">
              <a:off x="5455791" y="1586339"/>
              <a:ext cx="2270964" cy="4512932"/>
            </a:xfrm>
            <a:prstGeom prst="bentConnector3">
              <a:avLst>
                <a:gd name="adj1" fmla="val 76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699918" y="333929"/>
              <a:ext cx="2186881" cy="4587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400" b="1" dirty="0"/>
                <a:t>Data </a:t>
              </a:r>
              <a:r>
                <a:rPr lang="en-US" altLang="ko-KR" sz="2400" b="1" dirty="0" smtClean="0"/>
                <a:t>Processing</a:t>
              </a:r>
              <a:endParaRPr lang="en-US" altLang="ko-KR" sz="2400" b="1" dirty="0"/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214053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756581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205563" y="5896103"/>
              <a:ext cx="35504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0966590" y="5896103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98280" y="4645293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12715013" y="465112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726755" y="50564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Integrating </a:t>
              </a:r>
              <a:r>
                <a:rPr lang="en-US" altLang="ko-KR" sz="1900" b="1" dirty="0" err="1" smtClean="0">
                  <a:solidFill>
                    <a:schemeClr val="tx1"/>
                  </a:solidFill>
                </a:rPr>
                <a:t>ChIP-seq</a:t>
              </a:r>
              <a:r>
                <a:rPr lang="en-US" altLang="ko-KR" sz="1900" b="1" dirty="0" smtClean="0">
                  <a:solidFill>
                    <a:schemeClr val="tx1"/>
                  </a:solidFill>
                </a:rPr>
                <a:t> 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38338" y="50582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0" b="1" dirty="0" smtClean="0">
                  <a:solidFill>
                    <a:schemeClr val="tx1"/>
                  </a:solidFill>
                </a:rPr>
                <a:t>GO enrichment analyses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263"/>
              </p:ext>
            </p:extLst>
          </p:nvPr>
        </p:nvGraphicFramePr>
        <p:xfrm>
          <a:off x="4740275" y="4308475"/>
          <a:ext cx="6718300" cy="3981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Term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FDR q-value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locomotion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5.620E-11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7.310E-09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4.386E-08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multicellular organismal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migration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9.050E-08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cellular component movement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GO:0033993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lipid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locomotion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GO:2000145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motility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GO:0014070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organic cyclic compound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3.310E-07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5.958E-07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GO:0009888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development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endogenous stimulus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hormone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proliferation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7.812E-05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cellular protein metabolic process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2.216E-04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GO:0009653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anatomical structure morphogenesis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5.919E-04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migration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1328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1328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1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6" y="22868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7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2" y="270527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7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3662878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09" y="3896878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3896878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3" y="421735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17989" y="2860912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517529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1" y="5620471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946" y="5776105"/>
            <a:ext cx="1120691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Quality</a:t>
            </a:r>
            <a:br>
              <a:rPr lang="en-US" altLang="ko-KR" b="1" dirty="0"/>
            </a:br>
            <a:r>
              <a:rPr lang="en-US" altLang="ko-KR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83113" y="1484740"/>
            <a:ext cx="778355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Raw</a:t>
            </a:r>
            <a:br>
              <a:rPr lang="en-US" altLang="ko-KR" b="1" dirty="0"/>
            </a:br>
            <a:r>
              <a:rPr lang="en-US" altLang="ko-KR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706" y="4373160"/>
            <a:ext cx="1544013" cy="825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Combining</a:t>
            </a:r>
            <a:br>
              <a:rPr lang="en-US" altLang="ko-KR" b="1" dirty="0"/>
            </a:br>
            <a:r>
              <a:rPr lang="en-US" altLang="ko-KR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55" y="1107367"/>
            <a:ext cx="6470783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Logistic Regression (SLR)</a:t>
            </a:r>
          </a:p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Single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SNP-based Conditional </a:t>
            </a:r>
            <a:r>
              <a:rPr lang="en-US" altLang="ko-KR" sz="1900" b="1" dirty="0">
                <a:solidFill>
                  <a:schemeClr val="tx1"/>
                </a:solidFill>
              </a:rPr>
              <a:t>Logistic Regression (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SCLR)</a:t>
            </a:r>
            <a:endParaRPr lang="en-US" altLang="ko-KR" sz="1900" b="1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31332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02199" y="3367216"/>
            <a:ext cx="35031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194816" y="336721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709996" y="3376687"/>
            <a:ext cx="0" cy="210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5" y="3687693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Identifying TADs </a:t>
            </a:r>
            <a:r>
              <a:rPr lang="en-US" altLang="ko-KR" sz="1900" b="1" dirty="0" smtClean="0">
                <a:solidFill>
                  <a:schemeClr val="tx1"/>
                </a:solidFill>
              </a:rPr>
              <a:t/>
            </a:r>
            <a:br>
              <a:rPr lang="en-US" altLang="ko-KR" sz="1900" b="1" dirty="0" smtClean="0">
                <a:solidFill>
                  <a:schemeClr val="tx1"/>
                </a:solidFill>
              </a:rPr>
            </a:br>
            <a:r>
              <a:rPr lang="en-US" altLang="ko-KR" sz="1900" b="1" dirty="0" smtClean="0">
                <a:solidFill>
                  <a:schemeClr val="tx1"/>
                </a:solidFill>
              </a:rPr>
              <a:t>using </a:t>
            </a:r>
            <a:r>
              <a:rPr lang="en-US" altLang="ko-KR" sz="1900" b="1" dirty="0">
                <a:solidFill>
                  <a:schemeClr val="tx1"/>
                </a:solidFill>
              </a:rPr>
              <a:t>Hi-C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206530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56" y="2538870"/>
            <a:ext cx="6470782" cy="594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Constructing LD Blocks &amp; Imputation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8338" y="3687693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DEG analyses </a:t>
            </a:r>
            <a:br>
              <a:rPr lang="en-US" altLang="ko-KR" sz="1900" b="1" dirty="0" smtClean="0">
                <a:solidFill>
                  <a:schemeClr val="tx1"/>
                </a:solidFill>
              </a:rPr>
            </a:br>
            <a:r>
              <a:rPr lang="en-US" altLang="ko-KR" sz="1900" b="1" dirty="0" smtClean="0">
                <a:solidFill>
                  <a:schemeClr val="tx1"/>
                </a:solidFill>
              </a:rPr>
              <a:t>using RNA sequencing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36286" y="6202512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Results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5" y="811344"/>
            <a:ext cx="6270098" cy="63324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438204" y="788977"/>
            <a:ext cx="7077896" cy="63559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1" y="1586339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9918" y="333929"/>
            <a:ext cx="2186881" cy="458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</a:t>
            </a:r>
            <a:r>
              <a:rPr lang="en-US" altLang="ko-KR" sz="2400" b="1" dirty="0" smtClean="0"/>
              <a:t>Processing</a:t>
            </a:r>
            <a:endParaRPr lang="en-US" altLang="ko-KR" sz="2400" b="1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9214053" y="566210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756581" y="5662103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205563" y="5896103"/>
            <a:ext cx="35504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966590" y="5896103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8280" y="464529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2715013" y="46511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26755" y="5056498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Integrating </a:t>
            </a:r>
            <a:r>
              <a:rPr lang="en-US" altLang="ko-KR" sz="1900" b="1" dirty="0" err="1" smtClean="0">
                <a:solidFill>
                  <a:schemeClr val="tx1"/>
                </a:solidFill>
              </a:rPr>
              <a:t>ChIP-seq</a:t>
            </a:r>
            <a:r>
              <a:rPr lang="en-US" altLang="ko-KR" sz="1900" b="1" dirty="0" smtClean="0">
                <a:solidFill>
                  <a:schemeClr val="tx1"/>
                </a:solidFill>
              </a:rPr>
              <a:t> 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38338" y="5058298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GO enrichment analyses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723" y="2303939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2303938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619,797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3261881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3261880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627" y="92508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Raw </a:t>
            </a:r>
          </a:p>
          <a:p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91706"/>
              </p:ext>
            </p:extLst>
          </p:nvPr>
        </p:nvGraphicFramePr>
        <p:xfrm>
          <a:off x="2901648" y="3427917"/>
          <a:ext cx="7257143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70723" y="925084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716,503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925083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8830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8830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19408" y="3423195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Per SNPs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620503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566,115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6205038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574,709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덧셈 기호 93"/>
          <p:cNvSpPr/>
          <p:nvPr/>
        </p:nvSpPr>
        <p:spPr>
          <a:xfrm>
            <a:off x="7360419" y="6535398"/>
            <a:ext cx="296878" cy="2968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꺾인 연결선 94"/>
          <p:cNvCxnSpPr/>
          <p:nvPr/>
        </p:nvCxnSpPr>
        <p:spPr>
          <a:xfrm flipV="1">
            <a:off x="9704836" y="2782910"/>
            <a:ext cx="1080000" cy="3870000"/>
          </a:xfrm>
          <a:prstGeom prst="bentConnector3">
            <a:avLst>
              <a:gd name="adj1" fmla="val 495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28982" y="230393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558,124 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1757896" y="325962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568659" y="3723612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 smtClean="0"/>
              <a:t>- 8,495 SNPs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10749634" y="4012244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10378159" y="429825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</a:t>
            </a:r>
            <a:r>
              <a:rPr lang="en-US" altLang="ko-KR" sz="1400" dirty="0" smtClean="0"/>
              <a:t>30 SNPs</a:t>
            </a:r>
            <a:endParaRPr lang="ko-KR" altLang="en-US" sz="1400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4842"/>
              </p:ext>
            </p:extLst>
          </p:nvPr>
        </p:nvGraphicFramePr>
        <p:xfrm>
          <a:off x="10382662" y="3435531"/>
          <a:ext cx="5348379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2534410" y="4013103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Missing genotype rate &gt; 0.95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12534410" y="3723615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410" y="3723615"/>
                <a:ext cx="2961923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12"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2534410" y="4300148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14640983" y="3423195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/>
              <a:t>Per SNPs</a:t>
            </a:r>
            <a:endParaRPr lang="ko-KR" altLang="en-US" sz="1600" b="1" dirty="0"/>
          </a:p>
        </p:txBody>
      </p:sp>
      <p:sp>
        <p:nvSpPr>
          <p:cNvPr id="115" name="직사각형 114"/>
          <p:cNvSpPr/>
          <p:nvPr/>
        </p:nvSpPr>
        <p:spPr>
          <a:xfrm>
            <a:off x="12534410" y="5294466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Outlier</a:t>
            </a:r>
            <a:endParaRPr lang="ko-KR" altLang="en-US" sz="1400" b="1" dirty="0"/>
          </a:p>
        </p:txBody>
      </p:sp>
      <p:sp>
        <p:nvSpPr>
          <p:cNvPr id="117" name="직사각형 116"/>
          <p:cNvSpPr/>
          <p:nvPr/>
        </p:nvSpPr>
        <p:spPr>
          <a:xfrm>
            <a:off x="12534410" y="5569687"/>
            <a:ext cx="31966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0.95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&amp; IBS </a:t>
            </a:r>
            <a:r>
              <a:rPr lang="en-US" altLang="ko-KR" sz="1400" b="1" dirty="0"/>
              <a:t>&gt; 0.8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883175" y="4676771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b="1" dirty="0" smtClean="0"/>
              <a:t>Per individuals</a:t>
            </a:r>
            <a:endParaRPr lang="ko-KR" altLang="en-US" sz="16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10378159" y="5294466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- 1</a:t>
            </a:r>
            <a:r>
              <a:rPr lang="en-US" altLang="ko-KR" sz="1400" dirty="0" smtClean="0"/>
              <a:t> subjects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10501984" y="5569687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828982" y="6205037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1,689 subjects</a:t>
            </a:r>
          </a:p>
          <a:p>
            <a:pPr lvl="0" algn="ctr"/>
            <a:r>
              <a:rPr lang="en-US" altLang="ko-KR" sz="1600" dirty="0">
                <a:solidFill>
                  <a:prstClr val="black"/>
                </a:solidFill>
              </a:rPr>
              <a:t>549,599 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0627" y="2303937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40627" y="3423195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196865" y="815966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196865" y="2141698"/>
            <a:ext cx="9831298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916163" y="3706653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p:sp>
        <p:nvSpPr>
          <p:cNvPr id="75" name="직사각형 74"/>
          <p:cNvSpPr/>
          <p:nvPr/>
        </p:nvSpPr>
        <p:spPr>
          <a:xfrm>
            <a:off x="6199637" y="3706651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- 11,702 SNPs</a:t>
            </a:r>
            <a:endParaRPr lang="ko-KR" altLang="en-US" sz="1400" dirty="0"/>
          </a:p>
        </p:txBody>
      </p:sp>
      <p:sp>
        <p:nvSpPr>
          <p:cNvPr id="76" name="직사각형 75"/>
          <p:cNvSpPr/>
          <p:nvPr/>
        </p:nvSpPr>
        <p:spPr>
          <a:xfrm>
            <a:off x="8779168" y="3706650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- 40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/>
              <p:cNvSpPr/>
              <p:nvPr/>
            </p:nvSpPr>
            <p:spPr>
              <a:xfrm>
                <a:off x="3061306" y="3995284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/>
                  <a:t>10</a:t>
                </a:r>
                <a:r>
                  <a:rPr lang="en-US" altLang="ko-KR" sz="1400" b="1" baseline="30000" dirty="0" smtClean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3995284"/>
                <a:ext cx="2209418" cy="307777"/>
              </a:xfrm>
              <a:prstGeom prst="rect">
                <a:avLst/>
              </a:prstGeom>
              <a:blipFill rotWithShape="0"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6199637" y="399528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- 142 SNPs</a:t>
            </a:r>
            <a:endParaRPr lang="ko-KR" altLang="en-US" sz="1400" dirty="0"/>
          </a:p>
        </p:txBody>
      </p:sp>
      <p:sp>
        <p:nvSpPr>
          <p:cNvPr id="83" name="직사각형 82"/>
          <p:cNvSpPr/>
          <p:nvPr/>
        </p:nvSpPr>
        <p:spPr>
          <a:xfrm>
            <a:off x="8779168" y="3995282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- 39 SNPs</a:t>
            </a:r>
            <a:endParaRPr lang="ko-KR" altLang="en-US" sz="1400" dirty="0"/>
          </a:p>
        </p:txBody>
      </p:sp>
      <p:sp>
        <p:nvSpPr>
          <p:cNvPr id="84" name="직사각형 83"/>
          <p:cNvSpPr/>
          <p:nvPr/>
        </p:nvSpPr>
        <p:spPr>
          <a:xfrm>
            <a:off x="3668296" y="4281293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93" name="직사각형 92"/>
          <p:cNvSpPr/>
          <p:nvPr/>
        </p:nvSpPr>
        <p:spPr>
          <a:xfrm>
            <a:off x="6199637" y="428129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- 41,838 SNPs</a:t>
            </a:r>
            <a:endParaRPr lang="ko-KR" altLang="en-US" sz="1400" dirty="0"/>
          </a:p>
        </p:txBody>
      </p:sp>
      <p:sp>
        <p:nvSpPr>
          <p:cNvPr id="96" name="직사각형 95"/>
          <p:cNvSpPr/>
          <p:nvPr/>
        </p:nvSpPr>
        <p:spPr>
          <a:xfrm>
            <a:off x="8779168" y="4281291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- 45,009 SNPs</a:t>
            </a:r>
            <a:endParaRPr lang="ko-KR" altLang="en-US" sz="1400" dirty="0"/>
          </a:p>
        </p:txBody>
      </p:sp>
      <p:sp>
        <p:nvSpPr>
          <p:cNvPr id="98" name="직사각형 97"/>
          <p:cNvSpPr/>
          <p:nvPr/>
        </p:nvSpPr>
        <p:spPr>
          <a:xfrm>
            <a:off x="2887134" y="5277503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0.05</a:t>
            </a:r>
            <a:endParaRPr lang="ko-KR" altLang="en-US" sz="1400" b="1" dirty="0"/>
          </a:p>
        </p:txBody>
      </p:sp>
      <p:sp>
        <p:nvSpPr>
          <p:cNvPr id="99" name="직사각형 98"/>
          <p:cNvSpPr/>
          <p:nvPr/>
        </p:nvSpPr>
        <p:spPr>
          <a:xfrm>
            <a:off x="6199637" y="5277502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- 12 subjects</a:t>
            </a:r>
            <a:endParaRPr lang="ko-KR" altLang="en-US" sz="1400" dirty="0"/>
          </a:p>
        </p:txBody>
      </p:sp>
      <p:sp>
        <p:nvSpPr>
          <p:cNvPr id="104" name="직사각형 103"/>
          <p:cNvSpPr/>
          <p:nvPr/>
        </p:nvSpPr>
        <p:spPr>
          <a:xfrm>
            <a:off x="8779168" y="5277501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105" name="직사각형 104"/>
          <p:cNvSpPr/>
          <p:nvPr/>
        </p:nvSpPr>
        <p:spPr>
          <a:xfrm>
            <a:off x="2919408" y="5552725"/>
            <a:ext cx="23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IBS &gt; 0.8</a:t>
            </a:r>
            <a:endParaRPr lang="ko-KR" altLang="en-US" sz="1400" b="1" dirty="0"/>
          </a:p>
        </p:txBody>
      </p:sp>
      <p:sp>
        <p:nvSpPr>
          <p:cNvPr id="106" name="직사각형 105"/>
          <p:cNvSpPr/>
          <p:nvPr/>
        </p:nvSpPr>
        <p:spPr>
          <a:xfrm>
            <a:off x="6199637" y="5552723"/>
            <a:ext cx="149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- 4 subjects</a:t>
            </a:r>
            <a:endParaRPr lang="ko-KR" altLang="en-US" sz="1400" dirty="0"/>
          </a:p>
        </p:txBody>
      </p:sp>
      <p:sp>
        <p:nvSpPr>
          <p:cNvPr id="107" name="직사각형 106"/>
          <p:cNvSpPr/>
          <p:nvPr/>
        </p:nvSpPr>
        <p:spPr>
          <a:xfrm>
            <a:off x="8779168" y="5552722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subjects</a:t>
            </a:r>
            <a:endParaRPr lang="ko-KR" altLang="en-US" sz="1400" dirty="0"/>
          </a:p>
        </p:txBody>
      </p:sp>
      <p:sp>
        <p:nvSpPr>
          <p:cNvPr id="108" name="직사각형 107"/>
          <p:cNvSpPr/>
          <p:nvPr/>
        </p:nvSpPr>
        <p:spPr>
          <a:xfrm>
            <a:off x="2887134" y="4998364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not White</a:t>
            </a:r>
            <a:endParaRPr lang="ko-KR" altLang="en-US" sz="14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6199637" y="499836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- 34 subjects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8779168" y="499836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2919408" y="4690749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Subject QC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70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50872"/>
              </p:ext>
            </p:extLst>
          </p:nvPr>
        </p:nvGraphicFramePr>
        <p:xfrm>
          <a:off x="2650210" y="2915005"/>
          <a:ext cx="7508581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63491"/>
              </p:ext>
            </p:extLst>
          </p:nvPr>
        </p:nvGraphicFramePr>
        <p:xfrm>
          <a:off x="2650210" y="8313568"/>
          <a:ext cx="7519265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0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79102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</a:t>
            </a:r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79102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748969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748968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8619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Raw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Data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270723" y="41217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716,503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41217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630,860 SNPs</a:t>
            </a:r>
            <a:endParaRPr lang="en-US" altLang="ko-KR" sz="14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50210" y="3211825"/>
            <a:ext cx="26527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99637" y="3210702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- 11,702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779168" y="321070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- 40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2876626" y="3499335"/>
                <a:ext cx="239409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26" y="3499335"/>
                <a:ext cx="2394097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37" y="3499334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- 142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779168" y="349933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- 39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668296" y="378534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MAF &lt; 0.05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199637" y="378534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- 41,838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79168" y="378534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- 45,009 SNPs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650210" y="4781554"/>
            <a:ext cx="26181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</a:t>
            </a:r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0.05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99637" y="478155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- 12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79168" y="478155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19408" y="5056776"/>
            <a:ext cx="23513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199637" y="5056774"/>
            <a:ext cx="14917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- 4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779168" y="5056773"/>
            <a:ext cx="12489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887134" y="4502415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Non-White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199637" y="4502414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- 34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779168" y="450241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919408" y="419480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19408" y="2910283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692126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429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566,115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692126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574,709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717787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1,690 subjects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558,124 SNPs</a:t>
            </a:r>
            <a:endParaRPr lang="ko-KR" altLang="en-US" sz="1600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8135820"/>
            <a:ext cx="0" cy="2834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34" y="8304199"/>
            <a:ext cx="1487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19408" y="10432374"/>
            <a:ext cx="3646963" cy="307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r>
              <a:rPr lang="ko-KR" altLang="en-US" sz="1400" b="1" dirty="0"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Helvetica" panose="020B0604020202030204" pitchFamily="34" charset="0"/>
                <a:cs typeface="Arial" panose="020B0604020202020204" pitchFamily="34" charset="0"/>
              </a:rPr>
              <a:t>&amp; IBS &gt; 0.8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604448" y="10161609"/>
            <a:ext cx="2961923" cy="30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Outlier (EIGENSTRAT)</a:t>
            </a:r>
            <a:endParaRPr lang="ko-KR" altLang="en-US" sz="14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887134" y="9865507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6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496096" y="10432375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7495285" y="10153236"/>
            <a:ext cx="2741678" cy="314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elvetica" panose="020B0604020202030204" pitchFamily="34" charset="0"/>
                <a:cs typeface="Arial" panose="020B0604020202020204" pitchFamily="34" charset="0"/>
              </a:rPr>
              <a:t>- 1</a:t>
            </a:r>
            <a:r>
              <a:rPr lang="en-US" altLang="ko-KR" sz="1400" dirty="0" smtClean="0">
                <a:latin typeface="Helvetica" panose="020B0604020202030204" pitchFamily="34" charset="0"/>
                <a:cs typeface="Arial" panose="020B0604020202020204" pitchFamily="34" charset="0"/>
              </a:rPr>
              <a:t> subject (1 case)</a:t>
            </a:r>
            <a:endParaRPr lang="ko-KR" altLang="en-US" sz="1400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1" y="11021374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  <a:endParaRPr lang="en-US" altLang="ko-KR" sz="1900" b="1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1,689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</a:t>
            </a:r>
            <a:r>
              <a:rPr lang="en-US" altLang="ko-KR" sz="1600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SNPs</a:t>
            </a:r>
            <a:endParaRPr lang="ko-KR" altLang="en-US" sz="1600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0" y="1791025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615750" y="291028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6615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661516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3" y="6895516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6895516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0" y="7177877"/>
            <a:ext cx="2309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615750" y="8304199"/>
            <a:ext cx="12869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0" b="1" dirty="0" smtClean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  <a:endParaRPr lang="en-US" altLang="ko-KR" sz="2000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59"/>
              <p:cNvSpPr/>
              <p:nvPr/>
            </p:nvSpPr>
            <p:spPr>
              <a:xfrm>
                <a:off x="3116997" y="8602403"/>
                <a:ext cx="344456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Fisher’s exact test &lt; </a:t>
                </a: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0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0" b="1" baseline="30000" dirty="0" smtClean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0" b="1" dirty="0" smtClean="0">
                    <a:latin typeface="Helvetica" panose="020B0604020202030204" pitchFamily="34" charset="0"/>
                    <a:cs typeface="Arial" panose="020B0604020202020204" pitchFamily="34" charset="0"/>
                  </a:rPr>
                  <a:t>SNPs relevant to Nicotine dependence</a:t>
                </a:r>
                <a:endParaRPr lang="ko-KR" altLang="en-US" sz="1400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7" y="8602403"/>
                <a:ext cx="3444562" cy="1212640"/>
              </a:xfrm>
              <a:prstGeom prst="rect">
                <a:avLst/>
              </a:prstGeom>
              <a:blipFill>
                <a:blip r:embed="rId3"/>
                <a:stretch>
                  <a:fillRect r="-531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1" y="8610319"/>
            <a:ext cx="151753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- 8,495 SNPs</a:t>
            </a: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- 30 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Helvetica" panose="020B0604020202020204" pitchFamily="34" charset="0"/>
                <a:cs typeface="Helvetica" panose="020B0604020202020204" pitchFamily="34" charset="0"/>
              </a:rPr>
              <a:t>- 8 </a:t>
            </a:r>
            <a:r>
              <a:rPr lang="en-US" altLang="ko-KR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SNPs</a:t>
            </a:r>
            <a:endParaRPr lang="ko-KR" alt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3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6309"/>
              </p:ext>
            </p:extLst>
          </p:nvPr>
        </p:nvGraphicFramePr>
        <p:xfrm>
          <a:off x="2901648" y="2915005"/>
          <a:ext cx="7257143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3367"/>
              </p:ext>
            </p:extLst>
          </p:nvPr>
        </p:nvGraphicFramePr>
        <p:xfrm>
          <a:off x="2887135" y="7972911"/>
          <a:ext cx="7282340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3" y="1791027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08" y="1791026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1,226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748969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748968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0" y="386193"/>
            <a:ext cx="14197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Raw </a:t>
            </a:r>
          </a:p>
          <a:p>
            <a:r>
              <a:rPr lang="en-US" altLang="ko-KR" sz="2000" b="1" dirty="0" smtClean="0"/>
              <a:t>Data</a:t>
            </a:r>
            <a:endParaRPr lang="en-US" altLang="ko-KR" sz="2000" b="1" dirty="0"/>
          </a:p>
        </p:txBody>
      </p:sp>
      <p:sp>
        <p:nvSpPr>
          <p:cNvPr id="46" name="직사각형 45"/>
          <p:cNvSpPr/>
          <p:nvPr/>
        </p:nvSpPr>
        <p:spPr>
          <a:xfrm>
            <a:off x="5270723" y="412172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247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08" y="412171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1,226 subjects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630,860 SNPs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37011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16163" y="3210704"/>
            <a:ext cx="2354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p:sp>
        <p:nvSpPr>
          <p:cNvPr id="58" name="직사각형 57"/>
          <p:cNvSpPr/>
          <p:nvPr/>
        </p:nvSpPr>
        <p:spPr>
          <a:xfrm>
            <a:off x="6199637" y="3210702"/>
            <a:ext cx="16473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8779168" y="321070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3061306" y="3499335"/>
                <a:ext cx="220941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 smtClean="0"/>
                  <a:t>10</a:t>
                </a:r>
                <a:r>
                  <a:rPr lang="en-US" altLang="ko-KR" sz="1400" b="1" baseline="30000" dirty="0" smtClean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06" y="3499335"/>
                <a:ext cx="2209418" cy="307777"/>
              </a:xfrm>
              <a:prstGeom prst="rect">
                <a:avLst/>
              </a:prstGeom>
              <a:blipFill rotWithShape="1">
                <a:blip r:embed="rId2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37" y="3499334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- 1 SNP</a:t>
            </a:r>
            <a:endParaRPr lang="ko-KR" altLang="en-US" sz="1400" dirty="0"/>
          </a:p>
        </p:txBody>
      </p:sp>
      <p:sp>
        <p:nvSpPr>
          <p:cNvPr id="64" name="직사각형 63"/>
          <p:cNvSpPr/>
          <p:nvPr/>
        </p:nvSpPr>
        <p:spPr>
          <a:xfrm>
            <a:off x="8779168" y="3499333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3668296" y="378534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6199637" y="378534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- 0 SNPs</a:t>
            </a:r>
            <a:endParaRPr lang="ko-KR" altLang="en-US" sz="1400" dirty="0"/>
          </a:p>
        </p:txBody>
      </p:sp>
      <p:sp>
        <p:nvSpPr>
          <p:cNvPr id="68" name="직사각형 67"/>
          <p:cNvSpPr/>
          <p:nvPr/>
        </p:nvSpPr>
        <p:spPr>
          <a:xfrm>
            <a:off x="8779168" y="378534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SNPs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2887134" y="4781554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0.05</a:t>
            </a:r>
            <a:endParaRPr lang="ko-KR" altLang="en-US" sz="1400" b="1" dirty="0"/>
          </a:p>
        </p:txBody>
      </p:sp>
      <p:sp>
        <p:nvSpPr>
          <p:cNvPr id="71" name="직사각형 70"/>
          <p:cNvSpPr/>
          <p:nvPr/>
        </p:nvSpPr>
        <p:spPr>
          <a:xfrm>
            <a:off x="6199637" y="4781553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0</a:t>
            </a:r>
            <a:r>
              <a:rPr lang="en-US" altLang="ko-KR" sz="1400" dirty="0" smtClean="0"/>
              <a:t> subjects</a:t>
            </a:r>
            <a:endParaRPr lang="ko-KR" altLang="en-US" sz="1400" dirty="0"/>
          </a:p>
        </p:txBody>
      </p:sp>
      <p:sp>
        <p:nvSpPr>
          <p:cNvPr id="72" name="직사각형 71"/>
          <p:cNvSpPr/>
          <p:nvPr/>
        </p:nvSpPr>
        <p:spPr>
          <a:xfrm>
            <a:off x="8779168" y="4781552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 </a:t>
            </a:r>
            <a:r>
              <a:rPr lang="en-US" altLang="ko-KR" sz="1400" dirty="0" smtClean="0"/>
              <a:t>subjects</a:t>
            </a:r>
            <a:endParaRPr lang="ko-KR" altLang="en-US" sz="1400" dirty="0"/>
          </a:p>
        </p:txBody>
      </p:sp>
      <p:sp>
        <p:nvSpPr>
          <p:cNvPr id="86" name="직사각형 85"/>
          <p:cNvSpPr/>
          <p:nvPr/>
        </p:nvSpPr>
        <p:spPr>
          <a:xfrm>
            <a:off x="2887134" y="4502415"/>
            <a:ext cx="2383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not NHW</a:t>
            </a:r>
            <a:endParaRPr lang="ko-KR" altLang="en-US" sz="1400" b="1" dirty="0"/>
          </a:p>
        </p:txBody>
      </p:sp>
      <p:sp>
        <p:nvSpPr>
          <p:cNvPr id="87" name="직사각형 86"/>
          <p:cNvSpPr/>
          <p:nvPr/>
        </p:nvSpPr>
        <p:spPr>
          <a:xfrm>
            <a:off x="6199637" y="4502414"/>
            <a:ext cx="13901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- 27 subjects</a:t>
            </a:r>
            <a:endParaRPr lang="ko-KR" altLang="en-US" sz="1400" dirty="0"/>
          </a:p>
        </p:txBody>
      </p:sp>
      <p:sp>
        <p:nvSpPr>
          <p:cNvPr id="88" name="직사각형 87"/>
          <p:cNvSpPr/>
          <p:nvPr/>
        </p:nvSpPr>
        <p:spPr>
          <a:xfrm>
            <a:off x="8779168" y="4502413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12 subjects</a:t>
            </a:r>
            <a:endParaRPr lang="ko-KR" altLang="en-US" sz="1400" dirty="0"/>
          </a:p>
        </p:txBody>
      </p:sp>
      <p:sp>
        <p:nvSpPr>
          <p:cNvPr id="89" name="직사각형 88"/>
          <p:cNvSpPr/>
          <p:nvPr/>
        </p:nvSpPr>
        <p:spPr>
          <a:xfrm>
            <a:off x="2919408" y="4194800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Subject QC</a:t>
            </a:r>
            <a:endParaRPr lang="ko-KR" altLang="en-US" sz="1600" b="1" dirty="0"/>
          </a:p>
        </p:txBody>
      </p:sp>
      <p:sp>
        <p:nvSpPr>
          <p:cNvPr id="90" name="직사각형 89"/>
          <p:cNvSpPr/>
          <p:nvPr/>
        </p:nvSpPr>
        <p:spPr>
          <a:xfrm>
            <a:off x="2919408" y="2910283"/>
            <a:ext cx="2383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SNP QC</a:t>
            </a:r>
            <a:endParaRPr lang="ko-KR" altLang="en-US" sz="1600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3" y="53514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220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08" y="5351469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1,214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13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1" y="6837220"/>
            <a:ext cx="1857828" cy="9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0" b="1" dirty="0" smtClean="0">
                <a:solidFill>
                  <a:schemeClr val="tx1"/>
                </a:solidFill>
              </a:rPr>
              <a:t>Pooled Data</a:t>
            </a:r>
            <a:endParaRPr lang="en-US" altLang="ko-KR" sz="1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1,434 </a:t>
            </a:r>
            <a:r>
              <a:rPr lang="en-US" altLang="ko-KR" sz="1600" dirty="0">
                <a:solidFill>
                  <a:schemeClr val="tx1"/>
                </a:solidFill>
              </a:rPr>
              <a:t>subjects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 </a:t>
            </a:r>
            <a:r>
              <a:rPr lang="en-US" altLang="ko-KR" sz="1600" dirty="0">
                <a:solidFill>
                  <a:schemeClr val="tx1"/>
                </a:solidFill>
              </a:rPr>
              <a:t>SNPs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5" y="7795163"/>
            <a:ext cx="0" cy="2528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5286" y="8287549"/>
            <a:ext cx="11757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en-US" altLang="ko-KR" sz="1400" dirty="0"/>
              <a:t>1</a:t>
            </a:r>
            <a:r>
              <a:rPr lang="en-US" altLang="ko-KR" sz="1400" dirty="0" smtClean="0"/>
              <a:t> SNP</a:t>
            </a:r>
            <a:endParaRPr lang="ko-KR" altLang="en-US" sz="1400" dirty="0"/>
          </a:p>
        </p:txBody>
      </p:sp>
      <p:sp>
        <p:nvSpPr>
          <p:cNvPr id="102" name="직사각형 101"/>
          <p:cNvSpPr/>
          <p:nvPr/>
        </p:nvSpPr>
        <p:spPr>
          <a:xfrm>
            <a:off x="7495286" y="8576181"/>
            <a:ext cx="994981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103" name="직사각형 102"/>
          <p:cNvSpPr/>
          <p:nvPr/>
        </p:nvSpPr>
        <p:spPr>
          <a:xfrm>
            <a:off x="7495286" y="8862190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- 0</a:t>
            </a:r>
            <a:r>
              <a:rPr lang="en-US" altLang="ko-KR" sz="1400" dirty="0" smtClean="0"/>
              <a:t> SNPs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3863467" y="8577038"/>
            <a:ext cx="27029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/>
              <a:t>Missing genotype rate &gt; 0.05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3604448" y="8287550"/>
                <a:ext cx="296192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 smtClean="0"/>
                  <a:t>P-value of Fisher’s exact test &lt; </a:t>
                </a:r>
                <a:r>
                  <a:rPr lang="en-US" altLang="ko-KR" sz="1400" b="1" dirty="0"/>
                  <a:t>1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0" b="1" dirty="0"/>
                  <a:t>10</a:t>
                </a:r>
                <a:r>
                  <a:rPr lang="en-US" altLang="ko-KR" sz="1400" b="1" baseline="30000" dirty="0"/>
                  <a:t>-5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48" y="8287550"/>
                <a:ext cx="2961923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4963944" y="8864083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 smtClean="0"/>
              <a:t>MAF &lt; 0.05</a:t>
            </a:r>
            <a:endParaRPr lang="ko-KR" altLang="en-US" sz="1400" b="1" dirty="0"/>
          </a:p>
        </p:txBody>
      </p:sp>
      <p:sp>
        <p:nvSpPr>
          <p:cNvPr id="73" name="직사각형 72"/>
          <p:cNvSpPr/>
          <p:nvPr/>
        </p:nvSpPr>
        <p:spPr>
          <a:xfrm>
            <a:off x="2887134" y="7963542"/>
            <a:ext cx="9375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SNP QC</a:t>
            </a:r>
            <a:endParaRPr lang="ko-KR" altLang="en-US" sz="16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408" y="9536111"/>
            <a:ext cx="3646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/>
              <a:t>Missing genotype rate &gt; </a:t>
            </a:r>
            <a:r>
              <a:rPr lang="en-US" altLang="ko-KR" sz="1400" b="1" dirty="0" smtClean="0"/>
              <a:t>0.05</a:t>
            </a:r>
            <a:endParaRPr lang="ko-KR" altLang="en-US" sz="1400" b="1" dirty="0"/>
          </a:p>
        </p:txBody>
      </p:sp>
      <p:sp>
        <p:nvSpPr>
          <p:cNvPr id="118" name="직사각형 117"/>
          <p:cNvSpPr/>
          <p:nvPr/>
        </p:nvSpPr>
        <p:spPr>
          <a:xfrm>
            <a:off x="2887134" y="9240008"/>
            <a:ext cx="16953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Subject QC</a:t>
            </a:r>
            <a:endParaRPr lang="ko-KR" altLang="en-US" sz="1600" b="1" dirty="0"/>
          </a:p>
        </p:txBody>
      </p:sp>
      <p:sp>
        <p:nvSpPr>
          <p:cNvPr id="121" name="직사각형 120"/>
          <p:cNvSpPr/>
          <p:nvPr/>
        </p:nvSpPr>
        <p:spPr>
          <a:xfrm>
            <a:off x="7495285" y="9527737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0 subjects</a:t>
            </a:r>
            <a:endParaRPr lang="ko-KR" altLang="en-US" sz="1400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1" y="10377745"/>
            <a:ext cx="1857600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0" b="1" dirty="0" smtClean="0">
                <a:solidFill>
                  <a:prstClr val="black"/>
                </a:solidFill>
              </a:rPr>
              <a:t>Pooled Data</a:t>
            </a:r>
            <a:endParaRPr lang="en-US" altLang="ko-KR" sz="1900" b="1" dirty="0">
              <a:solidFill>
                <a:prstClr val="black"/>
              </a:solidFill>
            </a:endParaRP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</a:rPr>
              <a:t>1,434 </a:t>
            </a:r>
            <a:r>
              <a:rPr lang="en-US" altLang="ko-KR" sz="1600" dirty="0">
                <a:solidFill>
                  <a:prstClr val="black"/>
                </a:solidFill>
              </a:rPr>
              <a:t>subjects</a:t>
            </a:r>
          </a:p>
          <a:p>
            <a:pPr lvl="0" algn="ctr"/>
            <a:r>
              <a:rPr lang="en-US" altLang="ko-KR" sz="1600" dirty="0" smtClean="0">
                <a:solidFill>
                  <a:prstClr val="black"/>
                </a:solidFill>
              </a:rPr>
              <a:t>11 </a:t>
            </a:r>
            <a:r>
              <a:rPr lang="en-US" altLang="ko-KR" sz="1600" dirty="0">
                <a:solidFill>
                  <a:prstClr val="black"/>
                </a:solidFill>
              </a:rPr>
              <a:t>SNPs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0" y="1791025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10615750" y="2910283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21" y="632085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6" y="6320859"/>
            <a:ext cx="0" cy="234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23" y="6554859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1" y="6554859"/>
            <a:ext cx="0" cy="23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0" y="6837220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Only </a:t>
            </a:r>
            <a:br>
              <a:rPr lang="en-US" altLang="ko-KR" sz="2000" b="1" dirty="0" smtClean="0"/>
            </a:br>
            <a:r>
              <a:rPr lang="en-US" altLang="ko-KR" sz="2000" b="1" dirty="0" smtClean="0"/>
              <a:t>overlapped SNPs</a:t>
            </a:r>
            <a:endParaRPr lang="en-US" altLang="ko-KR" sz="2000" b="1" dirty="0"/>
          </a:p>
        </p:txBody>
      </p:sp>
      <p:sp>
        <p:nvSpPr>
          <p:cNvPr id="146" name="직사각형 145"/>
          <p:cNvSpPr/>
          <p:nvPr/>
        </p:nvSpPr>
        <p:spPr>
          <a:xfrm>
            <a:off x="10615750" y="7963542"/>
            <a:ext cx="2431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/>
              <a:t>Quality </a:t>
            </a:r>
          </a:p>
          <a:p>
            <a:r>
              <a:rPr lang="en-US" altLang="ko-KR" sz="2000" b="1" dirty="0" smtClean="0"/>
              <a:t>Controls</a:t>
            </a:r>
            <a:endParaRPr lang="en-US" altLang="ko-KR" sz="2000" b="1" dirty="0"/>
          </a:p>
        </p:txBody>
      </p:sp>
      <p:sp>
        <p:nvSpPr>
          <p:cNvPr id="69" name="직사각형 68"/>
          <p:cNvSpPr/>
          <p:nvPr/>
        </p:nvSpPr>
        <p:spPr>
          <a:xfrm>
            <a:off x="4963943" y="9835514"/>
            <a:ext cx="160242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0" b="1" dirty="0"/>
              <a:t>IBS &gt; 0.8</a:t>
            </a:r>
            <a:endParaRPr lang="ko-KR" altLang="en-US" sz="1400" b="1" dirty="0"/>
          </a:p>
        </p:txBody>
      </p:sp>
      <p:sp>
        <p:nvSpPr>
          <p:cNvPr id="74" name="직사각형 73"/>
          <p:cNvSpPr/>
          <p:nvPr/>
        </p:nvSpPr>
        <p:spPr>
          <a:xfrm>
            <a:off x="7495286" y="9818815"/>
            <a:ext cx="13796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smtClean="0"/>
              <a:t>0 subjects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4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13110</TotalTime>
  <Words>1260</Words>
  <Application>Microsoft Office PowerPoint</Application>
  <PresentationFormat>Custom</PresentationFormat>
  <Paragraphs>660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DejaVu Sans</vt:lpstr>
      <vt:lpstr>Gulim</vt:lpstr>
      <vt:lpstr>Malgun Gothic</vt:lpstr>
      <vt:lpstr>Malgun Gothic</vt:lpstr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Wonji Kim</cp:lastModifiedBy>
  <cp:revision>83</cp:revision>
  <dcterms:created xsi:type="dcterms:W3CDTF">2017-08-29T14:04:59Z</dcterms:created>
  <dcterms:modified xsi:type="dcterms:W3CDTF">2018-10-10T18:13:49Z</dcterms:modified>
</cp:coreProperties>
</file>