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78" y="-7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B425C-D22F-41CB-B2D3-779BC67161A1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A73D9-4B6A-4012-9D96-DD211EEACF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06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B425C-D22F-41CB-B2D3-779BC67161A1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A73D9-4B6A-4012-9D96-DD211EEACF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676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B425C-D22F-41CB-B2D3-779BC67161A1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A73D9-4B6A-4012-9D96-DD211EEACF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307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B425C-D22F-41CB-B2D3-779BC67161A1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A73D9-4B6A-4012-9D96-DD211EEACF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574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B425C-D22F-41CB-B2D3-779BC67161A1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A73D9-4B6A-4012-9D96-DD211EEACF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905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B425C-D22F-41CB-B2D3-779BC67161A1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A73D9-4B6A-4012-9D96-DD211EEACF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41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B425C-D22F-41CB-B2D3-779BC67161A1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A73D9-4B6A-4012-9D96-DD211EEACF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029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B425C-D22F-41CB-B2D3-779BC67161A1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A73D9-4B6A-4012-9D96-DD211EEACF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386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B425C-D22F-41CB-B2D3-779BC67161A1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A73D9-4B6A-4012-9D96-DD211EEACF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194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B425C-D22F-41CB-B2D3-779BC67161A1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A73D9-4B6A-4012-9D96-DD211EEACF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094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B425C-D22F-41CB-B2D3-779BC67161A1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A73D9-4B6A-4012-9D96-DD211EEACF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7382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B425C-D22F-41CB-B2D3-779BC67161A1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1A73D9-4B6A-4012-9D96-DD211EEACF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874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548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08791572"/>
                  </p:ext>
                </p:extLst>
              </p:nvPr>
            </p:nvGraphicFramePr>
            <p:xfrm>
              <a:off x="755576" y="1484784"/>
              <a:ext cx="4032000" cy="4289955"/>
            </p:xfrm>
            <a:graphic>
              <a:graphicData uri="http://schemas.openxmlformats.org/drawingml/2006/table">
                <a:tbl>
                  <a:tblPr/>
                  <a:tblGrid>
                    <a:gridCol w="828000"/>
                    <a:gridCol w="828000"/>
                    <a:gridCol w="792000"/>
                    <a:gridCol w="792000"/>
                    <a:gridCol w="792000"/>
                  </a:tblGrid>
                  <a:tr h="0"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Prevalence</a:t>
                          </a:r>
                          <a:endParaRPr lang="ko-KR" alt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Heritability</a:t>
                          </a:r>
                          <a:endParaRPr lang="ko-KR" alt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LTMH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GCTA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09550"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ko-KR" alt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ko-KR" alt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𝛽</m:t>
                                </m:r>
                              </m:oMath>
                            </m:oMathPara>
                          </a14:m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2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h</m:t>
                                    </m:r>
                                  </m:e>
                                  <m:sup>
                                    <m:r>
                                      <a:rPr lang="en-US" sz="12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2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2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h</m:t>
                                    </m:r>
                                  </m:e>
                                  <m:sup>
                                    <m:r>
                                      <a:rPr lang="en-US" altLang="ko-KR" sz="12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2000">
                    <a:tc rowSpan="3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0.05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0.05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0.1240</a:t>
                          </a:r>
                        </a:p>
                        <a:p>
                          <a:pPr marL="0" marR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(0.0218)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0.1132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(0.0974)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0.1133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(0.1315)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2000">
                    <a:tc vMerge="1">
                      <a:txBody>
                        <a:bodyPr/>
                        <a:lstStyle/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0.1233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(0.0219)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0.1822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(0.1218)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0.1979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(0.1655)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2000">
                    <a:tc vMerge="1">
                      <a:txBody>
                        <a:bodyPr/>
                        <a:lstStyle/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0.4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0.1348</a:t>
                          </a:r>
                        </a:p>
                        <a:p>
                          <a:pPr marL="0" marR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(0.0223)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0.4435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(0.1326)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0.5699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(0.2494)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2000">
                    <a:tc rowSpan="3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0.05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0.1280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(0.0181)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0.0616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(0.0694)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0.0699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(0.0811)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2000">
                    <a:tc vMerge="1">
                      <a:txBody>
                        <a:bodyPr/>
                        <a:lstStyle/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0.1249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(0.0186)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0.2043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(0.0990)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0.2230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(0.1258)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2000">
                    <a:tc vMerge="1">
                      <a:txBody>
                        <a:bodyPr/>
                        <a:lstStyle/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0.4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0.1290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(0.0174)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0.4180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(0.1016)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0.4819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(0.1459)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2000">
                    <a:tc rowSpan="3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0.05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0.1274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(0.0163)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0.0573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(0.0527)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0.0554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(0.0531)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2000">
                    <a:tc vMerge="1">
                      <a:txBody>
                        <a:bodyPr/>
                        <a:lstStyle/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0.1283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(0.0158)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0.2070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(0.0757)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0.2074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(0.0809)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2000">
                    <a:tc vMerge="1">
                      <a:txBody>
                        <a:bodyPr/>
                        <a:lstStyle/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0.4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0.1299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(0.0165)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0.4340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(0.0694)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0.4568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(0.0810)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08791572"/>
                  </p:ext>
                </p:extLst>
              </p:nvPr>
            </p:nvGraphicFramePr>
            <p:xfrm>
              <a:off x="755576" y="1484784"/>
              <a:ext cx="4032000" cy="4289955"/>
            </p:xfrm>
            <a:graphic>
              <a:graphicData uri="http://schemas.openxmlformats.org/drawingml/2006/table">
                <a:tbl>
                  <a:tblPr/>
                  <a:tblGrid>
                    <a:gridCol w="828000"/>
                    <a:gridCol w="828000"/>
                    <a:gridCol w="792000"/>
                    <a:gridCol w="792000"/>
                    <a:gridCol w="792000"/>
                  </a:tblGrid>
                  <a:tr h="192405"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Prevalence</a:t>
                          </a:r>
                          <a:endParaRPr lang="ko-KR" alt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Heritability</a:t>
                          </a:r>
                          <a:endParaRPr lang="ko-KR" alt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LTMH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GCTA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09550"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ko-KR" alt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ko-KR" alt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209231" t="-114706" r="-200769" b="-19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309231" t="-114706" r="-100769" b="-19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409231" t="-114706" r="-769" b="-1902941"/>
                          </a:stretch>
                        </a:blipFill>
                      </a:tcPr>
                    </a:tc>
                  </a:tr>
                  <a:tr h="432000">
                    <a:tc rowSpan="3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0.05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0.05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0.1240</a:t>
                          </a:r>
                        </a:p>
                        <a:p>
                          <a:pPr marL="0" marR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0.0218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0.1132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0.0974)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0.1133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0.1315)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2000">
                    <a:tc vMerge="1">
                      <a:txBody>
                        <a:bodyPr/>
                        <a:lstStyle/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0.1233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0.0219)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0.1822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0.1218)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0.1979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0.1655)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2000">
                    <a:tc vMerge="1">
                      <a:txBody>
                        <a:bodyPr/>
                        <a:lstStyle/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0.4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0.1348</a:t>
                          </a:r>
                        </a:p>
                        <a:p>
                          <a:pPr marL="0" marR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0.0223)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0.4435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0.1326)</a:t>
                          </a:r>
                          <a:endParaRPr lang="en-US" altLang="ko-KR" sz="12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0.5699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0.2494)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2000">
                    <a:tc rowSpan="3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0.05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0.1280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0.0181)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0.0616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0.0694)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0.0699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0.0811)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2000">
                    <a:tc vMerge="1">
                      <a:txBody>
                        <a:bodyPr/>
                        <a:lstStyle/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0.1249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0.0186)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0.2043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0.0990)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0.2230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0.1258)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2000">
                    <a:tc vMerge="1">
                      <a:txBody>
                        <a:bodyPr/>
                        <a:lstStyle/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0.4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0.1290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0.0174)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0.4180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0.1016)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0.4819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0.1459)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2000">
                    <a:tc rowSpan="3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0.05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0.1274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0.0163)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0.0573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0.0527)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0.0554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0.0531)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2000">
                    <a:tc vMerge="1">
                      <a:txBody>
                        <a:bodyPr/>
                        <a:lstStyle/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0.1283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0.0158)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0.2070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0.0757)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0.2074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0.0809)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2000">
                    <a:tc vMerge="1">
                      <a:txBody>
                        <a:bodyPr/>
                        <a:lstStyle/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0.4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0.1299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0.0165)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0.4340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0.0694)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0.4568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0.0810)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TextBox 4"/>
          <p:cNvSpPr txBox="1"/>
          <p:nvPr/>
        </p:nvSpPr>
        <p:spPr>
          <a:xfrm>
            <a:off x="899592" y="836712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table 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4430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44652926"/>
                  </p:ext>
                </p:extLst>
              </p:nvPr>
            </p:nvGraphicFramePr>
            <p:xfrm>
              <a:off x="755576" y="1484784"/>
              <a:ext cx="4032000" cy="4289955"/>
            </p:xfrm>
            <a:graphic>
              <a:graphicData uri="http://schemas.openxmlformats.org/drawingml/2006/table">
                <a:tbl>
                  <a:tblPr/>
                  <a:tblGrid>
                    <a:gridCol w="828000"/>
                    <a:gridCol w="828000"/>
                    <a:gridCol w="792000"/>
                    <a:gridCol w="792000"/>
                    <a:gridCol w="792000"/>
                  </a:tblGrid>
                  <a:tr h="0"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Prevalence</a:t>
                          </a:r>
                          <a:endParaRPr lang="ko-KR" alt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Heritability</a:t>
                          </a:r>
                          <a:endParaRPr lang="ko-KR" alt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LTMH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GCTA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09550"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ko-KR" alt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ko-KR" alt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𝛽</m:t>
                                </m:r>
                              </m:oMath>
                            </m:oMathPara>
                          </a14:m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2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h</m:t>
                                    </m:r>
                                  </m:e>
                                  <m:sup>
                                    <m:r>
                                      <a:rPr lang="en-US" sz="12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2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2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h</m:t>
                                    </m:r>
                                  </m:e>
                                  <m:sup>
                                    <m:r>
                                      <a:rPr lang="en-US" altLang="ko-KR" sz="12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2000">
                    <a:tc rowSpan="3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0.05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0.05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0.1349</a:t>
                          </a:r>
                        </a:p>
                        <a:p>
                          <a:pPr marL="0" marR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(0.0188)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0.0481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(0.0381)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(0)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2000">
                    <a:tc vMerge="1">
                      <a:txBody>
                        <a:bodyPr/>
                        <a:lstStyle/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0.1227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(0.0197)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0.2007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(0.0408)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(0)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2000">
                    <a:tc vMerge="1">
                      <a:txBody>
                        <a:bodyPr/>
                        <a:lstStyle/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0.4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0.1361</a:t>
                          </a:r>
                        </a:p>
                        <a:p>
                          <a:pPr marL="0" marR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(0.0188)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0.4026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(0.0450)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(0)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2000">
                    <a:tc rowSpan="3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0.05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0.1290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(0.0130)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0.0017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(0.0065)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1.96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1" u="none" strike="noStrike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cs typeface="Times New Roman" panose="020206030504050203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r>
                            <a:rPr lang="en-US" altLang="ko-KR" sz="1200" b="0" i="0" u="none" strike="noStrike" baseline="3000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-6</a:t>
                          </a:r>
                          <a:endParaRPr lang="en-US" altLang="ko-KR" sz="12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(1.96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1" u="none" strike="noStrike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cs typeface="Times New Roman" panose="020206030504050203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r>
                            <a:rPr lang="en-US" altLang="ko-KR" sz="1200" b="0" i="0" u="none" strike="noStrike" baseline="3000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-7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2000">
                    <a:tc vMerge="1">
                      <a:txBody>
                        <a:bodyPr/>
                        <a:lstStyle/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0.1263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(0.0134)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0.2083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(0.0365)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(0)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2000">
                    <a:tc vMerge="1">
                      <a:txBody>
                        <a:bodyPr/>
                        <a:lstStyle/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0.4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0.1167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(0.0132)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0.3814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(0.0352)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(0)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2000">
                    <a:tc rowSpan="3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0.05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0.1182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(0.0142)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0.0286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(0.0276)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1.83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1" u="none" strike="noStrike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cs typeface="Times New Roman" panose="020206030504050203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r>
                            <a:rPr lang="en-US" altLang="ko-KR" sz="1200" b="0" i="0" u="none" strike="noStrike" baseline="3000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-6</a:t>
                          </a:r>
                          <a:endParaRPr lang="en-US" altLang="ko-KR" sz="12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(3.76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1" u="none" strike="noStrike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cs typeface="Times New Roman" panose="020206030504050203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r>
                            <a:rPr lang="en-US" altLang="ko-KR" sz="1200" b="0" i="0" u="none" strike="noStrike" baseline="3000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-7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2000">
                    <a:tc vMerge="1">
                      <a:txBody>
                        <a:bodyPr/>
                        <a:lstStyle/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0.1251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(0.0152)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0.1697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(0.0399)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1.00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1" u="none" strike="noStrike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cs typeface="Times New Roman" panose="020206030504050203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r>
                            <a:rPr lang="en-US" altLang="ko-KR" sz="1200" b="0" i="0" u="none" strike="noStrike" baseline="3000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-6</a:t>
                          </a:r>
                          <a:endParaRPr lang="en-US" altLang="ko-KR" sz="12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(5.77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1" u="none" strike="noStrike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cs typeface="Times New Roman" panose="020206030504050203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r>
                            <a:rPr lang="en-US" altLang="ko-KR" sz="1200" b="0" i="0" u="none" strike="noStrike" baseline="3000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-8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2000">
                    <a:tc vMerge="1">
                      <a:txBody>
                        <a:bodyPr/>
                        <a:lstStyle/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0.4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0.1180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(0.0141)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0.4054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(0.0411)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(0)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44652926"/>
                  </p:ext>
                </p:extLst>
              </p:nvPr>
            </p:nvGraphicFramePr>
            <p:xfrm>
              <a:off x="755576" y="1484784"/>
              <a:ext cx="4032000" cy="4289955"/>
            </p:xfrm>
            <a:graphic>
              <a:graphicData uri="http://schemas.openxmlformats.org/drawingml/2006/table">
                <a:tbl>
                  <a:tblPr/>
                  <a:tblGrid>
                    <a:gridCol w="828000"/>
                    <a:gridCol w="828000"/>
                    <a:gridCol w="792000"/>
                    <a:gridCol w="792000"/>
                    <a:gridCol w="792000"/>
                  </a:tblGrid>
                  <a:tr h="192405"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Prevalence</a:t>
                          </a:r>
                          <a:endParaRPr lang="ko-KR" alt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Heritability</a:t>
                          </a:r>
                          <a:endParaRPr lang="ko-KR" alt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LTMH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GCTA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09550"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ko-KR" alt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ko-KR" alt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209231" t="-114706" r="-200769" b="-19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309231" t="-114706" r="-100769" b="-19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409231" t="-114706" r="-769" b="-1902941"/>
                          </a:stretch>
                        </a:blipFill>
                      </a:tcPr>
                    </a:tc>
                  </a:tr>
                  <a:tr h="432000">
                    <a:tc rowSpan="3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0.05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0.05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0.1349</a:t>
                          </a:r>
                          <a:endParaRPr lang="en-US" altLang="ko-KR" sz="12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0.0188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0.0481</a:t>
                          </a:r>
                          <a:endParaRPr lang="en-US" altLang="ko-KR" sz="12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0.0381)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2000">
                    <a:tc vMerge="1">
                      <a:txBody>
                        <a:bodyPr/>
                        <a:lstStyle/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0.1227</a:t>
                          </a:r>
                          <a:endParaRPr lang="en-US" altLang="ko-KR" sz="12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0.0197)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0.2007</a:t>
                          </a:r>
                          <a:endParaRPr lang="en-US" altLang="ko-KR" sz="12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0.0408)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2000">
                    <a:tc vMerge="1">
                      <a:txBody>
                        <a:bodyPr/>
                        <a:lstStyle/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0.4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0.1361</a:t>
                          </a:r>
                          <a:endParaRPr lang="en-US" altLang="ko-KR" sz="12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0.0188)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0.4026</a:t>
                          </a:r>
                          <a:endParaRPr lang="en-US" altLang="ko-KR" sz="12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0.0450)</a:t>
                          </a:r>
                          <a:endParaRPr lang="en-US" altLang="ko-KR" sz="12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2000">
                    <a:tc rowSpan="3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0.05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0.1290</a:t>
                          </a:r>
                          <a:endParaRPr lang="en-US" altLang="ko-KR" sz="12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0.0130)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0.0017</a:t>
                          </a:r>
                          <a:endParaRPr lang="en-US" altLang="ko-KR" sz="12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0.0065)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409231" t="-401408" r="-769" b="-512676"/>
                          </a:stretch>
                        </a:blipFill>
                      </a:tcPr>
                    </a:tc>
                  </a:tr>
                  <a:tr h="432000">
                    <a:tc vMerge="1">
                      <a:txBody>
                        <a:bodyPr/>
                        <a:lstStyle/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0.1263</a:t>
                          </a:r>
                          <a:endParaRPr lang="en-US" altLang="ko-KR" sz="12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0.0134)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0.2083</a:t>
                          </a:r>
                          <a:endParaRPr lang="en-US" altLang="ko-KR" sz="12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0.0365)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2000">
                    <a:tc vMerge="1">
                      <a:txBody>
                        <a:bodyPr/>
                        <a:lstStyle/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0.4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0.1167</a:t>
                          </a:r>
                          <a:endParaRPr lang="en-US" altLang="ko-KR" sz="12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0.0132)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0.3814</a:t>
                          </a:r>
                          <a:endParaRPr lang="en-US" altLang="ko-KR" sz="12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0.0352)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2000">
                    <a:tc rowSpan="3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0.05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0.1182</a:t>
                          </a:r>
                          <a:endParaRPr lang="en-US" altLang="ko-KR" sz="12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0.0142)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0.0286</a:t>
                          </a:r>
                          <a:endParaRPr lang="en-US" altLang="ko-KR" sz="12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0.0276)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409231" t="-711429" r="-769" b="-217143"/>
                          </a:stretch>
                        </a:blipFill>
                      </a:tcPr>
                    </a:tc>
                  </a:tr>
                  <a:tr h="432000">
                    <a:tc vMerge="1">
                      <a:txBody>
                        <a:bodyPr/>
                        <a:lstStyle/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0.1251</a:t>
                          </a:r>
                          <a:endParaRPr lang="en-US" altLang="ko-KR" sz="12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0.0152)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0.1697</a:t>
                          </a:r>
                          <a:endParaRPr lang="en-US" altLang="ko-KR" sz="12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0.0399)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409231" t="-800000" r="-769" b="-114085"/>
                          </a:stretch>
                        </a:blipFill>
                      </a:tcPr>
                    </a:tc>
                  </a:tr>
                  <a:tr h="432000">
                    <a:tc vMerge="1">
                      <a:txBody>
                        <a:bodyPr/>
                        <a:lstStyle/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0.4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0.1180</a:t>
                          </a:r>
                          <a:endParaRPr lang="en-US" altLang="ko-KR" sz="12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0.0141)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0.4054</a:t>
                          </a:r>
                          <a:endParaRPr lang="en-US" altLang="ko-KR" sz="12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0.0411)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TextBox 4"/>
          <p:cNvSpPr txBox="1"/>
          <p:nvPr/>
        </p:nvSpPr>
        <p:spPr>
          <a:xfrm>
            <a:off x="899592" y="836712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table 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2701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870806"/>
              </p:ext>
            </p:extLst>
          </p:nvPr>
        </p:nvGraphicFramePr>
        <p:xfrm>
          <a:off x="3200400" y="3429000"/>
          <a:ext cx="2921400" cy="1047750"/>
        </p:xfrm>
        <a:graphic>
          <a:graphicData uri="http://schemas.openxmlformats.org/drawingml/2006/table">
            <a:tbl>
              <a:tblPr/>
              <a:tblGrid>
                <a:gridCol w="864000"/>
                <a:gridCol w="685800"/>
                <a:gridCol w="685800"/>
                <a:gridCol w="685800"/>
              </a:tblGrid>
              <a:tr h="20955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Significance</a:t>
                      </a:r>
                      <a:b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level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Prevalence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 vMerge="1"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0.0050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0.0480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0.0200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0.0285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0.1020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0.0505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99592" y="836712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table </a:t>
            </a:r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5037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0741646"/>
              </p:ext>
            </p:extLst>
          </p:nvPr>
        </p:nvGraphicFramePr>
        <p:xfrm>
          <a:off x="1979712" y="1412776"/>
          <a:ext cx="3790800" cy="1676400"/>
        </p:xfrm>
        <a:graphic>
          <a:graphicData uri="http://schemas.openxmlformats.org/drawingml/2006/table">
            <a:tbl>
              <a:tblPr/>
              <a:tblGrid>
                <a:gridCol w="864000"/>
                <a:gridCol w="864000"/>
                <a:gridCol w="687600"/>
                <a:gridCol w="687600"/>
                <a:gridCol w="687600"/>
              </a:tblGrid>
              <a:tr h="20955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Heritability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Significance</a:t>
                      </a:r>
                      <a:b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level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Prevalence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0.0485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0.3420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0.6210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09550"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0.2260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0.6730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0.8675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0.3990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0.8055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0.9405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0.4575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0.9395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0.8190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0.9050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99592" y="836712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table </a:t>
            </a:r>
            <a:r>
              <a:rPr lang="en-US" altLang="ko-KR" dirty="0" smtClean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1425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8220200"/>
              </p:ext>
            </p:extLst>
          </p:nvPr>
        </p:nvGraphicFramePr>
        <p:xfrm>
          <a:off x="1979712" y="1412776"/>
          <a:ext cx="3103200" cy="1676400"/>
        </p:xfrm>
        <a:graphic>
          <a:graphicData uri="http://schemas.openxmlformats.org/drawingml/2006/table">
            <a:tbl>
              <a:tblPr/>
              <a:tblGrid>
                <a:gridCol w="864000"/>
                <a:gridCol w="864000"/>
                <a:gridCol w="687600"/>
                <a:gridCol w="687600"/>
              </a:tblGrid>
              <a:tr h="20955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Heritability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Significance</a:t>
                      </a:r>
                      <a:b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level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Prevalence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0.0155</a:t>
                      </a:r>
                    </a:p>
                  </a:txBody>
                  <a:tcPr marL="14287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0.0120</a:t>
                      </a:r>
                    </a:p>
                  </a:txBody>
                  <a:tcPr marL="14287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09550"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0.0661</a:t>
                      </a:r>
                    </a:p>
                  </a:txBody>
                  <a:tcPr marL="14287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0.0560</a:t>
                      </a:r>
                    </a:p>
                  </a:txBody>
                  <a:tcPr marL="14287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0.1023</a:t>
                      </a:r>
                    </a:p>
                  </a:txBody>
                  <a:tcPr marL="14287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0.0900</a:t>
                      </a:r>
                    </a:p>
                  </a:txBody>
                  <a:tcPr marL="14287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0.0060</a:t>
                      </a:r>
                    </a:p>
                  </a:txBody>
                  <a:tcPr marL="14287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0.0130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287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0.0480</a:t>
                      </a:r>
                    </a:p>
                  </a:txBody>
                  <a:tcPr marL="14287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0.0580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287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0.0940</a:t>
                      </a:r>
                    </a:p>
                  </a:txBody>
                  <a:tcPr marL="14287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0.1020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287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99592" y="836712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table </a:t>
            </a:r>
            <a:r>
              <a:rPr lang="en-US" altLang="ko-KR" dirty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4506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446156"/>
              </p:ext>
            </p:extLst>
          </p:nvPr>
        </p:nvGraphicFramePr>
        <p:xfrm>
          <a:off x="1979712" y="1412776"/>
          <a:ext cx="3103200" cy="1676400"/>
        </p:xfrm>
        <a:graphic>
          <a:graphicData uri="http://schemas.openxmlformats.org/drawingml/2006/table">
            <a:tbl>
              <a:tblPr/>
              <a:tblGrid>
                <a:gridCol w="864000"/>
                <a:gridCol w="864000"/>
                <a:gridCol w="687600"/>
                <a:gridCol w="687600"/>
              </a:tblGrid>
              <a:tr h="20955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Heritability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Significance</a:t>
                      </a:r>
                      <a:b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level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Prevalence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0.1303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0.4460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09550"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0.3372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0.6800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0.4713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0.7980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0.2740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0.3540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0.5340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0.6000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0.6640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0.7180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99592" y="836712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table </a:t>
            </a:r>
            <a:r>
              <a:rPr lang="en-US" altLang="ko-KR" dirty="0" smtClean="0"/>
              <a:t>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6708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99592" y="836712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table </a:t>
            </a:r>
            <a:r>
              <a:rPr lang="en-US" altLang="ko-KR" dirty="0" smtClean="0"/>
              <a:t>7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5683059"/>
              </p:ext>
            </p:extLst>
          </p:nvPr>
        </p:nvGraphicFramePr>
        <p:xfrm>
          <a:off x="2267744" y="836712"/>
          <a:ext cx="3252000" cy="3566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28000"/>
                <a:gridCol w="1524000"/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 (%) or</a:t>
                      </a:r>
                      <a:r>
                        <a:rPr lang="en-US" altLang="ko-KR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Mean (SD)</a:t>
                      </a: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Disease status</a:t>
                      </a:r>
                      <a:endParaRPr lang="ko-KR" altLang="en-US" sz="12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T2D</a:t>
                      </a: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1,763 (36.75%)</a:t>
                      </a:r>
                      <a:endParaRPr lang="ko-KR" altLang="en-US" sz="12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Normal</a:t>
                      </a: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3,034 (</a:t>
                      </a:r>
                      <a:r>
                        <a:rPr lang="en-US" altLang="ko-KR" sz="12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63.25%)</a:t>
                      </a:r>
                      <a:endParaRPr lang="ko-KR" altLang="en-US" sz="120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Sex</a:t>
                      </a:r>
                      <a:endParaRPr lang="ko-KR" altLang="en-US" sz="12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Male</a:t>
                      </a: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2,366 (49.32%)</a:t>
                      </a:r>
                      <a:endParaRPr lang="ko-KR" altLang="en-US" sz="12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Female</a:t>
                      </a: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2,431 (50.68%)</a:t>
                      </a:r>
                      <a:endParaRPr lang="ko-KR" altLang="en-US" sz="12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Age</a:t>
                      </a:r>
                      <a:endParaRPr lang="ko-KR" altLang="en-US" sz="12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48.63 (15.7)</a:t>
                      </a:r>
                      <a:endParaRPr lang="ko-KR" altLang="en-US" sz="12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Relationship</a:t>
                      </a:r>
                      <a:r>
                        <a:rPr lang="en-US" altLang="ko-KR" sz="1200" b="1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of </a:t>
                      </a:r>
                      <a:br>
                        <a:rPr lang="en-US" altLang="ko-KR" sz="1200" b="1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altLang="ko-KR" sz="1200" b="1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relatives with </a:t>
                      </a:r>
                      <a:r>
                        <a:rPr lang="en-US" altLang="ko-KR" sz="1200" b="1" i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proband</a:t>
                      </a:r>
                      <a:endParaRPr lang="ko-KR" altLang="en-US" sz="12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Parents</a:t>
                      </a: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329 (7.93%)</a:t>
                      </a:r>
                      <a:endParaRPr lang="ko-KR" altLang="en-US" sz="12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Sibling</a:t>
                      </a: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2,457 (59.22%)</a:t>
                      </a:r>
                      <a:endParaRPr lang="ko-KR" altLang="en-US" sz="12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Offspring</a:t>
                      </a: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1,363 (32.85%)</a:t>
                      </a:r>
                      <a:endParaRPr lang="ko-KR" altLang="en-US" sz="12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2404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1146</TotalTime>
  <Words>442</Words>
  <Application>Microsoft Office PowerPoint</Application>
  <PresentationFormat>화면 슬라이드 쇼(4:3)</PresentationFormat>
  <Paragraphs>272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김원지</dc:creator>
  <cp:lastModifiedBy>김원지</cp:lastModifiedBy>
  <cp:revision>16</cp:revision>
  <dcterms:created xsi:type="dcterms:W3CDTF">2018-11-12T04:17:44Z</dcterms:created>
  <dcterms:modified xsi:type="dcterms:W3CDTF">2018-11-13T09:30:48Z</dcterms:modified>
</cp:coreProperties>
</file>