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2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0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5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1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6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6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1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5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MDS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Discovery data</a:t>
            </a:r>
            <a:r>
              <a:rPr lang="ko-KR" altLang="en-US" dirty="0" smtClean="0"/>
              <a:t>만 이용했을 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4258277" cy="425827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211960" y="386104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483768" y="594928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2160" y="2541328"/>
            <a:ext cx="28793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붉은색 </a:t>
            </a:r>
            <a:r>
              <a:rPr lang="en-US" altLang="ko-KR" sz="1400" dirty="0" smtClean="0"/>
              <a:t>: case</a:t>
            </a:r>
          </a:p>
          <a:p>
            <a:r>
              <a:rPr lang="ko-KR" altLang="en-US" sz="1400" dirty="0" smtClean="0"/>
              <a:t>푸른색</a:t>
            </a:r>
            <a:r>
              <a:rPr lang="en-US" altLang="ko-KR" sz="1400" dirty="0" smtClean="0"/>
              <a:t> : control</a:t>
            </a:r>
            <a:endParaRPr lang="ko-KR" altLang="en-US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빨간 동그라미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(case) outlier</a:t>
            </a:r>
            <a:r>
              <a:rPr lang="ko-KR" altLang="en-US" sz="1400" dirty="0" smtClean="0"/>
              <a:t>로 </a:t>
            </a:r>
            <a:endParaRPr lang="en-US" altLang="ko-KR" sz="1400" dirty="0" smtClean="0"/>
          </a:p>
          <a:p>
            <a:r>
              <a:rPr lang="ko-KR" altLang="en-US" sz="1400" dirty="0" smtClean="0"/>
              <a:t>의심되어 제거</a:t>
            </a:r>
            <a:endParaRPr lang="en-US" altLang="ko-KR" sz="1400" dirty="0" smtClean="0"/>
          </a:p>
          <a:p>
            <a:r>
              <a:rPr lang="en-US" altLang="ko-KR" sz="1400" dirty="0" smtClean="0"/>
              <a:t>2. Matching </a:t>
            </a:r>
            <a:r>
              <a:rPr lang="ko-KR" altLang="en-US" sz="1400" dirty="0" smtClean="0"/>
              <a:t>하기 이전의 </a:t>
            </a:r>
            <a:r>
              <a:rPr lang="en-US" altLang="ko-KR" sz="1400" dirty="0" smtClean="0"/>
              <a:t>MDS </a:t>
            </a:r>
            <a:br>
              <a:rPr lang="en-US" altLang="ko-KR" sz="1400" dirty="0" smtClean="0"/>
            </a:br>
            <a:r>
              <a:rPr lang="en-US" altLang="ko-KR" sz="1400" dirty="0" smtClean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287699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MDS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Discovery 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+ 1000 Genome</a:t>
            </a:r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sz="2000" dirty="0" smtClean="0"/>
          </a:p>
          <a:p>
            <a:r>
              <a:rPr lang="ko-KR" altLang="en-US" sz="2000" dirty="0" smtClean="0"/>
              <a:t>회색 </a:t>
            </a:r>
            <a:r>
              <a:rPr lang="en-US" altLang="ko-KR" sz="2000" dirty="0" smtClean="0"/>
              <a:t>:  1000G, </a:t>
            </a:r>
            <a:r>
              <a:rPr lang="ko-KR" altLang="en-US" sz="2000" dirty="0" smtClean="0"/>
              <a:t>붉은색 </a:t>
            </a:r>
            <a:r>
              <a:rPr lang="en-US" altLang="ko-KR" sz="2000" dirty="0" smtClean="0"/>
              <a:t>: case, </a:t>
            </a:r>
            <a:r>
              <a:rPr lang="ko-KR" altLang="en-US" sz="2000" dirty="0" smtClean="0"/>
              <a:t>푸른색 </a:t>
            </a:r>
            <a:r>
              <a:rPr lang="en-US" altLang="ko-KR" sz="2000" dirty="0" smtClean="0"/>
              <a:t>: control</a:t>
            </a:r>
          </a:p>
          <a:p>
            <a:r>
              <a:rPr lang="en-US" altLang="ko-KR" sz="2000" dirty="0" smtClean="0"/>
              <a:t>matching </a:t>
            </a:r>
            <a:r>
              <a:rPr lang="ko-KR" altLang="en-US" sz="2000" dirty="0" smtClean="0"/>
              <a:t>후의 </a:t>
            </a:r>
            <a:r>
              <a:rPr lang="en-US" altLang="ko-KR" sz="2000" dirty="0" smtClean="0"/>
              <a:t>case, control + 1000G </a:t>
            </a:r>
            <a:r>
              <a:rPr lang="ko-KR" altLang="en-US" sz="2000" dirty="0" smtClean="0"/>
              <a:t>이용하여 </a:t>
            </a:r>
            <a:r>
              <a:rPr lang="en-US" altLang="ko-KR" sz="2000" dirty="0" smtClean="0"/>
              <a:t>PC score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  <a:p>
            <a:r>
              <a:rPr lang="ko-KR" altLang="en-US" sz="2000" dirty="0" smtClean="0"/>
              <a:t>이 그림 상에서는 두 개의 </a:t>
            </a:r>
            <a:r>
              <a:rPr lang="en-US" altLang="ko-KR" sz="2000" dirty="0" smtClean="0"/>
              <a:t>case</a:t>
            </a:r>
            <a:r>
              <a:rPr lang="ko-KR" altLang="en-US" sz="2000" dirty="0" smtClean="0"/>
              <a:t>가 다른 값에 비하여 동떨어져 있음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2276872"/>
            <a:ext cx="8229616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 SNPs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Exclude SNPs associated with nicotine dependence (ND) or nicotine use (NU).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GWAS Catalog : total 27 SNPs (21 ND SNPs + 6 NU SNPs)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Exclude 27 SNPs and all SNPs with strong LD with 27 SNPs based on the 1000 Genome EUR data (27 + 8 SNPs)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Among 35 SNPs, there were 8 SNPs in the discovery data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Workflow of QC was updated.</a:t>
            </a:r>
            <a:endParaRPr lang="en-US" altLang="ko-KR" sz="2800" dirty="0">
              <a:solidFill>
                <a:prstClr val="black"/>
              </a:solidFill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28600" lvl="0" indent="-228600" latinLnBrk="0">
              <a:lnSpc>
                <a:spcPct val="90000"/>
              </a:lnSpc>
              <a:spcBef>
                <a:spcPts val="1000"/>
              </a:spcBef>
            </a:pPr>
            <a:endParaRPr lang="en-US" altLang="ko-KR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339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 SNPs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CLR results for 8 SNPs</a:t>
            </a:r>
            <a:endParaRPr lang="en-US" altLang="ko-KR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07890"/>
              </p:ext>
            </p:extLst>
          </p:nvPr>
        </p:nvGraphicFramePr>
        <p:xfrm>
          <a:off x="2699792" y="2492896"/>
          <a:ext cx="3796754" cy="30963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12921"/>
                <a:gridCol w="1462712"/>
                <a:gridCol w="1221121"/>
              </a:tblGrid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SNP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P-value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rs1060061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0.4892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rs9503551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0.0840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rs4285401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0.3283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rs804292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0.8408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rs6470120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0.1035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rs10491551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0.7607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rs10517300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0.6404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rs1051730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1.0000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rs2836823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0.1648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77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8654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MAF &amp; CA test</a:t>
            </a:r>
            <a:endParaRPr lang="ko-KR" altLang="en-US" sz="3200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79514"/>
              </p:ext>
            </p:extLst>
          </p:nvPr>
        </p:nvGraphicFramePr>
        <p:xfrm>
          <a:off x="683568" y="836712"/>
          <a:ext cx="7712073" cy="5907957"/>
        </p:xfrm>
        <a:graphic>
          <a:graphicData uri="http://schemas.openxmlformats.org/drawingml/2006/table">
            <a:tbl>
              <a:tblPr firstRow="1" bandRow="1"/>
              <a:tblGrid>
                <a:gridCol w="934680">
                  <a:extLst>
                    <a:ext uri="{9D8B030D-6E8A-4147-A177-3AD203B41FA5}">
                      <a16:colId xmlns:a16="http://schemas.microsoft.com/office/drawing/2014/main" xmlns="" val="306847010"/>
                    </a:ext>
                  </a:extLst>
                </a:gridCol>
                <a:gridCol w="934680">
                  <a:extLst>
                    <a:ext uri="{9D8B030D-6E8A-4147-A177-3AD203B41FA5}">
                      <a16:colId xmlns:a16="http://schemas.microsoft.com/office/drawing/2014/main" xmlns="" val="2366364053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xmlns="" val="3755844721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xmlns="" val="564739949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xmlns="" val="1235457501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xmlns="" val="921992363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xmlns="" val="16167144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673316080"/>
                    </a:ext>
                  </a:extLst>
                </a:gridCol>
              </a:tblGrid>
              <a:tr h="2133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SNP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P-value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(CA Test)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79994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2318667"/>
                  </a:ext>
                </a:extLst>
              </a:tr>
              <a:tr h="387144"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0.1429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(0.107 – 0.178)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0.2774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(0.260 – 0.295)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3.28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432229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1.32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4680710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0.2357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(0.215 – 0.257)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3.43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066572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(0.235 – 0.278)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8.88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256268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6757687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(0.327 – 0.358)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8.85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9462245"/>
                  </a:ext>
                </a:extLst>
              </a:tr>
              <a:tr h="387144"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rs2006950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0.1148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(0.082– 0.147)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5.36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5249298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(0.211 – 0.246)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1.40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5521000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(0.198 – 0.239)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2.19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73839538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0.2431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(0.222 – 0.264)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7.91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681536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00253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0.3060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(0.289 – 0.323)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1.28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79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11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MAF : US vs non US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98924"/>
              </p:ext>
            </p:extLst>
          </p:nvPr>
        </p:nvGraphicFramePr>
        <p:xfrm>
          <a:off x="2339752" y="3140968"/>
          <a:ext cx="6084255" cy="153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427216077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30972177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37363361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xmlns="" val="254093081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660113903"/>
                    </a:ext>
                  </a:extLst>
                </a:gridCol>
                <a:gridCol w="768085"/>
              </a:tblGrid>
              <a:tr h="252028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USA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Non USA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(CA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test)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884696"/>
                  </a:ext>
                </a:extLst>
              </a:tr>
              <a:tr h="2520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MAF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(95% CI)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MAF</a:t>
                      </a:r>
                    </a:p>
                    <a:p>
                      <a:pPr algn="ctr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(95% CI)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512584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rs4544201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0.1702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(0.133 - 0.208)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234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0.1624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(0.129 - 0.196)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0.7615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55293491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rs2006950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0.1492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(0.113 - 0.185)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237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0.1371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(0.106 - 0.168)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0.6159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3445760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228600" lvl="0" indent="-228600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428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명의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discovery case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의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country 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정보를 이용하여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USA, non USA 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사이의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MAF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의 차이를 비교</a:t>
            </a:r>
            <a:endParaRPr lang="en-US" altLang="ko-KR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840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433</Words>
  <Application>Microsoft Office PowerPoint</Application>
  <PresentationFormat>화면 슬라이드 쇼(4:3)</PresentationFormat>
  <Paragraphs>170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MDS plot</vt:lpstr>
      <vt:lpstr>MDS plot</vt:lpstr>
      <vt:lpstr>ND SNPs</vt:lpstr>
      <vt:lpstr>ND SNPs</vt:lpstr>
      <vt:lpstr>MAF &amp; CA test</vt:lpstr>
      <vt:lpstr>MAF : US vs non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김원지</cp:lastModifiedBy>
  <cp:revision>8</cp:revision>
  <dcterms:created xsi:type="dcterms:W3CDTF">2018-10-12T04:14:26Z</dcterms:created>
  <dcterms:modified xsi:type="dcterms:W3CDTF">2018-10-12T04:50:41Z</dcterms:modified>
</cp:coreProperties>
</file>