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76" r:id="rId4"/>
    <p:sldId id="274" r:id="rId5"/>
    <p:sldId id="275" r:id="rId6"/>
  </p:sldIdLst>
  <p:sldSz cx="18002250" cy="9001125"/>
  <p:notesSz cx="6858000" cy="9144000"/>
  <p:defaultTextStyle>
    <a:defPPr>
      <a:defRPr lang="ko-KR"/>
    </a:defPPr>
    <a:lvl1pPr marL="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1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56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87" autoAdjust="0"/>
  </p:normalViewPr>
  <p:slideViewPr>
    <p:cSldViewPr>
      <p:cViewPr varScale="1">
        <p:scale>
          <a:sx n="41" d="100"/>
          <a:sy n="41" d="100"/>
        </p:scale>
        <p:origin x="54" y="1422"/>
      </p:cViewPr>
      <p:guideLst>
        <p:guide orient="horz" pos="2835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2F9E8-704F-491E-B3A9-03473C37BAAC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6E60B-9314-4C8C-9903-6DA0BC2F10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79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7152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4305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31457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8610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5762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2915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00675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72200" algn="l" defTabSz="154305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76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577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6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36E60B-9314-4C8C-9903-6DA0BC2F104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93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50169" y="2796183"/>
            <a:ext cx="15301913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00338" y="5100637"/>
            <a:ext cx="12601575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145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86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57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29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00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72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66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5696963" y="472977"/>
            <a:ext cx="7972872" cy="100804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772097" y="472977"/>
            <a:ext cx="23624827" cy="100804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03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7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2053" y="5784057"/>
            <a:ext cx="15301913" cy="1787723"/>
          </a:xfrm>
        </p:spPr>
        <p:txBody>
          <a:bodyPr anchor="t"/>
          <a:lstStyle>
            <a:lvl1pPr algn="l">
              <a:defRPr sz="6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2053" y="3815062"/>
            <a:ext cx="15301913" cy="1968995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71525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54305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145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0861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85762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62915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0067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172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772097" y="2756596"/>
            <a:ext cx="15798849" cy="779680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7870984" y="2756596"/>
            <a:ext cx="15798851" cy="7796808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4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5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3" y="360462"/>
            <a:ext cx="16202025" cy="15001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2014836"/>
            <a:ext cx="7954120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00113" y="2854523"/>
            <a:ext cx="7954120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144894" y="2014836"/>
            <a:ext cx="7957245" cy="839688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71525" indent="0">
              <a:buNone/>
              <a:defRPr sz="3400" b="1"/>
            </a:lvl2pPr>
            <a:lvl3pPr marL="1543050" indent="0">
              <a:buNone/>
              <a:defRPr sz="3000" b="1"/>
            </a:lvl3pPr>
            <a:lvl4pPr marL="2314575" indent="0">
              <a:buNone/>
              <a:defRPr sz="2700" b="1"/>
            </a:lvl4pPr>
            <a:lvl5pPr marL="3086100" indent="0">
              <a:buNone/>
              <a:defRPr sz="2700" b="1"/>
            </a:lvl5pPr>
            <a:lvl6pPr marL="3857625" indent="0">
              <a:buNone/>
              <a:defRPr sz="2700" b="1"/>
            </a:lvl6pPr>
            <a:lvl7pPr marL="4629150" indent="0">
              <a:buNone/>
              <a:defRPr sz="2700" b="1"/>
            </a:lvl7pPr>
            <a:lvl8pPr marL="5400675" indent="0">
              <a:buNone/>
              <a:defRPr sz="2700" b="1"/>
            </a:lvl8pPr>
            <a:lvl9pPr marL="6172200" indent="0">
              <a:buNone/>
              <a:defRPr sz="2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144894" y="2854523"/>
            <a:ext cx="7957245" cy="5186066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05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62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4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0114" y="358378"/>
            <a:ext cx="5922616" cy="1525191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38380" y="358379"/>
            <a:ext cx="10063758" cy="7682211"/>
          </a:xfrm>
        </p:spPr>
        <p:txBody>
          <a:bodyPr/>
          <a:lstStyle>
            <a:lvl1pPr>
              <a:defRPr sz="5400"/>
            </a:lvl1pPr>
            <a:lvl2pPr>
              <a:defRPr sz="47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00114" y="1883570"/>
            <a:ext cx="5922616" cy="6157020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26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8567" y="6300787"/>
            <a:ext cx="10801350" cy="743844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28567" y="804267"/>
            <a:ext cx="10801350" cy="5400675"/>
          </a:xfrm>
        </p:spPr>
        <p:txBody>
          <a:bodyPr/>
          <a:lstStyle>
            <a:lvl1pPr marL="0" indent="0">
              <a:buNone/>
              <a:defRPr sz="5400"/>
            </a:lvl1pPr>
            <a:lvl2pPr marL="771525" indent="0">
              <a:buNone/>
              <a:defRPr sz="4700"/>
            </a:lvl2pPr>
            <a:lvl3pPr marL="1543050" indent="0">
              <a:buNone/>
              <a:defRPr sz="4100"/>
            </a:lvl3pPr>
            <a:lvl4pPr marL="2314575" indent="0">
              <a:buNone/>
              <a:defRPr sz="3400"/>
            </a:lvl4pPr>
            <a:lvl5pPr marL="3086100" indent="0">
              <a:buNone/>
              <a:defRPr sz="3400"/>
            </a:lvl5pPr>
            <a:lvl6pPr marL="3857625" indent="0">
              <a:buNone/>
              <a:defRPr sz="3400"/>
            </a:lvl6pPr>
            <a:lvl7pPr marL="4629150" indent="0">
              <a:buNone/>
              <a:defRPr sz="3400"/>
            </a:lvl7pPr>
            <a:lvl8pPr marL="5400675" indent="0">
              <a:buNone/>
              <a:defRPr sz="3400"/>
            </a:lvl8pPr>
            <a:lvl9pPr marL="6172200" indent="0">
              <a:buNone/>
              <a:defRPr sz="3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28567" y="7044631"/>
            <a:ext cx="10801350" cy="1056381"/>
          </a:xfrm>
        </p:spPr>
        <p:txBody>
          <a:bodyPr/>
          <a:lstStyle>
            <a:lvl1pPr marL="0" indent="0">
              <a:buNone/>
              <a:defRPr sz="2400"/>
            </a:lvl1pPr>
            <a:lvl2pPr marL="771525" indent="0">
              <a:buNone/>
              <a:defRPr sz="2000"/>
            </a:lvl2pPr>
            <a:lvl3pPr marL="1543050" indent="0">
              <a:buNone/>
              <a:defRPr sz="1700"/>
            </a:lvl3pPr>
            <a:lvl4pPr marL="2314575" indent="0">
              <a:buNone/>
              <a:defRPr sz="1500"/>
            </a:lvl4pPr>
            <a:lvl5pPr marL="3086100" indent="0">
              <a:buNone/>
              <a:defRPr sz="1500"/>
            </a:lvl5pPr>
            <a:lvl6pPr marL="3857625" indent="0">
              <a:buNone/>
              <a:defRPr sz="1500"/>
            </a:lvl6pPr>
            <a:lvl7pPr marL="4629150" indent="0">
              <a:buNone/>
              <a:defRPr sz="1500"/>
            </a:lvl7pPr>
            <a:lvl8pPr marL="5400675" indent="0">
              <a:buNone/>
              <a:defRPr sz="1500"/>
            </a:lvl8pPr>
            <a:lvl9pPr marL="6172200" indent="0">
              <a:buNone/>
              <a:defRPr sz="15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4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00113" y="360462"/>
            <a:ext cx="16202025" cy="1500188"/>
          </a:xfrm>
          <a:prstGeom prst="rect">
            <a:avLst/>
          </a:prstGeom>
        </p:spPr>
        <p:txBody>
          <a:bodyPr vert="horz" lIns="154305" tIns="77153" rIns="154305" bIns="77153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00113" y="2100263"/>
            <a:ext cx="16202025" cy="5940326"/>
          </a:xfrm>
          <a:prstGeom prst="rect">
            <a:avLst/>
          </a:prstGeom>
        </p:spPr>
        <p:txBody>
          <a:bodyPr vert="horz" lIns="154305" tIns="77153" rIns="154305" bIns="77153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00113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50E3-CBCE-4C89-B7B5-AE8AC63FA269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150769" y="8342710"/>
            <a:ext cx="5700713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2901613" y="8342710"/>
            <a:ext cx="4200525" cy="479227"/>
          </a:xfrm>
          <a:prstGeom prst="rect">
            <a:avLst/>
          </a:prstGeom>
        </p:spPr>
        <p:txBody>
          <a:bodyPr vert="horz" lIns="154305" tIns="77153" rIns="154305" bIns="77153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959B1-4D91-4392-9E58-FCB27D9A6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475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43050" rtl="0" eaLnBrk="1" latinLnBrk="1" hangingPunct="1">
        <a:spcBef>
          <a:spcPct val="0"/>
        </a:spcBef>
        <a:buNone/>
        <a:defRPr sz="7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8644" indent="-578644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253728" indent="-482203" algn="l" defTabSz="1543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192881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00338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47186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243388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1491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786438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557963" indent="-385763" algn="l" defTabSz="1543050" rtl="0" eaLnBrk="1" latinLnBrk="1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152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1457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5762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2915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675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72200" algn="l" defTabSz="1543050" rtl="0" eaLnBrk="1" latinLnBrk="1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내용 개체 틀 2"/>
          <p:cNvSpPr txBox="1">
            <a:spLocks/>
          </p:cNvSpPr>
          <p:nvPr/>
        </p:nvSpPr>
        <p:spPr>
          <a:xfrm>
            <a:off x="5156488" y="352544"/>
            <a:ext cx="3224332" cy="828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변수설정</a:t>
            </a:r>
            <a:endParaRPr kumimoji="0" lang="en-US" altLang="ko-KR" sz="1012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17100" marR="0" lvl="1" indent="0" algn="l" defTabSz="899952" rtl="0" eaLnBrk="1" fontAlgn="auto" latinLnBrk="1" hangingPunct="1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1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554581"/>
              </p:ext>
            </p:extLst>
          </p:nvPr>
        </p:nvGraphicFramePr>
        <p:xfrm>
          <a:off x="5183102" y="798178"/>
          <a:ext cx="11304000" cy="57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엑셀에 저장되어있는 변수들의 목록을 나열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종속변수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변수목록으로부터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하나 선택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숫자형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변수만 입력할 수 있음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dep_var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입력된 값을 문자열로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질적변수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변수목록으로부터 여러 개 선택가능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필수아님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indep_cat_var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여러 개가 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c(,,)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의 형식으로 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하나도 선택되지 않으면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양적변수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변수목록으로부터 여러 개 선택가능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필수아님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indep_numeric_var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여러 개가 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c(,,)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의 형식으로 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하나도 선택되지 않으면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NULL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최종모형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질적변수 혹은 양적변수가 선택되면 자동으로 최종모형에 표시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최종모형으로 선택된 변수들을 선택한 후 삭제를 누르면 질적변수 및 양적변수에서도 삭제되어야 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반드시 하나 이상의 변수가 선택되어야 함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최종모형이 하나도 선택되지 않은채로 확인을 누르면 팝업창으로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반드시 하나 이상의 최종모형이 선택되어야 합니다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.’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의 메세지를 띄움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다중선택 가능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vars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최종모형에 포함된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단어들을 문자열로 하여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c(,,)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형식으로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상수항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포함하지 않음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최종모형으로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아무변수도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선택되지 않으면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상수항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포함하지 않음은 체크할 수 없음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선택하지 않음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noint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설명변수 표준화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Check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’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standardize 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3146"/>
                  </a:ext>
                </a:extLst>
              </a:tr>
            </a:tbl>
          </a:graphicData>
        </a:graphic>
      </p:graphicFrame>
      <p:sp>
        <p:nvSpPr>
          <p:cNvPr id="77" name="직사각형 3"/>
          <p:cNvSpPr/>
          <p:nvPr/>
        </p:nvSpPr>
        <p:spPr>
          <a:xfrm>
            <a:off x="378018" y="352540"/>
            <a:ext cx="4361237" cy="573916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78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9" name="직선 연결선 10"/>
          <p:cNvCxnSpPr/>
          <p:nvPr/>
        </p:nvCxnSpPr>
        <p:spPr>
          <a:xfrm>
            <a:off x="1347503" y="716096"/>
            <a:ext cx="3391753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0" name="TextBox 79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변수설정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분석옵션</a:t>
            </a:r>
          </a:p>
        </p:txBody>
      </p:sp>
      <p:cxnSp>
        <p:nvCxnSpPr>
          <p:cNvPr id="82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3" name="직사각형 16"/>
          <p:cNvSpPr/>
          <p:nvPr/>
        </p:nvSpPr>
        <p:spPr>
          <a:xfrm>
            <a:off x="552453" y="1088485"/>
            <a:ext cx="1257758" cy="3721143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53025" y="81411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변수목록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76493" y="5653396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60159" y="5653395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824866" y="5653395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863566" y="5651852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sp>
        <p:nvSpPr>
          <p:cNvPr id="89" name="직사각형 46"/>
          <p:cNvSpPr/>
          <p:nvPr/>
        </p:nvSpPr>
        <p:spPr>
          <a:xfrm>
            <a:off x="640081" y="4982185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794400" y="492085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solidFill>
                  <a:prstClr val="black"/>
                </a:solidFill>
                <a:latin typeface="Calibri" panose="020F0502020204030204"/>
              </a:rPr>
              <a:t>상수항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 포함하지 않음</a:t>
            </a:r>
          </a:p>
        </p:txBody>
      </p:sp>
      <p:sp>
        <p:nvSpPr>
          <p:cNvPr id="91" name="직사각형 66"/>
          <p:cNvSpPr/>
          <p:nvPr/>
        </p:nvSpPr>
        <p:spPr>
          <a:xfrm>
            <a:off x="2370310" y="2704884"/>
            <a:ext cx="2033189" cy="364961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92" name="직선 화살표 연결선 67"/>
          <p:cNvCxnSpPr/>
          <p:nvPr/>
        </p:nvCxnSpPr>
        <p:spPr>
          <a:xfrm>
            <a:off x="1898746" y="2818021"/>
            <a:ext cx="34152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2313993" y="2454404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900" dirty="0" err="1">
                <a:latin typeface="Calibri" panose="020F0502020204030204"/>
              </a:rPr>
              <a:t>양적변수</a:t>
            </a:r>
            <a:endParaRPr lang="ko-KR" altLang="en-US" sz="900" dirty="0">
              <a:latin typeface="Calibri" panose="020F0502020204030204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229470" y="86432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>
                <a:solidFill>
                  <a:prstClr val="black"/>
                </a:solidFill>
                <a:latin typeface="Calibri" panose="020F0502020204030204"/>
              </a:rPr>
              <a:t>종속변수</a:t>
            </a:r>
          </a:p>
        </p:txBody>
      </p:sp>
      <p:sp>
        <p:nvSpPr>
          <p:cNvPr id="95" name="직사각형 70"/>
          <p:cNvSpPr/>
          <p:nvPr/>
        </p:nvSpPr>
        <p:spPr>
          <a:xfrm>
            <a:off x="2367717" y="1137037"/>
            <a:ext cx="2035781" cy="1834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96" name="직선 화살표 연결선 71"/>
          <p:cNvCxnSpPr/>
          <p:nvPr/>
        </p:nvCxnSpPr>
        <p:spPr>
          <a:xfrm>
            <a:off x="1865297" y="1250173"/>
            <a:ext cx="341523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97" name="직사각형 73"/>
          <p:cNvSpPr/>
          <p:nvPr/>
        </p:nvSpPr>
        <p:spPr>
          <a:xfrm>
            <a:off x="2250312" y="1687080"/>
            <a:ext cx="2335785" cy="3122548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240355" y="1556275"/>
            <a:ext cx="780983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변수 유형</a:t>
            </a:r>
          </a:p>
        </p:txBody>
      </p:sp>
      <p:sp>
        <p:nvSpPr>
          <p:cNvPr id="99" name="직사각형 80"/>
          <p:cNvSpPr/>
          <p:nvPr/>
        </p:nvSpPr>
        <p:spPr>
          <a:xfrm>
            <a:off x="2359327" y="3598189"/>
            <a:ext cx="2044172" cy="413214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911055" y="4120863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삭제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241861" y="322663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>
                <a:solidFill>
                  <a:prstClr val="black"/>
                </a:solidFill>
                <a:latin typeface="Calibri" panose="020F0502020204030204"/>
              </a:rPr>
              <a:t>최종모형</a:t>
            </a:r>
          </a:p>
        </p:txBody>
      </p:sp>
      <p:sp>
        <p:nvSpPr>
          <p:cNvPr id="102" name="직사각형 41"/>
          <p:cNvSpPr/>
          <p:nvPr/>
        </p:nvSpPr>
        <p:spPr>
          <a:xfrm>
            <a:off x="640081" y="521072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94400" y="5174468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설명변수 표준화</a:t>
            </a:r>
          </a:p>
        </p:txBody>
      </p:sp>
      <p:sp>
        <p:nvSpPr>
          <p:cNvPr id="104" name="직사각형 49"/>
          <p:cNvSpPr/>
          <p:nvPr/>
        </p:nvSpPr>
        <p:spPr>
          <a:xfrm>
            <a:off x="2379637" y="2074340"/>
            <a:ext cx="2033189" cy="364961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05" name="직선 화살표 연결선 51"/>
          <p:cNvCxnSpPr/>
          <p:nvPr/>
        </p:nvCxnSpPr>
        <p:spPr>
          <a:xfrm>
            <a:off x="1908073" y="2187477"/>
            <a:ext cx="341523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106" name="TextBox 105"/>
          <p:cNvSpPr txBox="1"/>
          <p:nvPr/>
        </p:nvSpPr>
        <p:spPr>
          <a:xfrm>
            <a:off x="2323320" y="1823860"/>
            <a:ext cx="671979" cy="230832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질적변수</a:t>
            </a:r>
            <a:endParaRPr kumimoji="0" lang="ko-KR" altLang="en-US" sz="9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자료분할</a:t>
            </a:r>
          </a:p>
        </p:txBody>
      </p:sp>
      <p:cxnSp>
        <p:nvCxnSpPr>
          <p:cNvPr id="108" name="직선 연결선 57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출력옵션</a:t>
            </a:r>
          </a:p>
        </p:txBody>
      </p:sp>
      <p:cxnSp>
        <p:nvCxnSpPr>
          <p:cNvPr id="110" name="직선 연결선 62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4057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내용 개체 틀 2"/>
          <p:cNvSpPr txBox="1">
            <a:spLocks/>
          </p:cNvSpPr>
          <p:nvPr/>
        </p:nvSpPr>
        <p:spPr>
          <a:xfrm>
            <a:off x="5156488" y="352544"/>
            <a:ext cx="3224332" cy="8280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변수설정</a:t>
            </a:r>
            <a:endParaRPr kumimoji="0" lang="en-US" altLang="ko-KR" sz="1012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17100" marR="0" lvl="1" indent="0" algn="l" defTabSz="899952" rtl="0" eaLnBrk="1" fontAlgn="auto" latinLnBrk="1" hangingPunct="1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1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427672"/>
              </p:ext>
            </p:extLst>
          </p:nvPr>
        </p:nvGraphicFramePr>
        <p:xfrm>
          <a:off x="5183102" y="798178"/>
          <a:ext cx="11360160" cy="558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400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벌점방법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radio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button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Ridge, Lasso, Elastic net </a:t>
                      </a:r>
                      <a:r>
                        <a:rPr lang="ko-KR" altLang="en-US" sz="1200" dirty="0" smtClean="0"/>
                        <a:t>중 하나를 선택할 수 있음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Ridge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Penalty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 smtClean="0"/>
                        <a:t>‘Ridge‘, ‘Lasso’, ‘EN’</a:t>
                      </a:r>
                      <a:r>
                        <a:rPr lang="ko-KR" altLang="en-US" sz="1200" dirty="0" smtClean="0"/>
                        <a:t>으로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벌점방법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Elastic net &gt;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Elastic net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벌점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/>
                        <a:t>Elastic net</a:t>
                      </a:r>
                      <a:r>
                        <a:rPr lang="ko-KR" altLang="en-US" sz="1200" dirty="0" smtClean="0"/>
                        <a:t>이 선택되면 활성화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과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사이의 값을 입력받을 수 있음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(0, 1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포함하지 않음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alpha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입력받은 숫자를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조율모수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탐색방법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격자 탐색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사용자 정의 중 하나를 선택할 수 있음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격자 탐색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TuningPara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 smtClean="0"/>
                        <a:t>‘Grid’, ‘Custom’</a:t>
                      </a:r>
                      <a:r>
                        <a:rPr lang="ko-KR" altLang="en-US" sz="1200" dirty="0" smtClean="0"/>
                        <a:t>으로 입력</a:t>
                      </a:r>
                      <a:endParaRPr lang="en-US" altLang="ko-KR" sz="120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탐색방법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격자탐색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개수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격자탐색이 선택되면 개수 활성화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개수는 </a:t>
                      </a:r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이상의 양의 정수만 가능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100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Grid.Num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입력받은 숫자를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kern="1200" baseline="0" dirty="0" smtClean="0">
                          <a:solidFill>
                            <a:schemeClr val="tx1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탐색방법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사용자정의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사용자 정의가 선택되면 아래의 입력칸이 활성화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사용자 정의가 선택되면 반드시 입력되어야 함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입력칸에는 쉼표</a:t>
                      </a:r>
                      <a:r>
                        <a:rPr lang="en-US" altLang="ko-KR" sz="1200" dirty="0" smtClean="0"/>
                        <a:t>(,)</a:t>
                      </a:r>
                      <a:r>
                        <a:rPr lang="ko-KR" altLang="en-US" sz="1200" dirty="0" smtClean="0"/>
                        <a:t>로 구분되는 적어도 하나의 실수만 입력가능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쉼표는 제일 처음과 마지막에 올 수 없고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연속으로 입력될 수 없음</a:t>
                      </a:r>
                      <a:r>
                        <a:rPr lang="en-US" altLang="ko-KR" sz="1200" dirty="0" smtClean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Custom.List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입력받은 숫자를 입력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여러개의 숫자가 쉼표로 구분되어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입력되면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c(,,)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조율모수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교차검증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K-fold,</a:t>
                      </a: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</a:rPr>
                        <a:t> Leave-One-Out </a:t>
                      </a: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</a:rPr>
                        <a:t>중 하나를 선택할 수 있음</a:t>
                      </a:r>
                      <a:endParaRPr lang="en-US" altLang="ko-KR" sz="1200" baseline="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</a:rPr>
                        <a:t>디폴트는 </a:t>
                      </a: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</a:rPr>
                        <a:t>K-fold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Cross.method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‘KFOLD’, ‘LOOCV’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로 입력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교차검증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&gt; K-fold &gt;</a:t>
                      </a: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 K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교차검증에서 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</a:rPr>
                        <a:t>K-fold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</a:rPr>
                        <a:t>가 선택되면 활성화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>
                          <a:solidFill>
                            <a:srgbClr val="00B050"/>
                          </a:solidFill>
                        </a:rPr>
                        <a:t>3 </a:t>
                      </a: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</a:rPr>
                        <a:t>이상의 </a:t>
                      </a: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</a:rPr>
                        <a:t>정수만을 </a:t>
                      </a:r>
                      <a:r>
                        <a:rPr lang="ko-KR" altLang="en-US" sz="1200" baseline="0" dirty="0" smtClean="0">
                          <a:solidFill>
                            <a:srgbClr val="00B050"/>
                          </a:solidFill>
                        </a:rPr>
                        <a:t>입력할 수 있음</a:t>
                      </a:r>
                      <a:endParaRPr lang="en-US" altLang="ko-KR" sz="1200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k (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소문자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입력 받은 숫자를 입력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조율모수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정확도 지표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평균표준오차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 (MSE),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</a:rPr>
                        <a:t>평균절대오차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</a:rPr>
                        <a:t>(MAE) 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중 하나를 선택할 수 있음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평균표준오차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AccMS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순서대로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‘MSE’, ‘MAE’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358861"/>
                  </a:ext>
                </a:extLst>
              </a:tr>
            </a:tbl>
          </a:graphicData>
        </a:graphic>
      </p:graphicFrame>
      <p:cxnSp>
        <p:nvCxnSpPr>
          <p:cNvPr id="141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42" name="직선 연결선 10"/>
          <p:cNvCxnSpPr/>
          <p:nvPr/>
        </p:nvCxnSpPr>
        <p:spPr>
          <a:xfrm>
            <a:off x="2229470" y="716096"/>
            <a:ext cx="250978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3" name="TextBox 142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변수설정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분석옵션</a:t>
            </a:r>
          </a:p>
        </p:txBody>
      </p:sp>
      <p:cxnSp>
        <p:nvCxnSpPr>
          <p:cNvPr id="145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6" name="TextBox 145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자료분할</a:t>
            </a:r>
          </a:p>
        </p:txBody>
      </p:sp>
      <p:cxnSp>
        <p:nvCxnSpPr>
          <p:cNvPr id="147" name="직선 연결선 57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48" name="TextBox 147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출력옵션</a:t>
            </a:r>
          </a:p>
        </p:txBody>
      </p:sp>
      <p:cxnSp>
        <p:nvCxnSpPr>
          <p:cNvPr id="149" name="직선 연결선 65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0" name="직선 연결선 72"/>
          <p:cNvCxnSpPr/>
          <p:nvPr/>
        </p:nvCxnSpPr>
        <p:spPr>
          <a:xfrm>
            <a:off x="374788" y="716096"/>
            <a:ext cx="97271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1" name="직사각형 75"/>
          <p:cNvSpPr/>
          <p:nvPr/>
        </p:nvSpPr>
        <p:spPr>
          <a:xfrm>
            <a:off x="547054" y="1097195"/>
            <a:ext cx="4039043" cy="147975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598805" y="923952"/>
            <a:ext cx="83548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벌점 방법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884315" y="1295901"/>
            <a:ext cx="531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Ridge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896804" y="159128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Lasso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5" name="타원 79"/>
          <p:cNvSpPr/>
          <p:nvPr/>
        </p:nvSpPr>
        <p:spPr>
          <a:xfrm>
            <a:off x="807100" y="1406791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6" name="타원 83"/>
          <p:cNvSpPr/>
          <p:nvPr/>
        </p:nvSpPr>
        <p:spPr>
          <a:xfrm>
            <a:off x="807100" y="1683201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896804" y="1903026"/>
            <a:ext cx="823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Elastic net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8" name="타원 85"/>
          <p:cNvSpPr/>
          <p:nvPr/>
        </p:nvSpPr>
        <p:spPr>
          <a:xfrm>
            <a:off x="807100" y="1994943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907637" y="2191646"/>
            <a:ext cx="1833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Elastic net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벌점 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(0 &lt; </a:t>
            </a:r>
            <a:r>
              <a:rPr lang="el-GR" altLang="ko-KR" sz="1200" dirty="0">
                <a:solidFill>
                  <a:prstClr val="black"/>
                </a:solidFill>
                <a:latin typeface="Calibri" panose="020F0502020204030204"/>
              </a:rPr>
              <a:t>α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 &lt; 1)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0" name="직사각형 87"/>
          <p:cNvSpPr/>
          <p:nvPr/>
        </p:nvSpPr>
        <p:spPr>
          <a:xfrm>
            <a:off x="2697012" y="2208579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0.5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1" name="직사각형 88"/>
          <p:cNvSpPr/>
          <p:nvPr/>
        </p:nvSpPr>
        <p:spPr>
          <a:xfrm>
            <a:off x="547054" y="2807230"/>
            <a:ext cx="4039043" cy="313349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598805" y="2633989"/>
            <a:ext cx="83548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조율 </a:t>
            </a:r>
            <a:r>
              <a:rPr kumimoji="0" lang="ko-KR" alt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모수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934646" y="3155560"/>
            <a:ext cx="16732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격자 탐색 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(Grid search)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4" name="타원 91"/>
          <p:cNvSpPr/>
          <p:nvPr/>
        </p:nvSpPr>
        <p:spPr>
          <a:xfrm>
            <a:off x="844942" y="3247477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944423" y="343016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개수</a:t>
            </a:r>
          </a:p>
        </p:txBody>
      </p:sp>
      <p:sp>
        <p:nvSpPr>
          <p:cNvPr id="166" name="직사각형 98"/>
          <p:cNvSpPr/>
          <p:nvPr/>
        </p:nvSpPr>
        <p:spPr>
          <a:xfrm>
            <a:off x="1459696" y="3447104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100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934646" y="3845667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사용자 정의 </a:t>
            </a:r>
            <a:r>
              <a:rPr lang="en-US" altLang="ko-KR" sz="12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ko-KR" altLang="en-US" sz="1200" dirty="0" smtClean="0">
                <a:latin typeface="Calibri" panose="020F0502020204030204"/>
              </a:rPr>
              <a:t>쉼표</a:t>
            </a:r>
            <a:r>
              <a:rPr lang="en-US" altLang="ko-KR" sz="1200" dirty="0" smtClean="0">
                <a:latin typeface="Calibri" panose="020F0502020204030204"/>
              </a:rPr>
              <a:t> </a:t>
            </a:r>
            <a:r>
              <a:rPr lang="ko-KR" altLang="en-US" sz="1200" dirty="0">
                <a:latin typeface="Calibri" panose="020F0502020204030204"/>
              </a:rPr>
              <a:t>로 </a:t>
            </a:r>
            <a:r>
              <a:rPr lang="ko-KR" altLang="en-US" sz="1200" dirty="0">
                <a:solidFill>
                  <a:prstClr val="black"/>
                </a:solidFill>
                <a:latin typeface="Calibri" panose="020F0502020204030204"/>
              </a:rPr>
              <a:t>구분</a:t>
            </a:r>
            <a:r>
              <a:rPr lang="en-US" altLang="ko-KR" sz="1200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lang="ko-KR" altLang="en-US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8" name="타원 100"/>
          <p:cNvSpPr/>
          <p:nvPr/>
        </p:nvSpPr>
        <p:spPr>
          <a:xfrm>
            <a:off x="844942" y="3937584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9" name="직사각형 101"/>
          <p:cNvSpPr/>
          <p:nvPr/>
        </p:nvSpPr>
        <p:spPr>
          <a:xfrm>
            <a:off x="1036755" y="4187256"/>
            <a:ext cx="3200400" cy="230400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0" name="직사각형 40"/>
          <p:cNvSpPr/>
          <p:nvPr/>
        </p:nvSpPr>
        <p:spPr>
          <a:xfrm>
            <a:off x="378018" y="352539"/>
            <a:ext cx="4361237" cy="623625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76493" y="6146715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1660159" y="6146714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2824866" y="6146714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863566" y="6145171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sp>
        <p:nvSpPr>
          <p:cNvPr id="38" name="직사각형 88"/>
          <p:cNvSpPr/>
          <p:nvPr/>
        </p:nvSpPr>
        <p:spPr>
          <a:xfrm>
            <a:off x="701224" y="3022001"/>
            <a:ext cx="3762002" cy="155056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72901" y="2890678"/>
            <a:ext cx="835485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noProof="0" dirty="0" smtClean="0">
                <a:solidFill>
                  <a:prstClr val="black"/>
                </a:solidFill>
                <a:latin typeface="Calibri" panose="020F0502020204030204"/>
              </a:rPr>
              <a:t>탐색</a:t>
            </a: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방법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09915" y="487217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 smtClean="0">
                <a:solidFill>
                  <a:srgbClr val="00B050"/>
                </a:solidFill>
                <a:latin typeface="Calibri" panose="020F0502020204030204"/>
              </a:rPr>
              <a:t>K-fold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41" name="타원 91"/>
          <p:cNvSpPr/>
          <p:nvPr/>
        </p:nvSpPr>
        <p:spPr>
          <a:xfrm>
            <a:off x="820211" y="4964094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9915" y="5451575"/>
            <a:ext cx="1163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 smtClean="0">
                <a:solidFill>
                  <a:srgbClr val="00B050"/>
                </a:solidFill>
                <a:latin typeface="Calibri" panose="020F0502020204030204"/>
              </a:rPr>
              <a:t>Leave-One-Out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45" name="타원 100"/>
          <p:cNvSpPr/>
          <p:nvPr/>
        </p:nvSpPr>
        <p:spPr>
          <a:xfrm>
            <a:off x="820211" y="5543492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직사각형 88"/>
          <p:cNvSpPr/>
          <p:nvPr/>
        </p:nvSpPr>
        <p:spPr>
          <a:xfrm>
            <a:off x="676492" y="4735426"/>
            <a:ext cx="1882143" cy="106128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8170" y="4604103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교차검증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930434" y="4872177"/>
            <a:ext cx="15488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평균표준오차</a:t>
            </a:r>
            <a:r>
              <a:rPr lang="en-US" altLang="ko-KR" sz="1200" dirty="0" smtClean="0">
                <a:latin typeface="Calibri" panose="020F0502020204030204"/>
              </a:rPr>
              <a:t> (MSE)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49" name="타원 91"/>
          <p:cNvSpPr/>
          <p:nvPr/>
        </p:nvSpPr>
        <p:spPr>
          <a:xfrm>
            <a:off x="2840730" y="4964094"/>
            <a:ext cx="75672" cy="7200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30434" y="5149176"/>
            <a:ext cx="1532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평균절대오차 </a:t>
            </a:r>
            <a:r>
              <a:rPr lang="en-US" altLang="ko-KR" sz="1200" dirty="0" smtClean="0">
                <a:latin typeface="Calibri" panose="020F0502020204030204"/>
              </a:rPr>
              <a:t>(MAE)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51" name="타원 100"/>
          <p:cNvSpPr/>
          <p:nvPr/>
        </p:nvSpPr>
        <p:spPr>
          <a:xfrm>
            <a:off x="2840730" y="5241093"/>
            <a:ext cx="75672" cy="7200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2" name="직사각형 88"/>
          <p:cNvSpPr/>
          <p:nvPr/>
        </p:nvSpPr>
        <p:spPr>
          <a:xfrm>
            <a:off x="2697012" y="4735426"/>
            <a:ext cx="1766214" cy="1061280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768689" y="4604103"/>
            <a:ext cx="102463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noProof="0" dirty="0" smtClean="0">
                <a:latin typeface="Calibri" panose="020F0502020204030204"/>
              </a:rPr>
              <a:t>정확도 지표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54839" y="5140126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altLang="ko-KR" sz="1200" dirty="0" smtClean="0">
                <a:solidFill>
                  <a:srgbClr val="00B050"/>
                </a:solidFill>
                <a:latin typeface="Calibri" panose="020F0502020204030204"/>
              </a:rPr>
              <a:t>K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56" name="직사각형 98"/>
          <p:cNvSpPr/>
          <p:nvPr/>
        </p:nvSpPr>
        <p:spPr>
          <a:xfrm>
            <a:off x="1219655" y="5157061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10</a:t>
            </a:r>
            <a:endParaRPr kumimoji="0" lang="ko-KR" alt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444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내용 개체 틀 2"/>
          <p:cNvSpPr txBox="1">
            <a:spLocks/>
          </p:cNvSpPr>
          <p:nvPr/>
        </p:nvSpPr>
        <p:spPr>
          <a:xfrm>
            <a:off x="5515755" y="352540"/>
            <a:ext cx="3224332" cy="848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자료분할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72770" y="6746774"/>
            <a:ext cx="3132333" cy="4034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10000"/>
              </a:lnSpc>
            </a:pPr>
            <a:r>
              <a:rPr lang="en-US" altLang="ko-KR" sz="1800" dirty="0">
                <a:solidFill>
                  <a:srgbClr val="FF0000"/>
                </a:solidFill>
                <a:latin typeface="Calibri" panose="020F0502020204030204"/>
              </a:rPr>
              <a:t># </a:t>
            </a:r>
            <a:r>
              <a:rPr lang="ko-KR" altLang="en-US" sz="1800" dirty="0">
                <a:solidFill>
                  <a:srgbClr val="FF0000"/>
                </a:solidFill>
                <a:latin typeface="Calibri" panose="020F0502020204030204"/>
              </a:rPr>
              <a:t>디폴트는 채움으로 표시</a:t>
            </a:r>
            <a:endParaRPr lang="en-US" altLang="ko-KR" sz="1800" dirty="0">
              <a:solidFill>
                <a:srgbClr val="FF0000"/>
              </a:solidFill>
              <a:latin typeface="Calibri" panose="020F0502020204030204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890361"/>
              </p:ext>
            </p:extLst>
          </p:nvPr>
        </p:nvGraphicFramePr>
        <p:xfrm>
          <a:off x="5760765" y="828031"/>
          <a:ext cx="9612000" cy="5877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ysClr val="windowText" lastClr="000000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변수목록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변수설정 탭에서 선택되고 남은 변수들의 목록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즉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변수설정에서 종속변수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질적변수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양적변수로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선택된 변수들을 제외한 모든 변수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훈련 및 검증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필수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radio button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데이터를 훈련에 이용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’,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비율에 따라 임의로 분할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’, 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변수로 분할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하나를 선택할 수 있음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선택되지 않은 옵션의 하위메뉴는 비활성화 처리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디폴트는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모든 데이터를 훈련에 이용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kern="1200" dirty="0" err="1" smtClean="0">
                          <a:solidFill>
                            <a:sysClr val="windowText" lastClr="000000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Part.method</a:t>
                      </a:r>
                      <a:endParaRPr lang="ko-KR" altLang="en-US" sz="1200" kern="1200" dirty="0">
                        <a:solidFill>
                          <a:sysClr val="windowText" lastClr="000000"/>
                        </a:solidFill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순서대로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‘all’, ‘percent’, ‘variable’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로 입력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비율에 따라 임의로 분할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훈련자료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부터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까지의 정수로 입력할 수 있음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이하 혹은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이상의 정수가 입력되면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팝업창으로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부터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까지의 정수만 입력할 수 있습니다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＇라는 메시지를 띄움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디폴트는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70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train.perc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입력된 값을 숫자로 입력</a:t>
                      </a:r>
                      <a:endParaRPr lang="en-US" altLang="ko-KR" sz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비율에 따라 임의로 분할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시험자료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훈련자료에서 </a:t>
                      </a:r>
                      <a:r>
                        <a:rPr kumimoji="0" lang="ko-KR" altLang="en-US" sz="12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입력받은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값을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에서 제한 값을 표시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(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유저가 조작할 수 없음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변수로 분할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분할변수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변수목록으로부터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하나 선택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선택된 변수는 변수목록에서 삭제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변수로 분할이 선택되면 반드시 변수가 하나는 선택되어야 함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.</a:t>
                      </a:r>
                      <a:endParaRPr lang="en-US" altLang="ko-KR" sz="1200" baseline="0" dirty="0" smtClean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Part.var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입력된 </a:t>
                      </a:r>
                      <a:r>
                        <a:rPr lang="ko-KR" altLang="en-US" sz="1200" dirty="0" err="1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변수명을</a:t>
                      </a: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문자로 입력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디폴트는 </a:t>
                      </a:r>
                      <a:r>
                        <a:rPr lang="en-US" altLang="ko-KR" sz="120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NULL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즉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변수로 분할이 선택되지 않았을 때</a:t>
                      </a:r>
                      <a:r>
                        <a:rPr lang="en-US" altLang="ko-KR" sz="1200" baseline="0" dirty="0" smtClean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2" name="직사각형 3"/>
          <p:cNvSpPr/>
          <p:nvPr/>
        </p:nvSpPr>
        <p:spPr>
          <a:xfrm>
            <a:off x="378018" y="352540"/>
            <a:ext cx="4722016" cy="608689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153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54" name="직선 연결선 10"/>
          <p:cNvCxnSpPr/>
          <p:nvPr/>
        </p:nvCxnSpPr>
        <p:spPr>
          <a:xfrm>
            <a:off x="3192932" y="716096"/>
            <a:ext cx="1907102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5" name="TextBox 154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변수설정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분석옵션</a:t>
            </a:r>
          </a:p>
        </p:txBody>
      </p:sp>
      <p:cxnSp>
        <p:nvCxnSpPr>
          <p:cNvPr id="157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58" name="TextBox 157"/>
          <p:cNvSpPr txBox="1"/>
          <p:nvPr/>
        </p:nvSpPr>
        <p:spPr>
          <a:xfrm>
            <a:off x="676493" y="6039745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1660159" y="6039744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824866" y="6039744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863566" y="6038201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자료분할</a:t>
            </a:r>
          </a:p>
        </p:txBody>
      </p:sp>
      <p:cxnSp>
        <p:nvCxnSpPr>
          <p:cNvPr id="163" name="직선 연결선 57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4" name="TextBox 163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solidFill>
                  <a:prstClr val="black"/>
                </a:solidFill>
                <a:latin typeface="Calibri" panose="020F0502020204030204"/>
              </a:rPr>
              <a:t>출력옵션</a:t>
            </a:r>
          </a:p>
        </p:txBody>
      </p:sp>
      <p:cxnSp>
        <p:nvCxnSpPr>
          <p:cNvPr id="165" name="직선 연결선 65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166" name="직선 연결선 72"/>
          <p:cNvCxnSpPr/>
          <p:nvPr/>
        </p:nvCxnSpPr>
        <p:spPr>
          <a:xfrm>
            <a:off x="374788" y="716096"/>
            <a:ext cx="1874808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167" name="직사각형 110"/>
          <p:cNvSpPr/>
          <p:nvPr/>
        </p:nvSpPr>
        <p:spPr>
          <a:xfrm>
            <a:off x="552453" y="1047167"/>
            <a:ext cx="1538498" cy="481648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변수설정에서 선택되고 남은 변수들의 목록</a:t>
            </a:r>
          </a:p>
        </p:txBody>
      </p:sp>
      <p:sp>
        <p:nvSpPr>
          <p:cNvPr id="168" name="직사각형 111"/>
          <p:cNvSpPr/>
          <p:nvPr/>
        </p:nvSpPr>
        <p:spPr>
          <a:xfrm>
            <a:off x="2355341" y="1031765"/>
            <a:ext cx="2589914" cy="4831889"/>
          </a:xfrm>
          <a:prstGeom prst="rect">
            <a:avLst/>
          </a:prstGeom>
          <a:noFill/>
          <a:ln w="3175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2446608" y="869834"/>
            <a:ext cx="102463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훈련 및 시험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595483" y="1196261"/>
            <a:ext cx="1864613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모든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데이터를 훈련에 이용</a:t>
            </a:r>
            <a:endParaRPr kumimoji="0" lang="ko-KR" altLang="en-US" sz="1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6" name="타원 119"/>
          <p:cNvSpPr/>
          <p:nvPr/>
        </p:nvSpPr>
        <p:spPr>
          <a:xfrm>
            <a:off x="2510036" y="1285248"/>
            <a:ext cx="93403" cy="88871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596101" y="1486238"/>
            <a:ext cx="1744388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비율에 따라 임의로 분할</a:t>
            </a:r>
          </a:p>
        </p:txBody>
      </p:sp>
      <p:sp>
        <p:nvSpPr>
          <p:cNvPr id="178" name="타원 123"/>
          <p:cNvSpPr/>
          <p:nvPr/>
        </p:nvSpPr>
        <p:spPr>
          <a:xfrm>
            <a:off x="2510654" y="1575225"/>
            <a:ext cx="93403" cy="888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636267" y="1800281"/>
            <a:ext cx="1263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000" dirty="0" smtClean="0">
                <a:solidFill>
                  <a:prstClr val="black"/>
                </a:solidFill>
                <a:latin typeface="Calibri" panose="020F0502020204030204"/>
              </a:rPr>
              <a:t>훈련 </a:t>
            </a:r>
            <a:r>
              <a:rPr lang="en-US" altLang="ko-KR" sz="1000" dirty="0" smtClean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training) 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</a:rPr>
              <a:t>자료 </a:t>
            </a:r>
          </a:p>
        </p:txBody>
      </p:sp>
      <p:sp>
        <p:nvSpPr>
          <p:cNvPr id="180" name="직사각형 125"/>
          <p:cNvSpPr/>
          <p:nvPr/>
        </p:nvSpPr>
        <p:spPr>
          <a:xfrm>
            <a:off x="3895179" y="1843591"/>
            <a:ext cx="484028" cy="19037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70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1" name="직사각형 126"/>
          <p:cNvSpPr/>
          <p:nvPr/>
        </p:nvSpPr>
        <p:spPr>
          <a:xfrm>
            <a:off x="4379207" y="1800281"/>
            <a:ext cx="2760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%</a:t>
            </a:r>
            <a:endParaRPr lang="ko-KR" altLang="en-US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636267" y="2042646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000" dirty="0" smtClean="0">
                <a:solidFill>
                  <a:prstClr val="black"/>
                </a:solidFill>
                <a:latin typeface="Calibri" panose="020F0502020204030204"/>
              </a:rPr>
              <a:t>시험 </a:t>
            </a:r>
            <a:r>
              <a:rPr lang="en-US" altLang="ko-KR" sz="1000" dirty="0" smtClean="0">
                <a:solidFill>
                  <a:prstClr val="black"/>
                </a:solidFill>
                <a:latin typeface="Calibri" panose="020F0502020204030204"/>
              </a:rPr>
              <a:t>(test) </a:t>
            </a:r>
            <a:r>
              <a:rPr lang="ko-KR" altLang="en-US" sz="1000" dirty="0">
                <a:solidFill>
                  <a:prstClr val="black"/>
                </a:solidFill>
                <a:latin typeface="Calibri" panose="020F0502020204030204"/>
              </a:rPr>
              <a:t>자료 </a:t>
            </a:r>
          </a:p>
        </p:txBody>
      </p:sp>
      <p:sp>
        <p:nvSpPr>
          <p:cNvPr id="183" name="직사각형 128"/>
          <p:cNvSpPr/>
          <p:nvPr/>
        </p:nvSpPr>
        <p:spPr>
          <a:xfrm>
            <a:off x="3895179" y="2065966"/>
            <a:ext cx="484028" cy="23035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rPr>
              <a:t>30</a:t>
            </a:r>
            <a:endParaRPr kumimoji="0" lang="ko-KR" altLang="en-US" sz="1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4" name="직사각형 129"/>
          <p:cNvSpPr/>
          <p:nvPr/>
        </p:nvSpPr>
        <p:spPr>
          <a:xfrm>
            <a:off x="4379207" y="2042646"/>
            <a:ext cx="2760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altLang="ko-KR" sz="1000" dirty="0">
                <a:solidFill>
                  <a:prstClr val="black"/>
                </a:solidFill>
                <a:latin typeface="Calibri" panose="020F0502020204030204"/>
              </a:rPr>
              <a:t>%</a:t>
            </a:r>
            <a:endParaRPr lang="ko-KR" altLang="en-US" sz="1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596101" y="2331616"/>
            <a:ext cx="939681" cy="261610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변수로 분할</a:t>
            </a:r>
          </a:p>
        </p:txBody>
      </p:sp>
      <p:sp>
        <p:nvSpPr>
          <p:cNvPr id="186" name="타원 131"/>
          <p:cNvSpPr/>
          <p:nvPr/>
        </p:nvSpPr>
        <p:spPr>
          <a:xfrm>
            <a:off x="2510654" y="2420603"/>
            <a:ext cx="93403" cy="88871"/>
          </a:xfrm>
          <a:prstGeom prst="ellipse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7" name="직사각형 132"/>
          <p:cNvSpPr/>
          <p:nvPr/>
        </p:nvSpPr>
        <p:spPr>
          <a:xfrm>
            <a:off x="2852004" y="2847804"/>
            <a:ext cx="1587002" cy="214585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2795686" y="2597324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900" dirty="0">
                <a:solidFill>
                  <a:prstClr val="black"/>
                </a:solidFill>
                <a:latin typeface="Calibri" panose="020F0502020204030204"/>
              </a:rPr>
              <a:t>분할변수 </a:t>
            </a:r>
            <a:r>
              <a:rPr lang="en-US" altLang="ko-KR" sz="900" dirty="0">
                <a:solidFill>
                  <a:prstClr val="black"/>
                </a:solidFill>
                <a:latin typeface="Calibri" panose="020F0502020204030204"/>
              </a:rPr>
              <a:t>(1: </a:t>
            </a:r>
            <a:r>
              <a:rPr lang="ko-KR" altLang="en-US" sz="900" dirty="0">
                <a:solidFill>
                  <a:prstClr val="black"/>
                </a:solidFill>
                <a:latin typeface="Calibri" panose="020F0502020204030204"/>
              </a:rPr>
              <a:t>훈련</a:t>
            </a:r>
            <a:r>
              <a:rPr lang="en-US" altLang="ko-KR" sz="900" dirty="0">
                <a:solidFill>
                  <a:prstClr val="black"/>
                </a:solidFill>
                <a:latin typeface="Calibri" panose="020F0502020204030204"/>
              </a:rPr>
              <a:t>, 2: </a:t>
            </a:r>
            <a:r>
              <a:rPr lang="ko-KR" altLang="en-US" sz="900" dirty="0" smtClean="0">
                <a:solidFill>
                  <a:prstClr val="black"/>
                </a:solidFill>
                <a:latin typeface="Calibri" panose="020F0502020204030204"/>
              </a:rPr>
              <a:t>시험</a:t>
            </a:r>
            <a:r>
              <a:rPr lang="en-US" altLang="ko-KR" sz="900" dirty="0" smtClean="0">
                <a:solidFill>
                  <a:prstClr val="black"/>
                </a:solidFill>
                <a:latin typeface="Calibri" panose="020F0502020204030204"/>
              </a:rPr>
              <a:t>) </a:t>
            </a:r>
            <a:endParaRPr lang="ko-KR" altLang="en-US" sz="9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846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직사각형 158"/>
          <p:cNvSpPr/>
          <p:nvPr/>
        </p:nvSpPr>
        <p:spPr>
          <a:xfrm>
            <a:off x="700009" y="1777257"/>
            <a:ext cx="3757048" cy="178244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55" name="내용 개체 틀 2"/>
          <p:cNvSpPr txBox="1">
            <a:spLocks/>
          </p:cNvSpPr>
          <p:nvPr/>
        </p:nvSpPr>
        <p:spPr>
          <a:xfrm>
            <a:off x="5515755" y="352540"/>
            <a:ext cx="3224332" cy="848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출력옵션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–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출력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143046"/>
              </p:ext>
            </p:extLst>
          </p:nvPr>
        </p:nvGraphicFramePr>
        <p:xfrm>
          <a:off x="7262552" y="324960"/>
          <a:ext cx="10561743" cy="5877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4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4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Calibri" panose="020F0502020204030204"/>
                        </a:rPr>
                        <a:t>조율모수에 따른 해의 변화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Profile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77019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최적모형의 회귀분석 결과 출력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이 옵션이 선택되면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출력메뉴 내의 하위메뉴가 모두 활성화됨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. (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즉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회귀계수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분산분석표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적합도 검정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잔차진단 그래프 등이 모두 활성화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디폴트는 선택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Best_model_print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선택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CI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신뢰구간이 선택되면 활성화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0~1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값을 가질 수 있음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0.95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confint.level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 받은 값을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숫자로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128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분산팽창지수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(VIF)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VIF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93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분산분석표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디폴트는 선택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ANOVA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분산분석표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&gt;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제곱합유형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Combo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분산분석표가 선택되면 활성화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화살표를 누르면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I, II, III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중 하나를 선택할 수 있음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III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ss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소문자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UI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I,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II, III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는 각각 코드의 인자에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I, II, III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으로 입력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적합도검정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GOF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9357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잔차진단그래프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Plot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1" name="직사각형 3"/>
          <p:cNvSpPr/>
          <p:nvPr/>
        </p:nvSpPr>
        <p:spPr>
          <a:xfrm>
            <a:off x="378019" y="352539"/>
            <a:ext cx="4361236" cy="789243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12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3" name="직선 연결선 10"/>
          <p:cNvCxnSpPr/>
          <p:nvPr/>
        </p:nvCxnSpPr>
        <p:spPr>
          <a:xfrm>
            <a:off x="4095742" y="716096"/>
            <a:ext cx="64351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4" name="TextBox 213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변수설정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분석옵션</a:t>
            </a:r>
          </a:p>
        </p:txBody>
      </p:sp>
      <p:cxnSp>
        <p:nvCxnSpPr>
          <p:cNvPr id="216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7" name="TextBox 216"/>
          <p:cNvSpPr txBox="1"/>
          <p:nvPr/>
        </p:nvSpPr>
        <p:spPr>
          <a:xfrm>
            <a:off x="661753" y="7844840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1645419" y="7844839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810126" y="7844839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848826" y="7843296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cxnSp>
        <p:nvCxnSpPr>
          <p:cNvPr id="221" name="직선 연결선 42"/>
          <p:cNvCxnSpPr/>
          <p:nvPr/>
        </p:nvCxnSpPr>
        <p:spPr>
          <a:xfrm>
            <a:off x="374788" y="716096"/>
            <a:ext cx="281814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2" name="직사각형 35"/>
          <p:cNvSpPr/>
          <p:nvPr/>
        </p:nvSpPr>
        <p:spPr>
          <a:xfrm>
            <a:off x="547054" y="1097195"/>
            <a:ext cx="4039043" cy="256318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598805" y="923952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출력</a:t>
            </a:r>
          </a:p>
        </p:txBody>
      </p:sp>
      <p:sp>
        <p:nvSpPr>
          <p:cNvPr id="224" name="직사각형 45"/>
          <p:cNvSpPr/>
          <p:nvPr/>
        </p:nvSpPr>
        <p:spPr>
          <a:xfrm>
            <a:off x="547054" y="3881717"/>
            <a:ext cx="4039043" cy="383476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98805" y="3708474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저장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자료분할</a:t>
            </a:r>
          </a:p>
        </p:txBody>
      </p:sp>
      <p:cxnSp>
        <p:nvCxnSpPr>
          <p:cNvPr id="227" name="직선 연결선 44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8" name="TextBox 227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출력옵션</a:t>
            </a:r>
          </a:p>
        </p:txBody>
      </p:sp>
      <p:cxnSp>
        <p:nvCxnSpPr>
          <p:cNvPr id="229" name="직선 연결선 48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0" name="직사각형 90"/>
          <p:cNvSpPr/>
          <p:nvPr/>
        </p:nvSpPr>
        <p:spPr>
          <a:xfrm>
            <a:off x="788403" y="2101783"/>
            <a:ext cx="3577414" cy="76667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832322" y="1956942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회귀계수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2" name="직사각형 100"/>
          <p:cNvSpPr/>
          <p:nvPr/>
        </p:nvSpPr>
        <p:spPr>
          <a:xfrm>
            <a:off x="892428" y="2295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1046747" y="223394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 </a:t>
            </a:r>
          </a:p>
        </p:txBody>
      </p:sp>
      <p:sp>
        <p:nvSpPr>
          <p:cNvPr id="234" name="직사각형 102"/>
          <p:cNvSpPr/>
          <p:nvPr/>
        </p:nvSpPr>
        <p:spPr>
          <a:xfrm>
            <a:off x="2779698" y="2276165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2934014" y="221483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분산팽창지수 </a:t>
            </a:r>
            <a:r>
              <a:rPr lang="en-US" altLang="ko-KR" sz="1200" dirty="0">
                <a:latin typeface="Calibri" panose="020F0502020204030204"/>
              </a:rPr>
              <a:t>(VIF)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029235" y="251961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7" name="직사각형 105"/>
          <p:cNvSpPr/>
          <p:nvPr/>
        </p:nvSpPr>
        <p:spPr>
          <a:xfrm>
            <a:off x="1880885" y="2536546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8" name="직사각형 116"/>
          <p:cNvSpPr/>
          <p:nvPr/>
        </p:nvSpPr>
        <p:spPr>
          <a:xfrm>
            <a:off x="884029" y="3009992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1038349" y="294866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분산분석표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1076370" y="323604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 err="1">
                <a:latin typeface="Calibri" panose="020F0502020204030204"/>
              </a:rPr>
              <a:t>제곱합유형</a:t>
            </a:r>
            <a:endParaRPr lang="ko-KR" altLang="en-US" sz="1100" dirty="0">
              <a:latin typeface="Calibri" panose="020F0502020204030204"/>
            </a:endParaRPr>
          </a:p>
        </p:txBody>
      </p:sp>
      <p:sp>
        <p:nvSpPr>
          <p:cNvPr id="241" name="직사각형 123"/>
          <p:cNvSpPr/>
          <p:nvPr/>
        </p:nvSpPr>
        <p:spPr>
          <a:xfrm>
            <a:off x="1938969" y="3252169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 III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2" name="순서도: 병합 124"/>
          <p:cNvSpPr/>
          <p:nvPr/>
        </p:nvSpPr>
        <p:spPr>
          <a:xfrm>
            <a:off x="2259987" y="3308804"/>
            <a:ext cx="117146" cy="105939"/>
          </a:xfrm>
          <a:prstGeom prst="flowChartMerg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3" name="직사각형 118"/>
          <p:cNvSpPr/>
          <p:nvPr/>
        </p:nvSpPr>
        <p:spPr>
          <a:xfrm>
            <a:off x="2778463" y="33080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2928510" y="323439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잔차진단그래프</a:t>
            </a:r>
          </a:p>
        </p:txBody>
      </p:sp>
      <p:sp>
        <p:nvSpPr>
          <p:cNvPr id="245" name="직사각형 125"/>
          <p:cNvSpPr/>
          <p:nvPr/>
        </p:nvSpPr>
        <p:spPr>
          <a:xfrm>
            <a:off x="2779904" y="3054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931330" y="298323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적합도 </a:t>
            </a:r>
            <a:r>
              <a:rPr lang="ko-KR" altLang="en-US" sz="1200" dirty="0" smtClean="0">
                <a:latin typeface="Calibri" panose="020F0502020204030204"/>
              </a:rPr>
              <a:t>검정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858709" y="1652645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최적모형의 회귀분석 결과 출력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48" name="직사각형 100"/>
          <p:cNvSpPr/>
          <p:nvPr/>
        </p:nvSpPr>
        <p:spPr>
          <a:xfrm>
            <a:off x="747537" y="1715400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9" name="직사각형 65"/>
          <p:cNvSpPr/>
          <p:nvPr/>
        </p:nvSpPr>
        <p:spPr>
          <a:xfrm>
            <a:off x="738109" y="13684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892428" y="1307116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solidFill>
                  <a:srgbClr val="00B050"/>
                </a:solidFill>
                <a:latin typeface="Calibri" panose="020F0502020204030204"/>
              </a:rPr>
              <a:t>조율모수에 따른 해의 변화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253" name="직사각형 158"/>
          <p:cNvSpPr/>
          <p:nvPr/>
        </p:nvSpPr>
        <p:spPr>
          <a:xfrm>
            <a:off x="700009" y="4126232"/>
            <a:ext cx="3757048" cy="3175283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5" name="직사각형 72"/>
          <p:cNvSpPr/>
          <p:nvPr/>
        </p:nvSpPr>
        <p:spPr>
          <a:xfrm>
            <a:off x="933250" y="4588621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1087569" y="45272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 smtClean="0">
                <a:latin typeface="Calibri" panose="020F0502020204030204"/>
              </a:rPr>
              <a:t>적합값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7" name="직사각형 78"/>
          <p:cNvSpPr/>
          <p:nvPr/>
        </p:nvSpPr>
        <p:spPr>
          <a:xfrm>
            <a:off x="2590175" y="460317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2744495" y="4541842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비표준화</a:t>
            </a:r>
            <a:r>
              <a:rPr lang="ko-KR" altLang="en-US" sz="1200" dirty="0">
                <a:latin typeface="Calibri" panose="020F0502020204030204"/>
              </a:rPr>
              <a:t>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9" name="직사각형 80"/>
          <p:cNvSpPr/>
          <p:nvPr/>
        </p:nvSpPr>
        <p:spPr>
          <a:xfrm>
            <a:off x="2590175" y="4861194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2744495" y="479986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표준화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1" name="직사각형 82"/>
          <p:cNvSpPr/>
          <p:nvPr/>
        </p:nvSpPr>
        <p:spPr>
          <a:xfrm>
            <a:off x="2589293" y="512449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2743612" y="5063161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300"/>
              </a:spcAft>
            </a:pPr>
            <a:r>
              <a:rPr lang="ko-KR" altLang="en-US" sz="1200" dirty="0" smtClean="0">
                <a:latin typeface="Calibri" panose="020F0502020204030204"/>
              </a:rPr>
              <a:t>스튜던트화 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3" name="직사각형 84"/>
          <p:cNvSpPr/>
          <p:nvPr/>
        </p:nvSpPr>
        <p:spPr>
          <a:xfrm>
            <a:off x="1169827" y="48611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324146" y="47998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65" name="직사각형 87"/>
          <p:cNvSpPr/>
          <p:nvPr/>
        </p:nvSpPr>
        <p:spPr>
          <a:xfrm>
            <a:off x="1168943" y="511354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1323263" y="50522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67" name="직사각형 158"/>
          <p:cNvSpPr/>
          <p:nvPr/>
        </p:nvSpPr>
        <p:spPr>
          <a:xfrm>
            <a:off x="790760" y="4380331"/>
            <a:ext cx="3593045" cy="157548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865445" y="4243245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훈련자료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9" name="직사각형 160"/>
          <p:cNvSpPr/>
          <p:nvPr/>
        </p:nvSpPr>
        <p:spPr>
          <a:xfrm>
            <a:off x="790760" y="6133319"/>
            <a:ext cx="3593045" cy="103133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08447" y="5988473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시험자료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1" name="직사각형 162"/>
          <p:cNvSpPr/>
          <p:nvPr/>
        </p:nvSpPr>
        <p:spPr>
          <a:xfrm>
            <a:off x="890650" y="633905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044969" y="62777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 smtClean="0">
                <a:latin typeface="Calibri" panose="020F0502020204030204"/>
              </a:rPr>
              <a:t>예측값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3" name="직사각형 164"/>
          <p:cNvSpPr/>
          <p:nvPr/>
        </p:nvSpPr>
        <p:spPr>
          <a:xfrm>
            <a:off x="1127225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281545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75" name="직사각형 166"/>
          <p:cNvSpPr/>
          <p:nvPr/>
        </p:nvSpPr>
        <p:spPr>
          <a:xfrm>
            <a:off x="2591590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6" name="TextBox 275"/>
          <p:cNvSpPr txBox="1"/>
          <p:nvPr/>
        </p:nvSpPr>
        <p:spPr>
          <a:xfrm>
            <a:off x="2752313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77" name="직사각형 176"/>
          <p:cNvSpPr/>
          <p:nvPr/>
        </p:nvSpPr>
        <p:spPr>
          <a:xfrm>
            <a:off x="935640" y="56531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91655" y="559181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쿡의 거리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1076601" y="5313403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0" name="직사각형 183"/>
          <p:cNvSpPr/>
          <p:nvPr/>
        </p:nvSpPr>
        <p:spPr>
          <a:xfrm>
            <a:off x="1928251" y="5330333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044969" y="6839557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2" name="직사각형 187"/>
          <p:cNvSpPr/>
          <p:nvPr/>
        </p:nvSpPr>
        <p:spPr>
          <a:xfrm>
            <a:off x="1896619" y="6862877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3" name="직사각형 176"/>
          <p:cNvSpPr/>
          <p:nvPr/>
        </p:nvSpPr>
        <p:spPr>
          <a:xfrm>
            <a:off x="2590627" y="540185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2743612" y="534052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해트행렬의 대각원소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5" name="직사각형 72"/>
          <p:cNvSpPr/>
          <p:nvPr/>
        </p:nvSpPr>
        <p:spPr>
          <a:xfrm>
            <a:off x="716355" y="744537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870674" y="73840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자료분할지표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97966" y="6816717"/>
            <a:ext cx="11944119" cy="486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0000"/>
              </a:lnSpc>
              <a:buFont typeface="Symbol"/>
              <a:buChar char="Þ"/>
              <a:defRPr/>
            </a:pPr>
            <a:r>
              <a:rPr lang="ko-KR" altLang="en-US" sz="1200" dirty="0" smtClean="0">
                <a:latin typeface="Calibri" panose="020F0502020204030204"/>
              </a:rPr>
              <a:t>최종 선택 모형이 </a:t>
            </a:r>
            <a:r>
              <a:rPr lang="en-US" altLang="ko-KR" sz="1200" dirty="0" smtClean="0">
                <a:latin typeface="Calibri" panose="020F0502020204030204"/>
              </a:rPr>
              <a:t>p&lt;=n</a:t>
            </a:r>
            <a:r>
              <a:rPr lang="ko-KR" altLang="en-US" sz="1200" dirty="0" smtClean="0">
                <a:latin typeface="Calibri" panose="020F0502020204030204"/>
              </a:rPr>
              <a:t>인 경우에 최종모형 결과를 제공하고</a:t>
            </a:r>
            <a:r>
              <a:rPr lang="en-US" altLang="ko-KR" sz="1200" dirty="0" smtClean="0">
                <a:latin typeface="Calibri" panose="020F0502020204030204"/>
              </a:rPr>
              <a:t>, </a:t>
            </a:r>
            <a:r>
              <a:rPr lang="ko-KR" altLang="en-US" sz="1200" dirty="0" smtClean="0">
                <a:latin typeface="Calibri" panose="020F0502020204030204"/>
              </a:rPr>
              <a:t>그렇지 않은 경우에는 </a:t>
            </a:r>
            <a:r>
              <a:rPr lang="en-US" altLang="ko-KR" sz="1200" dirty="0" smtClean="0">
                <a:latin typeface="Calibri" panose="020F0502020204030204"/>
              </a:rPr>
              <a:t>warning</a:t>
            </a:r>
            <a:r>
              <a:rPr lang="ko-KR" altLang="en-US" sz="1200" dirty="0" smtClean="0">
                <a:latin typeface="Calibri" panose="020F0502020204030204"/>
              </a:rPr>
              <a:t>으로 최종 선택된 모형의 </a:t>
            </a:r>
            <a:r>
              <a:rPr lang="ko-KR" altLang="en-US" sz="1200" dirty="0" err="1" smtClean="0">
                <a:latin typeface="Calibri" panose="020F0502020204030204"/>
              </a:rPr>
              <a:t>모수의</a:t>
            </a:r>
            <a:r>
              <a:rPr lang="ko-KR" altLang="en-US" sz="1200" dirty="0" smtClean="0">
                <a:latin typeface="Calibri" panose="020F0502020204030204"/>
              </a:rPr>
              <a:t> 수가 </a:t>
            </a:r>
            <a:r>
              <a:rPr lang="en-US" altLang="ko-KR" sz="1200" dirty="0" smtClean="0">
                <a:latin typeface="Calibri" panose="020F0502020204030204"/>
              </a:rPr>
              <a:t>observation </a:t>
            </a:r>
            <a:r>
              <a:rPr lang="ko-KR" altLang="en-US" sz="1200" dirty="0" smtClean="0">
                <a:latin typeface="Calibri" panose="020F0502020204030204"/>
              </a:rPr>
              <a:t>수보다 많아서 회귀분석 결과를 제공하지 </a:t>
            </a:r>
            <a:r>
              <a:rPr lang="ko-KR" altLang="en-US" sz="1200" dirty="0" err="1" smtClean="0">
                <a:latin typeface="Calibri" panose="020F0502020204030204"/>
              </a:rPr>
              <a:t>않는다를</a:t>
            </a:r>
            <a:r>
              <a:rPr lang="ko-KR" altLang="en-US" sz="1200" dirty="0" smtClean="0">
                <a:latin typeface="Calibri" panose="020F0502020204030204"/>
              </a:rPr>
              <a:t> 메시지를 </a:t>
            </a:r>
            <a:r>
              <a:rPr lang="en-US" altLang="ko-KR" sz="1200" dirty="0" smtClean="0">
                <a:latin typeface="Calibri" panose="020F0502020204030204"/>
              </a:rPr>
              <a:t>html</a:t>
            </a:r>
            <a:r>
              <a:rPr lang="ko-KR" altLang="en-US" sz="1200" dirty="0" smtClean="0">
                <a:latin typeface="Calibri" panose="020F0502020204030204"/>
              </a:rPr>
              <a:t>에 출력</a:t>
            </a:r>
            <a:endParaRPr lang="en-US" altLang="ko-KR" sz="1200" dirty="0" smtClean="0">
              <a:latin typeface="Calibri" panose="020F0502020204030204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56777" y="3996506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최적모형의 회귀분석 결과 저장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1" name="직사각형 100"/>
          <p:cNvSpPr/>
          <p:nvPr/>
        </p:nvSpPr>
        <p:spPr>
          <a:xfrm>
            <a:off x="745605" y="4059261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99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내용 개체 틀 2"/>
          <p:cNvSpPr txBox="1">
            <a:spLocks/>
          </p:cNvSpPr>
          <p:nvPr/>
        </p:nvSpPr>
        <p:spPr>
          <a:xfrm>
            <a:off x="5515755" y="352540"/>
            <a:ext cx="4349466" cy="848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4988" indent="-224988" algn="l" defTabSz="899952" rtl="0" eaLnBrk="1" latinLnBrk="1" hangingPunct="1">
              <a:lnSpc>
                <a:spcPct val="90000"/>
              </a:lnSpc>
              <a:spcBef>
                <a:spcPts val="984"/>
              </a:spcBef>
              <a:buFont typeface="Arial" panose="020B0604020202020204" pitchFamily="34" charset="0"/>
              <a:buChar char="•"/>
              <a:defRPr sz="27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4964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236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24941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9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4917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24893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74869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4846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74822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24798" indent="-224988" algn="l" defTabSz="899952" rtl="0" eaLnBrk="1" latinLnBrk="1" hangingPunct="1">
              <a:lnSpc>
                <a:spcPct val="90000"/>
              </a:lnSpc>
              <a:spcBef>
                <a:spcPts val="492"/>
              </a:spcBef>
              <a:buFont typeface="Arial" panose="020B0604020202020204" pitchFamily="34" charset="0"/>
              <a:buChar char="•"/>
              <a:defRPr sz="177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4988" marR="0" lvl="0" indent="-224988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출력옵션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–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저장</a:t>
            </a: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  <a:p>
            <a:pPr marL="342900" marR="0" lvl="0" indent="-342900" algn="l" defTabSz="899952" rtl="0" eaLnBrk="1" fontAlgn="auto" latinLnBrk="1" hangingPunct="1">
              <a:lnSpc>
                <a:spcPct val="110000"/>
              </a:lnSpc>
              <a:spcBef>
                <a:spcPts val="984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AutoNum type="arabicPeriod"/>
              <a:tabLst/>
              <a:defRPr/>
            </a:pPr>
            <a:endParaRPr kumimoji="0" lang="en-US" altLang="ko-KR" sz="14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graphicFrame>
        <p:nvGraphicFramePr>
          <p:cNvPr id="108" name="표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356028"/>
              </p:ext>
            </p:extLst>
          </p:nvPr>
        </p:nvGraphicFramePr>
        <p:xfrm>
          <a:off x="5760765" y="828031"/>
          <a:ext cx="11881320" cy="79961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9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2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9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0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UI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Type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최적모형의 회귀분석 결과 출력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Check box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이 옵션이 선택되면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저장메뉴 내의 하위메뉴가 모두 활성화됨</a:t>
                      </a:r>
                      <a:r>
                        <a:rPr lang="en-US" altLang="ko-KR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. 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디폴트는 선택하지 않음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rgbClr val="00B050"/>
                          </a:solidFill>
                          <a:latin typeface="+mn-lt"/>
                          <a:ea typeface="+mn-ea"/>
                        </a:rPr>
                        <a:t>Best_model_save</a:t>
                      </a:r>
                      <a:endParaRPr lang="ko-KR" altLang="en-US" sz="1200" dirty="0">
                        <a:solidFill>
                          <a:srgbClr val="00B050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선택되면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TRUE,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아니면 </a:t>
                      </a: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FALSE </a:t>
                      </a:r>
                      <a:r>
                        <a:rPr kumimoji="0" lang="ko-KR" alt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입력</a:t>
                      </a:r>
                      <a:endParaRPr kumimoji="0" lang="en-US" altLang="ko-KR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45393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적합값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신뢰구간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Predict_CI_train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5764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예측구간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Predict_PI_train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신뢰구간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혹은 예측구간이 선택되면 활성화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0~1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값을 가질 수 있음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0.95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confint.level_train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 받은 값을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숫자로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0128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비표준화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잔차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Resid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9303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표준화 </a:t>
                      </a: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잔차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stdResid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스튜던트화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/>
                      </a:r>
                      <a:b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잔차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studResid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쿡의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거리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cook_distance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293574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해트행렬의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대각원소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hat_value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b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</a:b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예측값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15281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시험자료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자료분할 탭의 시험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선택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분할변수가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94442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신뢰구간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Predict_CI_test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12656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예측구간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적합확률이 선택되면 활성화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Predict_PI_test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630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신뢰수준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신뢰구간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혹은 예측구간이 선택되면 활성화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0~1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의 값을 가질 수 있음</a:t>
                      </a:r>
                      <a:endParaRPr lang="en-US" altLang="ko-KR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디폴트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0.95</a:t>
                      </a:r>
                      <a:endParaRPr lang="ko-KR" altLang="en-US" sz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confint.level_test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indent="-171450" algn="l" defTabSz="15430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입력 받은 값을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숫자로 입력</a:t>
                      </a:r>
                      <a:endParaRPr lang="en-US" altLang="ko-KR" sz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851465"/>
                  </a:ext>
                </a:extLst>
              </a:tr>
              <a:tr h="324000"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자료분할지표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Check box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7715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15430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23145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30861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385762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462915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5400675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6172200" algn="l" defTabSz="1543050" rtl="0" eaLnBrk="1" latinLnBrk="1" hangingPunct="1">
                        <a:defRPr sz="30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Part_index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선택되면 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TRUE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그렇지 않으면 </a:t>
                      </a:r>
                      <a:r>
                        <a:rPr lang="en-US" altLang="ko-KR" sz="12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FALSE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064329"/>
                  </a:ext>
                </a:extLst>
              </a:tr>
            </a:tbl>
          </a:graphicData>
        </a:graphic>
      </p:graphicFrame>
      <p:sp>
        <p:nvSpPr>
          <p:cNvPr id="212" name="직사각형 158"/>
          <p:cNvSpPr/>
          <p:nvPr/>
        </p:nvSpPr>
        <p:spPr>
          <a:xfrm>
            <a:off x="700009" y="1777257"/>
            <a:ext cx="3757048" cy="178244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13" name="직사각형 3"/>
          <p:cNvSpPr/>
          <p:nvPr/>
        </p:nvSpPr>
        <p:spPr>
          <a:xfrm>
            <a:off x="378019" y="352539"/>
            <a:ext cx="4361236" cy="789243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cxnSp>
        <p:nvCxnSpPr>
          <p:cNvPr id="214" name="직선 연결선 8"/>
          <p:cNvCxnSpPr/>
          <p:nvPr/>
        </p:nvCxnSpPr>
        <p:spPr>
          <a:xfrm>
            <a:off x="1347502" y="352540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215" name="직선 연결선 10"/>
          <p:cNvCxnSpPr/>
          <p:nvPr/>
        </p:nvCxnSpPr>
        <p:spPr>
          <a:xfrm>
            <a:off x="4095742" y="716096"/>
            <a:ext cx="64351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6" name="TextBox 215"/>
          <p:cNvSpPr txBox="1"/>
          <p:nvPr/>
        </p:nvSpPr>
        <p:spPr>
          <a:xfrm>
            <a:off x="444693" y="40832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변수설정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1347503" y="38043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분석옵션</a:t>
            </a:r>
          </a:p>
        </p:txBody>
      </p:sp>
      <p:cxnSp>
        <p:nvCxnSpPr>
          <p:cNvPr id="218" name="직선 연결선 14"/>
          <p:cNvCxnSpPr/>
          <p:nvPr/>
        </p:nvCxnSpPr>
        <p:spPr>
          <a:xfrm>
            <a:off x="2250313" y="356211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19" name="TextBox 218"/>
          <p:cNvSpPr txBox="1"/>
          <p:nvPr/>
        </p:nvSpPr>
        <p:spPr>
          <a:xfrm>
            <a:off x="661753" y="7844840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확인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1645419" y="7844839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재설정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2810126" y="7844839"/>
            <a:ext cx="492444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취소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3848826" y="7843296"/>
            <a:ext cx="646331" cy="276999"/>
          </a:xfrm>
          <a:prstGeom prst="rect">
            <a:avLst/>
          </a:prstGeom>
          <a:noFill/>
          <a:ln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도움말</a:t>
            </a:r>
          </a:p>
        </p:txBody>
      </p:sp>
      <p:cxnSp>
        <p:nvCxnSpPr>
          <p:cNvPr id="223" name="직선 연결선 42"/>
          <p:cNvCxnSpPr/>
          <p:nvPr/>
        </p:nvCxnSpPr>
        <p:spPr>
          <a:xfrm>
            <a:off x="374788" y="716096"/>
            <a:ext cx="281814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4" name="직사각형 35"/>
          <p:cNvSpPr/>
          <p:nvPr/>
        </p:nvSpPr>
        <p:spPr>
          <a:xfrm>
            <a:off x="547054" y="1097195"/>
            <a:ext cx="4039043" cy="2563184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598805" y="923952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출력</a:t>
            </a:r>
          </a:p>
        </p:txBody>
      </p:sp>
      <p:sp>
        <p:nvSpPr>
          <p:cNvPr id="226" name="직사각형 45"/>
          <p:cNvSpPr/>
          <p:nvPr/>
        </p:nvSpPr>
        <p:spPr>
          <a:xfrm>
            <a:off x="547054" y="3881717"/>
            <a:ext cx="4039043" cy="3834769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598805" y="3708474"/>
            <a:ext cx="59503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저장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2280704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자료분할</a:t>
            </a:r>
          </a:p>
        </p:txBody>
      </p:sp>
      <p:cxnSp>
        <p:nvCxnSpPr>
          <p:cNvPr id="229" name="직선 연결선 44"/>
          <p:cNvCxnSpPr/>
          <p:nvPr/>
        </p:nvCxnSpPr>
        <p:spPr>
          <a:xfrm>
            <a:off x="3183514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0" name="TextBox 229"/>
          <p:cNvSpPr txBox="1"/>
          <p:nvPr/>
        </p:nvSpPr>
        <p:spPr>
          <a:xfrm>
            <a:off x="3192932" y="370347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400" dirty="0">
                <a:latin typeface="Calibri" panose="020F0502020204030204"/>
              </a:rPr>
              <a:t>출력옵션</a:t>
            </a:r>
          </a:p>
        </p:txBody>
      </p:sp>
      <p:cxnSp>
        <p:nvCxnSpPr>
          <p:cNvPr id="231" name="직선 연결선 48"/>
          <p:cNvCxnSpPr/>
          <p:nvPr/>
        </p:nvCxnSpPr>
        <p:spPr>
          <a:xfrm>
            <a:off x="4095742" y="346128"/>
            <a:ext cx="0" cy="36355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2" name="직사각형 90"/>
          <p:cNvSpPr/>
          <p:nvPr/>
        </p:nvSpPr>
        <p:spPr>
          <a:xfrm>
            <a:off x="788403" y="2101783"/>
            <a:ext cx="3577414" cy="76667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832322" y="1956942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회귀계수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34" name="직사각형 100"/>
          <p:cNvSpPr/>
          <p:nvPr/>
        </p:nvSpPr>
        <p:spPr>
          <a:xfrm>
            <a:off x="892428" y="2295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046747" y="2233941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 </a:t>
            </a:r>
          </a:p>
        </p:txBody>
      </p:sp>
      <p:sp>
        <p:nvSpPr>
          <p:cNvPr id="236" name="직사각형 102"/>
          <p:cNvSpPr/>
          <p:nvPr/>
        </p:nvSpPr>
        <p:spPr>
          <a:xfrm>
            <a:off x="2779698" y="2276165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2934014" y="2214836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분산팽창지수 </a:t>
            </a:r>
            <a:r>
              <a:rPr lang="en-US" altLang="ko-KR" sz="1200" dirty="0">
                <a:latin typeface="Calibri" panose="020F0502020204030204"/>
              </a:rPr>
              <a:t>(VIF)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029235" y="2519616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39" name="직사각형 105"/>
          <p:cNvSpPr/>
          <p:nvPr/>
        </p:nvSpPr>
        <p:spPr>
          <a:xfrm>
            <a:off x="1880885" y="2536546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0" name="직사각형 116"/>
          <p:cNvSpPr/>
          <p:nvPr/>
        </p:nvSpPr>
        <p:spPr>
          <a:xfrm>
            <a:off x="884029" y="3009992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1038349" y="294866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분산분석표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1076370" y="323604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100" dirty="0" err="1">
                <a:latin typeface="Calibri" panose="020F0502020204030204"/>
              </a:rPr>
              <a:t>제곱합유형</a:t>
            </a:r>
            <a:endParaRPr lang="ko-KR" altLang="en-US" sz="1100" dirty="0">
              <a:latin typeface="Calibri" panose="020F0502020204030204"/>
            </a:endParaRPr>
          </a:p>
        </p:txBody>
      </p:sp>
      <p:sp>
        <p:nvSpPr>
          <p:cNvPr id="243" name="직사각형 123"/>
          <p:cNvSpPr/>
          <p:nvPr/>
        </p:nvSpPr>
        <p:spPr>
          <a:xfrm>
            <a:off x="1938969" y="3252169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  III</a:t>
            </a: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4" name="순서도: 병합 124"/>
          <p:cNvSpPr/>
          <p:nvPr/>
        </p:nvSpPr>
        <p:spPr>
          <a:xfrm>
            <a:off x="2259987" y="3308804"/>
            <a:ext cx="117146" cy="105939"/>
          </a:xfrm>
          <a:prstGeom prst="flowChartMerge">
            <a:avLst/>
          </a:prstGeom>
          <a:solidFill>
            <a:sysClr val="windowText" lastClr="000000"/>
          </a:solidFill>
          <a:ln w="12700" cap="flat" cmpd="sng" algn="ctr">
            <a:solidFill>
              <a:sysClr val="windowText" lastClr="000000">
                <a:shade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5" name="직사각형 118"/>
          <p:cNvSpPr/>
          <p:nvPr/>
        </p:nvSpPr>
        <p:spPr>
          <a:xfrm>
            <a:off x="2778463" y="33080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2928510" y="3234397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잔차진단그래프</a:t>
            </a:r>
          </a:p>
        </p:txBody>
      </p:sp>
      <p:sp>
        <p:nvSpPr>
          <p:cNvPr id="247" name="직사각형 125"/>
          <p:cNvSpPr/>
          <p:nvPr/>
        </p:nvSpPr>
        <p:spPr>
          <a:xfrm>
            <a:off x="2779904" y="305427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2931330" y="2983232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적합도 </a:t>
            </a:r>
            <a:r>
              <a:rPr lang="ko-KR" altLang="en-US" sz="1200" dirty="0" smtClean="0">
                <a:latin typeface="Calibri" panose="020F0502020204030204"/>
              </a:rPr>
              <a:t>검정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858709" y="1652645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최적모형의 회귀분석 결과 출력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0" name="직사각형 100"/>
          <p:cNvSpPr/>
          <p:nvPr/>
        </p:nvSpPr>
        <p:spPr>
          <a:xfrm>
            <a:off x="747537" y="1715400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v</a:t>
            </a: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1" name="직사각형 65"/>
          <p:cNvSpPr/>
          <p:nvPr/>
        </p:nvSpPr>
        <p:spPr>
          <a:xfrm>
            <a:off x="738109" y="13684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892428" y="1307116"/>
            <a:ext cx="2018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solidFill>
                  <a:srgbClr val="00B050"/>
                </a:solidFill>
                <a:latin typeface="Calibri" panose="020F0502020204030204"/>
              </a:rPr>
              <a:t>조율모수에 따른 해의 변화</a:t>
            </a:r>
            <a:endParaRPr lang="ko-KR" altLang="en-US" sz="1200" dirty="0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253" name="직사각형 158"/>
          <p:cNvSpPr/>
          <p:nvPr/>
        </p:nvSpPr>
        <p:spPr>
          <a:xfrm>
            <a:off x="700009" y="4126232"/>
            <a:ext cx="3757048" cy="3175283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4" name="직사각형 72"/>
          <p:cNvSpPr/>
          <p:nvPr/>
        </p:nvSpPr>
        <p:spPr>
          <a:xfrm>
            <a:off x="933250" y="4588621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087569" y="452729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 smtClean="0">
                <a:latin typeface="Calibri" panose="020F0502020204030204"/>
              </a:rPr>
              <a:t>적합값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6" name="직사각형 78"/>
          <p:cNvSpPr/>
          <p:nvPr/>
        </p:nvSpPr>
        <p:spPr>
          <a:xfrm>
            <a:off x="2590175" y="460317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2744495" y="4541842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>
                <a:latin typeface="Calibri" panose="020F0502020204030204"/>
              </a:rPr>
              <a:t>비표준화</a:t>
            </a:r>
            <a:r>
              <a:rPr lang="ko-KR" altLang="en-US" sz="1200" dirty="0">
                <a:latin typeface="Calibri" panose="020F0502020204030204"/>
              </a:rPr>
              <a:t>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58" name="직사각형 80"/>
          <p:cNvSpPr/>
          <p:nvPr/>
        </p:nvSpPr>
        <p:spPr>
          <a:xfrm>
            <a:off x="2590175" y="4861194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2744495" y="479986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표준화 </a:t>
            </a:r>
            <a:r>
              <a:rPr lang="ko-KR" altLang="en-US" sz="1200" dirty="0" err="1">
                <a:latin typeface="Calibri" panose="020F0502020204030204"/>
              </a:rPr>
              <a:t>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0" name="직사각형 82"/>
          <p:cNvSpPr/>
          <p:nvPr/>
        </p:nvSpPr>
        <p:spPr>
          <a:xfrm>
            <a:off x="2589293" y="512449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2743612" y="5063161"/>
            <a:ext cx="12971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>
              <a:spcAft>
                <a:spcPts val="300"/>
              </a:spcAft>
            </a:pPr>
            <a:r>
              <a:rPr lang="ko-KR" altLang="en-US" sz="1200" dirty="0" smtClean="0">
                <a:latin typeface="Calibri" panose="020F0502020204030204"/>
              </a:rPr>
              <a:t>스튜던트화 잔차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62" name="직사각형 84"/>
          <p:cNvSpPr/>
          <p:nvPr/>
        </p:nvSpPr>
        <p:spPr>
          <a:xfrm>
            <a:off x="1169827" y="4861193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324146" y="479986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64" name="직사각형 87"/>
          <p:cNvSpPr/>
          <p:nvPr/>
        </p:nvSpPr>
        <p:spPr>
          <a:xfrm>
            <a:off x="1168943" y="511354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1323263" y="505221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66" name="직사각형 158"/>
          <p:cNvSpPr/>
          <p:nvPr/>
        </p:nvSpPr>
        <p:spPr>
          <a:xfrm>
            <a:off x="790760" y="4380331"/>
            <a:ext cx="3593045" cy="157548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865445" y="4243245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훈련자료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68" name="직사각형 160"/>
          <p:cNvSpPr/>
          <p:nvPr/>
        </p:nvSpPr>
        <p:spPr>
          <a:xfrm>
            <a:off x="790760" y="6133319"/>
            <a:ext cx="3593045" cy="1031332"/>
          </a:xfrm>
          <a:prstGeom prst="rect">
            <a:avLst/>
          </a:prstGeom>
          <a:noFill/>
          <a:ln w="1270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908447" y="5988473"/>
            <a:ext cx="800219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시험자료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0" name="직사각형 162"/>
          <p:cNvSpPr/>
          <p:nvPr/>
        </p:nvSpPr>
        <p:spPr>
          <a:xfrm>
            <a:off x="890650" y="633905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1044969" y="627772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err="1" smtClean="0">
                <a:latin typeface="Calibri" panose="020F0502020204030204"/>
              </a:rPr>
              <a:t>예측값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2" name="직사각형 164"/>
          <p:cNvSpPr/>
          <p:nvPr/>
        </p:nvSpPr>
        <p:spPr>
          <a:xfrm>
            <a:off x="1127225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1281545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신뢰구간</a:t>
            </a:r>
          </a:p>
        </p:txBody>
      </p:sp>
      <p:sp>
        <p:nvSpPr>
          <p:cNvPr id="274" name="직사각형 166"/>
          <p:cNvSpPr/>
          <p:nvPr/>
        </p:nvSpPr>
        <p:spPr>
          <a:xfrm>
            <a:off x="2591590" y="6611630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2752313" y="655030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예측구간</a:t>
            </a:r>
          </a:p>
        </p:txBody>
      </p:sp>
      <p:sp>
        <p:nvSpPr>
          <p:cNvPr id="276" name="직사각형 176"/>
          <p:cNvSpPr/>
          <p:nvPr/>
        </p:nvSpPr>
        <p:spPr>
          <a:xfrm>
            <a:off x="935640" y="5653147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1091655" y="5591818"/>
            <a:ext cx="835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쿡의 거리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1076601" y="5313403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79" name="직사각형 183"/>
          <p:cNvSpPr/>
          <p:nvPr/>
        </p:nvSpPr>
        <p:spPr>
          <a:xfrm>
            <a:off x="1928251" y="5330333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1044969" y="6839557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>
                <a:latin typeface="Calibri" panose="020F0502020204030204"/>
              </a:rPr>
              <a:t>신뢰수준 </a:t>
            </a:r>
            <a:r>
              <a:rPr lang="en-US" altLang="ko-KR" sz="1200" dirty="0">
                <a:latin typeface="Calibri" panose="020F0502020204030204"/>
              </a:rPr>
              <a:t>: 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1" name="직사각형 187"/>
          <p:cNvSpPr/>
          <p:nvPr/>
        </p:nvSpPr>
        <p:spPr>
          <a:xfrm>
            <a:off x="1896619" y="6862877"/>
            <a:ext cx="484028" cy="230357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 panose="020F0502020204030204"/>
                <a:ea typeface="맑은 고딕"/>
                <a:cs typeface="+mn-cs"/>
              </a:rPr>
              <a:t>0.95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2" name="직사각형 176"/>
          <p:cNvSpPr/>
          <p:nvPr/>
        </p:nvSpPr>
        <p:spPr>
          <a:xfrm>
            <a:off x="2590627" y="5401856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2743612" y="5340527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해트행렬의 대각원소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4" name="직사각형 72"/>
          <p:cNvSpPr/>
          <p:nvPr/>
        </p:nvSpPr>
        <p:spPr>
          <a:xfrm>
            <a:off x="716355" y="7445378"/>
            <a:ext cx="130199" cy="13019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  <p:sp>
        <p:nvSpPr>
          <p:cNvPr id="285" name="TextBox 284"/>
          <p:cNvSpPr txBox="1"/>
          <p:nvPr/>
        </p:nvSpPr>
        <p:spPr>
          <a:xfrm>
            <a:off x="870674" y="7384049"/>
            <a:ext cx="1143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ko-KR" altLang="en-US" sz="1200" dirty="0" smtClean="0">
                <a:latin typeface="Calibri" panose="020F0502020204030204"/>
              </a:rPr>
              <a:t>자료분할지표</a:t>
            </a:r>
            <a:endParaRPr lang="ko-KR" altLang="en-US" sz="1200" dirty="0">
              <a:latin typeface="Calibri" panose="020F0502020204030204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856777" y="3996506"/>
            <a:ext cx="2286000" cy="276999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최적모형의 회귀분석 결과 저장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7" name="직사각형 100"/>
          <p:cNvSpPr/>
          <p:nvPr/>
        </p:nvSpPr>
        <p:spPr>
          <a:xfrm>
            <a:off x="745605" y="4059261"/>
            <a:ext cx="130199" cy="13019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19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1275</Words>
  <Application>Microsoft Office PowerPoint</Application>
  <PresentationFormat>Custom</PresentationFormat>
  <Paragraphs>434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Symbol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Wonji Kim</cp:lastModifiedBy>
  <cp:revision>91</cp:revision>
  <dcterms:created xsi:type="dcterms:W3CDTF">2018-09-05T20:27:11Z</dcterms:created>
  <dcterms:modified xsi:type="dcterms:W3CDTF">2019-02-26T21:21:34Z</dcterms:modified>
</cp:coreProperties>
</file>