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3" r:id="rId9"/>
    <p:sldId id="264" r:id="rId10"/>
    <p:sldId id="265" r:id="rId11"/>
    <p:sldId id="266" r:id="rId12"/>
    <p:sldId id="269" r:id="rId13"/>
    <p:sldId id="268"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3"/>
    <p:restoredTop sz="86469"/>
  </p:normalViewPr>
  <p:slideViewPr>
    <p:cSldViewPr snapToGrid="0" snapToObjects="1">
      <p:cViewPr>
        <p:scale>
          <a:sx n="137" d="100"/>
          <a:sy n="137" d="100"/>
        </p:scale>
        <p:origin x="1696" y="208"/>
      </p:cViewPr>
      <p:guideLst/>
    </p:cSldViewPr>
  </p:slideViewPr>
  <p:outlineViewPr>
    <p:cViewPr>
      <p:scale>
        <a:sx n="33" d="100"/>
        <a:sy n="33" d="100"/>
      </p:scale>
      <p:origin x="0" y="-3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4560C1-5223-6746-A757-76418EB2E78D}" type="datetimeFigureOut">
              <a:rPr lang="en-US" smtClean="0"/>
              <a:t>3/7/19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CFCC79-F76E-C44D-A7AC-8F7BDF21A78D}" type="slidenum">
              <a:rPr lang="en-US" smtClean="0"/>
              <a:t>‹#›</a:t>
            </a:fld>
            <a:endParaRPr lang="en-US"/>
          </a:p>
        </p:txBody>
      </p:sp>
    </p:spTree>
    <p:extLst>
      <p:ext uri="{BB962C8B-B14F-4D97-AF65-F5344CB8AC3E}">
        <p14:creationId xmlns:p14="http://schemas.microsoft.com/office/powerpoint/2010/main" val="1217225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a:t>
            </a:r>
            <a:r>
              <a:rPr lang="en-US" dirty="0" err="1"/>
              <a:t>wonji</a:t>
            </a:r>
            <a:r>
              <a:rPr lang="en-US" dirty="0"/>
              <a:t> from </a:t>
            </a:r>
            <a:r>
              <a:rPr lang="en-US" dirty="0" err="1"/>
              <a:t>channing</a:t>
            </a:r>
            <a:r>
              <a:rPr lang="en-US" dirty="0"/>
              <a:t> lab. </a:t>
            </a:r>
          </a:p>
          <a:p>
            <a:r>
              <a:rPr lang="en-US" dirty="0"/>
              <a:t>Today I will introduce an approach of singleton heritability for quantitative traits.</a:t>
            </a:r>
          </a:p>
          <a:p>
            <a:r>
              <a:rPr lang="en-US" dirty="0"/>
              <a:t>The tile of the basis paper is , and it is now under review in nature genetics.</a:t>
            </a:r>
          </a:p>
          <a:p>
            <a:r>
              <a:rPr lang="en-US" dirty="0"/>
              <a:t>I </a:t>
            </a:r>
            <a:r>
              <a:rPr lang="en-US" dirty="0" err="1"/>
              <a:t>preliminarly</a:t>
            </a:r>
            <a:r>
              <a:rPr lang="en-US" dirty="0"/>
              <a:t> applied </a:t>
            </a:r>
            <a:r>
              <a:rPr lang="en-US" dirty="0" err="1"/>
              <a:t>COPDgene</a:t>
            </a:r>
            <a:r>
              <a:rPr lang="en-US" dirty="0"/>
              <a:t> data to this approach and it would be good to share the results so far.</a:t>
            </a:r>
          </a:p>
        </p:txBody>
      </p:sp>
      <p:sp>
        <p:nvSpPr>
          <p:cNvPr id="4" name="Slide Number Placeholder 3"/>
          <p:cNvSpPr>
            <a:spLocks noGrp="1"/>
          </p:cNvSpPr>
          <p:nvPr>
            <p:ph type="sldNum" sz="quarter" idx="5"/>
          </p:nvPr>
        </p:nvSpPr>
        <p:spPr/>
        <p:txBody>
          <a:bodyPr/>
          <a:lstStyle/>
          <a:p>
            <a:fld id="{C5CFCC79-F76E-C44D-A7AC-8F7BDF21A78D}" type="slidenum">
              <a:rPr lang="en-US" smtClean="0"/>
              <a:t>1</a:t>
            </a:fld>
            <a:endParaRPr lang="en-US"/>
          </a:p>
        </p:txBody>
      </p:sp>
    </p:spTree>
    <p:extLst>
      <p:ext uri="{BB962C8B-B14F-4D97-AF65-F5344CB8AC3E}">
        <p14:creationId xmlns:p14="http://schemas.microsoft.com/office/powerpoint/2010/main" val="310963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figure A, if SNPs are not partitioned then the bias of total heritability is very large. However, if we partitioned SNPs into more than two, than the bias is effectively </a:t>
            </a:r>
            <a:r>
              <a:rPr lang="en-US" dirty="0" err="1"/>
              <a:t>reducded</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10</a:t>
            </a:fld>
            <a:endParaRPr lang="en-US"/>
          </a:p>
        </p:txBody>
      </p:sp>
    </p:spTree>
    <p:extLst>
      <p:ext uri="{BB962C8B-B14F-4D97-AF65-F5344CB8AC3E}">
        <p14:creationId xmlns:p14="http://schemas.microsoft.com/office/powerpoint/2010/main" val="2751906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UcPeriod"/>
            </a:pPr>
            <a:r>
              <a:rPr lang="en-US" dirty="0"/>
              <a:t>Excluding low frequency variants results in substantial “missing heritability”</a:t>
            </a:r>
          </a:p>
          <a:p>
            <a:pPr marL="228600" indent="-228600">
              <a:buAutoNum type="alphaUcPeriod"/>
            </a:pPr>
            <a:r>
              <a:rPr lang="en-US" dirty="0"/>
              <a:t>Singletons represent &gt;20% of the total inferred heritability</a:t>
            </a:r>
          </a:p>
          <a:p>
            <a:pPr marL="228600" indent="-228600">
              <a:buAutoNum type="alphaUcPeriod"/>
            </a:pPr>
            <a:r>
              <a:rPr lang="en-US" dirty="0"/>
              <a:t>It </a:t>
            </a:r>
            <a:r>
              <a:rPr lang="en-US" dirty="0" err="1"/>
              <a:t>demonstrats</a:t>
            </a:r>
            <a:r>
              <a:rPr lang="en-US" dirty="0"/>
              <a:t> the vast majority of singleton heritability is due to sites that are globally very rare.</a:t>
            </a:r>
          </a:p>
          <a:p>
            <a:pPr marL="228600" indent="-228600">
              <a:buAutoNum type="alphaUcPeriod"/>
            </a:pPr>
            <a:r>
              <a:rPr lang="en-US" dirty="0"/>
              <a:t>Including all SNPs and partitioning by global MAF results in a substantially increased level of heritability</a:t>
            </a:r>
          </a:p>
          <a:p>
            <a:pPr marL="228600" indent="-228600">
              <a:buAutoNum type="alphaUcPeriod"/>
            </a:pPr>
            <a:r>
              <a:rPr lang="en-US" dirty="0"/>
              <a:t>Global singleton SNPs represent 56% of all singletons, but contribute the vast majority of singleton heritability</a:t>
            </a:r>
          </a:p>
        </p:txBody>
      </p:sp>
      <p:sp>
        <p:nvSpPr>
          <p:cNvPr id="4" name="Slide Number Placeholder 3"/>
          <p:cNvSpPr>
            <a:spLocks noGrp="1"/>
          </p:cNvSpPr>
          <p:nvPr>
            <p:ph type="sldNum" sz="quarter" idx="5"/>
          </p:nvPr>
        </p:nvSpPr>
        <p:spPr/>
        <p:txBody>
          <a:bodyPr/>
          <a:lstStyle/>
          <a:p>
            <a:fld id="{C5CFCC79-F76E-C44D-A7AC-8F7BDF21A78D}" type="slidenum">
              <a:rPr lang="en-US" smtClean="0"/>
              <a:t>11</a:t>
            </a:fld>
            <a:endParaRPr lang="en-US"/>
          </a:p>
        </p:txBody>
      </p:sp>
    </p:spTree>
    <p:extLst>
      <p:ext uri="{BB962C8B-B14F-4D97-AF65-F5344CB8AC3E}">
        <p14:creationId xmlns:p14="http://schemas.microsoft.com/office/powerpoint/2010/main" val="1911233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14</a:t>
            </a:fld>
            <a:endParaRPr lang="en-US"/>
          </a:p>
        </p:txBody>
      </p:sp>
    </p:spTree>
    <p:extLst>
      <p:ext uri="{BB962C8B-B14F-4D97-AF65-F5344CB8AC3E}">
        <p14:creationId xmlns:p14="http://schemas.microsoft.com/office/powerpoint/2010/main" val="1494560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15</a:t>
            </a:fld>
            <a:endParaRPr lang="en-US"/>
          </a:p>
        </p:txBody>
      </p:sp>
    </p:spTree>
    <p:extLst>
      <p:ext uri="{BB962C8B-B14F-4D97-AF65-F5344CB8AC3E}">
        <p14:creationId xmlns:p14="http://schemas.microsoft.com/office/powerpoint/2010/main" val="400185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recent explosive growth of human populations has produced an abundance of genetic variants with MAF less than 1%.</a:t>
            </a:r>
          </a:p>
          <a:p>
            <a:r>
              <a:rPr lang="en-US" dirty="0"/>
              <a:t>While many rare variants underlying Mendelian diseases have been found, their role in complex disease remains unknown. </a:t>
            </a:r>
          </a:p>
          <a:p>
            <a:r>
              <a:rPr lang="en-US" dirty="0"/>
              <a:t>The recent improvement in imputation services such as service in imputation server and big reference panel has improved imputation quality of rare variants, and it enabled researchers to estimate the independent contributions of low and high frequency alleles to complex traits.</a:t>
            </a:r>
          </a:p>
        </p:txBody>
      </p:sp>
      <p:sp>
        <p:nvSpPr>
          <p:cNvPr id="4" name="Slide Number Placeholder 3"/>
          <p:cNvSpPr>
            <a:spLocks noGrp="1"/>
          </p:cNvSpPr>
          <p:nvPr>
            <p:ph type="sldNum" sz="quarter" idx="5"/>
          </p:nvPr>
        </p:nvSpPr>
        <p:spPr/>
        <p:txBody>
          <a:bodyPr/>
          <a:lstStyle/>
          <a:p>
            <a:fld id="{C5CFCC79-F76E-C44D-A7AC-8F7BDF21A78D}" type="slidenum">
              <a:rPr lang="en-US" smtClean="0"/>
              <a:t>2</a:t>
            </a:fld>
            <a:endParaRPr lang="en-US"/>
          </a:p>
        </p:txBody>
      </p:sp>
    </p:spTree>
    <p:extLst>
      <p:ext uri="{BB962C8B-B14F-4D97-AF65-F5344CB8AC3E}">
        <p14:creationId xmlns:p14="http://schemas.microsoft.com/office/powerpoint/2010/main" val="1472229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study, they </a:t>
            </a:r>
          </a:p>
        </p:txBody>
      </p:sp>
      <p:sp>
        <p:nvSpPr>
          <p:cNvPr id="4" name="Slide Number Placeholder 3"/>
          <p:cNvSpPr>
            <a:spLocks noGrp="1"/>
          </p:cNvSpPr>
          <p:nvPr>
            <p:ph type="sldNum" sz="quarter" idx="5"/>
          </p:nvPr>
        </p:nvSpPr>
        <p:spPr/>
        <p:txBody>
          <a:bodyPr/>
          <a:lstStyle/>
          <a:p>
            <a:fld id="{C5CFCC79-F76E-C44D-A7AC-8F7BDF21A78D}" type="slidenum">
              <a:rPr lang="en-US" smtClean="0"/>
              <a:t>3</a:t>
            </a:fld>
            <a:endParaRPr lang="en-US"/>
          </a:p>
        </p:txBody>
      </p:sp>
    </p:spTree>
    <p:extLst>
      <p:ext uri="{BB962C8B-B14F-4D97-AF65-F5344CB8AC3E}">
        <p14:creationId xmlns:p14="http://schemas.microsoft.com/office/powerpoint/2010/main" val="3823198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used to the proposed method is based on the simple linear model.</a:t>
            </a:r>
          </a:p>
          <a:p>
            <a:endParaRPr lang="en-US" dirty="0"/>
          </a:p>
          <a:p>
            <a:r>
              <a:rPr lang="en-US" dirty="0"/>
              <a:t>To assess contribution of </a:t>
            </a:r>
          </a:p>
        </p:txBody>
      </p:sp>
      <p:sp>
        <p:nvSpPr>
          <p:cNvPr id="4" name="Slide Number Placeholder 3"/>
          <p:cNvSpPr>
            <a:spLocks noGrp="1"/>
          </p:cNvSpPr>
          <p:nvPr>
            <p:ph type="sldNum" sz="quarter" idx="5"/>
          </p:nvPr>
        </p:nvSpPr>
        <p:spPr/>
        <p:txBody>
          <a:bodyPr/>
          <a:lstStyle/>
          <a:p>
            <a:fld id="{C5CFCC79-F76E-C44D-A7AC-8F7BDF21A78D}" type="slidenum">
              <a:rPr lang="en-US" smtClean="0"/>
              <a:t>4</a:t>
            </a:fld>
            <a:endParaRPr lang="en-US"/>
          </a:p>
        </p:txBody>
      </p:sp>
    </p:spTree>
    <p:extLst>
      <p:ext uri="{BB962C8B-B14F-4D97-AF65-F5344CB8AC3E}">
        <p14:creationId xmlns:p14="http://schemas.microsoft.com/office/powerpoint/2010/main" val="988232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computational and statistical reasons, they used H-E regression for estimating heritability rather than LMM.</a:t>
            </a:r>
          </a:p>
          <a:p>
            <a:r>
              <a:rPr lang="en-US" dirty="0"/>
              <a:t>HE regression is kind</a:t>
            </a:r>
            <a:r>
              <a:rPr lang="en-US" baseline="0" dirty="0"/>
              <a:t> of a variance component analysis for quantitative traits, so it is usually used for estimating heritability. </a:t>
            </a:r>
          </a:p>
          <a:p>
            <a:r>
              <a:rPr lang="en-US" baseline="0" dirty="0"/>
              <a:t>They did extensive simulation studies to compare the results between LMM and HE, and concluded HE outperformed computationally, and in case of small sample sizes. </a:t>
            </a:r>
          </a:p>
          <a:p>
            <a:endParaRPr lang="en-US" baseline="0" dirty="0"/>
          </a:p>
          <a:p>
            <a:r>
              <a:rPr lang="en-US" baseline="0" dirty="0"/>
              <a:t>The premise of HE regression is that heritability can be estimated by the correlation between the phenotypic covariance across individuals and the genotypic covariance across individuals. </a:t>
            </a:r>
          </a:p>
          <a:p>
            <a:endParaRPr lang="en-US" baseline="0" dirty="0"/>
          </a:p>
          <a:p>
            <a:r>
              <a:rPr lang="en-US" baseline="0" dirty="0"/>
              <a:t>Quantile-normalized why?</a:t>
            </a:r>
          </a:p>
          <a:p>
            <a:r>
              <a:rPr lang="en-US" dirty="0"/>
              <a:t>To be conservative, we apply quantile normalization in the observed data anyway, since there is potential concern for non-normality in the observed gene expression patterns.</a:t>
            </a:r>
          </a:p>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5</a:t>
            </a:fld>
            <a:endParaRPr lang="en-US"/>
          </a:p>
        </p:txBody>
      </p:sp>
    </p:spTree>
    <p:extLst>
      <p:ext uri="{BB962C8B-B14F-4D97-AF65-F5344CB8AC3E}">
        <p14:creationId xmlns:p14="http://schemas.microsoft.com/office/powerpoint/2010/main" val="3073477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5"/>
          </p:nvPr>
        </p:nvSpPr>
        <p:spPr/>
        <p:txBody>
          <a:bodyPr/>
          <a:lstStyle/>
          <a:p>
            <a:fld id="{C5CFCC79-F76E-C44D-A7AC-8F7BDF21A78D}" type="slidenum">
              <a:rPr lang="en-US" smtClean="0"/>
              <a:t>6</a:t>
            </a:fld>
            <a:endParaRPr lang="en-US"/>
          </a:p>
        </p:txBody>
      </p:sp>
    </p:spTree>
    <p:extLst>
      <p:ext uri="{BB962C8B-B14F-4D97-AF65-F5344CB8AC3E}">
        <p14:creationId xmlns:p14="http://schemas.microsoft.com/office/powerpoint/2010/main" val="314260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5CFCC79-F76E-C44D-A7AC-8F7BDF21A78D}" type="slidenum">
              <a:rPr lang="en-US" smtClean="0"/>
              <a:t>7</a:t>
            </a:fld>
            <a:endParaRPr lang="en-US"/>
          </a:p>
        </p:txBody>
      </p:sp>
    </p:spTree>
    <p:extLst>
      <p:ext uri="{BB962C8B-B14F-4D97-AF65-F5344CB8AC3E}">
        <p14:creationId xmlns:p14="http://schemas.microsoft.com/office/powerpoint/2010/main" val="671913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each column j of G will have N-1 zeros and 1 one, and so has mean and variance 1/N</a:t>
            </a:r>
          </a:p>
        </p:txBody>
      </p:sp>
      <p:sp>
        <p:nvSpPr>
          <p:cNvPr id="4" name="Slide Number Placeholder 3"/>
          <p:cNvSpPr>
            <a:spLocks noGrp="1"/>
          </p:cNvSpPr>
          <p:nvPr>
            <p:ph type="sldNum" sz="quarter" idx="5"/>
          </p:nvPr>
        </p:nvSpPr>
        <p:spPr/>
        <p:txBody>
          <a:bodyPr/>
          <a:lstStyle/>
          <a:p>
            <a:fld id="{C5CFCC79-F76E-C44D-A7AC-8F7BDF21A78D}" type="slidenum">
              <a:rPr lang="en-US" smtClean="0"/>
              <a:t>8</a:t>
            </a:fld>
            <a:endParaRPr lang="en-US"/>
          </a:p>
        </p:txBody>
      </p:sp>
    </p:spTree>
    <p:extLst>
      <p:ext uri="{BB962C8B-B14F-4D97-AF65-F5344CB8AC3E}">
        <p14:creationId xmlns:p14="http://schemas.microsoft.com/office/powerpoint/2010/main" val="2531526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CFCC79-F76E-C44D-A7AC-8F7BDF21A78D}" type="slidenum">
              <a:rPr lang="en-US" smtClean="0"/>
              <a:t>9</a:t>
            </a:fld>
            <a:endParaRPr lang="en-US"/>
          </a:p>
        </p:txBody>
      </p:sp>
    </p:spTree>
    <p:extLst>
      <p:ext uri="{BB962C8B-B14F-4D97-AF65-F5344CB8AC3E}">
        <p14:creationId xmlns:p14="http://schemas.microsoft.com/office/powerpoint/2010/main" val="305058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55D9-E758-954A-8A8B-3E5657AEE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456154-B85A-034F-A548-FCB7B4DBBA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B1996D1-9315-1543-BB3D-C672C479E07C}"/>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5" name="Footer Placeholder 4">
            <a:extLst>
              <a:ext uri="{FF2B5EF4-FFF2-40B4-BE49-F238E27FC236}">
                <a16:creationId xmlns:a16="http://schemas.microsoft.com/office/drawing/2014/main" id="{68AEBC41-7EC8-A241-8A96-33B79E23F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B3432-8DEC-F54F-9048-BFA263C1C3B9}"/>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8331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44AD6-E671-844F-93BA-42F40B488F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21593-E23D-1548-81FA-8839B8D891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CDF13-B16A-844E-B882-55F078BAE099}"/>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5" name="Footer Placeholder 4">
            <a:extLst>
              <a:ext uri="{FF2B5EF4-FFF2-40B4-BE49-F238E27FC236}">
                <a16:creationId xmlns:a16="http://schemas.microsoft.com/office/drawing/2014/main" id="{A1B092F1-CAF4-6A43-9FA4-359FD69A7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B6B5D-87FB-134C-9627-61B66BB313EE}"/>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65277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75871-6481-4447-B9D3-FD1BE63D63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31E080-ADE9-6A4A-911E-163672245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86D7C7-8581-8C42-91E5-EE7B6B29DCA5}"/>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5" name="Footer Placeholder 4">
            <a:extLst>
              <a:ext uri="{FF2B5EF4-FFF2-40B4-BE49-F238E27FC236}">
                <a16:creationId xmlns:a16="http://schemas.microsoft.com/office/drawing/2014/main" id="{971165FA-5E66-2C4B-9B33-834B0F9DA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9C683-8720-4B45-9AD4-9C3E9FFB8EA7}"/>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394725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B8B-99EE-EC43-BB14-D1CDF49F385F}"/>
              </a:ext>
            </a:extLst>
          </p:cNvPr>
          <p:cNvSpPr>
            <a:spLocks noGrp="1"/>
          </p:cNvSpPr>
          <p:nvPr>
            <p:ph type="title"/>
          </p:nvPr>
        </p:nvSpPr>
        <p:spPr>
          <a:xfrm>
            <a:off x="838200" y="365126"/>
            <a:ext cx="10515600" cy="811668"/>
          </a:xfrm>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BB9B3912-A113-4141-9DC0-399C64470C40}"/>
              </a:ext>
            </a:extLst>
          </p:cNvPr>
          <p:cNvSpPr>
            <a:spLocks noGrp="1"/>
          </p:cNvSpPr>
          <p:nvPr>
            <p:ph idx="1"/>
          </p:nvPr>
        </p:nvSpPr>
        <p:spPr>
          <a:xfrm>
            <a:off x="838200" y="1566407"/>
            <a:ext cx="10515600" cy="4610556"/>
          </a:xfrm>
        </p:spPr>
        <p:txBody>
          <a:bodyPr/>
          <a:lstStyle>
            <a:lvl2pPr marL="685800" indent="-228600">
              <a:buFont typeface="System Font Regular"/>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25D1FF7-0108-5E4A-8132-3122F88BEE2D}"/>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5" name="Footer Placeholder 4">
            <a:extLst>
              <a:ext uri="{FF2B5EF4-FFF2-40B4-BE49-F238E27FC236}">
                <a16:creationId xmlns:a16="http://schemas.microsoft.com/office/drawing/2014/main" id="{EB98117C-6CE6-CA4E-AAD7-B559C76A19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A811D-BB35-224E-93F7-4079AB7D162F}"/>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284767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8B41-E14A-724A-8EFC-980020A222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A7C63-5594-894E-BDB8-B1C34F1144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CCE547-6F71-4749-9E64-A51E8C2E54FE}"/>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5" name="Footer Placeholder 4">
            <a:extLst>
              <a:ext uri="{FF2B5EF4-FFF2-40B4-BE49-F238E27FC236}">
                <a16:creationId xmlns:a16="http://schemas.microsoft.com/office/drawing/2014/main" id="{BC8CE2FC-D55F-114E-A24F-E08E1AB71E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4116DD-DF91-4B47-93B1-EDB4B468EDA1}"/>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2141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5E2A-CE9D-1141-AC28-8FE04B979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E16AC-BC04-224F-8D46-3E67FEE82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CD903-D93F-8548-8BBA-BA3BF2C11F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6D1AB-4C73-DB4F-85CE-1D60CE1F78B6}"/>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6" name="Footer Placeholder 5">
            <a:extLst>
              <a:ext uri="{FF2B5EF4-FFF2-40B4-BE49-F238E27FC236}">
                <a16:creationId xmlns:a16="http://schemas.microsoft.com/office/drawing/2014/main" id="{6BD972CF-0302-BA44-AE21-C978128C7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A92CD-687F-404F-A76A-26C6D2131DF2}"/>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397616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4038-96A6-8748-96EF-81503E5F25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859F69-C691-DE43-9214-06F85A34C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9009A-0768-C745-A0EC-C354F778E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342342-D99A-C441-920D-2B6727598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FB68E8-4D1B-854F-B0DE-3746DBDFC1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72CE11-C901-E54C-AD77-42D07CA586D5}"/>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8" name="Footer Placeholder 7">
            <a:extLst>
              <a:ext uri="{FF2B5EF4-FFF2-40B4-BE49-F238E27FC236}">
                <a16:creationId xmlns:a16="http://schemas.microsoft.com/office/drawing/2014/main" id="{6978FCC4-A7EF-7040-BB03-AE98CA2C85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6A7D1-B339-E04A-98D8-0FD11A685381}"/>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8401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60578-6A02-2744-95BF-17529ADE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C5596-F206-5F4E-B92B-B2CE25F51578}"/>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4" name="Footer Placeholder 3">
            <a:extLst>
              <a:ext uri="{FF2B5EF4-FFF2-40B4-BE49-F238E27FC236}">
                <a16:creationId xmlns:a16="http://schemas.microsoft.com/office/drawing/2014/main" id="{DFA61E63-DC05-A247-93E7-F935E847BF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4C5D1D-058C-AD43-87DC-0E9F897B4C0B}"/>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46336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1236B-0BF9-A440-ADBE-7E8B05162647}"/>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3" name="Footer Placeholder 2">
            <a:extLst>
              <a:ext uri="{FF2B5EF4-FFF2-40B4-BE49-F238E27FC236}">
                <a16:creationId xmlns:a16="http://schemas.microsoft.com/office/drawing/2014/main" id="{9102DDB2-140F-BE4D-98B8-D00BCC898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A586A-8CB7-854F-9922-36D51B2B327A}"/>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3364803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628E-C18B-2248-B889-AAA803AB6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501771-B5F3-C44C-87DB-B6B85100F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D3CEA8-C873-C749-BFB7-4253A33DC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A8F975-E45F-2447-878A-21077194F204}"/>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6" name="Footer Placeholder 5">
            <a:extLst>
              <a:ext uri="{FF2B5EF4-FFF2-40B4-BE49-F238E27FC236}">
                <a16:creationId xmlns:a16="http://schemas.microsoft.com/office/drawing/2014/main" id="{DD1FA3C0-F693-A447-BAED-D9FE9FD6C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EAA62B-AE17-AE45-A1FE-575E0EBF3E03}"/>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1483437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1163F-FD34-6746-A3A8-71C0E17CD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B0A37E-28B0-AF42-A2E9-0FE23C070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D00E4B-4E98-9A48-9FE0-E0C74CFEC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AE0BA-5C85-6F4C-9435-295EED41DCEA}"/>
              </a:ext>
            </a:extLst>
          </p:cNvPr>
          <p:cNvSpPr>
            <a:spLocks noGrp="1"/>
          </p:cNvSpPr>
          <p:nvPr>
            <p:ph type="dt" sz="half" idx="10"/>
          </p:nvPr>
        </p:nvSpPr>
        <p:spPr/>
        <p:txBody>
          <a:bodyPr/>
          <a:lstStyle/>
          <a:p>
            <a:fld id="{F89006D3-2B50-3548-8339-FD5415795663}" type="datetimeFigureOut">
              <a:rPr lang="en-US" smtClean="0"/>
              <a:t>3/7/19</a:t>
            </a:fld>
            <a:endParaRPr lang="en-US"/>
          </a:p>
        </p:txBody>
      </p:sp>
      <p:sp>
        <p:nvSpPr>
          <p:cNvPr id="6" name="Footer Placeholder 5">
            <a:extLst>
              <a:ext uri="{FF2B5EF4-FFF2-40B4-BE49-F238E27FC236}">
                <a16:creationId xmlns:a16="http://schemas.microsoft.com/office/drawing/2014/main" id="{5C07E6B5-8C3D-864A-BE8B-D2484A6A5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3922E-29CF-CA45-926A-E16CA2217D65}"/>
              </a:ext>
            </a:extLst>
          </p:cNvPr>
          <p:cNvSpPr>
            <a:spLocks noGrp="1"/>
          </p:cNvSpPr>
          <p:nvPr>
            <p:ph type="sldNum" sz="quarter" idx="12"/>
          </p:nvPr>
        </p:nvSpPr>
        <p:spPr/>
        <p:txBody>
          <a:bodyPr/>
          <a:lstStyle/>
          <a:p>
            <a:fld id="{324344C1-B7F7-A740-A73C-45F3F9FFD95F}" type="slidenum">
              <a:rPr lang="en-US" smtClean="0"/>
              <a:t>‹#›</a:t>
            </a:fld>
            <a:endParaRPr lang="en-US"/>
          </a:p>
        </p:txBody>
      </p:sp>
    </p:spTree>
    <p:extLst>
      <p:ext uri="{BB962C8B-B14F-4D97-AF65-F5344CB8AC3E}">
        <p14:creationId xmlns:p14="http://schemas.microsoft.com/office/powerpoint/2010/main" val="239532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CDDB1B-F43F-F347-A701-82BBEDB03D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2A2BCD-9E95-4342-A421-A4ABA218E6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D49CE-A7C9-A54E-B4A7-46356C35D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006D3-2B50-3548-8339-FD5415795663}" type="datetimeFigureOut">
              <a:rPr lang="en-US" smtClean="0"/>
              <a:t>3/7/19</a:t>
            </a:fld>
            <a:endParaRPr lang="en-US"/>
          </a:p>
        </p:txBody>
      </p:sp>
      <p:sp>
        <p:nvSpPr>
          <p:cNvPr id="5" name="Footer Placeholder 4">
            <a:extLst>
              <a:ext uri="{FF2B5EF4-FFF2-40B4-BE49-F238E27FC236}">
                <a16:creationId xmlns:a16="http://schemas.microsoft.com/office/drawing/2014/main" id="{88AA1054-493B-2944-8403-C20C51934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A425ED-BFD0-CC40-B743-F7939747D0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344C1-B7F7-A740-A73C-45F3F9FFD95F}" type="slidenum">
              <a:rPr lang="en-US" smtClean="0"/>
              <a:t>‹#›</a:t>
            </a:fld>
            <a:endParaRPr lang="en-US"/>
          </a:p>
        </p:txBody>
      </p:sp>
    </p:spTree>
    <p:extLst>
      <p:ext uri="{BB962C8B-B14F-4D97-AF65-F5344CB8AC3E}">
        <p14:creationId xmlns:p14="http://schemas.microsoft.com/office/powerpoint/2010/main" val="3124775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DE622-129B-104A-82FB-50669873B46C}"/>
              </a:ext>
            </a:extLst>
          </p:cNvPr>
          <p:cNvSpPr>
            <a:spLocks noGrp="1"/>
          </p:cNvSpPr>
          <p:nvPr>
            <p:ph type="ctrTitle"/>
          </p:nvPr>
        </p:nvSpPr>
        <p:spPr>
          <a:xfrm>
            <a:off x="1524000" y="1457401"/>
            <a:ext cx="9144000" cy="2387600"/>
          </a:xfrm>
        </p:spPr>
        <p:txBody>
          <a:bodyPr>
            <a:noAutofit/>
          </a:bodyPr>
          <a:lstStyle/>
          <a:p>
            <a:r>
              <a:rPr lang="en-US" sz="4800" b="1" dirty="0"/>
              <a:t>“Singleton Variants Dominate </a:t>
            </a:r>
            <a:br>
              <a:rPr lang="en-US" sz="4800" b="1" dirty="0"/>
            </a:br>
            <a:r>
              <a:rPr lang="en-US" sz="4800" b="1" dirty="0"/>
              <a:t>the Genetic Architecture of Human Gene Expression”</a:t>
            </a:r>
            <a:br>
              <a:rPr lang="en-US" sz="4800" b="1" dirty="0"/>
            </a:br>
            <a:r>
              <a:rPr lang="en-US" sz="4800" b="1" dirty="0"/>
              <a:t>and its application</a:t>
            </a:r>
          </a:p>
        </p:txBody>
      </p:sp>
      <p:sp>
        <p:nvSpPr>
          <p:cNvPr id="3" name="Subtitle 2">
            <a:extLst>
              <a:ext uri="{FF2B5EF4-FFF2-40B4-BE49-F238E27FC236}">
                <a16:creationId xmlns:a16="http://schemas.microsoft.com/office/drawing/2014/main" id="{54B8B4D9-4D29-0F49-B2A7-A346CB267A3F}"/>
              </a:ext>
            </a:extLst>
          </p:cNvPr>
          <p:cNvSpPr>
            <a:spLocks noGrp="1"/>
          </p:cNvSpPr>
          <p:nvPr>
            <p:ph type="subTitle" idx="1"/>
          </p:nvPr>
        </p:nvSpPr>
        <p:spPr>
          <a:xfrm>
            <a:off x="1524000" y="4801022"/>
            <a:ext cx="9144000" cy="1655762"/>
          </a:xfrm>
        </p:spPr>
        <p:txBody>
          <a:bodyPr/>
          <a:lstStyle/>
          <a:p>
            <a:r>
              <a:rPr lang="en-US" dirty="0"/>
              <a:t>Mar</a:t>
            </a:r>
            <a:r>
              <a:rPr lang="ko-KR" altLang="en-US" dirty="0"/>
              <a:t> </a:t>
            </a:r>
            <a:r>
              <a:rPr lang="en-US" altLang="ko-KR" dirty="0"/>
              <a:t>7,</a:t>
            </a:r>
            <a:r>
              <a:rPr lang="ko-KR" altLang="en-US" dirty="0"/>
              <a:t> </a:t>
            </a:r>
            <a:r>
              <a:rPr lang="en-US" altLang="ko-KR" dirty="0"/>
              <a:t>2019</a:t>
            </a:r>
          </a:p>
          <a:p>
            <a:r>
              <a:rPr lang="en-US" sz="3600" dirty="0" err="1"/>
              <a:t>Wonji</a:t>
            </a:r>
            <a:r>
              <a:rPr lang="en-US" sz="3600" dirty="0"/>
              <a:t> Kim</a:t>
            </a:r>
          </a:p>
        </p:txBody>
      </p:sp>
    </p:spTree>
    <p:extLst>
      <p:ext uri="{BB962C8B-B14F-4D97-AF65-F5344CB8AC3E}">
        <p14:creationId xmlns:p14="http://schemas.microsoft.com/office/powerpoint/2010/main" val="82276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51F0-951F-3740-951E-C7C8AC0294D7}"/>
              </a:ext>
            </a:extLst>
          </p:cNvPr>
          <p:cNvSpPr>
            <a:spLocks noGrp="1"/>
          </p:cNvSpPr>
          <p:nvPr>
            <p:ph type="title"/>
          </p:nvPr>
        </p:nvSpPr>
        <p:spPr/>
        <p:txBody>
          <a:bodyPr/>
          <a:lstStyle/>
          <a:p>
            <a:r>
              <a:rPr lang="en-US" dirty="0"/>
              <a:t>Simulation studies</a:t>
            </a:r>
          </a:p>
        </p:txBody>
      </p:sp>
      <p:sp>
        <p:nvSpPr>
          <p:cNvPr id="3" name="Content Placeholder 2">
            <a:extLst>
              <a:ext uri="{FF2B5EF4-FFF2-40B4-BE49-F238E27FC236}">
                <a16:creationId xmlns:a16="http://schemas.microsoft.com/office/drawing/2014/main" id="{05FD7BB8-D58D-3041-92C9-78E600ECEF8D}"/>
              </a:ext>
            </a:extLst>
          </p:cNvPr>
          <p:cNvSpPr>
            <a:spLocks noGrp="1"/>
          </p:cNvSpPr>
          <p:nvPr>
            <p:ph idx="1"/>
          </p:nvPr>
        </p:nvSpPr>
        <p:spPr>
          <a:xfrm>
            <a:off x="838200" y="4414982"/>
            <a:ext cx="10515600" cy="1761981"/>
          </a:xfrm>
        </p:spPr>
        <p:txBody>
          <a:bodyPr>
            <a:normAutofit/>
          </a:bodyPr>
          <a:lstStyle/>
          <a:p>
            <a:r>
              <a:rPr lang="en-US" sz="2400" dirty="0"/>
              <a:t>Across a broad range of parameters, the accuracy of heritability interference improves as the number of SNP bins increases. </a:t>
            </a:r>
          </a:p>
        </p:txBody>
      </p:sp>
      <p:pic>
        <p:nvPicPr>
          <p:cNvPr id="5" name="Picture 4">
            <a:extLst>
              <a:ext uri="{FF2B5EF4-FFF2-40B4-BE49-F238E27FC236}">
                <a16:creationId xmlns:a16="http://schemas.microsoft.com/office/drawing/2014/main" id="{7675326E-CF75-B643-A092-DF6D72B806B3}"/>
              </a:ext>
            </a:extLst>
          </p:cNvPr>
          <p:cNvPicPr>
            <a:picLocks noChangeAspect="1"/>
          </p:cNvPicPr>
          <p:nvPr/>
        </p:nvPicPr>
        <p:blipFill rotWithShape="1">
          <a:blip r:embed="rId3"/>
          <a:srcRect b="49878"/>
          <a:stretch/>
        </p:blipFill>
        <p:spPr>
          <a:xfrm>
            <a:off x="489162" y="1854831"/>
            <a:ext cx="5603191" cy="2347778"/>
          </a:xfrm>
          <a:prstGeom prst="rect">
            <a:avLst/>
          </a:prstGeom>
        </p:spPr>
      </p:pic>
      <p:pic>
        <p:nvPicPr>
          <p:cNvPr id="6" name="Picture 5">
            <a:extLst>
              <a:ext uri="{FF2B5EF4-FFF2-40B4-BE49-F238E27FC236}">
                <a16:creationId xmlns:a16="http://schemas.microsoft.com/office/drawing/2014/main" id="{E6AA9BF7-F4C1-4F4A-8396-5DE5C4A47D89}"/>
              </a:ext>
            </a:extLst>
          </p:cNvPr>
          <p:cNvPicPr>
            <a:picLocks noChangeAspect="1"/>
          </p:cNvPicPr>
          <p:nvPr/>
        </p:nvPicPr>
        <p:blipFill rotWithShape="1">
          <a:blip r:embed="rId3"/>
          <a:srcRect t="49637"/>
          <a:stretch/>
        </p:blipFill>
        <p:spPr>
          <a:xfrm>
            <a:off x="6092353" y="1843558"/>
            <a:ext cx="5603191" cy="2359051"/>
          </a:xfrm>
          <a:prstGeom prst="rect">
            <a:avLst/>
          </a:prstGeom>
        </p:spPr>
      </p:pic>
    </p:spTree>
    <p:extLst>
      <p:ext uri="{BB962C8B-B14F-4D97-AF65-F5344CB8AC3E}">
        <p14:creationId xmlns:p14="http://schemas.microsoft.com/office/powerpoint/2010/main" val="3844219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86AE-F5BA-1A48-956C-CB0E57497B0C}"/>
              </a:ext>
            </a:extLst>
          </p:cNvPr>
          <p:cNvSpPr>
            <a:spLocks noGrp="1"/>
          </p:cNvSpPr>
          <p:nvPr>
            <p:ph type="title"/>
          </p:nvPr>
        </p:nvSpPr>
        <p:spPr/>
        <p:txBody>
          <a:bodyPr/>
          <a:lstStyle/>
          <a:p>
            <a:r>
              <a:rPr lang="en-US" dirty="0"/>
              <a:t>Simulation studies</a:t>
            </a:r>
          </a:p>
        </p:txBody>
      </p:sp>
      <p:sp>
        <p:nvSpPr>
          <p:cNvPr id="3" name="Content Placeholder 2">
            <a:extLst>
              <a:ext uri="{FF2B5EF4-FFF2-40B4-BE49-F238E27FC236}">
                <a16:creationId xmlns:a16="http://schemas.microsoft.com/office/drawing/2014/main" id="{C0496DBB-9BA9-F84F-BB82-67F0512B61BD}"/>
              </a:ext>
            </a:extLst>
          </p:cNvPr>
          <p:cNvSpPr>
            <a:spLocks noGrp="1"/>
          </p:cNvSpPr>
          <p:nvPr>
            <p:ph idx="1"/>
          </p:nvPr>
        </p:nvSpPr>
        <p:spPr>
          <a:xfrm>
            <a:off x="6118542" y="1566407"/>
            <a:ext cx="5235258" cy="4610556"/>
          </a:xfrm>
        </p:spPr>
        <p:txBody>
          <a:bodyPr>
            <a:normAutofit/>
          </a:bodyPr>
          <a:lstStyle/>
          <a:p>
            <a:r>
              <a:rPr lang="en-US" sz="2400" dirty="0"/>
              <a:t>Characterizing the genetic architecture of human gene expression</a:t>
            </a:r>
          </a:p>
          <a:p>
            <a:pPr marL="914400" lvl="1" indent="-457200">
              <a:buFont typeface="+mj-lt"/>
              <a:buAutoNum type="alphaUcPeriod"/>
            </a:pPr>
            <a:r>
              <a:rPr lang="en-US" sz="2000" dirty="0"/>
              <a:t>Average total heritability inferred across genes for different frequency filters</a:t>
            </a:r>
          </a:p>
          <a:p>
            <a:pPr marL="914400" lvl="1" indent="-457200">
              <a:buFont typeface="+mj-lt"/>
              <a:buAutoNum type="alphaUcPeriod"/>
            </a:pPr>
            <a:r>
              <a:rPr lang="en-US" sz="2000" dirty="0"/>
              <a:t>The proportion of heritability attributed to each MAF bin</a:t>
            </a:r>
          </a:p>
          <a:p>
            <a:pPr marL="914400" lvl="1" indent="-457200">
              <a:buFont typeface="+mj-lt"/>
              <a:buAutoNum type="alphaUcPeriod"/>
            </a:pPr>
            <a:r>
              <a:rPr lang="en-US" sz="2000" dirty="0"/>
              <a:t>Partitioning singletons by global MAF based on TGP and </a:t>
            </a:r>
            <a:r>
              <a:rPr lang="en-US" sz="2000" dirty="0" err="1"/>
              <a:t>gnomAD</a:t>
            </a:r>
            <a:endParaRPr lang="en-US" sz="2000" dirty="0"/>
          </a:p>
          <a:p>
            <a:pPr marL="914400" lvl="1" indent="-457200">
              <a:buFont typeface="+mj-lt"/>
              <a:buAutoNum type="alphaUcPeriod"/>
            </a:pPr>
            <a:r>
              <a:rPr lang="en-US" sz="2000" dirty="0" err="1"/>
              <a:t>Cummulative</a:t>
            </a:r>
            <a:r>
              <a:rPr lang="en-US" sz="2000" dirty="0"/>
              <a:t> heritability</a:t>
            </a:r>
          </a:p>
          <a:p>
            <a:pPr marL="914400" lvl="1" indent="-457200">
              <a:buFont typeface="+mj-lt"/>
              <a:buAutoNum type="alphaUcPeriod"/>
            </a:pPr>
            <a:r>
              <a:rPr lang="en-US" sz="2000" dirty="0"/>
              <a:t>Singleton heritability for type of singletons</a:t>
            </a:r>
          </a:p>
        </p:txBody>
      </p:sp>
      <p:pic>
        <p:nvPicPr>
          <p:cNvPr id="4" name="Picture 3">
            <a:extLst>
              <a:ext uri="{FF2B5EF4-FFF2-40B4-BE49-F238E27FC236}">
                <a16:creationId xmlns:a16="http://schemas.microsoft.com/office/drawing/2014/main" id="{410F1649-C29C-C54B-B80E-147580738404}"/>
              </a:ext>
            </a:extLst>
          </p:cNvPr>
          <p:cNvPicPr>
            <a:picLocks noChangeAspect="1"/>
          </p:cNvPicPr>
          <p:nvPr/>
        </p:nvPicPr>
        <p:blipFill>
          <a:blip r:embed="rId3"/>
          <a:stretch>
            <a:fillRect/>
          </a:stretch>
        </p:blipFill>
        <p:spPr>
          <a:xfrm>
            <a:off x="681182" y="1253898"/>
            <a:ext cx="5235258" cy="5152516"/>
          </a:xfrm>
          <a:prstGeom prst="rect">
            <a:avLst/>
          </a:prstGeom>
        </p:spPr>
      </p:pic>
    </p:spTree>
    <p:extLst>
      <p:ext uri="{BB962C8B-B14F-4D97-AF65-F5344CB8AC3E}">
        <p14:creationId xmlns:p14="http://schemas.microsoft.com/office/powerpoint/2010/main" val="1934385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2C27-2002-3747-9DFC-E33EA90C53F9}"/>
              </a:ext>
            </a:extLst>
          </p:cNvPr>
          <p:cNvSpPr>
            <a:spLocks noGrp="1"/>
          </p:cNvSpPr>
          <p:nvPr>
            <p:ph type="title"/>
          </p:nvPr>
        </p:nvSpPr>
        <p:spPr/>
        <p:txBody>
          <a:bodyPr/>
          <a:lstStyle/>
          <a:p>
            <a:r>
              <a:rPr lang="en-US" dirty="0"/>
              <a:t>Software availability</a:t>
            </a:r>
          </a:p>
        </p:txBody>
      </p:sp>
      <p:sp>
        <p:nvSpPr>
          <p:cNvPr id="3" name="Content Placeholder 2">
            <a:extLst>
              <a:ext uri="{FF2B5EF4-FFF2-40B4-BE49-F238E27FC236}">
                <a16:creationId xmlns:a16="http://schemas.microsoft.com/office/drawing/2014/main" id="{A7134893-73CA-DD49-A2DF-528F277C794E}"/>
              </a:ext>
            </a:extLst>
          </p:cNvPr>
          <p:cNvSpPr>
            <a:spLocks noGrp="1"/>
          </p:cNvSpPr>
          <p:nvPr>
            <p:ph idx="1"/>
          </p:nvPr>
        </p:nvSpPr>
        <p:spPr/>
        <p:txBody>
          <a:bodyPr>
            <a:normAutofit/>
          </a:bodyPr>
          <a:lstStyle/>
          <a:p>
            <a:r>
              <a:rPr lang="en-US" dirty="0"/>
              <a:t>Three open source software tools are available by request to the authors</a:t>
            </a:r>
          </a:p>
          <a:p>
            <a:pPr lvl="1"/>
            <a:r>
              <a:rPr lang="en-US" dirty="0" err="1"/>
              <a:t>SingHer.R</a:t>
            </a:r>
            <a:r>
              <a:rPr lang="en-US" dirty="0"/>
              <a:t> – </a:t>
            </a:r>
            <a:r>
              <a:rPr lang="en-US" u="sng" dirty="0"/>
              <a:t>Sing</a:t>
            </a:r>
            <a:r>
              <a:rPr lang="en-US" dirty="0"/>
              <a:t>leton </a:t>
            </a:r>
            <a:r>
              <a:rPr lang="en-US" u="sng" dirty="0"/>
              <a:t>He</a:t>
            </a:r>
            <a:r>
              <a:rPr lang="en-US" dirty="0"/>
              <a:t>ritability inference with </a:t>
            </a:r>
            <a:r>
              <a:rPr lang="en-US" u="sng" dirty="0"/>
              <a:t>R</a:t>
            </a:r>
            <a:r>
              <a:rPr lang="en-US" dirty="0"/>
              <a:t>EML implementation in R of the unbiased singleton-based LMM </a:t>
            </a:r>
          </a:p>
          <a:p>
            <a:pPr lvl="1"/>
            <a:r>
              <a:rPr lang="en-US" dirty="0" err="1"/>
              <a:t>HEplay.R</a:t>
            </a:r>
            <a:r>
              <a:rPr lang="en-US" dirty="0"/>
              <a:t> – H-E regression simulation in R that implements all the genotype-phenotype maps</a:t>
            </a:r>
          </a:p>
          <a:p>
            <a:pPr lvl="1"/>
            <a:r>
              <a:rPr lang="en-US" dirty="0"/>
              <a:t>HEh2.R – H-E regression implementation in R that performs all H-E analyses</a:t>
            </a:r>
          </a:p>
        </p:txBody>
      </p:sp>
    </p:spTree>
    <p:extLst>
      <p:ext uri="{BB962C8B-B14F-4D97-AF65-F5344CB8AC3E}">
        <p14:creationId xmlns:p14="http://schemas.microsoft.com/office/powerpoint/2010/main" val="4088726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EEF69-8135-CE41-BD8C-E243D40BD217}"/>
              </a:ext>
            </a:extLst>
          </p:cNvPr>
          <p:cNvSpPr>
            <a:spLocks noGrp="1"/>
          </p:cNvSpPr>
          <p:nvPr>
            <p:ph type="title"/>
          </p:nvPr>
        </p:nvSpPr>
        <p:spPr/>
        <p:txBody>
          <a:bodyPr/>
          <a:lstStyle/>
          <a:p>
            <a:pPr algn="r"/>
            <a:r>
              <a:rPr lang="en-US" dirty="0"/>
              <a:t>Preliminary </a:t>
            </a:r>
            <a:r>
              <a:rPr lang="en-US" dirty="0" err="1"/>
              <a:t>SingHer</a:t>
            </a:r>
            <a:r>
              <a:rPr lang="en-US" dirty="0"/>
              <a:t> analysis</a:t>
            </a:r>
            <a:br>
              <a:rPr lang="en-US" dirty="0"/>
            </a:br>
            <a:r>
              <a:rPr lang="en-US" dirty="0"/>
              <a:t>for </a:t>
            </a:r>
            <a:r>
              <a:rPr lang="en-US" dirty="0" err="1"/>
              <a:t>COPDGene</a:t>
            </a:r>
            <a:r>
              <a:rPr lang="en-US" dirty="0"/>
              <a:t> </a:t>
            </a:r>
          </a:p>
        </p:txBody>
      </p:sp>
      <p:sp>
        <p:nvSpPr>
          <p:cNvPr id="3" name="Text Placeholder 2">
            <a:extLst>
              <a:ext uri="{FF2B5EF4-FFF2-40B4-BE49-F238E27FC236}">
                <a16:creationId xmlns:a16="http://schemas.microsoft.com/office/drawing/2014/main" id="{B9636FAC-8E89-E940-B65D-31CAA295581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1679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descr="A screenshot of a cell phone&#10;&#10;Description automatically generated">
            <a:extLst>
              <a:ext uri="{FF2B5EF4-FFF2-40B4-BE49-F238E27FC236}">
                <a16:creationId xmlns:a16="http://schemas.microsoft.com/office/drawing/2014/main" id="{65671E08-BAAE-5D42-AE8A-4FE2F55D569A}"/>
              </a:ext>
            </a:extLst>
          </p:cNvPr>
          <p:cNvPicPr>
            <a:picLocks noChangeAspect="1"/>
          </p:cNvPicPr>
          <p:nvPr/>
        </p:nvPicPr>
        <p:blipFill rotWithShape="1">
          <a:blip r:embed="rId3"/>
          <a:srcRect b="4376"/>
          <a:stretch/>
        </p:blipFill>
        <p:spPr>
          <a:xfrm>
            <a:off x="7724486" y="3815940"/>
            <a:ext cx="3122738" cy="2986074"/>
          </a:xfrm>
          <a:prstGeom prst="rect">
            <a:avLst/>
          </a:prstGeom>
        </p:spPr>
      </p:pic>
      <p:sp>
        <p:nvSpPr>
          <p:cNvPr id="2" name="Title 1">
            <a:extLst>
              <a:ext uri="{FF2B5EF4-FFF2-40B4-BE49-F238E27FC236}">
                <a16:creationId xmlns:a16="http://schemas.microsoft.com/office/drawing/2014/main" id="{05E61111-0961-3F48-82AD-06D42EBE069C}"/>
              </a:ext>
            </a:extLst>
          </p:cNvPr>
          <p:cNvSpPr>
            <a:spLocks noGrp="1"/>
          </p:cNvSpPr>
          <p:nvPr>
            <p:ph type="title"/>
          </p:nvPr>
        </p:nvSpPr>
        <p:spPr/>
        <p:txBody>
          <a:bodyPr/>
          <a:lstStyle/>
          <a:p>
            <a:r>
              <a:rPr lang="en-US" dirty="0" err="1"/>
              <a:t>COPDGene</a:t>
            </a:r>
            <a:r>
              <a:rPr lang="en-US" dirty="0"/>
              <a:t> dataset and QC</a:t>
            </a:r>
          </a:p>
        </p:txBody>
      </p:sp>
      <p:grpSp>
        <p:nvGrpSpPr>
          <p:cNvPr id="37" name="Group 36">
            <a:extLst>
              <a:ext uri="{FF2B5EF4-FFF2-40B4-BE49-F238E27FC236}">
                <a16:creationId xmlns:a16="http://schemas.microsoft.com/office/drawing/2014/main" id="{62B6428F-24C0-CA40-8BF5-42A2D512BDBD}"/>
              </a:ext>
            </a:extLst>
          </p:cNvPr>
          <p:cNvGrpSpPr/>
          <p:nvPr/>
        </p:nvGrpSpPr>
        <p:grpSpPr>
          <a:xfrm>
            <a:off x="633885" y="1200787"/>
            <a:ext cx="6764093" cy="5160249"/>
            <a:chOff x="2873233" y="1200787"/>
            <a:chExt cx="6764093" cy="5160249"/>
          </a:xfrm>
        </p:grpSpPr>
        <p:sp>
          <p:nvSpPr>
            <p:cNvPr id="4" name="Rectangle 3">
              <a:extLst>
                <a:ext uri="{FF2B5EF4-FFF2-40B4-BE49-F238E27FC236}">
                  <a16:creationId xmlns:a16="http://schemas.microsoft.com/office/drawing/2014/main" id="{17545905-3EF9-6845-B11F-8AFA178A1C8D}"/>
                </a:ext>
              </a:extLst>
            </p:cNvPr>
            <p:cNvSpPr/>
            <p:nvPr/>
          </p:nvSpPr>
          <p:spPr>
            <a:xfrm>
              <a:off x="3027659" y="1726463"/>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Freeze 5b</a:t>
              </a:r>
            </a:p>
            <a:p>
              <a:pPr algn="ctr"/>
              <a:r>
                <a:rPr lang="en-US" sz="1200" dirty="0">
                  <a:solidFill>
                    <a:schemeClr val="tx1"/>
                  </a:solidFill>
                </a:rPr>
                <a:t>54,499 </a:t>
              </a:r>
              <a:r>
                <a:rPr lang="en-US" sz="1200" dirty="0" err="1">
                  <a:solidFill>
                    <a:schemeClr val="tx1"/>
                  </a:solidFill>
                </a:rPr>
                <a:t>indivs</a:t>
              </a:r>
              <a:r>
                <a:rPr lang="en-US" sz="1200" dirty="0">
                  <a:solidFill>
                    <a:schemeClr val="tx1"/>
                  </a:solidFill>
                </a:rPr>
                <a:t>.</a:t>
              </a:r>
            </a:p>
          </p:txBody>
        </p:sp>
        <p:sp>
          <p:nvSpPr>
            <p:cNvPr id="5" name="Rectangle 4">
              <a:extLst>
                <a:ext uri="{FF2B5EF4-FFF2-40B4-BE49-F238E27FC236}">
                  <a16:creationId xmlns:a16="http://schemas.microsoft.com/office/drawing/2014/main" id="{12FE13F4-284B-DA4F-BC14-75FDD66303CD}"/>
                </a:ext>
              </a:extLst>
            </p:cNvPr>
            <p:cNvSpPr/>
            <p:nvPr/>
          </p:nvSpPr>
          <p:spPr>
            <a:xfrm>
              <a:off x="6619201" y="1726462"/>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Freeze 2</a:t>
              </a:r>
            </a:p>
            <a:p>
              <a:pPr algn="ctr"/>
              <a:r>
                <a:rPr lang="en-US" sz="1200" dirty="0">
                  <a:solidFill>
                    <a:schemeClr val="tx1"/>
                  </a:solidFill>
                </a:rPr>
                <a:t>1,211 </a:t>
              </a:r>
              <a:r>
                <a:rPr lang="en-US" sz="1200" dirty="0" err="1">
                  <a:solidFill>
                    <a:schemeClr val="tx1"/>
                  </a:solidFill>
                </a:rPr>
                <a:t>indivs</a:t>
              </a:r>
              <a:r>
                <a:rPr lang="en-US" sz="1200" dirty="0">
                  <a:solidFill>
                    <a:schemeClr val="tx1"/>
                  </a:solidFill>
                </a:rPr>
                <a:t>. &amp; 65,987 genes</a:t>
              </a:r>
            </a:p>
          </p:txBody>
        </p:sp>
        <p:cxnSp>
          <p:nvCxnSpPr>
            <p:cNvPr id="9" name="Straight Arrow Connector 8">
              <a:extLst>
                <a:ext uri="{FF2B5EF4-FFF2-40B4-BE49-F238E27FC236}">
                  <a16:creationId xmlns:a16="http://schemas.microsoft.com/office/drawing/2014/main" id="{93BC0B10-258B-B446-9513-ACCB7501BB64}"/>
                </a:ext>
              </a:extLst>
            </p:cNvPr>
            <p:cNvCxnSpPr/>
            <p:nvPr/>
          </p:nvCxnSpPr>
          <p:spPr>
            <a:xfrm>
              <a:off x="4072615" y="2299858"/>
              <a:ext cx="0" cy="548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7F38A1E-EE10-5741-8DBA-EEB27140C5DF}"/>
                </a:ext>
              </a:extLst>
            </p:cNvPr>
            <p:cNvCxnSpPr/>
            <p:nvPr/>
          </p:nvCxnSpPr>
          <p:spPr>
            <a:xfrm>
              <a:off x="7673393" y="2299858"/>
              <a:ext cx="0" cy="548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F247A62-8D0C-654A-BBF9-B1DFA9F189C2}"/>
                </a:ext>
              </a:extLst>
            </p:cNvPr>
            <p:cNvSpPr txBox="1"/>
            <p:nvPr/>
          </p:nvSpPr>
          <p:spPr>
            <a:xfrm>
              <a:off x="4599711" y="2425536"/>
              <a:ext cx="2530180" cy="338554"/>
            </a:xfrm>
            <a:prstGeom prst="rect">
              <a:avLst/>
            </a:prstGeom>
            <a:noFill/>
          </p:spPr>
          <p:txBody>
            <a:bodyPr wrap="none" rtlCol="0">
              <a:spAutoFit/>
            </a:bodyPr>
            <a:lstStyle/>
            <a:p>
              <a:pPr algn="ctr"/>
              <a:r>
                <a:rPr lang="en-US" sz="1600" dirty="0"/>
                <a:t>Only overlapping individuals</a:t>
              </a:r>
            </a:p>
          </p:txBody>
        </p:sp>
        <p:sp>
          <p:nvSpPr>
            <p:cNvPr id="16" name="Rectangle 15">
              <a:extLst>
                <a:ext uri="{FF2B5EF4-FFF2-40B4-BE49-F238E27FC236}">
                  <a16:creationId xmlns:a16="http://schemas.microsoft.com/office/drawing/2014/main" id="{6B0595B5-54A7-1146-A5FE-8C2E153E910B}"/>
                </a:ext>
              </a:extLst>
            </p:cNvPr>
            <p:cNvSpPr/>
            <p:nvPr/>
          </p:nvSpPr>
          <p:spPr>
            <a:xfrm>
              <a:off x="2954745" y="1200787"/>
              <a:ext cx="2235740" cy="369332"/>
            </a:xfrm>
            <a:prstGeom prst="rect">
              <a:avLst/>
            </a:prstGeom>
          </p:spPr>
          <p:txBody>
            <a:bodyPr wrap="none">
              <a:spAutoFit/>
            </a:bodyPr>
            <a:lstStyle/>
            <a:p>
              <a:r>
                <a:rPr lang="en-US" b="1" dirty="0"/>
                <a:t>Genotype data : WGS</a:t>
              </a:r>
              <a:endParaRPr lang="en-US" dirty="0"/>
            </a:p>
          </p:txBody>
        </p:sp>
        <p:sp>
          <p:nvSpPr>
            <p:cNvPr id="17" name="Rectangle 16">
              <a:extLst>
                <a:ext uri="{FF2B5EF4-FFF2-40B4-BE49-F238E27FC236}">
                  <a16:creationId xmlns:a16="http://schemas.microsoft.com/office/drawing/2014/main" id="{7867B38F-4AEC-154C-87E8-99AA5EC3525A}"/>
                </a:ext>
              </a:extLst>
            </p:cNvPr>
            <p:cNvSpPr/>
            <p:nvPr/>
          </p:nvSpPr>
          <p:spPr>
            <a:xfrm>
              <a:off x="5923202" y="1222881"/>
              <a:ext cx="3500382" cy="369332"/>
            </a:xfrm>
            <a:prstGeom prst="rect">
              <a:avLst/>
            </a:prstGeom>
          </p:spPr>
          <p:txBody>
            <a:bodyPr wrap="none">
              <a:spAutoFit/>
            </a:bodyPr>
            <a:lstStyle/>
            <a:p>
              <a:r>
                <a:rPr lang="en-US" b="1" dirty="0"/>
                <a:t>Phenotype data : Gene expression</a:t>
              </a:r>
              <a:endParaRPr lang="en-US" dirty="0"/>
            </a:p>
          </p:txBody>
        </p:sp>
        <p:sp>
          <p:nvSpPr>
            <p:cNvPr id="19" name="Rectangle 18">
              <a:extLst>
                <a:ext uri="{FF2B5EF4-FFF2-40B4-BE49-F238E27FC236}">
                  <a16:creationId xmlns:a16="http://schemas.microsoft.com/office/drawing/2014/main" id="{10AA646C-A2B8-344B-857B-F09CC6049465}"/>
                </a:ext>
              </a:extLst>
            </p:cNvPr>
            <p:cNvSpPr/>
            <p:nvPr/>
          </p:nvSpPr>
          <p:spPr>
            <a:xfrm>
              <a:off x="3036895" y="2892814"/>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1,052 </a:t>
              </a:r>
              <a:r>
                <a:rPr lang="en-US" sz="1200" dirty="0" err="1">
                  <a:solidFill>
                    <a:schemeClr val="tx1"/>
                  </a:solidFill>
                </a:rPr>
                <a:t>indivs</a:t>
              </a:r>
              <a:r>
                <a:rPr lang="en-US" sz="1200" dirty="0">
                  <a:solidFill>
                    <a:schemeClr val="tx1"/>
                  </a:solidFill>
                </a:rPr>
                <a:t>.</a:t>
              </a:r>
            </a:p>
          </p:txBody>
        </p:sp>
        <p:sp>
          <p:nvSpPr>
            <p:cNvPr id="20" name="Rectangle 19">
              <a:extLst>
                <a:ext uri="{FF2B5EF4-FFF2-40B4-BE49-F238E27FC236}">
                  <a16:creationId xmlns:a16="http://schemas.microsoft.com/office/drawing/2014/main" id="{C2DBB1C0-673A-C741-BD30-009213B5230C}"/>
                </a:ext>
              </a:extLst>
            </p:cNvPr>
            <p:cNvSpPr/>
            <p:nvPr/>
          </p:nvSpPr>
          <p:spPr>
            <a:xfrm>
              <a:off x="6628437" y="2892813"/>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1,052 </a:t>
              </a:r>
              <a:r>
                <a:rPr lang="en-US" sz="1200" dirty="0" err="1">
                  <a:solidFill>
                    <a:schemeClr val="tx1"/>
                  </a:solidFill>
                </a:rPr>
                <a:t>indivs</a:t>
              </a:r>
              <a:r>
                <a:rPr lang="en-US" sz="1200" dirty="0">
                  <a:solidFill>
                    <a:schemeClr val="tx1"/>
                  </a:solidFill>
                </a:rPr>
                <a:t>. &amp; 65,987 genes</a:t>
              </a:r>
            </a:p>
          </p:txBody>
        </p:sp>
        <p:cxnSp>
          <p:nvCxnSpPr>
            <p:cNvPr id="21" name="Straight Arrow Connector 20">
              <a:extLst>
                <a:ext uri="{FF2B5EF4-FFF2-40B4-BE49-F238E27FC236}">
                  <a16:creationId xmlns:a16="http://schemas.microsoft.com/office/drawing/2014/main" id="{EE20B465-9C02-9044-81B4-328A86F98674}"/>
                </a:ext>
              </a:extLst>
            </p:cNvPr>
            <p:cNvCxnSpPr/>
            <p:nvPr/>
          </p:nvCxnSpPr>
          <p:spPr>
            <a:xfrm>
              <a:off x="4081851" y="3466209"/>
              <a:ext cx="0" cy="731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51AA397-F17D-5A47-89EC-19CF44506856}"/>
                </a:ext>
              </a:extLst>
            </p:cNvPr>
            <p:cNvCxnSpPr/>
            <p:nvPr/>
          </p:nvCxnSpPr>
          <p:spPr>
            <a:xfrm>
              <a:off x="7682629" y="3466209"/>
              <a:ext cx="0" cy="731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E55C4249-179C-484B-B25C-AB0BE4CE3BCF}"/>
                </a:ext>
              </a:extLst>
            </p:cNvPr>
            <p:cNvSpPr/>
            <p:nvPr/>
          </p:nvSpPr>
          <p:spPr>
            <a:xfrm>
              <a:off x="3032277" y="4250399"/>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a:solidFill>
                    <a:schemeClr val="tx1"/>
                  </a:solidFill>
                </a:rPr>
                <a:t>     Global SGT : ??? </a:t>
              </a:r>
            </a:p>
            <a:p>
              <a:pPr algn="just"/>
              <a:r>
                <a:rPr lang="en-US" sz="1200" dirty="0">
                  <a:solidFill>
                    <a:schemeClr val="tx1"/>
                  </a:solidFill>
                </a:rPr>
                <a:t>     Observed SGT : 27,497,488</a:t>
              </a:r>
            </a:p>
          </p:txBody>
        </p:sp>
        <p:sp>
          <p:nvSpPr>
            <p:cNvPr id="24" name="Rectangle 23">
              <a:extLst>
                <a:ext uri="{FF2B5EF4-FFF2-40B4-BE49-F238E27FC236}">
                  <a16:creationId xmlns:a16="http://schemas.microsoft.com/office/drawing/2014/main" id="{EB7EC47B-CBEA-CE43-88FD-2DBB720A7126}"/>
                </a:ext>
              </a:extLst>
            </p:cNvPr>
            <p:cNvSpPr/>
            <p:nvPr/>
          </p:nvSpPr>
          <p:spPr>
            <a:xfrm>
              <a:off x="6628437" y="4250399"/>
              <a:ext cx="2089912" cy="5703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1,052 </a:t>
              </a:r>
              <a:r>
                <a:rPr lang="en-US" sz="1200" dirty="0" err="1">
                  <a:solidFill>
                    <a:schemeClr val="tx1"/>
                  </a:solidFill>
                </a:rPr>
                <a:t>indivs</a:t>
              </a:r>
              <a:r>
                <a:rPr lang="en-US" sz="1200" dirty="0">
                  <a:solidFill>
                    <a:schemeClr val="tx1"/>
                  </a:solidFill>
                </a:rPr>
                <a:t>. &amp; 13,284 genes</a:t>
              </a:r>
            </a:p>
          </p:txBody>
        </p:sp>
        <p:sp>
          <p:nvSpPr>
            <p:cNvPr id="27" name="TextBox 26">
              <a:extLst>
                <a:ext uri="{FF2B5EF4-FFF2-40B4-BE49-F238E27FC236}">
                  <a16:creationId xmlns:a16="http://schemas.microsoft.com/office/drawing/2014/main" id="{019F8EDF-79EB-6B4A-8F95-667233505E90}"/>
                </a:ext>
              </a:extLst>
            </p:cNvPr>
            <p:cNvSpPr txBox="1"/>
            <p:nvPr/>
          </p:nvSpPr>
          <p:spPr>
            <a:xfrm>
              <a:off x="7708272" y="3488125"/>
              <a:ext cx="1929054" cy="646331"/>
            </a:xfrm>
            <a:prstGeom prst="rect">
              <a:avLst/>
            </a:prstGeom>
            <a:noFill/>
          </p:spPr>
          <p:txBody>
            <a:bodyPr wrap="none" rtlCol="0">
              <a:spAutoFit/>
            </a:bodyPr>
            <a:lstStyle/>
            <a:p>
              <a:r>
                <a:rPr lang="en-US" sz="1200" dirty="0"/>
                <a:t>- non-expressed genes</a:t>
              </a:r>
            </a:p>
            <a:p>
              <a:r>
                <a:rPr lang="en-US" sz="1200" dirty="0"/>
                <a:t>- genes on sex chromosome</a:t>
              </a:r>
            </a:p>
            <a:p>
              <a:r>
                <a:rPr lang="en-US" sz="1200" dirty="0"/>
                <a:t>+ high quality genes</a:t>
              </a:r>
            </a:p>
          </p:txBody>
        </p:sp>
        <p:sp>
          <p:nvSpPr>
            <p:cNvPr id="28" name="TextBox 27">
              <a:extLst>
                <a:ext uri="{FF2B5EF4-FFF2-40B4-BE49-F238E27FC236}">
                  <a16:creationId xmlns:a16="http://schemas.microsoft.com/office/drawing/2014/main" id="{E34B71A2-B612-724F-B2BE-D34C256A3B42}"/>
                </a:ext>
              </a:extLst>
            </p:cNvPr>
            <p:cNvSpPr txBox="1"/>
            <p:nvPr/>
          </p:nvSpPr>
          <p:spPr>
            <a:xfrm>
              <a:off x="2873233" y="3733427"/>
              <a:ext cx="1286827" cy="276999"/>
            </a:xfrm>
            <a:prstGeom prst="rect">
              <a:avLst/>
            </a:prstGeom>
            <a:noFill/>
          </p:spPr>
          <p:txBody>
            <a:bodyPr wrap="none" rtlCol="0">
              <a:spAutoFit/>
            </a:bodyPr>
            <a:lstStyle/>
            <a:p>
              <a:r>
                <a:rPr lang="en-US" sz="1200" dirty="0"/>
                <a:t>+ Only singletons</a:t>
              </a:r>
            </a:p>
          </p:txBody>
        </p:sp>
        <p:cxnSp>
          <p:nvCxnSpPr>
            <p:cNvPr id="31" name="Straight Connector 30">
              <a:extLst>
                <a:ext uri="{FF2B5EF4-FFF2-40B4-BE49-F238E27FC236}">
                  <a16:creationId xmlns:a16="http://schemas.microsoft.com/office/drawing/2014/main" id="{9792950B-0F89-A04A-91A5-69426EE8C77A}"/>
                </a:ext>
              </a:extLst>
            </p:cNvPr>
            <p:cNvCxnSpPr/>
            <p:nvPr/>
          </p:nvCxnSpPr>
          <p:spPr>
            <a:xfrm>
              <a:off x="4072615" y="4820749"/>
              <a:ext cx="0" cy="31403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F818660-962C-AF4D-A24C-9443D71DEEBE}"/>
                </a:ext>
              </a:extLst>
            </p:cNvPr>
            <p:cNvCxnSpPr/>
            <p:nvPr/>
          </p:nvCxnSpPr>
          <p:spPr>
            <a:xfrm>
              <a:off x="7708272" y="4821389"/>
              <a:ext cx="0" cy="314037"/>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DE72C5A7-911E-1B4A-AD8C-A64F00262894}"/>
                </a:ext>
              </a:extLst>
            </p:cNvPr>
            <p:cNvCxnSpPr>
              <a:cxnSpLocks/>
            </p:cNvCxnSpPr>
            <p:nvPr/>
          </p:nvCxnSpPr>
          <p:spPr>
            <a:xfrm flipH="1">
              <a:off x="4067997" y="5130168"/>
              <a:ext cx="3640275"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484C4B6-FDE5-5D4B-A84F-E871406EC663}"/>
                </a:ext>
              </a:extLst>
            </p:cNvPr>
            <p:cNvCxnSpPr/>
            <p:nvPr/>
          </p:nvCxnSpPr>
          <p:spPr>
            <a:xfrm>
              <a:off x="5852313" y="5130168"/>
              <a:ext cx="0" cy="256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8DC4CED9-7E9E-AD4E-863D-845C1647FBDD}"/>
                </a:ext>
              </a:extLst>
            </p:cNvPr>
            <p:cNvSpPr/>
            <p:nvPr/>
          </p:nvSpPr>
          <p:spPr>
            <a:xfrm>
              <a:off x="3036896" y="5438947"/>
              <a:ext cx="5672206" cy="9220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Apply transcriptome-wide </a:t>
              </a:r>
              <a:r>
                <a:rPr lang="en-US" sz="1600" b="1" dirty="0" err="1">
                  <a:solidFill>
                    <a:schemeClr val="tx1"/>
                  </a:solidFill>
                </a:rPr>
                <a:t>SingHer</a:t>
              </a:r>
              <a:r>
                <a:rPr lang="en-US" sz="1600" b="1" dirty="0">
                  <a:solidFill>
                    <a:schemeClr val="tx1"/>
                  </a:solidFill>
                </a:rPr>
                <a:t> analysis</a:t>
              </a:r>
            </a:p>
            <a:p>
              <a:pPr algn="ctr"/>
              <a:r>
                <a:rPr lang="en-US" sz="1600" dirty="0">
                  <a:solidFill>
                    <a:schemeClr val="tx1"/>
                  </a:solidFill>
                </a:rPr>
                <a:t>for each gene and singletons within 1 Mb of the transcription start or end sites of a gene</a:t>
              </a:r>
            </a:p>
          </p:txBody>
        </p:sp>
      </p:grpSp>
      <p:graphicFrame>
        <p:nvGraphicFramePr>
          <p:cNvPr id="38" name="Table 37">
            <a:extLst>
              <a:ext uri="{FF2B5EF4-FFF2-40B4-BE49-F238E27FC236}">
                <a16:creationId xmlns:a16="http://schemas.microsoft.com/office/drawing/2014/main" id="{C07E7900-28B5-904E-98C0-159BB4611E2C}"/>
              </a:ext>
            </a:extLst>
          </p:cNvPr>
          <p:cNvGraphicFramePr>
            <a:graphicFrameLocks noGrp="1"/>
          </p:cNvGraphicFramePr>
          <p:nvPr>
            <p:extLst>
              <p:ext uri="{D42A27DB-BD31-4B8C-83A1-F6EECF244321}">
                <p14:modId xmlns:p14="http://schemas.microsoft.com/office/powerpoint/2010/main" val="913977599"/>
              </p:ext>
            </p:extLst>
          </p:nvPr>
        </p:nvGraphicFramePr>
        <p:xfrm>
          <a:off x="7729134" y="1672841"/>
          <a:ext cx="4127862" cy="2235200"/>
        </p:xfrm>
        <a:graphic>
          <a:graphicData uri="http://schemas.openxmlformats.org/drawingml/2006/table">
            <a:tbl>
              <a:tblPr/>
              <a:tblGrid>
                <a:gridCol w="365760">
                  <a:extLst>
                    <a:ext uri="{9D8B030D-6E8A-4147-A177-3AD203B41FA5}">
                      <a16:colId xmlns:a16="http://schemas.microsoft.com/office/drawing/2014/main" val="2904899464"/>
                    </a:ext>
                  </a:extLst>
                </a:gridCol>
                <a:gridCol w="627017">
                  <a:extLst>
                    <a:ext uri="{9D8B030D-6E8A-4147-A177-3AD203B41FA5}">
                      <a16:colId xmlns:a16="http://schemas.microsoft.com/office/drawing/2014/main" val="3629609130"/>
                    </a:ext>
                  </a:extLst>
                </a:gridCol>
                <a:gridCol w="627017">
                  <a:extLst>
                    <a:ext uri="{9D8B030D-6E8A-4147-A177-3AD203B41FA5}">
                      <a16:colId xmlns:a16="http://schemas.microsoft.com/office/drawing/2014/main" val="3811642832"/>
                    </a:ext>
                  </a:extLst>
                </a:gridCol>
                <a:gridCol w="627017">
                  <a:extLst>
                    <a:ext uri="{9D8B030D-6E8A-4147-A177-3AD203B41FA5}">
                      <a16:colId xmlns:a16="http://schemas.microsoft.com/office/drawing/2014/main" val="2285977944"/>
                    </a:ext>
                  </a:extLst>
                </a:gridCol>
                <a:gridCol w="627017">
                  <a:extLst>
                    <a:ext uri="{9D8B030D-6E8A-4147-A177-3AD203B41FA5}">
                      <a16:colId xmlns:a16="http://schemas.microsoft.com/office/drawing/2014/main" val="3884746346"/>
                    </a:ext>
                  </a:extLst>
                </a:gridCol>
                <a:gridCol w="627017">
                  <a:extLst>
                    <a:ext uri="{9D8B030D-6E8A-4147-A177-3AD203B41FA5}">
                      <a16:colId xmlns:a16="http://schemas.microsoft.com/office/drawing/2014/main" val="605897772"/>
                    </a:ext>
                  </a:extLst>
                </a:gridCol>
                <a:gridCol w="627017">
                  <a:extLst>
                    <a:ext uri="{9D8B030D-6E8A-4147-A177-3AD203B41FA5}">
                      <a16:colId xmlns:a16="http://schemas.microsoft.com/office/drawing/2014/main" val="898344979"/>
                    </a:ext>
                  </a:extLst>
                </a:gridCol>
              </a:tblGrid>
              <a:tr h="203200">
                <a:tc>
                  <a:txBody>
                    <a:bodyPr/>
                    <a:lstStyle/>
                    <a:p>
                      <a:pPr algn="ctr"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8376079"/>
                  </a:ext>
                </a:extLst>
              </a:tr>
              <a:tr h="203200">
                <a:tc>
                  <a:txBody>
                    <a:bodyPr/>
                    <a:lstStyle/>
                    <a:p>
                      <a:pPr algn="ctr" fontAlgn="b"/>
                      <a:r>
                        <a:rPr lang="en-US" sz="1200" b="0" i="0" u="none" strike="noStrike" dirty="0">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27805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20993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16318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963226"/>
                  </a:ext>
                </a:extLst>
              </a:tr>
              <a:tr h="203200">
                <a:tc>
                  <a:txBody>
                    <a:bodyPr/>
                    <a:lstStyle/>
                    <a:p>
                      <a:pPr algn="ctr" fontAlgn="b"/>
                      <a:r>
                        <a:rPr lang="en-US" sz="1200" b="0" i="0" u="none" strike="noStrike">
                          <a:solidFill>
                            <a:srgbClr val="000000"/>
                          </a:solidFill>
                          <a:effectLst/>
                          <a:latin typeface="Calibri" panose="020F050202020403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17030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15203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13650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9507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6836766"/>
                  </a:ext>
                </a:extLst>
              </a:tr>
              <a:tr h="203200">
                <a:tc>
                  <a:txBody>
                    <a:bodyPr/>
                    <a:lstStyle/>
                    <a:p>
                      <a:pPr algn="ctr" fontAlgn="b"/>
                      <a:r>
                        <a:rPr lang="en-US" sz="1200" b="0" i="0" u="none" strike="noStrike">
                          <a:solidFill>
                            <a:srgbClr val="000000"/>
                          </a:solidFill>
                          <a:effectLst/>
                          <a:latin typeface="Calibri" panose="020F0502020204030204" pitchFamily="34" charset="0"/>
                        </a:rPr>
                        <a:t>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17873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15946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14346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12867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439998"/>
                  </a:ext>
                </a:extLst>
              </a:tr>
              <a:tr h="203200">
                <a:tc>
                  <a:txBody>
                    <a:bodyPr/>
                    <a:lstStyle/>
                    <a:p>
                      <a:pPr algn="ctr" fontAlgn="b"/>
                      <a:r>
                        <a:rPr lang="en-US" sz="1200" b="0" i="0" u="none" strike="noStrike">
                          <a:solidFill>
                            <a:srgbClr val="000000"/>
                          </a:solidFill>
                          <a:effectLst/>
                          <a:latin typeface="Calibri" panose="020F0502020204030204" pitchFamily="34" charset="0"/>
                        </a:rPr>
                        <a:t>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16951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15239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12335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11028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8480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977367"/>
                  </a:ext>
                </a:extLst>
              </a:tr>
              <a:tr h="203200">
                <a:tc>
                  <a:txBody>
                    <a:bodyPr/>
                    <a:lstStyle/>
                    <a:p>
                      <a:pPr algn="ctr" fontAlgn="b"/>
                      <a:r>
                        <a:rPr lang="en-US" sz="1200" b="0" i="0" u="none" strike="noStrike">
                          <a:solidFill>
                            <a:srgbClr val="000000"/>
                          </a:solidFill>
                          <a:effectLst/>
                          <a:latin typeface="Calibri" panose="020F050202020403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16179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14560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13130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11818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10553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8054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395183"/>
                  </a:ext>
                </a:extLst>
              </a:tr>
              <a:tr h="203200">
                <a:tc>
                  <a:txBody>
                    <a:bodyPr/>
                    <a:lstStyle/>
                    <a:p>
                      <a:pPr algn="ctr" fontAlgn="b"/>
                      <a:r>
                        <a:rPr lang="en-US" sz="1200" b="0" i="0" u="none" strike="noStrike">
                          <a:solidFill>
                            <a:srgbClr val="000000"/>
                          </a:solidFill>
                          <a:effectLst/>
                          <a:latin typeface="Calibri" panose="020F0502020204030204" pitchFamily="34" charset="0"/>
                        </a:rPr>
                        <a:t>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15306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1" i="0" u="none" strike="noStrike">
                          <a:solidFill>
                            <a:srgbClr val="000000"/>
                          </a:solidFill>
                          <a:effectLst/>
                          <a:latin typeface="Calibri" panose="020F0502020204030204" pitchFamily="34" charset="0"/>
                        </a:rPr>
                        <a:t>13820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fontAlgn="b"/>
                      <a:r>
                        <a:rPr lang="en-US" sz="1200" b="0" i="0" u="none" strike="noStrike">
                          <a:solidFill>
                            <a:srgbClr val="000000"/>
                          </a:solidFill>
                          <a:effectLst/>
                          <a:latin typeface="Calibri" panose="020F0502020204030204" pitchFamily="34" charset="0"/>
                        </a:rPr>
                        <a:t>12431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9986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7603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474844"/>
                  </a:ext>
                </a:extLst>
              </a:tr>
              <a:tr h="203200">
                <a:tc>
                  <a:txBody>
                    <a:bodyPr/>
                    <a:lstStyle/>
                    <a:p>
                      <a:pPr algn="ctr" fontAlgn="b"/>
                      <a:r>
                        <a:rPr lang="en-US" sz="1200" b="0" i="0" u="none" strike="noStrike">
                          <a:solidFill>
                            <a:srgbClr val="000000"/>
                          </a:solidFill>
                          <a:effectLst/>
                          <a:latin typeface="Calibri" panose="020F0502020204030204" pitchFamily="34" charset="0"/>
                        </a:rPr>
                        <a:t>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13271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11972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10732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9568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7278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8289981"/>
                  </a:ext>
                </a:extLst>
              </a:tr>
              <a:tr h="203200">
                <a:tc>
                  <a:txBody>
                    <a:bodyPr/>
                    <a:lstStyle/>
                    <a:p>
                      <a:pPr algn="ctr" fontAlgn="b"/>
                      <a:r>
                        <a:rPr lang="en-US" sz="1200" b="0" i="0" u="none" strike="noStrike">
                          <a:solidFill>
                            <a:srgbClr val="000000"/>
                          </a:solidFill>
                          <a:effectLst/>
                          <a:latin typeface="Calibri" panose="020F0502020204030204" pitchFamily="34" charset="0"/>
                        </a:rPr>
                        <a:t>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14097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11511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10320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9167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6899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2528793"/>
                  </a:ext>
                </a:extLst>
              </a:tr>
              <a:tr h="203200">
                <a:tc>
                  <a:txBody>
                    <a:bodyPr/>
                    <a:lstStyle/>
                    <a:p>
                      <a:pPr algn="ctr" fontAlgn="b"/>
                      <a:r>
                        <a:rPr lang="en-US" sz="1200" b="0" i="0" u="none" strike="noStrike">
                          <a:solidFill>
                            <a:srgbClr val="000000"/>
                          </a:solidFill>
                          <a:effectLst/>
                          <a:latin typeface="Calibri" panose="020F0502020204030204" pitchFamily="34" charset="0"/>
                        </a:rPr>
                        <a:t>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13447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10998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9848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8741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6528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6011111"/>
                  </a:ext>
                </a:extLst>
              </a:tr>
              <a:tr h="203200">
                <a:tc>
                  <a:txBody>
                    <a:bodyPr/>
                    <a:lstStyle/>
                    <a:p>
                      <a:pPr algn="ctr" fontAlgn="b"/>
                      <a:r>
                        <a:rPr lang="en-US" sz="1200" b="0" i="0" u="none" strike="noStrike">
                          <a:solidFill>
                            <a:srgbClr val="000000"/>
                          </a:solidFill>
                          <a:effectLst/>
                          <a:latin typeface="Calibri" panose="020F0502020204030204" pitchFamily="34" charset="0"/>
                        </a:rPr>
                        <a:t>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12583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10314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9240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8198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6036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8927498"/>
                  </a:ext>
                </a:extLst>
              </a:tr>
            </a:tbl>
          </a:graphicData>
        </a:graphic>
      </p:graphicFrame>
      <p:sp>
        <p:nvSpPr>
          <p:cNvPr id="39" name="TextBox 38">
            <a:extLst>
              <a:ext uri="{FF2B5EF4-FFF2-40B4-BE49-F238E27FC236}">
                <a16:creationId xmlns:a16="http://schemas.microsoft.com/office/drawing/2014/main" id="{DAAFEDED-7EA2-1C43-A063-52F30EC1A5B3}"/>
              </a:ext>
            </a:extLst>
          </p:cNvPr>
          <p:cNvSpPr txBox="1"/>
          <p:nvPr/>
        </p:nvSpPr>
        <p:spPr>
          <a:xfrm>
            <a:off x="7642306" y="1200290"/>
            <a:ext cx="4180375" cy="461665"/>
          </a:xfrm>
          <a:prstGeom prst="rect">
            <a:avLst/>
          </a:prstGeom>
          <a:noFill/>
        </p:spPr>
        <p:txBody>
          <a:bodyPr wrap="none" rtlCol="0">
            <a:spAutoFit/>
          </a:bodyPr>
          <a:lstStyle/>
          <a:p>
            <a:r>
              <a:rPr lang="en-US" sz="1200" dirty="0"/>
              <a:t>The number of genes for which the proportion of individuals (x) </a:t>
            </a:r>
            <a:br>
              <a:rPr lang="en-US" sz="1200" dirty="0"/>
            </a:br>
            <a:r>
              <a:rPr lang="en-US" sz="1200" dirty="0"/>
              <a:t>has log(CPM) &gt;Y.  (Row : X, Column : Y)</a:t>
            </a:r>
          </a:p>
        </p:txBody>
      </p:sp>
    </p:spTree>
    <p:extLst>
      <p:ext uri="{BB962C8B-B14F-4D97-AF65-F5344CB8AC3E}">
        <p14:creationId xmlns:p14="http://schemas.microsoft.com/office/powerpoint/2010/main" val="1173777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87C1-F6E1-934E-B666-F90A699B1B5A}"/>
              </a:ext>
            </a:extLst>
          </p:cNvPr>
          <p:cNvSpPr>
            <a:spLocks noGrp="1"/>
          </p:cNvSpPr>
          <p:nvPr>
            <p:ph type="title"/>
          </p:nvPr>
        </p:nvSpPr>
        <p:spPr/>
        <p:txBody>
          <a:bodyPr/>
          <a:lstStyle/>
          <a:p>
            <a:r>
              <a:rPr lang="en-US" dirty="0" err="1"/>
              <a:t>SingHer</a:t>
            </a:r>
            <a:r>
              <a:rPr lang="en-US" dirty="0"/>
              <a:t> analysis</a:t>
            </a:r>
          </a:p>
        </p:txBody>
      </p:sp>
      <p:pic>
        <p:nvPicPr>
          <p:cNvPr id="11" name="Content Placeholder 10" descr="A close up of a logo&#10;&#10;Description automatically generated">
            <a:extLst>
              <a:ext uri="{FF2B5EF4-FFF2-40B4-BE49-F238E27FC236}">
                <a16:creationId xmlns:a16="http://schemas.microsoft.com/office/drawing/2014/main" id="{D0CD2CC1-2A8F-B849-9E61-FA8958282F2A}"/>
              </a:ext>
            </a:extLst>
          </p:cNvPr>
          <p:cNvPicPr>
            <a:picLocks noGrp="1" noChangeAspect="1"/>
          </p:cNvPicPr>
          <p:nvPr>
            <p:ph idx="1"/>
          </p:nvPr>
        </p:nvPicPr>
        <p:blipFill>
          <a:blip r:embed="rId3"/>
          <a:stretch>
            <a:fillRect/>
          </a:stretch>
        </p:blipFill>
        <p:spPr>
          <a:xfrm>
            <a:off x="610310" y="1585911"/>
            <a:ext cx="4572000" cy="4572000"/>
          </a:xfrm>
        </p:spPr>
      </p:pic>
      <p:graphicFrame>
        <p:nvGraphicFramePr>
          <p:cNvPr id="15" name="Table 14">
            <a:extLst>
              <a:ext uri="{FF2B5EF4-FFF2-40B4-BE49-F238E27FC236}">
                <a16:creationId xmlns:a16="http://schemas.microsoft.com/office/drawing/2014/main" id="{AA8CADD4-4ECD-CB4E-97A4-E9A0BFC1922E}"/>
              </a:ext>
            </a:extLst>
          </p:cNvPr>
          <p:cNvGraphicFramePr>
            <a:graphicFrameLocks noGrp="1"/>
          </p:cNvGraphicFramePr>
          <p:nvPr>
            <p:extLst>
              <p:ext uri="{D42A27DB-BD31-4B8C-83A1-F6EECF244321}">
                <p14:modId xmlns:p14="http://schemas.microsoft.com/office/powerpoint/2010/main" val="2951554012"/>
              </p:ext>
            </p:extLst>
          </p:nvPr>
        </p:nvGraphicFramePr>
        <p:xfrm>
          <a:off x="5991383" y="1119992"/>
          <a:ext cx="5116342" cy="5499192"/>
        </p:xfrm>
        <a:graphic>
          <a:graphicData uri="http://schemas.openxmlformats.org/drawingml/2006/table">
            <a:tbl>
              <a:tblPr/>
              <a:tblGrid>
                <a:gridCol w="1005840">
                  <a:extLst>
                    <a:ext uri="{9D8B030D-6E8A-4147-A177-3AD203B41FA5}">
                      <a16:colId xmlns:a16="http://schemas.microsoft.com/office/drawing/2014/main" val="2962478773"/>
                    </a:ext>
                  </a:extLst>
                </a:gridCol>
                <a:gridCol w="457200">
                  <a:extLst>
                    <a:ext uri="{9D8B030D-6E8A-4147-A177-3AD203B41FA5}">
                      <a16:colId xmlns:a16="http://schemas.microsoft.com/office/drawing/2014/main" val="3604363230"/>
                    </a:ext>
                  </a:extLst>
                </a:gridCol>
                <a:gridCol w="729371">
                  <a:extLst>
                    <a:ext uri="{9D8B030D-6E8A-4147-A177-3AD203B41FA5}">
                      <a16:colId xmlns:a16="http://schemas.microsoft.com/office/drawing/2014/main" val="1577849555"/>
                    </a:ext>
                  </a:extLst>
                </a:gridCol>
                <a:gridCol w="729371">
                  <a:extLst>
                    <a:ext uri="{9D8B030D-6E8A-4147-A177-3AD203B41FA5}">
                      <a16:colId xmlns:a16="http://schemas.microsoft.com/office/drawing/2014/main" val="3658243077"/>
                    </a:ext>
                  </a:extLst>
                </a:gridCol>
                <a:gridCol w="1645920">
                  <a:extLst>
                    <a:ext uri="{9D8B030D-6E8A-4147-A177-3AD203B41FA5}">
                      <a16:colId xmlns:a16="http://schemas.microsoft.com/office/drawing/2014/main" val="2229016733"/>
                    </a:ext>
                  </a:extLst>
                </a:gridCol>
                <a:gridCol w="548640">
                  <a:extLst>
                    <a:ext uri="{9D8B030D-6E8A-4147-A177-3AD203B41FA5}">
                      <a16:colId xmlns:a16="http://schemas.microsoft.com/office/drawing/2014/main" val="1519245127"/>
                    </a:ext>
                  </a:extLst>
                </a:gridCol>
              </a:tblGrid>
              <a:tr h="274320">
                <a:tc>
                  <a:txBody>
                    <a:bodyPr/>
                    <a:lstStyle/>
                    <a:p>
                      <a:pPr algn="l" fontAlgn="b"/>
                      <a:r>
                        <a:rPr lang="en-US" sz="900" b="0" i="0" u="none" strike="noStrike" dirty="0" err="1">
                          <a:solidFill>
                            <a:srgbClr val="000000"/>
                          </a:solidFill>
                          <a:effectLst/>
                          <a:latin typeface="Helvetica Neue" panose="02000503000000020004" pitchFamily="2" charset="0"/>
                        </a:rPr>
                        <a:t>Gene_Name</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Helvetica Neue" panose="02000503000000020004" pitchFamily="2" charset="0"/>
                        </a:rPr>
                        <a:t>CHR</a:t>
                      </a: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Start_bp</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End_bp</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Gene_Type</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Helvetica Neue" panose="02000503000000020004" pitchFamily="2" charset="0"/>
                        </a:rPr>
                        <a:t>h2</a:t>
                      </a:r>
                    </a:p>
                  </a:txBody>
                  <a:tcPr marL="6396" marR="6396" marT="6396" marB="0" anchor="ctr">
                    <a:lnL>
                      <a:noFill/>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2800739"/>
                  </a:ext>
                </a:extLst>
              </a:tr>
              <a:tr h="274320">
                <a:tc>
                  <a:txBody>
                    <a:bodyPr/>
                    <a:lstStyle/>
                    <a:p>
                      <a:pPr algn="l" fontAlgn="b"/>
                      <a:r>
                        <a:rPr lang="en-US" sz="900" b="0" i="0" u="none" strike="noStrike">
                          <a:solidFill>
                            <a:srgbClr val="000000"/>
                          </a:solidFill>
                          <a:effectLst/>
                          <a:latin typeface="Helvetica Neue" panose="02000503000000020004" pitchFamily="2" charset="0"/>
                        </a:rPr>
                        <a:t>MYOM1</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Helvetica Neue" panose="02000503000000020004" pitchFamily="2" charset="0"/>
                        </a:rPr>
                        <a:t>18</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Helvetica Neue" panose="02000503000000020004" pitchFamily="2" charset="0"/>
                        </a:rPr>
                        <a:t>3066807</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3220108</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protein_coding</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Helvetica Neue" panose="02000503000000020004" pitchFamily="2" charset="0"/>
                        </a:rPr>
                        <a:t>0.5690</a:t>
                      </a:r>
                    </a:p>
                  </a:txBody>
                  <a:tcPr marL="6396" marR="6396" marT="6396" marB="0" anchor="ctr">
                    <a:lnL>
                      <a:noFill/>
                    </a:lnL>
                    <a:lnR>
                      <a:noFill/>
                    </a:lnR>
                    <a:lnT w="1905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974727553"/>
                  </a:ext>
                </a:extLst>
              </a:tr>
              <a:tr h="274320">
                <a:tc>
                  <a:txBody>
                    <a:bodyPr/>
                    <a:lstStyle/>
                    <a:p>
                      <a:pPr algn="l" fontAlgn="b"/>
                      <a:r>
                        <a:rPr lang="en-US" sz="900" b="0" i="0" u="none" strike="noStrike">
                          <a:solidFill>
                            <a:srgbClr val="000000"/>
                          </a:solidFill>
                          <a:effectLst/>
                          <a:latin typeface="Helvetica Neue" panose="02000503000000020004" pitchFamily="2" charset="0"/>
                        </a:rPr>
                        <a:t>MTCO1P12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631074</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632616</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unprocessed_pseudogene</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0.5475</a:t>
                      </a:r>
                    </a:p>
                  </a:txBody>
                  <a:tcPr marL="6396" marR="6396" marT="6396" marB="0" anchor="ctr">
                    <a:lnL>
                      <a:noFill/>
                    </a:lnL>
                    <a:lnR>
                      <a:noFill/>
                    </a:lnR>
                    <a:lnT>
                      <a:noFill/>
                    </a:lnT>
                    <a:lnB>
                      <a:noFill/>
                    </a:lnB>
                  </a:tcPr>
                </a:tc>
                <a:extLst>
                  <a:ext uri="{0D108BD9-81ED-4DB2-BD59-A6C34878D82A}">
                    <a16:rowId xmlns:a16="http://schemas.microsoft.com/office/drawing/2014/main" val="3280366993"/>
                  </a:ext>
                </a:extLst>
              </a:tr>
              <a:tr h="274320">
                <a:tc>
                  <a:txBody>
                    <a:bodyPr/>
                    <a:lstStyle/>
                    <a:p>
                      <a:pPr algn="l" fontAlgn="b"/>
                      <a:r>
                        <a:rPr lang="en-US" sz="900" b="0" i="0" u="none" strike="noStrike">
                          <a:solidFill>
                            <a:srgbClr val="000000"/>
                          </a:solidFill>
                          <a:effectLst/>
                          <a:latin typeface="Helvetica Neue" panose="02000503000000020004" pitchFamily="2" charset="0"/>
                        </a:rPr>
                        <a:t>ABCA5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69244311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69327244</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protein_coding</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0.4044</a:t>
                      </a:r>
                    </a:p>
                  </a:txBody>
                  <a:tcPr marL="6396" marR="6396" marT="6396" marB="0" anchor="ctr">
                    <a:lnL>
                      <a:noFill/>
                    </a:lnL>
                    <a:lnR>
                      <a:noFill/>
                    </a:lnR>
                    <a:lnT>
                      <a:noFill/>
                    </a:lnT>
                    <a:lnB>
                      <a:noFill/>
                    </a:lnB>
                  </a:tcPr>
                </a:tc>
                <a:extLst>
                  <a:ext uri="{0D108BD9-81ED-4DB2-BD59-A6C34878D82A}">
                    <a16:rowId xmlns:a16="http://schemas.microsoft.com/office/drawing/2014/main" val="2432703264"/>
                  </a:ext>
                </a:extLst>
              </a:tr>
              <a:tr h="274320">
                <a:tc>
                  <a:txBody>
                    <a:bodyPr/>
                    <a:lstStyle/>
                    <a:p>
                      <a:pPr algn="l" fontAlgn="b"/>
                      <a:r>
                        <a:rPr lang="en-US" sz="900" b="0" i="0" u="none" strike="noStrike">
                          <a:solidFill>
                            <a:srgbClr val="000000"/>
                          </a:solidFill>
                          <a:effectLst/>
                          <a:latin typeface="Helvetica Neue" panose="02000503000000020004" pitchFamily="2" charset="0"/>
                        </a:rPr>
                        <a:t>AL008721.2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25476218</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25479971</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sense_intronic</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0.3857</a:t>
                      </a:r>
                    </a:p>
                  </a:txBody>
                  <a:tcPr marL="6396" marR="6396" marT="6396" marB="0" anchor="ctr">
                    <a:lnL>
                      <a:noFill/>
                    </a:lnL>
                    <a:lnR>
                      <a:noFill/>
                    </a:lnR>
                    <a:lnT>
                      <a:noFill/>
                    </a:lnT>
                    <a:lnB>
                      <a:noFill/>
                    </a:lnB>
                  </a:tcPr>
                </a:tc>
                <a:extLst>
                  <a:ext uri="{0D108BD9-81ED-4DB2-BD59-A6C34878D82A}">
                    <a16:rowId xmlns:a16="http://schemas.microsoft.com/office/drawing/2014/main" val="3457898309"/>
                  </a:ext>
                </a:extLst>
              </a:tr>
              <a:tr h="274320">
                <a:tc>
                  <a:txBody>
                    <a:bodyPr/>
                    <a:lstStyle/>
                    <a:p>
                      <a:pPr algn="l" fontAlgn="b"/>
                      <a:r>
                        <a:rPr lang="en-US" sz="900" b="0" i="0" u="none" strike="noStrike">
                          <a:solidFill>
                            <a:srgbClr val="000000"/>
                          </a:solidFill>
                          <a:effectLst/>
                          <a:latin typeface="Helvetica Neue" panose="02000503000000020004" pitchFamily="2" charset="0"/>
                        </a:rPr>
                        <a:t>HEBP2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138403531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138422197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0.3820</a:t>
                      </a:r>
                    </a:p>
                  </a:txBody>
                  <a:tcPr marL="6396" marR="6396" marT="6396" marB="0" anchor="ctr">
                    <a:lnL>
                      <a:noFill/>
                    </a:lnL>
                    <a:lnR>
                      <a:noFill/>
                    </a:lnR>
                    <a:lnT>
                      <a:noFill/>
                    </a:lnT>
                    <a:lnB>
                      <a:noFill/>
                    </a:lnB>
                  </a:tcPr>
                </a:tc>
                <a:extLst>
                  <a:ext uri="{0D108BD9-81ED-4DB2-BD59-A6C34878D82A}">
                    <a16:rowId xmlns:a16="http://schemas.microsoft.com/office/drawing/2014/main" val="2990327291"/>
                  </a:ext>
                </a:extLst>
              </a:tr>
              <a:tr h="274320">
                <a:tc>
                  <a:txBody>
                    <a:bodyPr/>
                    <a:lstStyle/>
                    <a:p>
                      <a:pPr algn="l" fontAlgn="b"/>
                      <a:r>
                        <a:rPr lang="en-US" sz="900" b="0" i="0" u="none" strike="noStrike">
                          <a:solidFill>
                            <a:srgbClr val="000000"/>
                          </a:solidFill>
                          <a:effectLst/>
                          <a:latin typeface="Helvetica Neue" panose="02000503000000020004" pitchFamily="2" charset="0"/>
                        </a:rPr>
                        <a:t>LINC00937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8295986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8396803</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lincRNA</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0.3813</a:t>
                      </a:r>
                    </a:p>
                  </a:txBody>
                  <a:tcPr marL="6396" marR="6396" marT="6396" marB="0" anchor="ctr">
                    <a:lnL>
                      <a:noFill/>
                    </a:lnL>
                    <a:lnR>
                      <a:noFill/>
                    </a:lnR>
                    <a:lnT>
                      <a:noFill/>
                    </a:lnT>
                    <a:lnB>
                      <a:noFill/>
                    </a:lnB>
                  </a:tcPr>
                </a:tc>
                <a:extLst>
                  <a:ext uri="{0D108BD9-81ED-4DB2-BD59-A6C34878D82A}">
                    <a16:rowId xmlns:a16="http://schemas.microsoft.com/office/drawing/2014/main" val="1027034836"/>
                  </a:ext>
                </a:extLst>
              </a:tr>
              <a:tr h="274320">
                <a:tc>
                  <a:txBody>
                    <a:bodyPr/>
                    <a:lstStyle/>
                    <a:p>
                      <a:pPr algn="l" fontAlgn="b"/>
                      <a:r>
                        <a:rPr lang="en-US" sz="900" b="0" i="0" u="none" strike="noStrike">
                          <a:solidFill>
                            <a:srgbClr val="000000"/>
                          </a:solidFill>
                          <a:effectLst/>
                          <a:latin typeface="Helvetica Neue" panose="02000503000000020004" pitchFamily="2" charset="0"/>
                        </a:rPr>
                        <a:t>RNF182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13924446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13980302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0.3731</a:t>
                      </a:r>
                    </a:p>
                  </a:txBody>
                  <a:tcPr marL="6396" marR="6396" marT="6396" marB="0" anchor="ctr">
                    <a:lnL>
                      <a:noFill/>
                    </a:lnL>
                    <a:lnR>
                      <a:noFill/>
                    </a:lnR>
                    <a:lnT>
                      <a:noFill/>
                    </a:lnT>
                    <a:lnB>
                      <a:noFill/>
                    </a:lnB>
                  </a:tcPr>
                </a:tc>
                <a:extLst>
                  <a:ext uri="{0D108BD9-81ED-4DB2-BD59-A6C34878D82A}">
                    <a16:rowId xmlns:a16="http://schemas.microsoft.com/office/drawing/2014/main" val="2101139739"/>
                  </a:ext>
                </a:extLst>
              </a:tr>
              <a:tr h="274320">
                <a:tc>
                  <a:txBody>
                    <a:bodyPr/>
                    <a:lstStyle/>
                    <a:p>
                      <a:pPr algn="l" fontAlgn="b"/>
                      <a:r>
                        <a:rPr lang="en-US" sz="900" b="0" i="0" u="none" strike="noStrike">
                          <a:solidFill>
                            <a:srgbClr val="000000"/>
                          </a:solidFill>
                          <a:effectLst/>
                          <a:latin typeface="Helvetica Neue" panose="02000503000000020004" pitchFamily="2" charset="0"/>
                        </a:rPr>
                        <a:t>HERC2P9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28589492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28685264</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transcribed_unprocessed</a:t>
                      </a:r>
                      <a:r>
                        <a:rPr lang="en-US" sz="900" b="0" i="0" u="none" strike="noStrike" dirty="0">
                          <a:solidFill>
                            <a:srgbClr val="000000"/>
                          </a:solidFill>
                          <a:effectLst/>
                          <a:latin typeface="Helvetica Neue" panose="02000503000000020004" pitchFamily="2" charset="0"/>
                        </a:rPr>
                        <a:t>_</a:t>
                      </a:r>
                      <a:br>
                        <a:rPr lang="en-US" sz="900" b="0" i="0" u="none" strike="noStrike" dirty="0">
                          <a:solidFill>
                            <a:srgbClr val="000000"/>
                          </a:solidFill>
                          <a:effectLst/>
                          <a:latin typeface="Helvetica Neue" panose="02000503000000020004" pitchFamily="2" charset="0"/>
                        </a:rPr>
                      </a:br>
                      <a:r>
                        <a:rPr lang="en-US" sz="900" b="0" i="0" u="none" strike="noStrike" dirty="0">
                          <a:solidFill>
                            <a:srgbClr val="000000"/>
                          </a:solidFill>
                          <a:effectLst/>
                          <a:latin typeface="Helvetica Neue" panose="02000503000000020004" pitchFamily="2" charset="0"/>
                        </a:rPr>
                        <a:t>pseudogene</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0.3634</a:t>
                      </a:r>
                    </a:p>
                  </a:txBody>
                  <a:tcPr marL="6396" marR="6396" marT="6396" marB="0" anchor="ctr">
                    <a:lnL>
                      <a:noFill/>
                    </a:lnL>
                    <a:lnR>
                      <a:noFill/>
                    </a:lnR>
                    <a:lnT>
                      <a:noFill/>
                    </a:lnT>
                    <a:lnB>
                      <a:noFill/>
                    </a:lnB>
                  </a:tcPr>
                </a:tc>
                <a:extLst>
                  <a:ext uri="{0D108BD9-81ED-4DB2-BD59-A6C34878D82A}">
                    <a16:rowId xmlns:a16="http://schemas.microsoft.com/office/drawing/2014/main" val="2238882130"/>
                  </a:ext>
                </a:extLst>
              </a:tr>
              <a:tr h="274320">
                <a:tc>
                  <a:txBody>
                    <a:bodyPr/>
                    <a:lstStyle/>
                    <a:p>
                      <a:pPr algn="l" fontAlgn="b"/>
                      <a:r>
                        <a:rPr lang="en-US" sz="900" b="0" i="0" u="none" strike="noStrike">
                          <a:solidFill>
                            <a:srgbClr val="000000"/>
                          </a:solidFill>
                          <a:effectLst/>
                          <a:latin typeface="Helvetica Neue" panose="02000503000000020004" pitchFamily="2" charset="0"/>
                        </a:rPr>
                        <a:t>ST6GALNAC2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76565379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76586956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0.3586</a:t>
                      </a:r>
                    </a:p>
                  </a:txBody>
                  <a:tcPr marL="6396" marR="6396" marT="6396" marB="0" anchor="ctr">
                    <a:lnL>
                      <a:noFill/>
                    </a:lnL>
                    <a:lnR>
                      <a:noFill/>
                    </a:lnR>
                    <a:lnT>
                      <a:noFill/>
                    </a:lnT>
                    <a:lnB>
                      <a:noFill/>
                    </a:lnB>
                  </a:tcPr>
                </a:tc>
                <a:extLst>
                  <a:ext uri="{0D108BD9-81ED-4DB2-BD59-A6C34878D82A}">
                    <a16:rowId xmlns:a16="http://schemas.microsoft.com/office/drawing/2014/main" val="2627834045"/>
                  </a:ext>
                </a:extLst>
              </a:tr>
              <a:tr h="274320">
                <a:tc>
                  <a:txBody>
                    <a:bodyPr/>
                    <a:lstStyle/>
                    <a:p>
                      <a:pPr algn="l" fontAlgn="b"/>
                      <a:r>
                        <a:rPr lang="en-US" sz="900" b="0" i="0" u="none" strike="noStrike">
                          <a:solidFill>
                            <a:srgbClr val="000000"/>
                          </a:solidFill>
                          <a:effectLst/>
                          <a:latin typeface="Helvetica Neue" panose="02000503000000020004" pitchFamily="2" charset="0"/>
                        </a:rPr>
                        <a:t>MIR646HG</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20</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60087840</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60527458</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lincRNA</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0.3523</a:t>
                      </a:r>
                    </a:p>
                  </a:txBody>
                  <a:tcPr marL="6396" marR="6396" marT="6396" marB="0" anchor="ctr">
                    <a:lnL>
                      <a:noFill/>
                    </a:lnL>
                    <a:lnR>
                      <a:noFill/>
                    </a:lnR>
                    <a:lnT>
                      <a:noFill/>
                    </a:lnT>
                    <a:lnB>
                      <a:noFill/>
                    </a:lnB>
                  </a:tcPr>
                </a:tc>
                <a:extLst>
                  <a:ext uri="{0D108BD9-81ED-4DB2-BD59-A6C34878D82A}">
                    <a16:rowId xmlns:a16="http://schemas.microsoft.com/office/drawing/2014/main" val="226302316"/>
                  </a:ext>
                </a:extLst>
              </a:tr>
              <a:tr h="274320">
                <a:tc>
                  <a:txBody>
                    <a:bodyPr/>
                    <a:lstStyle/>
                    <a:p>
                      <a:pPr algn="l" fontAlgn="b"/>
                      <a:r>
                        <a:rPr lang="en-US" sz="900" b="0" i="0" u="none" strike="noStrike">
                          <a:solidFill>
                            <a:srgbClr val="000000"/>
                          </a:solidFill>
                          <a:effectLst/>
                          <a:latin typeface="Helvetica Neue" panose="02000503000000020004" pitchFamily="2" charset="0"/>
                        </a:rPr>
                        <a:t>VWDE</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12330885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12403941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0.3442</a:t>
                      </a:r>
                    </a:p>
                  </a:txBody>
                  <a:tcPr marL="6396" marR="6396" marT="6396" marB="0" anchor="ctr">
                    <a:lnL>
                      <a:noFill/>
                    </a:lnL>
                    <a:lnR>
                      <a:noFill/>
                    </a:lnR>
                    <a:lnT>
                      <a:noFill/>
                    </a:lnT>
                    <a:lnB>
                      <a:noFill/>
                    </a:lnB>
                  </a:tcPr>
                </a:tc>
                <a:extLst>
                  <a:ext uri="{0D108BD9-81ED-4DB2-BD59-A6C34878D82A}">
                    <a16:rowId xmlns:a16="http://schemas.microsoft.com/office/drawing/2014/main" val="146900397"/>
                  </a:ext>
                </a:extLst>
              </a:tr>
              <a:tr h="274320">
                <a:tc>
                  <a:txBody>
                    <a:bodyPr/>
                    <a:lstStyle/>
                    <a:p>
                      <a:pPr algn="l" fontAlgn="b"/>
                      <a:r>
                        <a:rPr lang="en-US" sz="900" b="0" i="0" u="none" strike="noStrike">
                          <a:solidFill>
                            <a:srgbClr val="000000"/>
                          </a:solidFill>
                          <a:effectLst/>
                          <a:latin typeface="Helvetica Neue" panose="02000503000000020004" pitchFamily="2" charset="0"/>
                        </a:rPr>
                        <a:t>CDC27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47117703</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47189422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0.3330</a:t>
                      </a:r>
                    </a:p>
                  </a:txBody>
                  <a:tcPr marL="6396" marR="6396" marT="6396" marB="0" anchor="ctr">
                    <a:lnL>
                      <a:noFill/>
                    </a:lnL>
                    <a:lnR>
                      <a:noFill/>
                    </a:lnR>
                    <a:lnT>
                      <a:noFill/>
                    </a:lnT>
                    <a:lnB>
                      <a:noFill/>
                    </a:lnB>
                  </a:tcPr>
                </a:tc>
                <a:extLst>
                  <a:ext uri="{0D108BD9-81ED-4DB2-BD59-A6C34878D82A}">
                    <a16:rowId xmlns:a16="http://schemas.microsoft.com/office/drawing/2014/main" val="3840266427"/>
                  </a:ext>
                </a:extLst>
              </a:tr>
              <a:tr h="274320">
                <a:tc>
                  <a:txBody>
                    <a:bodyPr/>
                    <a:lstStyle/>
                    <a:p>
                      <a:pPr algn="l" fontAlgn="b"/>
                      <a:r>
                        <a:rPr lang="en-US" sz="900" b="0" i="0" u="none" strike="noStrike">
                          <a:solidFill>
                            <a:srgbClr val="000000"/>
                          </a:solidFill>
                          <a:effectLst/>
                          <a:latin typeface="Helvetica Neue" panose="02000503000000020004" pitchFamily="2" charset="0"/>
                        </a:rPr>
                        <a:t>1-Mar</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220786759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220819657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0.3320</a:t>
                      </a:r>
                    </a:p>
                  </a:txBody>
                  <a:tcPr marL="6396" marR="6396" marT="6396" marB="0" anchor="ctr">
                    <a:lnL>
                      <a:noFill/>
                    </a:lnL>
                    <a:lnR>
                      <a:noFill/>
                    </a:lnR>
                    <a:lnT>
                      <a:noFill/>
                    </a:lnT>
                    <a:lnB>
                      <a:noFill/>
                    </a:lnB>
                  </a:tcPr>
                </a:tc>
                <a:extLst>
                  <a:ext uri="{0D108BD9-81ED-4DB2-BD59-A6C34878D82A}">
                    <a16:rowId xmlns:a16="http://schemas.microsoft.com/office/drawing/2014/main" val="9076142"/>
                  </a:ext>
                </a:extLst>
              </a:tr>
              <a:tr h="274320">
                <a:tc>
                  <a:txBody>
                    <a:bodyPr/>
                    <a:lstStyle/>
                    <a:p>
                      <a:pPr algn="l" fontAlgn="b"/>
                      <a:r>
                        <a:rPr lang="en-US" sz="900" b="0" i="0" u="none" strike="noStrike">
                          <a:solidFill>
                            <a:srgbClr val="000000"/>
                          </a:solidFill>
                          <a:effectLst/>
                          <a:latin typeface="Helvetica Neue" panose="02000503000000020004" pitchFamily="2" charset="0"/>
                        </a:rPr>
                        <a:t>CNTNAP3</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39072767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39288315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0.3278</a:t>
                      </a:r>
                    </a:p>
                  </a:txBody>
                  <a:tcPr marL="6396" marR="6396" marT="6396" marB="0" anchor="ctr">
                    <a:lnL>
                      <a:noFill/>
                    </a:lnL>
                    <a:lnR>
                      <a:noFill/>
                    </a:lnR>
                    <a:lnT>
                      <a:noFill/>
                    </a:lnT>
                    <a:lnB>
                      <a:noFill/>
                    </a:lnB>
                  </a:tcPr>
                </a:tc>
                <a:extLst>
                  <a:ext uri="{0D108BD9-81ED-4DB2-BD59-A6C34878D82A}">
                    <a16:rowId xmlns:a16="http://schemas.microsoft.com/office/drawing/2014/main" val="4130759479"/>
                  </a:ext>
                </a:extLst>
              </a:tr>
              <a:tr h="274320">
                <a:tc>
                  <a:txBody>
                    <a:bodyPr/>
                    <a:lstStyle/>
                    <a:p>
                      <a:pPr algn="l" fontAlgn="b"/>
                      <a:r>
                        <a:rPr lang="en-US" sz="900" b="0" i="0" u="none" strike="noStrike">
                          <a:solidFill>
                            <a:srgbClr val="000000"/>
                          </a:solidFill>
                          <a:effectLst/>
                          <a:latin typeface="Helvetica Neue" panose="02000503000000020004" pitchFamily="2" charset="0"/>
                        </a:rPr>
                        <a:t>LRRC6</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8</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132571953</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132675617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0.3222</a:t>
                      </a:r>
                    </a:p>
                  </a:txBody>
                  <a:tcPr marL="6396" marR="6396" marT="6396" marB="0" anchor="ctr">
                    <a:lnL>
                      <a:noFill/>
                    </a:lnL>
                    <a:lnR>
                      <a:noFill/>
                    </a:lnR>
                    <a:lnT>
                      <a:noFill/>
                    </a:lnT>
                    <a:lnB>
                      <a:noFill/>
                    </a:lnB>
                  </a:tcPr>
                </a:tc>
                <a:extLst>
                  <a:ext uri="{0D108BD9-81ED-4DB2-BD59-A6C34878D82A}">
                    <a16:rowId xmlns:a16="http://schemas.microsoft.com/office/drawing/2014/main" val="3951187643"/>
                  </a:ext>
                </a:extLst>
              </a:tr>
              <a:tr h="274320">
                <a:tc>
                  <a:txBody>
                    <a:bodyPr/>
                    <a:lstStyle/>
                    <a:p>
                      <a:pPr algn="l" fontAlgn="b"/>
                      <a:r>
                        <a:rPr lang="en-US" sz="900" b="0" i="0" u="none" strike="noStrike">
                          <a:solidFill>
                            <a:srgbClr val="000000"/>
                          </a:solidFill>
                          <a:effectLst/>
                          <a:latin typeface="Helvetica Neue" panose="02000503000000020004" pitchFamily="2" charset="0"/>
                        </a:rPr>
                        <a:t>AC011472.2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11300777</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11324441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3prime_overlapping_ncRNA</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0.3185</a:t>
                      </a:r>
                    </a:p>
                  </a:txBody>
                  <a:tcPr marL="6396" marR="6396" marT="6396" marB="0" anchor="ctr">
                    <a:lnL>
                      <a:noFill/>
                    </a:lnL>
                    <a:lnR>
                      <a:noFill/>
                    </a:lnR>
                    <a:lnT>
                      <a:noFill/>
                    </a:lnT>
                    <a:lnB>
                      <a:noFill/>
                    </a:lnB>
                  </a:tcPr>
                </a:tc>
                <a:extLst>
                  <a:ext uri="{0D108BD9-81ED-4DB2-BD59-A6C34878D82A}">
                    <a16:rowId xmlns:a16="http://schemas.microsoft.com/office/drawing/2014/main" val="3769681104"/>
                  </a:ext>
                </a:extLst>
              </a:tr>
              <a:tr h="274320">
                <a:tc>
                  <a:txBody>
                    <a:bodyPr/>
                    <a:lstStyle/>
                    <a:p>
                      <a:pPr algn="l" fontAlgn="b"/>
                      <a:r>
                        <a:rPr lang="en-US" sz="900" b="0" i="0" u="none" strike="noStrike">
                          <a:solidFill>
                            <a:srgbClr val="000000"/>
                          </a:solidFill>
                          <a:effectLst/>
                          <a:latin typeface="Helvetica Neue" panose="02000503000000020004" pitchFamily="2" charset="0"/>
                        </a:rPr>
                        <a:t>CRYBB2P1</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25448105</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25520854</a:t>
                      </a:r>
                    </a:p>
                  </a:txBody>
                  <a:tcPr marL="6396" marR="6396" marT="6396" marB="0" anchor="ctr">
                    <a:lnL>
                      <a:noFill/>
                    </a:lnL>
                    <a:lnR>
                      <a:noFill/>
                    </a:lnR>
                    <a:lnT>
                      <a:noFill/>
                    </a:lnT>
                    <a:lnB>
                      <a:noFill/>
                    </a:lnB>
                  </a:tcPr>
                </a:tc>
                <a:tc>
                  <a:txBody>
                    <a:bodyPr/>
                    <a:lstStyle/>
                    <a:p>
                      <a:pPr algn="l" fontAlgn="b"/>
                      <a:r>
                        <a:rPr lang="en-US" sz="900" b="0" i="0" u="none" strike="noStrike" dirty="0" err="1">
                          <a:solidFill>
                            <a:srgbClr val="000000"/>
                          </a:solidFill>
                          <a:effectLst/>
                          <a:latin typeface="Helvetica Neue" panose="02000503000000020004" pitchFamily="2" charset="0"/>
                        </a:rPr>
                        <a:t>transcribed_unprocessed</a:t>
                      </a:r>
                      <a:r>
                        <a:rPr lang="en-US" sz="900" b="0" i="0" u="none" strike="noStrike" dirty="0">
                          <a:solidFill>
                            <a:srgbClr val="000000"/>
                          </a:solidFill>
                          <a:effectLst/>
                          <a:latin typeface="Helvetica Neue" panose="02000503000000020004" pitchFamily="2" charset="0"/>
                        </a:rPr>
                        <a:t>_</a:t>
                      </a:r>
                      <a:br>
                        <a:rPr lang="en-US" sz="900" b="0" i="0" u="none" strike="noStrike" dirty="0">
                          <a:solidFill>
                            <a:srgbClr val="000000"/>
                          </a:solidFill>
                          <a:effectLst/>
                          <a:latin typeface="Helvetica Neue" panose="02000503000000020004" pitchFamily="2" charset="0"/>
                        </a:rPr>
                      </a:br>
                      <a:r>
                        <a:rPr lang="en-US" sz="900" b="0" i="0" u="none" strike="noStrike" dirty="0">
                          <a:solidFill>
                            <a:srgbClr val="000000"/>
                          </a:solidFill>
                          <a:effectLst/>
                          <a:latin typeface="Helvetica Neue" panose="02000503000000020004" pitchFamily="2" charset="0"/>
                        </a:rPr>
                        <a:t>pseudogene</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0.3135</a:t>
                      </a:r>
                    </a:p>
                  </a:txBody>
                  <a:tcPr marL="6396" marR="6396" marT="6396" marB="0" anchor="ctr">
                    <a:lnL>
                      <a:noFill/>
                    </a:lnL>
                    <a:lnR>
                      <a:noFill/>
                    </a:lnR>
                    <a:lnT>
                      <a:noFill/>
                    </a:lnT>
                    <a:lnB>
                      <a:noFill/>
                    </a:lnB>
                  </a:tcPr>
                </a:tc>
                <a:extLst>
                  <a:ext uri="{0D108BD9-81ED-4DB2-BD59-A6C34878D82A}">
                    <a16:rowId xmlns:a16="http://schemas.microsoft.com/office/drawing/2014/main" val="2336799571"/>
                  </a:ext>
                </a:extLst>
              </a:tr>
              <a:tr h="274320">
                <a:tc>
                  <a:txBody>
                    <a:bodyPr/>
                    <a:lstStyle/>
                    <a:p>
                      <a:pPr algn="l" fontAlgn="b"/>
                      <a:r>
                        <a:rPr lang="en-US" sz="900" b="0" i="0" u="none" strike="noStrike">
                          <a:solidFill>
                            <a:srgbClr val="000000"/>
                          </a:solidFill>
                          <a:effectLst/>
                          <a:latin typeface="Helvetica Neue" panose="02000503000000020004" pitchFamily="2" charset="0"/>
                        </a:rPr>
                        <a:t>FCAR</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19</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54874248</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54890472</a:t>
                      </a:r>
                    </a:p>
                  </a:txBody>
                  <a:tcPr marL="6396" marR="6396" marT="6396" marB="0" anchor="ctr">
                    <a:lnL>
                      <a:noFill/>
                    </a:lnL>
                    <a:lnR>
                      <a:noFill/>
                    </a:lnR>
                    <a:lnT>
                      <a:noFill/>
                    </a:lnT>
                    <a:lnB>
                      <a:noFill/>
                    </a:lnB>
                  </a:tcPr>
                </a:tc>
                <a:tc>
                  <a:txBody>
                    <a:bodyPr/>
                    <a:lstStyle/>
                    <a:p>
                      <a:pPr algn="l" fontAlgn="b"/>
                      <a:r>
                        <a:rPr lang="en-US" sz="900" b="0" i="0" u="none" strike="noStrike">
                          <a:solidFill>
                            <a:srgbClr val="000000"/>
                          </a:solidFill>
                          <a:effectLst/>
                          <a:latin typeface="Helvetica Neue" panose="02000503000000020004" pitchFamily="2" charset="0"/>
                        </a:rPr>
                        <a:t>protein_coding</a:t>
                      </a:r>
                    </a:p>
                  </a:txBody>
                  <a:tcPr marL="6396" marR="6396" marT="6396" marB="0" anchor="ctr">
                    <a:lnL>
                      <a:noFill/>
                    </a:lnL>
                    <a:lnR>
                      <a:noFill/>
                    </a:lnR>
                    <a:lnT>
                      <a:noFill/>
                    </a:lnT>
                    <a:lnB>
                      <a:noFill/>
                    </a:lnB>
                  </a:tcPr>
                </a:tc>
                <a:tc>
                  <a:txBody>
                    <a:bodyPr/>
                    <a:lstStyle/>
                    <a:p>
                      <a:pPr algn="l" fontAlgn="b"/>
                      <a:r>
                        <a:rPr lang="en-US" sz="900" b="0" i="0" u="none" strike="noStrike" dirty="0">
                          <a:solidFill>
                            <a:srgbClr val="000000"/>
                          </a:solidFill>
                          <a:effectLst/>
                          <a:latin typeface="Helvetica Neue" panose="02000503000000020004" pitchFamily="2" charset="0"/>
                        </a:rPr>
                        <a:t>0.3134</a:t>
                      </a:r>
                    </a:p>
                  </a:txBody>
                  <a:tcPr marL="6396" marR="6396" marT="6396" marB="0" anchor="ctr">
                    <a:lnL>
                      <a:noFill/>
                    </a:lnL>
                    <a:lnR>
                      <a:noFill/>
                    </a:lnR>
                    <a:lnT>
                      <a:noFill/>
                    </a:lnT>
                    <a:lnB>
                      <a:noFill/>
                    </a:lnB>
                  </a:tcPr>
                </a:tc>
                <a:extLst>
                  <a:ext uri="{0D108BD9-81ED-4DB2-BD59-A6C34878D82A}">
                    <a16:rowId xmlns:a16="http://schemas.microsoft.com/office/drawing/2014/main" val="732185887"/>
                  </a:ext>
                </a:extLst>
              </a:tr>
              <a:tr h="274320">
                <a:tc>
                  <a:txBody>
                    <a:bodyPr/>
                    <a:lstStyle/>
                    <a:p>
                      <a:pPr algn="l" fontAlgn="b"/>
                      <a:r>
                        <a:rPr lang="en-US" sz="900" b="0" i="0" u="none" strike="noStrike" dirty="0">
                          <a:solidFill>
                            <a:srgbClr val="000000"/>
                          </a:solidFill>
                          <a:effectLst/>
                          <a:latin typeface="Helvetica Neue" panose="02000503000000020004" pitchFamily="2" charset="0"/>
                        </a:rPr>
                        <a:t>RBP7</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Helvetica Neue" panose="02000503000000020004" pitchFamily="2" charset="0"/>
                        </a:rPr>
                        <a:t>1</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Helvetica Neue" panose="02000503000000020004" pitchFamily="2" charset="0"/>
                        </a:rPr>
                        <a:t>9997206</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Helvetica Neue" panose="02000503000000020004" pitchFamily="2" charset="0"/>
                        </a:rPr>
                        <a:t>10016020</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dirty="0" err="1">
                          <a:solidFill>
                            <a:srgbClr val="000000"/>
                          </a:solidFill>
                          <a:effectLst/>
                          <a:latin typeface="Helvetica Neue" panose="02000503000000020004" pitchFamily="2" charset="0"/>
                        </a:rPr>
                        <a:t>protein_coding</a:t>
                      </a:r>
                      <a:endParaRPr lang="en-US" sz="900" b="0" i="0" u="none" strike="noStrike" dirty="0">
                        <a:solidFill>
                          <a:srgbClr val="000000"/>
                        </a:solidFill>
                        <a:effectLst/>
                        <a:latin typeface="Helvetica Neue" panose="02000503000000020004" pitchFamily="2" charset="0"/>
                      </a:endParaRP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Helvetica Neue" panose="02000503000000020004" pitchFamily="2" charset="0"/>
                        </a:rPr>
                        <a:t>0.3117</a:t>
                      </a:r>
                    </a:p>
                  </a:txBody>
                  <a:tcPr marL="6396" marR="6396" marT="6396" marB="0" anchor="ctr">
                    <a:lnL>
                      <a:noFill/>
                    </a:lnL>
                    <a:lnR>
                      <a:noFill/>
                    </a:lnR>
                    <a:lnT>
                      <a:noFill/>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0909360"/>
                  </a:ext>
                </a:extLst>
              </a:tr>
            </a:tbl>
          </a:graphicData>
        </a:graphic>
      </p:graphicFrame>
      <p:sp>
        <p:nvSpPr>
          <p:cNvPr id="16" name="Rectangle 15">
            <a:extLst>
              <a:ext uri="{FF2B5EF4-FFF2-40B4-BE49-F238E27FC236}">
                <a16:creationId xmlns:a16="http://schemas.microsoft.com/office/drawing/2014/main" id="{8A74A500-D6FF-DC40-A51B-13A5F70B7E6B}"/>
              </a:ext>
            </a:extLst>
          </p:cNvPr>
          <p:cNvSpPr/>
          <p:nvPr/>
        </p:nvSpPr>
        <p:spPr>
          <a:xfrm>
            <a:off x="3153746" y="2164702"/>
            <a:ext cx="1576873" cy="3424335"/>
          </a:xfrm>
          <a:prstGeom prst="rect">
            <a:avLst/>
          </a:prstGeom>
          <a:solidFill>
            <a:srgbClr val="4472C4">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60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4106F-8F80-AD4D-8E0E-5D42026CADE5}"/>
              </a:ext>
            </a:extLst>
          </p:cNvPr>
          <p:cNvSpPr>
            <a:spLocks noGrp="1"/>
          </p:cNvSpPr>
          <p:nvPr>
            <p:ph type="title"/>
          </p:nvPr>
        </p:nvSpPr>
        <p:spPr/>
        <p:txBody>
          <a:bodyPr/>
          <a:lstStyle/>
          <a:p>
            <a:r>
              <a:rPr lang="en-US" dirty="0"/>
              <a:t>Further works…</a:t>
            </a:r>
          </a:p>
        </p:txBody>
      </p:sp>
      <p:sp>
        <p:nvSpPr>
          <p:cNvPr id="3" name="Content Placeholder 2">
            <a:extLst>
              <a:ext uri="{FF2B5EF4-FFF2-40B4-BE49-F238E27FC236}">
                <a16:creationId xmlns:a16="http://schemas.microsoft.com/office/drawing/2014/main" id="{471B280F-54B4-9A41-8669-EEE5475AEB5A}"/>
              </a:ext>
            </a:extLst>
          </p:cNvPr>
          <p:cNvSpPr>
            <a:spLocks noGrp="1"/>
          </p:cNvSpPr>
          <p:nvPr>
            <p:ph idx="1"/>
          </p:nvPr>
        </p:nvSpPr>
        <p:spPr/>
        <p:txBody>
          <a:bodyPr>
            <a:normAutofit/>
          </a:bodyPr>
          <a:lstStyle/>
          <a:p>
            <a:r>
              <a:rPr lang="en-US" sz="2400" dirty="0"/>
              <a:t>Using global singletons using </a:t>
            </a:r>
            <a:r>
              <a:rPr lang="en-US" sz="2400" dirty="0" err="1"/>
              <a:t>TOPMed</a:t>
            </a:r>
            <a:r>
              <a:rPr lang="en-US" sz="2400" dirty="0"/>
              <a:t> WGS data</a:t>
            </a:r>
          </a:p>
          <a:p>
            <a:r>
              <a:rPr lang="en-US" sz="2400" dirty="0"/>
              <a:t>Considering missingness rate for quality control of genotype data</a:t>
            </a:r>
            <a:br>
              <a:rPr lang="en-US" sz="2400" dirty="0"/>
            </a:br>
            <a:r>
              <a:rPr lang="en-US" sz="2400" dirty="0"/>
              <a:t>(and comparing the results)</a:t>
            </a:r>
          </a:p>
          <a:p>
            <a:r>
              <a:rPr lang="en-US" sz="2400" dirty="0"/>
              <a:t>Applying to other quantitative traits such as FEV</a:t>
            </a:r>
            <a:r>
              <a:rPr lang="en-US" sz="2400" baseline="-25000" dirty="0"/>
              <a:t>1</a:t>
            </a:r>
            <a:r>
              <a:rPr lang="en-US" sz="2400" dirty="0"/>
              <a:t>, FEV</a:t>
            </a:r>
            <a:r>
              <a:rPr lang="en-US" sz="2400" baseline="-25000" dirty="0"/>
              <a:t>1</a:t>
            </a:r>
            <a:r>
              <a:rPr lang="en-US" sz="2400" dirty="0"/>
              <a:t>/FVC …</a:t>
            </a:r>
          </a:p>
          <a:p>
            <a:endParaRPr lang="en-US" sz="2400" dirty="0"/>
          </a:p>
          <a:p>
            <a:endParaRPr lang="en-US" sz="2400" dirty="0"/>
          </a:p>
        </p:txBody>
      </p:sp>
    </p:spTree>
    <p:extLst>
      <p:ext uri="{BB962C8B-B14F-4D97-AF65-F5344CB8AC3E}">
        <p14:creationId xmlns:p14="http://schemas.microsoft.com/office/powerpoint/2010/main" val="3785489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947E4-5F1E-804B-B081-91DC960FF2C4}"/>
              </a:ext>
            </a:extLst>
          </p:cNvPr>
          <p:cNvSpPr>
            <a:spLocks noGrp="1"/>
          </p:cNvSpPr>
          <p:nvPr>
            <p:ph type="title"/>
          </p:nvPr>
        </p:nvSpPr>
        <p:spPr/>
        <p:txBody>
          <a:bodyPr/>
          <a:lstStyle/>
          <a:p>
            <a:pPr algn="r"/>
            <a:r>
              <a:rPr lang="en-US" dirty="0"/>
              <a:t>Thank you </a:t>
            </a:r>
          </a:p>
        </p:txBody>
      </p:sp>
      <p:sp>
        <p:nvSpPr>
          <p:cNvPr id="3" name="Text Placeholder 2">
            <a:extLst>
              <a:ext uri="{FF2B5EF4-FFF2-40B4-BE49-F238E27FC236}">
                <a16:creationId xmlns:a16="http://schemas.microsoft.com/office/drawing/2014/main" id="{BC20822A-E082-D749-83A7-4623D4CE6E0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59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78C5D-9386-EB47-B101-DC8EB68BD2D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0C177D8-D05D-3542-A21F-A1CF63855901}"/>
              </a:ext>
            </a:extLst>
          </p:cNvPr>
          <p:cNvSpPr>
            <a:spLocks noGrp="1"/>
          </p:cNvSpPr>
          <p:nvPr>
            <p:ph idx="1"/>
          </p:nvPr>
        </p:nvSpPr>
        <p:spPr/>
        <p:txBody>
          <a:bodyPr/>
          <a:lstStyle/>
          <a:p>
            <a:r>
              <a:rPr lang="en-US" dirty="0"/>
              <a:t>Recent explosive growth of human populations</a:t>
            </a:r>
          </a:p>
          <a:p>
            <a:pPr lvl="1"/>
            <a:r>
              <a:rPr lang="en-US" dirty="0"/>
              <a:t>Abundance of genetic variants with MAF &lt; 1%</a:t>
            </a:r>
          </a:p>
          <a:p>
            <a:r>
              <a:rPr lang="en-US" dirty="0"/>
              <a:t>Role of rare variants</a:t>
            </a:r>
          </a:p>
          <a:p>
            <a:pPr lvl="1"/>
            <a:r>
              <a:rPr lang="en-US" dirty="0"/>
              <a:t>Mendelian diseases vs complex diseases</a:t>
            </a:r>
          </a:p>
          <a:p>
            <a:r>
              <a:rPr lang="en-US" dirty="0"/>
              <a:t>Improvement in imputation services</a:t>
            </a:r>
          </a:p>
          <a:p>
            <a:pPr lvl="1"/>
            <a:r>
              <a:rPr lang="en-US" dirty="0"/>
              <a:t>Imputation quality of rare variants</a:t>
            </a:r>
          </a:p>
          <a:p>
            <a:endParaRPr lang="en-US" dirty="0"/>
          </a:p>
          <a:p>
            <a:r>
              <a:rPr lang="en-US" dirty="0"/>
              <a:t>However, these studies excluded the rarest variants or included only well-imputed variants</a:t>
            </a:r>
          </a:p>
        </p:txBody>
      </p:sp>
      <p:pic>
        <p:nvPicPr>
          <p:cNvPr id="5" name="Picture 4" descr="A close up of a map&#10;&#10;Description automatically generated">
            <a:extLst>
              <a:ext uri="{FF2B5EF4-FFF2-40B4-BE49-F238E27FC236}">
                <a16:creationId xmlns:a16="http://schemas.microsoft.com/office/drawing/2014/main" id="{F31AB7CF-DD4E-6C48-94AA-4AC4D9F5725D}"/>
              </a:ext>
            </a:extLst>
          </p:cNvPr>
          <p:cNvPicPr>
            <a:picLocks noChangeAspect="1"/>
          </p:cNvPicPr>
          <p:nvPr/>
        </p:nvPicPr>
        <p:blipFill>
          <a:blip r:embed="rId3"/>
          <a:stretch>
            <a:fillRect/>
          </a:stretch>
        </p:blipFill>
        <p:spPr>
          <a:xfrm>
            <a:off x="8064983" y="1492802"/>
            <a:ext cx="3974393" cy="3162166"/>
          </a:xfrm>
          <a:prstGeom prst="rect">
            <a:avLst/>
          </a:prstGeom>
        </p:spPr>
      </p:pic>
      <p:sp>
        <p:nvSpPr>
          <p:cNvPr id="6" name="Rectangle 5">
            <a:extLst>
              <a:ext uri="{FF2B5EF4-FFF2-40B4-BE49-F238E27FC236}">
                <a16:creationId xmlns:a16="http://schemas.microsoft.com/office/drawing/2014/main" id="{A50D4AF7-3A60-4D42-B599-916D757779F8}"/>
              </a:ext>
            </a:extLst>
          </p:cNvPr>
          <p:cNvSpPr/>
          <p:nvPr/>
        </p:nvSpPr>
        <p:spPr>
          <a:xfrm>
            <a:off x="8354229" y="920142"/>
            <a:ext cx="3785136" cy="553998"/>
          </a:xfrm>
          <a:prstGeom prst="rect">
            <a:avLst/>
          </a:prstGeom>
        </p:spPr>
        <p:txBody>
          <a:bodyPr>
            <a:spAutoFit/>
          </a:bodyPr>
          <a:lstStyle/>
          <a:p>
            <a:r>
              <a:rPr lang="en-US" sz="1000" dirty="0" err="1">
                <a:solidFill>
                  <a:srgbClr val="222222"/>
                </a:solidFill>
                <a:latin typeface="Arial" panose="020B0604020202020204" pitchFamily="34" charset="0"/>
              </a:rPr>
              <a:t>Keinan</a:t>
            </a:r>
            <a:r>
              <a:rPr lang="en-US" sz="1000" dirty="0">
                <a:solidFill>
                  <a:srgbClr val="222222"/>
                </a:solidFill>
                <a:latin typeface="Arial" panose="020B0604020202020204" pitchFamily="34" charset="0"/>
              </a:rPr>
              <a:t>, A., &amp; Clark, A. G. (2012). Recent explosive human population growth has resulted in an excess of rare genetic variants. </a:t>
            </a:r>
            <a:r>
              <a:rPr lang="en-US" sz="1000" i="1" dirty="0">
                <a:solidFill>
                  <a:srgbClr val="222222"/>
                </a:solidFill>
                <a:latin typeface="Arial" panose="020B0604020202020204" pitchFamily="34" charset="0"/>
              </a:rPr>
              <a:t>science</a:t>
            </a:r>
            <a:r>
              <a:rPr lang="en-US" sz="1000" dirty="0">
                <a:solidFill>
                  <a:srgbClr val="222222"/>
                </a:solidFill>
                <a:latin typeface="Arial" panose="020B0604020202020204" pitchFamily="34" charset="0"/>
              </a:rPr>
              <a:t>, </a:t>
            </a:r>
            <a:r>
              <a:rPr lang="en-US" sz="1000" i="1" dirty="0">
                <a:solidFill>
                  <a:srgbClr val="222222"/>
                </a:solidFill>
                <a:latin typeface="Arial" panose="020B0604020202020204" pitchFamily="34" charset="0"/>
              </a:rPr>
              <a:t>336</a:t>
            </a:r>
            <a:r>
              <a:rPr lang="en-US" sz="1000" dirty="0">
                <a:solidFill>
                  <a:srgbClr val="222222"/>
                </a:solidFill>
                <a:latin typeface="Arial" panose="020B0604020202020204" pitchFamily="34" charset="0"/>
              </a:rPr>
              <a:t>(6082), 740-743.</a:t>
            </a:r>
            <a:endParaRPr lang="en-US" sz="1000" dirty="0"/>
          </a:p>
        </p:txBody>
      </p:sp>
    </p:spTree>
    <p:extLst>
      <p:ext uri="{BB962C8B-B14F-4D97-AF65-F5344CB8AC3E}">
        <p14:creationId xmlns:p14="http://schemas.microsoft.com/office/powerpoint/2010/main" val="3985540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BC408-AF8E-9D48-AA00-FBA776F34122}"/>
              </a:ext>
            </a:extLst>
          </p:cNvPr>
          <p:cNvSpPr>
            <a:spLocks noGrp="1"/>
          </p:cNvSpPr>
          <p:nvPr>
            <p:ph type="title"/>
          </p:nvPr>
        </p:nvSpPr>
        <p:spPr/>
        <p:txBody>
          <a:bodyPr/>
          <a:lstStyle/>
          <a:p>
            <a:r>
              <a:rPr lang="en-US" b="1" dirty="0"/>
              <a:t>Introduction </a:t>
            </a:r>
          </a:p>
        </p:txBody>
      </p:sp>
      <p:sp>
        <p:nvSpPr>
          <p:cNvPr id="3" name="Content Placeholder 2">
            <a:extLst>
              <a:ext uri="{FF2B5EF4-FFF2-40B4-BE49-F238E27FC236}">
                <a16:creationId xmlns:a16="http://schemas.microsoft.com/office/drawing/2014/main" id="{BEDBB6B3-1322-914F-905D-BACC48C5D632}"/>
              </a:ext>
            </a:extLst>
          </p:cNvPr>
          <p:cNvSpPr>
            <a:spLocks noGrp="1"/>
          </p:cNvSpPr>
          <p:nvPr>
            <p:ph idx="1"/>
          </p:nvPr>
        </p:nvSpPr>
        <p:spPr/>
        <p:txBody>
          <a:bodyPr/>
          <a:lstStyle/>
          <a:p>
            <a:r>
              <a:rPr lang="en-US" dirty="0"/>
              <a:t>Goal</a:t>
            </a:r>
          </a:p>
          <a:p>
            <a:pPr lvl="1"/>
            <a:r>
              <a:rPr lang="en-US" dirty="0"/>
              <a:t>Development of an approach for inferring the relative phenotypic contributions of all variants, from </a:t>
            </a:r>
            <a:r>
              <a:rPr lang="en-US" b="1" dirty="0"/>
              <a:t>singletons</a:t>
            </a:r>
            <a:r>
              <a:rPr lang="en-US" dirty="0"/>
              <a:t> to high frequency</a:t>
            </a:r>
          </a:p>
          <a:p>
            <a:r>
              <a:rPr lang="en-US" dirty="0"/>
              <a:t>Application</a:t>
            </a:r>
          </a:p>
          <a:p>
            <a:pPr lvl="1"/>
            <a:r>
              <a:rPr lang="en-US" dirty="0"/>
              <a:t>Narrow-sense heritability of gene expression  </a:t>
            </a:r>
          </a:p>
          <a:p>
            <a:r>
              <a:rPr lang="en-US" dirty="0"/>
              <a:t>Evaluation of robustness to</a:t>
            </a:r>
          </a:p>
          <a:p>
            <a:pPr lvl="1"/>
            <a:r>
              <a:rPr lang="en-US" dirty="0"/>
              <a:t>Genotyping errors</a:t>
            </a:r>
          </a:p>
          <a:p>
            <a:pPr lvl="1"/>
            <a:r>
              <a:rPr lang="en-US" dirty="0"/>
              <a:t>Read mapping errors</a:t>
            </a:r>
          </a:p>
          <a:p>
            <a:pPr lvl="1"/>
            <a:r>
              <a:rPr lang="en-US" dirty="0"/>
              <a:t>Population structure</a:t>
            </a:r>
          </a:p>
          <a:p>
            <a:pPr lvl="1"/>
            <a:r>
              <a:rPr lang="en-US" dirty="0"/>
              <a:t>Rare variant stratification</a:t>
            </a:r>
          </a:p>
          <a:p>
            <a:pPr lvl="1"/>
            <a:r>
              <a:rPr lang="en-US" dirty="0"/>
              <a:t>Wide range of possible genetic architecture</a:t>
            </a:r>
          </a:p>
        </p:txBody>
      </p:sp>
    </p:spTree>
    <p:extLst>
      <p:ext uri="{BB962C8B-B14F-4D97-AF65-F5344CB8AC3E}">
        <p14:creationId xmlns:p14="http://schemas.microsoft.com/office/powerpoint/2010/main" val="180952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595C2-0280-5348-8AFA-F33327B166AA}"/>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1E6A16-D337-344D-9A08-06864E8DEA60}"/>
                  </a:ext>
                </a:extLst>
              </p:cNvPr>
              <p:cNvSpPr>
                <a:spLocks noGrp="1"/>
              </p:cNvSpPr>
              <p:nvPr>
                <p:ph idx="1"/>
              </p:nvPr>
            </p:nvSpPr>
            <p:spPr/>
            <p:txBody>
              <a:bodyPr>
                <a:normAutofit/>
              </a:bodyPr>
              <a:lstStyle/>
              <a:p>
                <a:r>
                  <a:rPr lang="en-US" dirty="0"/>
                  <a:t>Overview of model and method</a:t>
                </a:r>
              </a:p>
              <a:p>
                <a:pPr lvl="1"/>
                <a:r>
                  <a:rPr lang="en-US" i="1" dirty="0"/>
                  <a:t>M</a:t>
                </a:r>
                <a:r>
                  <a:rPr lang="en-US" dirty="0"/>
                  <a:t> SNPs and </a:t>
                </a:r>
                <a:r>
                  <a:rPr lang="en-US" i="1" dirty="0"/>
                  <a:t>N</a:t>
                </a:r>
                <a:r>
                  <a:rPr lang="en-US" dirty="0"/>
                  <a:t> individuals,</a:t>
                </a:r>
              </a:p>
              <a:p>
                <a:pPr marL="457200" lvl="1"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e>
                    </m:d>
                  </m:oMath>
                </a14:m>
                <a:r>
                  <a:rPr lang="en-US" i="1" dirty="0"/>
                  <a:t> </a:t>
                </a:r>
              </a:p>
              <a:p>
                <a:pPr marL="457200" lvl="1"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𝑖𝑗</m:t>
                        </m:r>
                      </m:sub>
                    </m:sSub>
                  </m:oMath>
                </a14:m>
                <a:r>
                  <a:rPr lang="en-US" dirty="0"/>
                  <a:t> is the genotype of individual </a:t>
                </a:r>
                <a:r>
                  <a:rPr lang="en-US" i="1" dirty="0" err="1"/>
                  <a:t>i</a:t>
                </a:r>
                <a:r>
                  <a:rPr lang="en-US" i="1" dirty="0"/>
                  <a:t> </a:t>
                </a:r>
                <a:r>
                  <a:rPr lang="en-US" dirty="0"/>
                  <a:t>at SNP </a:t>
                </a:r>
                <a:r>
                  <a:rPr lang="en-US" i="1" dirty="0"/>
                  <a:t>j</a:t>
                </a:r>
              </a:p>
              <a:p>
                <a:pPr marL="45720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oMath>
                </a14:m>
                <a:r>
                  <a:rPr lang="en-US" dirty="0"/>
                  <a:t> is the effect size of SNP </a:t>
                </a:r>
                <a:r>
                  <a:rPr lang="en-US" i="1" dirty="0"/>
                  <a:t>j</a:t>
                </a:r>
                <a:endParaRPr lang="en-US" dirty="0"/>
              </a:p>
              <a:p>
                <a:pPr marL="457200" lvl="1"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 is the residual for individual </a:t>
                </a:r>
                <a:r>
                  <a:rPr lang="en-US" i="1" dirty="0" err="1"/>
                  <a:t>i</a:t>
                </a:r>
                <a:endParaRPr lang="en-US" dirty="0"/>
              </a:p>
              <a:p>
                <a:pPr lvl="1"/>
                <a:endParaRPr lang="en-US" dirty="0"/>
              </a:p>
              <a:p>
                <a:pPr lvl="1"/>
                <a:r>
                  <a:rPr lang="en-US" dirty="0"/>
                  <a:t>They partition the SNPs into </a:t>
                </a:r>
                <a:r>
                  <a:rPr lang="en-US" i="1" dirty="0"/>
                  <a:t>K</a:t>
                </a:r>
                <a:r>
                  <a:rPr lang="en-US" dirty="0"/>
                  <a:t> disjoint sets determined by the MAF and heritability of </a:t>
                </a:r>
                <a:r>
                  <a:rPr lang="en-US" i="1" dirty="0"/>
                  <a:t>k</a:t>
                </a:r>
                <a:r>
                  <a:rPr lang="en-US" dirty="0"/>
                  <a:t>th SNP set is</a:t>
                </a:r>
              </a:p>
              <a:p>
                <a:pPr marL="457200" lvl="1" indent="0" algn="ctr">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h</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den>
                      </m:f>
                    </m:oMath>
                  </m:oMathPara>
                </a14:m>
                <a:endParaRPr lang="en-US" b="0" i="1" dirty="0">
                  <a:latin typeface="Cambria Math" panose="02040503050406030204" pitchFamily="18" charset="0"/>
                </a:endParaRPr>
              </a:p>
              <a:p>
                <a:pPr marL="457200" lvl="1" indent="0" algn="ctr">
                  <a:buNone/>
                </a:pP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nary>
                  </m:oMath>
                </a14:m>
                <a:r>
                  <a:rPr lang="en-US" dirty="0"/>
                  <a:t> &amp;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r>
                      <a:rPr lang="en-US" b="0" i="1" smtClean="0">
                        <a:latin typeface="Cambria Math" panose="02040503050406030204" pitchFamily="18" charset="0"/>
                      </a:rPr>
                      <m:t>=1</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EE1E6A16-D337-344D-9A08-06864E8DEA60}"/>
                  </a:ext>
                </a:extLst>
              </p:cNvPr>
              <p:cNvSpPr>
                <a:spLocks noGrp="1" noRot="1" noChangeAspect="1" noMove="1" noResize="1" noEditPoints="1" noAdjustHandles="1" noChangeArrowheads="1" noChangeShapeType="1" noTextEdit="1"/>
              </p:cNvSpPr>
              <p:nvPr>
                <p:ph idx="1"/>
              </p:nvPr>
            </p:nvSpPr>
            <p:spPr>
              <a:blipFill>
                <a:blip r:embed="rId3"/>
                <a:stretch>
                  <a:fillRect l="-965" t="-1923" b="-16209"/>
                </a:stretch>
              </a:blipFill>
            </p:spPr>
            <p:txBody>
              <a:bodyPr/>
              <a:lstStyle/>
              <a:p>
                <a:r>
                  <a:rPr lang="en-US">
                    <a:noFill/>
                  </a:rPr>
                  <a:t> </a:t>
                </a:r>
              </a:p>
            </p:txBody>
          </p:sp>
        </mc:Fallback>
      </mc:AlternateContent>
    </p:spTree>
    <p:extLst>
      <p:ext uri="{BB962C8B-B14F-4D97-AF65-F5344CB8AC3E}">
        <p14:creationId xmlns:p14="http://schemas.microsoft.com/office/powerpoint/2010/main" val="2662467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9FA3-D948-214A-8B9F-6BFCC71EEA63}"/>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4B5AAFD-0207-AC4D-82DC-0819DB10A98B}"/>
                  </a:ext>
                </a:extLst>
              </p:cNvPr>
              <p:cNvSpPr>
                <a:spLocks noGrp="1"/>
              </p:cNvSpPr>
              <p:nvPr>
                <p:ph idx="1"/>
              </p:nvPr>
            </p:nvSpPr>
            <p:spPr/>
            <p:txBody>
              <a:bodyPr/>
              <a:lstStyle/>
              <a:p>
                <a:r>
                  <a:rPr lang="en-US" dirty="0"/>
                  <a:t>Haseman-Elston (H-E) regression</a:t>
                </a:r>
              </a:p>
              <a:p>
                <a:pPr lvl="1"/>
                <a:r>
                  <a:rPr lang="en-US" dirty="0"/>
                  <a:t>Phenotypic covariance (</a:t>
                </a:r>
                <a:r>
                  <a:rPr lang="en-US" i="1" dirty="0"/>
                  <a:t>P</a:t>
                </a:r>
                <a:r>
                  <a:rPr lang="en-US" dirty="0"/>
                  <a:t>) : for a single gene, the outer product of quantile-normalized FPKM across individuals</a:t>
                </a:r>
              </a:p>
              <a:p>
                <a:pPr lvl="1"/>
                <a:r>
                  <a:rPr lang="en-US" dirty="0"/>
                  <a:t>Genotypic covariance (</a:t>
                </a:r>
                <a:r>
                  <a:rPr lang="en-US" i="1" dirty="0" err="1"/>
                  <a:t>R</a:t>
                </a:r>
                <a:r>
                  <a:rPr lang="en-US" i="1" baseline="-25000" dirty="0" err="1"/>
                  <a:t>k</a:t>
                </a:r>
                <a:r>
                  <a:rPr lang="en-US" dirty="0"/>
                  <a:t>) : for </a:t>
                </a:r>
                <a:r>
                  <a:rPr lang="en-US" i="1" dirty="0"/>
                  <a:t>k</a:t>
                </a:r>
                <a:r>
                  <a:rPr lang="en-US" dirty="0"/>
                  <a:t>th partition, a kinship matrix generate from all SNPs in the partition</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type m:val="lin"/>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𝑘</m:t>
                              </m:r>
                            </m:sub>
                          </m:sSub>
                          <m:r>
                            <a:rPr lang="en-US" b="0" i="1" smtClean="0">
                              <a:latin typeface="Cambria Math" panose="02040503050406030204" pitchFamily="18" charset="0"/>
                            </a:rPr>
                            <m:t>′</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𝑘</m:t>
                              </m:r>
                            </m:sub>
                          </m:sSub>
                        </m:den>
                      </m:f>
                    </m:oMath>
                  </m:oMathPara>
                </a14:m>
                <a:endParaRPr lang="en-US" dirty="0"/>
              </a:p>
              <a:p>
                <a:pPr marL="457200" lvl="1" indent="0">
                  <a:buNone/>
                </a:pPr>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𝑘</m:t>
                        </m:r>
                      </m:sub>
                    </m:sSub>
                  </m:oMath>
                </a14:m>
                <a:r>
                  <a:rPr lang="en-US" dirty="0"/>
                  <a:t> is a column-standardized genotype matrix of SNPs in the </a:t>
                </a:r>
                <a:r>
                  <a:rPr lang="en-US" i="1" dirty="0"/>
                  <a:t>k</a:t>
                </a:r>
                <a:r>
                  <a:rPr lang="en-US" dirty="0"/>
                  <a:t>th partition (</a:t>
                </a:r>
                <a:r>
                  <a:rPr lang="en-US" i="1" dirty="0"/>
                  <a:t>N</a:t>
                </a:r>
                <a:r>
                  <a:rPr lang="en-US" dirty="0"/>
                  <a:t> rows and </a:t>
                </a:r>
                <a:r>
                  <a:rPr lang="en-US" i="1" dirty="0"/>
                  <a:t>M</a:t>
                </a:r>
                <a:r>
                  <a:rPr lang="en-US" i="1" baseline="-25000" dirty="0"/>
                  <a:t>k</a:t>
                </a:r>
                <a:r>
                  <a:rPr lang="en-US" baseline="-25000" dirty="0"/>
                  <a:t> </a:t>
                </a:r>
                <a:r>
                  <a:rPr lang="en-US" dirty="0" err="1"/>
                  <a:t>coulmns</a:t>
                </a:r>
                <a:r>
                  <a:rPr lang="en-US" dirty="0"/>
                  <a:t>)</a:t>
                </a:r>
                <a:endParaRPr lang="en-US" i="1" dirty="0"/>
              </a:p>
              <a:p>
                <a:pPr lvl="1"/>
                <a:r>
                  <a:rPr lang="en-US" dirty="0"/>
                  <a:t>H-E regression is then performed using the </a:t>
                </a:r>
                <a:r>
                  <a:rPr lang="en-US" i="1" dirty="0" err="1"/>
                  <a:t>lm</a:t>
                </a:r>
                <a:r>
                  <a:rPr lang="en-US" dirty="0"/>
                  <a:t>()</a:t>
                </a:r>
                <a:r>
                  <a:rPr lang="en-US" i="1" dirty="0"/>
                  <a:t> </a:t>
                </a:r>
                <a:r>
                  <a:rPr lang="en-US" dirty="0"/>
                  <a:t>function in R:</a:t>
                </a:r>
              </a:p>
              <a:p>
                <a:pPr marL="457200" lvl="1"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𝐾</m:t>
                          </m:r>
                        </m:sub>
                      </m:sSub>
                    </m:oMath>
                  </m:oMathPara>
                </a14:m>
                <a:endParaRPr lang="en-US" dirty="0"/>
              </a:p>
              <a:p>
                <a:pPr lvl="1"/>
                <a:endParaRPr lang="en-US" dirty="0"/>
              </a:p>
              <a:p>
                <a:pPr lvl="1"/>
                <a:endParaRPr lang="en-US" dirty="0"/>
              </a:p>
            </p:txBody>
          </p:sp>
        </mc:Choice>
        <mc:Fallback>
          <p:sp>
            <p:nvSpPr>
              <p:cNvPr id="3" name="Content Placeholder 2">
                <a:extLst>
                  <a:ext uri="{FF2B5EF4-FFF2-40B4-BE49-F238E27FC236}">
                    <a16:creationId xmlns:a16="http://schemas.microsoft.com/office/drawing/2014/main" id="{44B5AAFD-0207-AC4D-82DC-0819DB10A98B}"/>
                  </a:ext>
                </a:extLst>
              </p:cNvPr>
              <p:cNvSpPr>
                <a:spLocks noGrp="1" noRot="1" noChangeAspect="1" noMove="1" noResize="1" noEditPoints="1" noAdjustHandles="1" noChangeArrowheads="1" noChangeShapeType="1" noTextEdit="1"/>
              </p:cNvSpPr>
              <p:nvPr>
                <p:ph idx="1"/>
              </p:nvPr>
            </p:nvSpPr>
            <p:spPr>
              <a:blipFill>
                <a:blip r:embed="rId3"/>
                <a:stretch>
                  <a:fillRect l="-965" t="-1923" r="-1448"/>
                </a:stretch>
              </a:blipFill>
            </p:spPr>
            <p:txBody>
              <a:bodyPr/>
              <a:lstStyle/>
              <a:p>
                <a:r>
                  <a:rPr lang="en-US">
                    <a:noFill/>
                  </a:rPr>
                  <a:t> </a:t>
                </a:r>
              </a:p>
            </p:txBody>
          </p:sp>
        </mc:Fallback>
      </mc:AlternateContent>
    </p:spTree>
    <p:extLst>
      <p:ext uri="{BB962C8B-B14F-4D97-AF65-F5344CB8AC3E}">
        <p14:creationId xmlns:p14="http://schemas.microsoft.com/office/powerpoint/2010/main" val="3191265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9FA3-D948-214A-8B9F-6BFCC71EEA63}"/>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4B5AAFD-0207-AC4D-82DC-0819DB10A98B}"/>
                  </a:ext>
                </a:extLst>
              </p:cNvPr>
              <p:cNvSpPr>
                <a:spLocks noGrp="1"/>
              </p:cNvSpPr>
              <p:nvPr>
                <p:ph idx="1"/>
              </p:nvPr>
            </p:nvSpPr>
            <p:spPr/>
            <p:txBody>
              <a:bodyPr/>
              <a:lstStyle/>
              <a:p>
                <a:r>
                  <a:rPr lang="en-US" dirty="0"/>
                  <a:t>Haseman-Elston (H-E) regression</a:t>
                </a:r>
              </a:p>
              <a:p>
                <a:pPr lvl="1"/>
                <a:r>
                  <a:rPr lang="en-US" dirty="0"/>
                  <a:t>The effect size for the </a:t>
                </a:r>
                <a:r>
                  <a:rPr lang="en-US" i="1" dirty="0"/>
                  <a:t>k</a:t>
                </a:r>
                <a:r>
                  <a:rPr lang="en-US" dirty="0"/>
                  <a:t>th term represents the genetic variance explained by the </a:t>
                </a:r>
                <a:r>
                  <a:rPr lang="en-US" i="1" dirty="0"/>
                  <a:t>k</a:t>
                </a:r>
                <a:r>
                  <a:rPr lang="en-US" dirty="0"/>
                  <a:t>th SNP partition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oMath>
                </a14:m>
                <a:r>
                  <a:rPr lang="en-US" dirty="0"/>
                  <a:t>)</a:t>
                </a:r>
              </a:p>
              <a:p>
                <a:pPr lvl="1"/>
                <a:r>
                  <a:rPr lang="en-US" dirty="0"/>
                  <a:t>Total genetic variance explained by all SNPs given by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𝑔</m:t>
                        </m:r>
                      </m:sub>
                      <m:sup>
                        <m:r>
                          <a:rPr lang="en-US" i="1">
                            <a:latin typeface="Cambria Math" panose="02040503050406030204" pitchFamily="18" charset="0"/>
                          </a:rPr>
                          <m:t>2</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𝐾</m:t>
                        </m:r>
                      </m:sup>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nary>
                  </m:oMath>
                </a14:m>
                <a:r>
                  <a:rPr lang="en-US" dirty="0"/>
                  <a:t>.</a:t>
                </a:r>
              </a:p>
              <a:p>
                <a:pPr lvl="1"/>
                <a:r>
                  <a:rPr lang="en-US" dirty="0"/>
                  <a:t>Heritability </a:t>
                </a:r>
              </a:p>
              <a:p>
                <a:pPr marL="457200" lvl="1"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oMath>
                  </m:oMathPara>
                </a14:m>
                <a:endParaRPr lang="en-US" dirty="0"/>
              </a:p>
              <a:p>
                <a:pPr marL="457200" lvl="1" indent="0">
                  <a:buNone/>
                </a:pPr>
                <a:endParaRPr lang="en-US" dirty="0"/>
              </a:p>
              <a:p>
                <a:pPr lvl="1"/>
                <a:endParaRPr lang="en-US" dirty="0"/>
              </a:p>
            </p:txBody>
          </p:sp>
        </mc:Choice>
        <mc:Fallback>
          <p:sp>
            <p:nvSpPr>
              <p:cNvPr id="3" name="Content Placeholder 2">
                <a:extLst>
                  <a:ext uri="{FF2B5EF4-FFF2-40B4-BE49-F238E27FC236}">
                    <a16:creationId xmlns:a16="http://schemas.microsoft.com/office/drawing/2014/main" id="{44B5AAFD-0207-AC4D-82DC-0819DB10A98B}"/>
                  </a:ext>
                </a:extLst>
              </p:cNvPr>
              <p:cNvSpPr>
                <a:spLocks noGrp="1" noRot="1" noChangeAspect="1" noMove="1" noResize="1" noEditPoints="1" noAdjustHandles="1" noChangeArrowheads="1" noChangeShapeType="1" noTextEdit="1"/>
              </p:cNvSpPr>
              <p:nvPr>
                <p:ph idx="1"/>
              </p:nvPr>
            </p:nvSpPr>
            <p:spPr>
              <a:blipFill>
                <a:blip r:embed="rId3"/>
                <a:stretch>
                  <a:fillRect l="-965" t="-1923"/>
                </a:stretch>
              </a:blipFill>
            </p:spPr>
            <p:txBody>
              <a:bodyPr/>
              <a:lstStyle/>
              <a:p>
                <a:r>
                  <a:rPr lang="en-US">
                    <a:noFill/>
                  </a:rPr>
                  <a:t> </a:t>
                </a:r>
              </a:p>
            </p:txBody>
          </p:sp>
        </mc:Fallback>
      </mc:AlternateContent>
    </p:spTree>
    <p:extLst>
      <p:ext uri="{BB962C8B-B14F-4D97-AF65-F5344CB8AC3E}">
        <p14:creationId xmlns:p14="http://schemas.microsoft.com/office/powerpoint/2010/main" val="1591904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0666-B920-AC41-909B-BA0AA9CB529E}"/>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DE099C-DC57-F248-9128-7265D6C62D9C}"/>
                  </a:ext>
                </a:extLst>
              </p:cNvPr>
              <p:cNvSpPr>
                <a:spLocks noGrp="1"/>
              </p:cNvSpPr>
              <p:nvPr>
                <p:ph idx="1"/>
              </p:nvPr>
            </p:nvSpPr>
            <p:spPr/>
            <p:txBody>
              <a:bodyPr/>
              <a:lstStyle/>
              <a:p>
                <a:r>
                  <a:rPr lang="en-US" dirty="0"/>
                  <a:t>Singleton heritability</a:t>
                </a:r>
              </a:p>
              <a:p>
                <a:pPr lvl="1"/>
                <a:r>
                  <a:rPr lang="en-US" i="1" dirty="0"/>
                  <a:t>N</a:t>
                </a:r>
                <a:r>
                  <a:rPr lang="en-US" dirty="0"/>
                  <a:t> individuals and </a:t>
                </a:r>
                <a:r>
                  <a:rPr lang="en-US" i="1" dirty="0"/>
                  <a:t>M</a:t>
                </a:r>
                <a:r>
                  <a:rPr lang="en-US" dirty="0"/>
                  <a:t> SNPs,</a:t>
                </a:r>
                <a:r>
                  <a:rPr lang="ko-KR" altLang="en-US" dirty="0"/>
                  <a:t> </a:t>
                </a:r>
                <a:r>
                  <a:rPr lang="en-US" altLang="ko-KR" dirty="0"/>
                  <a:t>the linear mixed model (LMM) for phenotype vector </a:t>
                </a:r>
                <a14:m>
                  <m:oMath xmlns:m="http://schemas.openxmlformats.org/officeDocument/2006/math">
                    <m:r>
                      <a:rPr lang="en-US" altLang="ko-KR" b="0" i="1" smtClean="0">
                        <a:latin typeface="Cambria Math" panose="02040503050406030204" pitchFamily="18" charset="0"/>
                      </a:rPr>
                      <m:t>𝑦</m:t>
                    </m:r>
                    <m:r>
                      <a:rPr lang="en-US" altLang="ko-KR" b="0" i="1" smtClean="0">
                        <a:latin typeface="Cambria Math" panose="02040503050406030204" pitchFamily="18" charset="0"/>
                      </a:rPr>
                      <m:t>∈</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𝑅</m:t>
                        </m:r>
                      </m:e>
                      <m:sup>
                        <m:r>
                          <a:rPr lang="en-US" altLang="ko-KR" b="0" i="1" smtClean="0">
                            <a:latin typeface="Cambria Math" panose="02040503050406030204" pitchFamily="18" charset="0"/>
                          </a:rPr>
                          <m:t>𝑁</m:t>
                        </m:r>
                        <m:r>
                          <a:rPr lang="en-US" altLang="ko-KR" b="0" i="1" smtClean="0">
                            <a:latin typeface="Cambria Math" panose="02040503050406030204" pitchFamily="18" charset="0"/>
                          </a:rPr>
                          <m:t>×1</m:t>
                        </m:r>
                      </m:sup>
                    </m:sSup>
                  </m:oMath>
                </a14:m>
                <a:r>
                  <a:rPr lang="en-US" i="1" dirty="0"/>
                  <a:t> </a:t>
                </a:r>
                <a:r>
                  <a:rPr lang="en-US" dirty="0"/>
                  <a:t>and an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𝑀</m:t>
                    </m:r>
                  </m:oMath>
                </a14:m>
                <a:r>
                  <a:rPr lang="en-US" i="1" dirty="0"/>
                  <a:t> </a:t>
                </a:r>
                <a:r>
                  <a:rPr lang="en-US" dirty="0"/>
                  <a:t>SNP genotype matrix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0,1,2</m:t>
                            </m:r>
                          </m:e>
                        </m:d>
                      </m:e>
                      <m:sup>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𝑀</m:t>
                        </m:r>
                      </m:sup>
                    </m:sSup>
                  </m:oMath>
                </a14:m>
                <a:r>
                  <a:rPr lang="en-US" i="1" dirty="0"/>
                  <a:t>:</a:t>
                </a:r>
              </a:p>
              <a:p>
                <a:pPr marL="457200" lvl="1" indent="0" algn="ctr">
                  <a:buNone/>
                </a:pP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US" b="0" i="1" dirty="0">
                    <a:latin typeface="Cambria Math" panose="02040503050406030204" pitchFamily="18" charset="0"/>
                  </a:rPr>
                  <a:t> </a:t>
                </a:r>
              </a:p>
              <a:p>
                <a:pPr marL="457200" lvl="1"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e>
                    </m:d>
                  </m:oMath>
                </a14:m>
                <a:r>
                  <a:rPr lang="en-US" i="1" dirty="0"/>
                  <a:t> </a:t>
                </a:r>
              </a:p>
              <a:p>
                <a:pPr lvl="1"/>
                <a:endParaRPr lang="en-US" dirty="0"/>
              </a:p>
              <a:p>
                <a:pPr lvl="1"/>
                <a:r>
                  <a:rPr lang="en-US" dirty="0"/>
                  <a:t>If we define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𝛽</m:t>
                    </m:r>
                  </m:oMath>
                </a14:m>
                <a:r>
                  <a:rPr lang="en-US" dirty="0"/>
                  <a:t>, then heritability is given by</a:t>
                </a:r>
              </a:p>
              <a:p>
                <a:pPr marL="457200" lvl="1" indent="0" algn="ctr">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𝑢</m:t>
                            </m:r>
                          </m:e>
                        </m:d>
                      </m:num>
                      <m:den>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den>
                    </m:f>
                  </m:oMath>
                </a14:m>
                <a:r>
                  <a:rPr lang="en-US" i="1" dirty="0"/>
                  <a:t> </a:t>
                </a:r>
              </a:p>
              <a:p>
                <a:pPr lvl="1"/>
                <a:endParaRPr lang="en-US" i="1" dirty="0"/>
              </a:p>
            </p:txBody>
          </p:sp>
        </mc:Choice>
        <mc:Fallback>
          <p:sp>
            <p:nvSpPr>
              <p:cNvPr id="3" name="Content Placeholder 2">
                <a:extLst>
                  <a:ext uri="{FF2B5EF4-FFF2-40B4-BE49-F238E27FC236}">
                    <a16:creationId xmlns:a16="http://schemas.microsoft.com/office/drawing/2014/main" id="{17DE099C-DC57-F248-9128-7265D6C62D9C}"/>
                  </a:ext>
                </a:extLst>
              </p:cNvPr>
              <p:cNvSpPr>
                <a:spLocks noGrp="1" noRot="1" noChangeAspect="1" noMove="1" noResize="1" noEditPoints="1" noAdjustHandles="1" noChangeArrowheads="1" noChangeShapeType="1" noTextEdit="1"/>
              </p:cNvSpPr>
              <p:nvPr>
                <p:ph idx="1"/>
              </p:nvPr>
            </p:nvSpPr>
            <p:spPr>
              <a:blipFill>
                <a:blip r:embed="rId3"/>
                <a:stretch>
                  <a:fillRect l="-965" t="-1923"/>
                </a:stretch>
              </a:blipFill>
            </p:spPr>
            <p:txBody>
              <a:bodyPr/>
              <a:lstStyle/>
              <a:p>
                <a:r>
                  <a:rPr lang="en-US">
                    <a:noFill/>
                  </a:rPr>
                  <a:t> </a:t>
                </a:r>
              </a:p>
            </p:txBody>
          </p:sp>
        </mc:Fallback>
      </mc:AlternateContent>
    </p:spTree>
    <p:extLst>
      <p:ext uri="{BB962C8B-B14F-4D97-AF65-F5344CB8AC3E}">
        <p14:creationId xmlns:p14="http://schemas.microsoft.com/office/powerpoint/2010/main" val="144514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0666-B920-AC41-909B-BA0AA9CB529E}"/>
              </a:ext>
            </a:extLst>
          </p:cNvPr>
          <p:cNvSpPr>
            <a:spLocks noGrp="1"/>
          </p:cNvSpPr>
          <p:nvPr>
            <p:ph type="title"/>
          </p:nvPr>
        </p:nvSpPr>
        <p:spPr/>
        <p:txBody>
          <a:bodyPr/>
          <a:lstStyle/>
          <a:p>
            <a:r>
              <a:rPr lang="en-US" dirty="0"/>
              <a:t>Partitioning heritability by MAF</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7DE099C-DC57-F248-9128-7265D6C62D9C}"/>
                  </a:ext>
                </a:extLst>
              </p:cNvPr>
              <p:cNvSpPr>
                <a:spLocks noGrp="1"/>
              </p:cNvSpPr>
              <p:nvPr>
                <p:ph idx="1"/>
              </p:nvPr>
            </p:nvSpPr>
            <p:spPr/>
            <p:txBody>
              <a:bodyPr/>
              <a:lstStyle/>
              <a:p>
                <a:r>
                  <a:rPr lang="en-US" dirty="0"/>
                  <a:t>Singleton heritability</a:t>
                </a:r>
              </a:p>
              <a:p>
                <a:pPr lvl="1"/>
                <a:r>
                  <a:rPr lang="en-US" dirty="0"/>
                  <a:t>Assume that </a:t>
                </a:r>
                <a:r>
                  <a:rPr lang="en-US" i="1" dirty="0"/>
                  <a:t>G</a:t>
                </a:r>
                <a:r>
                  <a:rPr lang="en-US" dirty="0"/>
                  <a:t> consists of only </a:t>
                </a:r>
                <a:r>
                  <a:rPr lang="en-US" b="1" dirty="0"/>
                  <a:t>singletons</a:t>
                </a:r>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simplifies:</a:t>
                </a:r>
              </a:p>
              <a:p>
                <a:pPr marL="457200" lvl="1"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ctrlPr>
                              <a:rPr lang="en-US" b="0"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𝛽</m:t>
                            </m:r>
                          </m:e>
                        </m:d>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nary>
                      <m:naryPr>
                        <m:chr m:val="∑"/>
                        <m:ctrlPr>
                          <a:rPr lang="en-US" i="1" smtClean="0">
                            <a:latin typeface="Cambria Math" panose="02040503050406030204" pitchFamily="18" charset="0"/>
                          </a:rPr>
                        </m:ctrlPr>
                      </m:naryPr>
                      <m:sub>
                        <m:r>
                          <a:rPr lang="en-US" i="1">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r>
                          <a:rPr lang="en-US" b="0" i="1" smtClean="0">
                            <a:latin typeface="Cambria Math" panose="02040503050406030204" pitchFamily="18" charset="0"/>
                          </a:rPr>
                          <m:t>=1</m:t>
                        </m:r>
                      </m:sub>
                      <m:sup>
                        <m:r>
                          <a:rPr lang="en-US" i="1">
                            <a:latin typeface="Cambria Math" panose="02040503050406030204" pitchFamily="18" charset="0"/>
                          </a:rPr>
                          <m:t>𝑀</m:t>
                        </m:r>
                      </m:sup>
                      <m:e>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𝑀</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e>
                        </m:d>
                      </m:e>
                    </m:nary>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e>
                    </m:d>
                  </m:oMath>
                </a14:m>
                <a:r>
                  <a:rPr lang="en-US" dirty="0"/>
                  <a:t> </a:t>
                </a:r>
              </a:p>
              <a:p>
                <a:pPr marL="457200" lvl="1" indent="0">
                  <a:buNone/>
                </a:pPr>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0" smtClean="0">
                        <a:latin typeface="Cambria Math" panose="02040503050406030204" pitchFamily="18" charset="0"/>
                      </a:rPr>
                      <m:t>=</m:t>
                    </m:r>
                    <m:f>
                      <m:fPr>
                        <m:ctrlPr>
                          <a:rPr lang="en-US" b="0" i="0" smtClean="0">
                            <a:latin typeface="Cambria Math" panose="02040503050406030204" pitchFamily="18" charset="0"/>
                          </a:rPr>
                        </m:ctrlPr>
                      </m:fPr>
                      <m:num>
                        <m:r>
                          <a:rPr lang="en-US" b="0" i="0" smtClean="0">
                            <a:latin typeface="Cambria Math" panose="02040503050406030204" pitchFamily="18" charset="0"/>
                          </a:rPr>
                          <m:t># </m:t>
                        </m:r>
                        <m:r>
                          <m:rPr>
                            <m:sty m:val="p"/>
                          </m:rPr>
                          <a:rPr lang="en-US" b="0" i="0" smtClean="0">
                            <a:latin typeface="Cambria Math" panose="02040503050406030204" pitchFamily="18" charset="0"/>
                          </a:rPr>
                          <m:t>singletons</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person</m:t>
                        </m:r>
                        <m:r>
                          <a:rPr lang="en-US" b="0" i="1" smtClean="0">
                            <a:latin typeface="Cambria Math" panose="02040503050406030204" pitchFamily="18" charset="0"/>
                          </a:rPr>
                          <m:t> </m:t>
                        </m:r>
                        <m:r>
                          <a:rPr lang="en-US" b="0" i="1" smtClean="0">
                            <a:latin typeface="Cambria Math" panose="02040503050406030204" pitchFamily="18" charset="0"/>
                          </a:rPr>
                          <m:t>𝑖</m:t>
                        </m:r>
                      </m:num>
                      <m:den>
                        <m:r>
                          <a:rPr lang="en-US" b="0" i="1" smtClean="0">
                            <a:latin typeface="Cambria Math" panose="02040503050406030204" pitchFamily="18" charset="0"/>
                          </a:rPr>
                          <m:t># </m:t>
                        </m:r>
                        <m:r>
                          <m:rPr>
                            <m:sty m:val="p"/>
                          </m:rPr>
                          <a:rPr lang="en-US" b="0" i="0" smtClean="0">
                            <a:latin typeface="Cambria Math" panose="02040503050406030204" pitchFamily="18" charset="0"/>
                          </a:rPr>
                          <m:t>singletons</m:t>
                        </m:r>
                        <m:r>
                          <a:rPr lang="en-US" b="0" i="0" smtClean="0">
                            <a:latin typeface="Cambria Math" panose="02040503050406030204" pitchFamily="18" charset="0"/>
                          </a:rPr>
                          <m:t> </m:t>
                        </m:r>
                        <m:r>
                          <m:rPr>
                            <m:sty m:val="p"/>
                          </m:rPr>
                          <a:rPr lang="en-US" b="0" i="0" smtClean="0">
                            <a:latin typeface="Cambria Math" panose="02040503050406030204" pitchFamily="18" charset="0"/>
                          </a:rPr>
                          <m:t>total</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𝑖𝑗</m:t>
                                </m:r>
                              </m:sub>
                            </m:sSub>
                          </m:e>
                        </m:nary>
                      </m:num>
                      <m:den>
                        <m:r>
                          <a:rPr lang="en-US" b="0" i="1" smtClean="0">
                            <a:latin typeface="Cambria Math" panose="02040503050406030204" pitchFamily="18" charset="0"/>
                          </a:rPr>
                          <m:t>𝑀</m:t>
                        </m:r>
                      </m:den>
                    </m:f>
                  </m:oMath>
                </a14:m>
                <a:endParaRPr lang="en-US" dirty="0"/>
              </a:p>
              <a:p>
                <a:pPr marL="457200" lvl="1" indent="0">
                  <a:buNone/>
                </a:pPr>
                <a:endParaRPr lang="en-US" dirty="0"/>
              </a:p>
              <a:p>
                <a:pPr lvl="1"/>
                <a:r>
                  <a:rPr lang="en-US" dirty="0"/>
                  <a:t>The phenotype vector </a:t>
                </a:r>
                <a:r>
                  <a:rPr lang="en-US" i="1" dirty="0"/>
                  <a:t>y</a:t>
                </a:r>
                <a:r>
                  <a:rPr lang="en-US" dirty="0"/>
                  <a:t> simplifies to marginal models on each observation:</a:t>
                </a:r>
              </a:p>
              <a:p>
                <a:pPr marL="457200" lvl="1"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m:oMathPara>
                </a14:m>
                <a:endParaRPr lang="en-US" dirty="0"/>
              </a:p>
              <a:p>
                <a:pPr lvl="1"/>
                <a:r>
                  <a:rPr lang="en-US" dirty="0"/>
                  <a:t>The heritability is simple to evaluate:</a:t>
                </a:r>
              </a:p>
              <a:p>
                <a:pPr marL="457200" lvl="1" indent="0" algn="ctr">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h</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𝑉𝑎𝑟</m:t>
                            </m:r>
                            <m:r>
                              <a:rPr lang="en-US" i="1">
                                <a:latin typeface="Cambria Math" panose="02040503050406030204" pitchFamily="18" charset="0"/>
                              </a:rPr>
                              <m:t>(</m:t>
                            </m:r>
                            <m:r>
                              <a:rPr lang="en-US" b="0" i="1" smtClean="0">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𝑉𝑎𝑟</m:t>
                        </m:r>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r>
                              <a:rPr lang="en-US" b="0" i="1" smtClean="0">
                                <a:latin typeface="Cambria Math" panose="02040503050406030204" pitchFamily="18" charset="0"/>
                              </a:rPr>
                              <m:t>𝑢</m:t>
                            </m:r>
                          </m:e>
                          <m:e>
                            <m:r>
                              <a:rPr lang="en-US" i="1">
                                <a:latin typeface="Cambria Math" panose="02040503050406030204" pitchFamily="18" charset="0"/>
                              </a:rPr>
                              <m:t>𝑥</m:t>
                            </m:r>
                          </m:e>
                        </m:d>
                        <m:r>
                          <a:rPr lang="en-US" i="1">
                            <a:latin typeface="Cambria Math" panose="02040503050406030204" pitchFamily="18" charset="0"/>
                          </a:rPr>
                          <m:t>)</m:t>
                        </m:r>
                      </m:num>
                      <m:den>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𝑉𝑎𝑟</m:t>
                        </m:r>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e>
                            <m:r>
                              <a:rPr lang="en-US" b="0" i="1" smtClean="0">
                                <a:latin typeface="Cambria Math" panose="02040503050406030204" pitchFamily="18" charset="0"/>
                              </a:rPr>
                              <m:t>𝑥</m:t>
                            </m:r>
                          </m:e>
                        </m:d>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𝑥</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𝑔</m:t>
                                </m:r>
                              </m:sub>
                              <m:sup>
                                <m:r>
                                  <a:rPr lang="en-US" i="1">
                                    <a:latin typeface="Cambria Math" panose="02040503050406030204" pitchFamily="18" charset="0"/>
                                  </a:rPr>
                                  <m:t>2</m:t>
                                </m:r>
                              </m:sup>
                            </m:sSubSup>
                          </m:e>
                        </m:d>
                      </m:num>
                      <m:den>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𝑔</m:t>
                            </m:r>
                          </m:sub>
                          <m:sup>
                            <m:r>
                              <a:rPr lang="en-US" i="1">
                                <a:latin typeface="Cambria Math" panose="02040503050406030204" pitchFamily="18" charset="0"/>
                              </a:rPr>
                              <m:t>2</m:t>
                            </m:r>
                          </m:sup>
                        </m:sSubSup>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𝑔</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𝑒</m:t>
                            </m:r>
                          </m:sub>
                          <m:sup>
                            <m:r>
                              <a:rPr lang="en-US" b="0" i="1" smtClean="0">
                                <a:latin typeface="Cambria Math" panose="02040503050406030204" pitchFamily="18" charset="0"/>
                              </a:rPr>
                              <m:t>2</m:t>
                            </m:r>
                          </m:sup>
                        </m:sSubSup>
                      </m:den>
                    </m:f>
                  </m:oMath>
                </a14:m>
                <a:r>
                  <a:rPr lang="en-US" dirty="0"/>
                  <a:t> </a:t>
                </a:r>
              </a:p>
              <a:p>
                <a:pPr lvl="1"/>
                <a:endParaRPr lang="en-US" i="1" dirty="0"/>
              </a:p>
            </p:txBody>
          </p:sp>
        </mc:Choice>
        <mc:Fallback>
          <p:sp>
            <p:nvSpPr>
              <p:cNvPr id="3" name="Content Placeholder 2">
                <a:extLst>
                  <a:ext uri="{FF2B5EF4-FFF2-40B4-BE49-F238E27FC236}">
                    <a16:creationId xmlns:a16="http://schemas.microsoft.com/office/drawing/2014/main" id="{17DE099C-DC57-F248-9128-7265D6C62D9C}"/>
                  </a:ext>
                </a:extLst>
              </p:cNvPr>
              <p:cNvSpPr>
                <a:spLocks noGrp="1" noRot="1" noChangeAspect="1" noMove="1" noResize="1" noEditPoints="1" noAdjustHandles="1" noChangeArrowheads="1" noChangeShapeType="1" noTextEdit="1"/>
              </p:cNvSpPr>
              <p:nvPr>
                <p:ph idx="1"/>
              </p:nvPr>
            </p:nvSpPr>
            <p:spPr>
              <a:blipFill>
                <a:blip r:embed="rId3"/>
                <a:stretch>
                  <a:fillRect l="-965" t="-1923"/>
                </a:stretch>
              </a:blipFill>
            </p:spPr>
            <p:txBody>
              <a:bodyPr/>
              <a:lstStyle/>
              <a:p>
                <a:r>
                  <a:rPr lang="en-US">
                    <a:noFill/>
                  </a:rPr>
                  <a:t> </a:t>
                </a:r>
              </a:p>
            </p:txBody>
          </p:sp>
        </mc:Fallback>
      </mc:AlternateContent>
    </p:spTree>
    <p:extLst>
      <p:ext uri="{BB962C8B-B14F-4D97-AF65-F5344CB8AC3E}">
        <p14:creationId xmlns:p14="http://schemas.microsoft.com/office/powerpoint/2010/main" val="22439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8170-4429-4C40-B80F-E6021ED5AF03}"/>
              </a:ext>
            </a:extLst>
          </p:cNvPr>
          <p:cNvSpPr>
            <a:spLocks noGrp="1"/>
          </p:cNvSpPr>
          <p:nvPr>
            <p:ph type="title"/>
          </p:nvPr>
        </p:nvSpPr>
        <p:spPr/>
        <p:txBody>
          <a:bodyPr/>
          <a:lstStyle/>
          <a:p>
            <a:r>
              <a:rPr lang="en-US" dirty="0"/>
              <a:t>Simulation studies</a:t>
            </a:r>
          </a:p>
        </p:txBody>
      </p:sp>
      <p:sp>
        <p:nvSpPr>
          <p:cNvPr id="3" name="Content Placeholder 2">
            <a:extLst>
              <a:ext uri="{FF2B5EF4-FFF2-40B4-BE49-F238E27FC236}">
                <a16:creationId xmlns:a16="http://schemas.microsoft.com/office/drawing/2014/main" id="{350AA417-B2DE-1747-B561-6AC378475201}"/>
              </a:ext>
            </a:extLst>
          </p:cNvPr>
          <p:cNvSpPr>
            <a:spLocks noGrp="1"/>
          </p:cNvSpPr>
          <p:nvPr>
            <p:ph idx="1"/>
          </p:nvPr>
        </p:nvSpPr>
        <p:spPr/>
        <p:txBody>
          <a:bodyPr/>
          <a:lstStyle/>
          <a:p>
            <a:r>
              <a:rPr lang="en-US" dirty="0"/>
              <a:t>Simulation data</a:t>
            </a:r>
          </a:p>
          <a:p>
            <a:pPr lvl="1"/>
            <a:r>
              <a:rPr lang="en-US" dirty="0"/>
              <a:t>Real genotype data by randomly sampling genes</a:t>
            </a:r>
          </a:p>
          <a:p>
            <a:pPr lvl="1"/>
            <a:r>
              <a:rPr lang="en-US" dirty="0"/>
              <a:t>All genetic variants within 1 Mb of transcription start and end sites of genes</a:t>
            </a:r>
          </a:p>
          <a:p>
            <a:r>
              <a:rPr lang="en-US" dirty="0"/>
              <a:t>Simulation parameters</a:t>
            </a:r>
          </a:p>
          <a:p>
            <a:pPr marL="457200"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9E94FEEF-8A35-5747-ACDB-0073A2B07435}"/>
              </a:ext>
            </a:extLst>
          </p:cNvPr>
          <p:cNvPicPr>
            <a:picLocks noChangeAspect="1"/>
          </p:cNvPicPr>
          <p:nvPr/>
        </p:nvPicPr>
        <p:blipFill>
          <a:blip r:embed="rId3"/>
          <a:stretch>
            <a:fillRect/>
          </a:stretch>
        </p:blipFill>
        <p:spPr>
          <a:xfrm>
            <a:off x="1932350" y="3262747"/>
            <a:ext cx="8327300" cy="2114354"/>
          </a:xfrm>
          <a:prstGeom prst="rect">
            <a:avLst/>
          </a:prstGeom>
        </p:spPr>
      </p:pic>
    </p:spTree>
    <p:extLst>
      <p:ext uri="{BB962C8B-B14F-4D97-AF65-F5344CB8AC3E}">
        <p14:creationId xmlns:p14="http://schemas.microsoft.com/office/powerpoint/2010/main" val="2210007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1466</Words>
  <Application>Microsoft Macintosh PowerPoint</Application>
  <PresentationFormat>Widescreen</PresentationFormat>
  <Paragraphs>350</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System Font Regular</vt:lpstr>
      <vt:lpstr>Arial</vt:lpstr>
      <vt:lpstr>Calibri</vt:lpstr>
      <vt:lpstr>Calibri Light</vt:lpstr>
      <vt:lpstr>Cambria Math</vt:lpstr>
      <vt:lpstr>Helvetica Neue</vt:lpstr>
      <vt:lpstr>Office Theme</vt:lpstr>
      <vt:lpstr>“Singleton Variants Dominate  the Genetic Architecture of Human Gene Expression” and its application</vt:lpstr>
      <vt:lpstr>Introduction</vt:lpstr>
      <vt:lpstr>Introduction </vt:lpstr>
      <vt:lpstr>Partitioning heritability by MAF</vt:lpstr>
      <vt:lpstr>Partitioning heritability by MAF</vt:lpstr>
      <vt:lpstr>Partitioning heritability by MAF</vt:lpstr>
      <vt:lpstr>Partitioning heritability by MAF</vt:lpstr>
      <vt:lpstr>Partitioning heritability by MAF</vt:lpstr>
      <vt:lpstr>Simulation studies</vt:lpstr>
      <vt:lpstr>Simulation studies</vt:lpstr>
      <vt:lpstr>Simulation studies</vt:lpstr>
      <vt:lpstr>Software availability</vt:lpstr>
      <vt:lpstr>Preliminary SingHer analysis for COPDGene </vt:lpstr>
      <vt:lpstr>COPDGene dataset and QC</vt:lpstr>
      <vt:lpstr>SingHer analysis</vt:lpstr>
      <vt:lpstr>Further works…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Singleton Variants Dominate  the Genetic Architecture of Human Gene Expression</dc:title>
  <dc:creator>Kim, Wonji</dc:creator>
  <cp:lastModifiedBy>Kim, Wonji</cp:lastModifiedBy>
  <cp:revision>81</cp:revision>
  <cp:lastPrinted>2019-03-07T19:27:10Z</cp:lastPrinted>
  <dcterms:created xsi:type="dcterms:W3CDTF">2019-03-07T01:33:55Z</dcterms:created>
  <dcterms:modified xsi:type="dcterms:W3CDTF">2019-03-07T20:27:07Z</dcterms:modified>
</cp:coreProperties>
</file>