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846"/>
    <p:restoredTop sz="86359"/>
  </p:normalViewPr>
  <p:slideViewPr>
    <p:cSldViewPr snapToGrid="0" snapToObjects="1">
      <p:cViewPr>
        <p:scale>
          <a:sx n="135" d="100"/>
          <a:sy n="135" d="100"/>
        </p:scale>
        <p:origin x="1504" y="224"/>
      </p:cViewPr>
      <p:guideLst/>
    </p:cSldViewPr>
  </p:slideViewPr>
  <p:outlineViewPr>
    <p:cViewPr>
      <p:scale>
        <a:sx n="33" d="100"/>
        <a:sy n="33" d="100"/>
      </p:scale>
      <p:origin x="0" y="-3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560C1-5223-6746-A757-76418EB2E78D}" type="datetimeFigureOut">
              <a:rPr lang="en-US" smtClean="0"/>
              <a:t>3/7/19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CFCC79-F76E-C44D-A7AC-8F7BDF21A78D}" type="slidenum">
              <a:rPr lang="en-US" smtClean="0"/>
              <a:t>‹#›</a:t>
            </a:fld>
            <a:endParaRPr lang="en-US"/>
          </a:p>
        </p:txBody>
      </p:sp>
    </p:spTree>
    <p:extLst>
      <p:ext uri="{BB962C8B-B14F-4D97-AF65-F5344CB8AC3E}">
        <p14:creationId xmlns:p14="http://schemas.microsoft.com/office/powerpoint/2010/main" val="1217225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FCC79-F76E-C44D-A7AC-8F7BDF21A78D}" type="slidenum">
              <a:rPr lang="en-US" smtClean="0"/>
              <a:t>1</a:t>
            </a:fld>
            <a:endParaRPr lang="en-US"/>
          </a:p>
        </p:txBody>
      </p:sp>
    </p:spTree>
    <p:extLst>
      <p:ext uri="{BB962C8B-B14F-4D97-AF65-F5344CB8AC3E}">
        <p14:creationId xmlns:p14="http://schemas.microsoft.com/office/powerpoint/2010/main" val="310963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FCC79-F76E-C44D-A7AC-8F7BDF21A78D}" type="slidenum">
              <a:rPr lang="en-US" smtClean="0"/>
              <a:t>2</a:t>
            </a:fld>
            <a:endParaRPr lang="en-US"/>
          </a:p>
        </p:txBody>
      </p:sp>
    </p:spTree>
    <p:extLst>
      <p:ext uri="{BB962C8B-B14F-4D97-AF65-F5344CB8AC3E}">
        <p14:creationId xmlns:p14="http://schemas.microsoft.com/office/powerpoint/2010/main" val="1472229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CFCC79-F76E-C44D-A7AC-8F7BDF21A78D}" type="slidenum">
              <a:rPr lang="en-US" smtClean="0"/>
              <a:t>3</a:t>
            </a:fld>
            <a:endParaRPr lang="en-US"/>
          </a:p>
        </p:txBody>
      </p:sp>
    </p:spTree>
    <p:extLst>
      <p:ext uri="{BB962C8B-B14F-4D97-AF65-F5344CB8AC3E}">
        <p14:creationId xmlns:p14="http://schemas.microsoft.com/office/powerpoint/2010/main" val="3823198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FCC79-F76E-C44D-A7AC-8F7BDF21A78D}" type="slidenum">
              <a:rPr lang="en-US" smtClean="0"/>
              <a:t>4</a:t>
            </a:fld>
            <a:endParaRPr lang="en-US"/>
          </a:p>
        </p:txBody>
      </p:sp>
    </p:spTree>
    <p:extLst>
      <p:ext uri="{BB962C8B-B14F-4D97-AF65-F5344CB8AC3E}">
        <p14:creationId xmlns:p14="http://schemas.microsoft.com/office/powerpoint/2010/main" val="988232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regression is kind</a:t>
            </a:r>
            <a:r>
              <a:rPr lang="en-US" baseline="0" dirty="0"/>
              <a:t> of a variance component analysis for quantitative traits, so it is usually used for estimating heritability. The premise of HE regression is that heritability can be estimated by the correlation between the phenotypic covariance across individuals and the genotypic covariance across individuals. </a:t>
            </a:r>
          </a:p>
          <a:p>
            <a:endParaRPr lang="en-US" baseline="0" dirty="0"/>
          </a:p>
          <a:p>
            <a:r>
              <a:rPr lang="en-US" baseline="0" dirty="0"/>
              <a:t>Quantile-normalized why?</a:t>
            </a:r>
            <a:endParaRPr lang="en-US" dirty="0"/>
          </a:p>
        </p:txBody>
      </p:sp>
      <p:sp>
        <p:nvSpPr>
          <p:cNvPr id="4" name="Slide Number Placeholder 3"/>
          <p:cNvSpPr>
            <a:spLocks noGrp="1"/>
          </p:cNvSpPr>
          <p:nvPr>
            <p:ph type="sldNum" sz="quarter" idx="5"/>
          </p:nvPr>
        </p:nvSpPr>
        <p:spPr/>
        <p:txBody>
          <a:bodyPr/>
          <a:lstStyle/>
          <a:p>
            <a:fld id="{C5CFCC79-F76E-C44D-A7AC-8F7BDF21A78D}" type="slidenum">
              <a:rPr lang="en-US" smtClean="0"/>
              <a:t>5</a:t>
            </a:fld>
            <a:endParaRPr lang="en-US"/>
          </a:p>
        </p:txBody>
      </p:sp>
    </p:spTree>
    <p:extLst>
      <p:ext uri="{BB962C8B-B14F-4D97-AF65-F5344CB8AC3E}">
        <p14:creationId xmlns:p14="http://schemas.microsoft.com/office/powerpoint/2010/main" val="3073477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CFCC79-F76E-C44D-A7AC-8F7BDF21A78D}" type="slidenum">
              <a:rPr lang="en-US" smtClean="0"/>
              <a:t>6</a:t>
            </a:fld>
            <a:endParaRPr lang="en-US"/>
          </a:p>
        </p:txBody>
      </p:sp>
    </p:spTree>
    <p:extLst>
      <p:ext uri="{BB962C8B-B14F-4D97-AF65-F5344CB8AC3E}">
        <p14:creationId xmlns:p14="http://schemas.microsoft.com/office/powerpoint/2010/main" val="671913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55D9-E758-954A-8A8B-3E5657AEE9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456154-B85A-034F-A548-FCB7B4DBBA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1996D1-9315-1543-BB3D-C672C479E07C}"/>
              </a:ext>
            </a:extLst>
          </p:cNvPr>
          <p:cNvSpPr>
            <a:spLocks noGrp="1"/>
          </p:cNvSpPr>
          <p:nvPr>
            <p:ph type="dt" sz="half" idx="10"/>
          </p:nvPr>
        </p:nvSpPr>
        <p:spPr/>
        <p:txBody>
          <a:bodyPr/>
          <a:lstStyle/>
          <a:p>
            <a:fld id="{F89006D3-2B50-3548-8339-FD5415795663}" type="datetimeFigureOut">
              <a:rPr lang="en-US" smtClean="0"/>
              <a:t>3/6/19</a:t>
            </a:fld>
            <a:endParaRPr lang="en-US"/>
          </a:p>
        </p:txBody>
      </p:sp>
      <p:sp>
        <p:nvSpPr>
          <p:cNvPr id="5" name="Footer Placeholder 4">
            <a:extLst>
              <a:ext uri="{FF2B5EF4-FFF2-40B4-BE49-F238E27FC236}">
                <a16:creationId xmlns:a16="http://schemas.microsoft.com/office/drawing/2014/main" id="{68AEBC41-7EC8-A241-8A96-33B79E23F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B3432-8DEC-F54F-9048-BFA263C1C3B9}"/>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183311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4AD6-E671-844F-93BA-42F40B488F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21593-E23D-1548-81FA-8839B8D891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CDF13-B16A-844E-B882-55F078BAE099}"/>
              </a:ext>
            </a:extLst>
          </p:cNvPr>
          <p:cNvSpPr>
            <a:spLocks noGrp="1"/>
          </p:cNvSpPr>
          <p:nvPr>
            <p:ph type="dt" sz="half" idx="10"/>
          </p:nvPr>
        </p:nvSpPr>
        <p:spPr/>
        <p:txBody>
          <a:bodyPr/>
          <a:lstStyle/>
          <a:p>
            <a:fld id="{F89006D3-2B50-3548-8339-FD5415795663}" type="datetimeFigureOut">
              <a:rPr lang="en-US" smtClean="0"/>
              <a:t>3/6/19</a:t>
            </a:fld>
            <a:endParaRPr lang="en-US"/>
          </a:p>
        </p:txBody>
      </p:sp>
      <p:sp>
        <p:nvSpPr>
          <p:cNvPr id="5" name="Footer Placeholder 4">
            <a:extLst>
              <a:ext uri="{FF2B5EF4-FFF2-40B4-BE49-F238E27FC236}">
                <a16:creationId xmlns:a16="http://schemas.microsoft.com/office/drawing/2014/main" id="{A1B092F1-CAF4-6A43-9FA4-359FD69A7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B6B5D-87FB-134C-9627-61B66BB313EE}"/>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165277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75871-6481-4447-B9D3-FD1BE63D63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31E080-ADE9-6A4A-911E-163672245F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6D7C7-8581-8C42-91E5-EE7B6B29DCA5}"/>
              </a:ext>
            </a:extLst>
          </p:cNvPr>
          <p:cNvSpPr>
            <a:spLocks noGrp="1"/>
          </p:cNvSpPr>
          <p:nvPr>
            <p:ph type="dt" sz="half" idx="10"/>
          </p:nvPr>
        </p:nvSpPr>
        <p:spPr/>
        <p:txBody>
          <a:bodyPr/>
          <a:lstStyle/>
          <a:p>
            <a:fld id="{F89006D3-2B50-3548-8339-FD5415795663}" type="datetimeFigureOut">
              <a:rPr lang="en-US" smtClean="0"/>
              <a:t>3/6/19</a:t>
            </a:fld>
            <a:endParaRPr lang="en-US"/>
          </a:p>
        </p:txBody>
      </p:sp>
      <p:sp>
        <p:nvSpPr>
          <p:cNvPr id="5" name="Footer Placeholder 4">
            <a:extLst>
              <a:ext uri="{FF2B5EF4-FFF2-40B4-BE49-F238E27FC236}">
                <a16:creationId xmlns:a16="http://schemas.microsoft.com/office/drawing/2014/main" id="{971165FA-5E66-2C4B-9B33-834B0F9DA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9C683-8720-4B45-9AD4-9C3E9FFB8EA7}"/>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1394725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4B8B-99EE-EC43-BB14-D1CDF49F385F}"/>
              </a:ext>
            </a:extLst>
          </p:cNvPr>
          <p:cNvSpPr>
            <a:spLocks noGrp="1"/>
          </p:cNvSpPr>
          <p:nvPr>
            <p:ph type="title"/>
          </p:nvPr>
        </p:nvSpPr>
        <p:spPr>
          <a:xfrm>
            <a:off x="838200" y="365126"/>
            <a:ext cx="10515600" cy="811668"/>
          </a:xfrm>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BB9B3912-A113-4141-9DC0-399C64470C40}"/>
              </a:ext>
            </a:extLst>
          </p:cNvPr>
          <p:cNvSpPr>
            <a:spLocks noGrp="1"/>
          </p:cNvSpPr>
          <p:nvPr>
            <p:ph idx="1"/>
          </p:nvPr>
        </p:nvSpPr>
        <p:spPr>
          <a:xfrm>
            <a:off x="838200" y="1566407"/>
            <a:ext cx="10515600" cy="4610556"/>
          </a:xfrm>
        </p:spPr>
        <p:txBody>
          <a:bodyPr/>
          <a:lstStyle>
            <a:lvl2pPr marL="685800" indent="-228600">
              <a:buFont typeface="System Font Regular"/>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25D1FF7-0108-5E4A-8132-3122F88BEE2D}"/>
              </a:ext>
            </a:extLst>
          </p:cNvPr>
          <p:cNvSpPr>
            <a:spLocks noGrp="1"/>
          </p:cNvSpPr>
          <p:nvPr>
            <p:ph type="dt" sz="half" idx="10"/>
          </p:nvPr>
        </p:nvSpPr>
        <p:spPr/>
        <p:txBody>
          <a:bodyPr/>
          <a:lstStyle/>
          <a:p>
            <a:fld id="{F89006D3-2B50-3548-8339-FD5415795663}" type="datetimeFigureOut">
              <a:rPr lang="en-US" smtClean="0"/>
              <a:t>3/6/19</a:t>
            </a:fld>
            <a:endParaRPr lang="en-US"/>
          </a:p>
        </p:txBody>
      </p:sp>
      <p:sp>
        <p:nvSpPr>
          <p:cNvPr id="5" name="Footer Placeholder 4">
            <a:extLst>
              <a:ext uri="{FF2B5EF4-FFF2-40B4-BE49-F238E27FC236}">
                <a16:creationId xmlns:a16="http://schemas.microsoft.com/office/drawing/2014/main" id="{EB98117C-6CE6-CA4E-AAD7-B559C76A1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A811D-BB35-224E-93F7-4079AB7D162F}"/>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284767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8B41-E14A-724A-8EFC-980020A222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5A7C63-5594-894E-BDB8-B1C34F1144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CCE547-6F71-4749-9E64-A51E8C2E54FE}"/>
              </a:ext>
            </a:extLst>
          </p:cNvPr>
          <p:cNvSpPr>
            <a:spLocks noGrp="1"/>
          </p:cNvSpPr>
          <p:nvPr>
            <p:ph type="dt" sz="half" idx="10"/>
          </p:nvPr>
        </p:nvSpPr>
        <p:spPr/>
        <p:txBody>
          <a:bodyPr/>
          <a:lstStyle/>
          <a:p>
            <a:fld id="{F89006D3-2B50-3548-8339-FD5415795663}" type="datetimeFigureOut">
              <a:rPr lang="en-US" smtClean="0"/>
              <a:t>3/6/19</a:t>
            </a:fld>
            <a:endParaRPr lang="en-US"/>
          </a:p>
        </p:txBody>
      </p:sp>
      <p:sp>
        <p:nvSpPr>
          <p:cNvPr id="5" name="Footer Placeholder 4">
            <a:extLst>
              <a:ext uri="{FF2B5EF4-FFF2-40B4-BE49-F238E27FC236}">
                <a16:creationId xmlns:a16="http://schemas.microsoft.com/office/drawing/2014/main" id="{BC8CE2FC-D55F-114E-A24F-E08E1AB71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116DD-DF91-4B47-93B1-EDB4B468EDA1}"/>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2141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5E2A-CE9D-1141-AC28-8FE04B9798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7E16AC-BC04-224F-8D46-3E67FEE824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3CD903-D93F-8548-8BBA-BA3BF2C11F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E6D1AB-4C73-DB4F-85CE-1D60CE1F78B6}"/>
              </a:ext>
            </a:extLst>
          </p:cNvPr>
          <p:cNvSpPr>
            <a:spLocks noGrp="1"/>
          </p:cNvSpPr>
          <p:nvPr>
            <p:ph type="dt" sz="half" idx="10"/>
          </p:nvPr>
        </p:nvSpPr>
        <p:spPr/>
        <p:txBody>
          <a:bodyPr/>
          <a:lstStyle/>
          <a:p>
            <a:fld id="{F89006D3-2B50-3548-8339-FD5415795663}" type="datetimeFigureOut">
              <a:rPr lang="en-US" smtClean="0"/>
              <a:t>3/6/19</a:t>
            </a:fld>
            <a:endParaRPr lang="en-US"/>
          </a:p>
        </p:txBody>
      </p:sp>
      <p:sp>
        <p:nvSpPr>
          <p:cNvPr id="6" name="Footer Placeholder 5">
            <a:extLst>
              <a:ext uri="{FF2B5EF4-FFF2-40B4-BE49-F238E27FC236}">
                <a16:creationId xmlns:a16="http://schemas.microsoft.com/office/drawing/2014/main" id="{6BD972CF-0302-BA44-AE21-C978128C7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A92CD-687F-404F-A76A-26C6D2131DF2}"/>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39761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4038-96A6-8748-96EF-81503E5F25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859F69-C691-DE43-9214-06F85A34C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9009A-0768-C745-A0EC-C354F778E7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342342-D99A-C441-920D-2B6727598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FB68E8-4D1B-854F-B0DE-3746DBDFC1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72CE11-C901-E54C-AD77-42D07CA586D5}"/>
              </a:ext>
            </a:extLst>
          </p:cNvPr>
          <p:cNvSpPr>
            <a:spLocks noGrp="1"/>
          </p:cNvSpPr>
          <p:nvPr>
            <p:ph type="dt" sz="half" idx="10"/>
          </p:nvPr>
        </p:nvSpPr>
        <p:spPr/>
        <p:txBody>
          <a:bodyPr/>
          <a:lstStyle/>
          <a:p>
            <a:fld id="{F89006D3-2B50-3548-8339-FD5415795663}" type="datetimeFigureOut">
              <a:rPr lang="en-US" smtClean="0"/>
              <a:t>3/6/19</a:t>
            </a:fld>
            <a:endParaRPr lang="en-US"/>
          </a:p>
        </p:txBody>
      </p:sp>
      <p:sp>
        <p:nvSpPr>
          <p:cNvPr id="8" name="Footer Placeholder 7">
            <a:extLst>
              <a:ext uri="{FF2B5EF4-FFF2-40B4-BE49-F238E27FC236}">
                <a16:creationId xmlns:a16="http://schemas.microsoft.com/office/drawing/2014/main" id="{6978FCC4-A7EF-7040-BB03-AE98CA2C85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6A7D1-B339-E04A-98D8-0FD11A685381}"/>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184011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0578-6A02-2744-95BF-17529ADE14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C5596-F206-5F4E-B92B-B2CE25F51578}"/>
              </a:ext>
            </a:extLst>
          </p:cNvPr>
          <p:cNvSpPr>
            <a:spLocks noGrp="1"/>
          </p:cNvSpPr>
          <p:nvPr>
            <p:ph type="dt" sz="half" idx="10"/>
          </p:nvPr>
        </p:nvSpPr>
        <p:spPr/>
        <p:txBody>
          <a:bodyPr/>
          <a:lstStyle/>
          <a:p>
            <a:fld id="{F89006D3-2B50-3548-8339-FD5415795663}" type="datetimeFigureOut">
              <a:rPr lang="en-US" smtClean="0"/>
              <a:t>3/6/19</a:t>
            </a:fld>
            <a:endParaRPr lang="en-US"/>
          </a:p>
        </p:txBody>
      </p:sp>
      <p:sp>
        <p:nvSpPr>
          <p:cNvPr id="4" name="Footer Placeholder 3">
            <a:extLst>
              <a:ext uri="{FF2B5EF4-FFF2-40B4-BE49-F238E27FC236}">
                <a16:creationId xmlns:a16="http://schemas.microsoft.com/office/drawing/2014/main" id="{DFA61E63-DC05-A247-93E7-F935E847BF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4C5D1D-058C-AD43-87DC-0E9F897B4C0B}"/>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46336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1236B-0BF9-A440-ADBE-7E8B05162647}"/>
              </a:ext>
            </a:extLst>
          </p:cNvPr>
          <p:cNvSpPr>
            <a:spLocks noGrp="1"/>
          </p:cNvSpPr>
          <p:nvPr>
            <p:ph type="dt" sz="half" idx="10"/>
          </p:nvPr>
        </p:nvSpPr>
        <p:spPr/>
        <p:txBody>
          <a:bodyPr/>
          <a:lstStyle/>
          <a:p>
            <a:fld id="{F89006D3-2B50-3548-8339-FD5415795663}" type="datetimeFigureOut">
              <a:rPr lang="en-US" smtClean="0"/>
              <a:t>3/6/19</a:t>
            </a:fld>
            <a:endParaRPr lang="en-US"/>
          </a:p>
        </p:txBody>
      </p:sp>
      <p:sp>
        <p:nvSpPr>
          <p:cNvPr id="3" name="Footer Placeholder 2">
            <a:extLst>
              <a:ext uri="{FF2B5EF4-FFF2-40B4-BE49-F238E27FC236}">
                <a16:creationId xmlns:a16="http://schemas.microsoft.com/office/drawing/2014/main" id="{9102DDB2-140F-BE4D-98B8-D00BCC898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A586A-8CB7-854F-9922-36D51B2B327A}"/>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3364803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628E-C18B-2248-B889-AAA803AB6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501771-B5F3-C44C-87DB-B6B85100F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D3CEA8-C873-C749-BFB7-4253A33DC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8F975-E45F-2447-878A-21077194F204}"/>
              </a:ext>
            </a:extLst>
          </p:cNvPr>
          <p:cNvSpPr>
            <a:spLocks noGrp="1"/>
          </p:cNvSpPr>
          <p:nvPr>
            <p:ph type="dt" sz="half" idx="10"/>
          </p:nvPr>
        </p:nvSpPr>
        <p:spPr/>
        <p:txBody>
          <a:bodyPr/>
          <a:lstStyle/>
          <a:p>
            <a:fld id="{F89006D3-2B50-3548-8339-FD5415795663}" type="datetimeFigureOut">
              <a:rPr lang="en-US" smtClean="0"/>
              <a:t>3/6/19</a:t>
            </a:fld>
            <a:endParaRPr lang="en-US"/>
          </a:p>
        </p:txBody>
      </p:sp>
      <p:sp>
        <p:nvSpPr>
          <p:cNvPr id="6" name="Footer Placeholder 5">
            <a:extLst>
              <a:ext uri="{FF2B5EF4-FFF2-40B4-BE49-F238E27FC236}">
                <a16:creationId xmlns:a16="http://schemas.microsoft.com/office/drawing/2014/main" id="{DD1FA3C0-F693-A447-BAED-D9FE9FD6CB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EAA62B-AE17-AE45-A1FE-575E0EBF3E03}"/>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148343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163F-FD34-6746-A3A8-71C0E17CD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B0A37E-28B0-AF42-A2E9-0FE23C070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D00E4B-4E98-9A48-9FE0-E0C74CFEC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5AE0BA-5C85-6F4C-9435-295EED41DCEA}"/>
              </a:ext>
            </a:extLst>
          </p:cNvPr>
          <p:cNvSpPr>
            <a:spLocks noGrp="1"/>
          </p:cNvSpPr>
          <p:nvPr>
            <p:ph type="dt" sz="half" idx="10"/>
          </p:nvPr>
        </p:nvSpPr>
        <p:spPr/>
        <p:txBody>
          <a:bodyPr/>
          <a:lstStyle/>
          <a:p>
            <a:fld id="{F89006D3-2B50-3548-8339-FD5415795663}" type="datetimeFigureOut">
              <a:rPr lang="en-US" smtClean="0"/>
              <a:t>3/6/19</a:t>
            </a:fld>
            <a:endParaRPr lang="en-US"/>
          </a:p>
        </p:txBody>
      </p:sp>
      <p:sp>
        <p:nvSpPr>
          <p:cNvPr id="6" name="Footer Placeholder 5">
            <a:extLst>
              <a:ext uri="{FF2B5EF4-FFF2-40B4-BE49-F238E27FC236}">
                <a16:creationId xmlns:a16="http://schemas.microsoft.com/office/drawing/2014/main" id="{5C07E6B5-8C3D-864A-BE8B-D2484A6A5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3922E-29CF-CA45-926A-E16CA2217D65}"/>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239532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CDDB1B-F43F-F347-A701-82BBEDB03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2A2BCD-9E95-4342-A421-A4ABA218E6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D49CE-A7C9-A54E-B4A7-46356C35D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006D3-2B50-3548-8339-FD5415795663}" type="datetimeFigureOut">
              <a:rPr lang="en-US" smtClean="0"/>
              <a:t>3/6/19</a:t>
            </a:fld>
            <a:endParaRPr lang="en-US"/>
          </a:p>
        </p:txBody>
      </p:sp>
      <p:sp>
        <p:nvSpPr>
          <p:cNvPr id="5" name="Footer Placeholder 4">
            <a:extLst>
              <a:ext uri="{FF2B5EF4-FFF2-40B4-BE49-F238E27FC236}">
                <a16:creationId xmlns:a16="http://schemas.microsoft.com/office/drawing/2014/main" id="{88AA1054-493B-2944-8403-C20C519341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A425ED-BFD0-CC40-B743-F7939747D0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344C1-B7F7-A740-A73C-45F3F9FFD95F}" type="slidenum">
              <a:rPr lang="en-US" smtClean="0"/>
              <a:t>‹#›</a:t>
            </a:fld>
            <a:endParaRPr lang="en-US"/>
          </a:p>
        </p:txBody>
      </p:sp>
    </p:spTree>
    <p:extLst>
      <p:ext uri="{BB962C8B-B14F-4D97-AF65-F5344CB8AC3E}">
        <p14:creationId xmlns:p14="http://schemas.microsoft.com/office/powerpoint/2010/main" val="3124775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E622-129B-104A-82FB-50669873B46C}"/>
              </a:ext>
            </a:extLst>
          </p:cNvPr>
          <p:cNvSpPr>
            <a:spLocks noGrp="1"/>
          </p:cNvSpPr>
          <p:nvPr>
            <p:ph type="ctrTitle"/>
          </p:nvPr>
        </p:nvSpPr>
        <p:spPr>
          <a:xfrm>
            <a:off x="1524000" y="1457401"/>
            <a:ext cx="9144000" cy="2387600"/>
          </a:xfrm>
        </p:spPr>
        <p:txBody>
          <a:bodyPr>
            <a:noAutofit/>
          </a:bodyPr>
          <a:lstStyle/>
          <a:p>
            <a:r>
              <a:rPr lang="en-US" sz="4800" dirty="0"/>
              <a:t>“Singleton Variants Dominate </a:t>
            </a:r>
            <a:br>
              <a:rPr lang="en-US" sz="4800" dirty="0"/>
            </a:br>
            <a:r>
              <a:rPr lang="en-US" sz="4800" dirty="0"/>
              <a:t>the Genetic Architecture of Human Gene Expression”</a:t>
            </a:r>
            <a:br>
              <a:rPr lang="en-US" sz="4800" dirty="0"/>
            </a:br>
            <a:r>
              <a:rPr lang="en-US" sz="4800" dirty="0"/>
              <a:t>and its application</a:t>
            </a:r>
          </a:p>
        </p:txBody>
      </p:sp>
      <p:sp>
        <p:nvSpPr>
          <p:cNvPr id="3" name="Subtitle 2">
            <a:extLst>
              <a:ext uri="{FF2B5EF4-FFF2-40B4-BE49-F238E27FC236}">
                <a16:creationId xmlns:a16="http://schemas.microsoft.com/office/drawing/2014/main" id="{54B8B4D9-4D29-0F49-B2A7-A346CB267A3F}"/>
              </a:ext>
            </a:extLst>
          </p:cNvPr>
          <p:cNvSpPr>
            <a:spLocks noGrp="1"/>
          </p:cNvSpPr>
          <p:nvPr>
            <p:ph type="subTitle" idx="1"/>
          </p:nvPr>
        </p:nvSpPr>
        <p:spPr>
          <a:xfrm>
            <a:off x="1524000" y="4801022"/>
            <a:ext cx="9144000" cy="1655762"/>
          </a:xfrm>
        </p:spPr>
        <p:txBody>
          <a:bodyPr/>
          <a:lstStyle/>
          <a:p>
            <a:r>
              <a:rPr lang="en-US" dirty="0"/>
              <a:t>Mar</a:t>
            </a:r>
            <a:r>
              <a:rPr lang="ko-KR" altLang="en-US" dirty="0"/>
              <a:t> </a:t>
            </a:r>
            <a:r>
              <a:rPr lang="en-US" altLang="ko-KR" dirty="0"/>
              <a:t>7,</a:t>
            </a:r>
            <a:r>
              <a:rPr lang="ko-KR" altLang="en-US" dirty="0"/>
              <a:t> </a:t>
            </a:r>
            <a:r>
              <a:rPr lang="en-US" altLang="ko-KR" dirty="0"/>
              <a:t>2019</a:t>
            </a:r>
          </a:p>
          <a:p>
            <a:r>
              <a:rPr lang="en-US" sz="3600" dirty="0" err="1"/>
              <a:t>Wonji</a:t>
            </a:r>
            <a:r>
              <a:rPr lang="en-US" sz="3600" dirty="0"/>
              <a:t> Kim</a:t>
            </a:r>
          </a:p>
        </p:txBody>
      </p:sp>
    </p:spTree>
    <p:extLst>
      <p:ext uri="{BB962C8B-B14F-4D97-AF65-F5344CB8AC3E}">
        <p14:creationId xmlns:p14="http://schemas.microsoft.com/office/powerpoint/2010/main" val="822762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8C5D-9386-EB47-B101-DC8EB68BD2D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0C177D8-D05D-3542-A21F-A1CF63855901}"/>
              </a:ext>
            </a:extLst>
          </p:cNvPr>
          <p:cNvSpPr>
            <a:spLocks noGrp="1"/>
          </p:cNvSpPr>
          <p:nvPr>
            <p:ph idx="1"/>
          </p:nvPr>
        </p:nvSpPr>
        <p:spPr/>
        <p:txBody>
          <a:bodyPr/>
          <a:lstStyle/>
          <a:p>
            <a:r>
              <a:rPr lang="en-US" dirty="0"/>
              <a:t>Recent explosive growth of human populations</a:t>
            </a:r>
          </a:p>
          <a:p>
            <a:pPr lvl="1"/>
            <a:r>
              <a:rPr lang="en-US" dirty="0"/>
              <a:t>Abundance of genetic variants with MAF &lt; 1%</a:t>
            </a:r>
          </a:p>
          <a:p>
            <a:r>
              <a:rPr lang="en-US" dirty="0"/>
              <a:t>Role of rare variants</a:t>
            </a:r>
          </a:p>
          <a:p>
            <a:pPr lvl="1"/>
            <a:r>
              <a:rPr lang="en-US" dirty="0"/>
              <a:t>Mendelian diseases vs complex diseases</a:t>
            </a:r>
          </a:p>
          <a:p>
            <a:r>
              <a:rPr lang="en-US" dirty="0"/>
              <a:t>Improvement in imputation services</a:t>
            </a:r>
          </a:p>
          <a:p>
            <a:pPr lvl="1"/>
            <a:r>
              <a:rPr lang="en-US" dirty="0"/>
              <a:t>Imputation quality of rare variants</a:t>
            </a:r>
          </a:p>
          <a:p>
            <a:endParaRPr lang="en-US" dirty="0"/>
          </a:p>
          <a:p>
            <a:r>
              <a:rPr lang="en-US" dirty="0"/>
              <a:t>However, these studies excluded the rarest variants or included only well-imputed variants</a:t>
            </a:r>
          </a:p>
        </p:txBody>
      </p:sp>
    </p:spTree>
    <p:extLst>
      <p:ext uri="{BB962C8B-B14F-4D97-AF65-F5344CB8AC3E}">
        <p14:creationId xmlns:p14="http://schemas.microsoft.com/office/powerpoint/2010/main" val="3985540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C408-AF8E-9D48-AA00-FBA776F34122}"/>
              </a:ext>
            </a:extLst>
          </p:cNvPr>
          <p:cNvSpPr>
            <a:spLocks noGrp="1"/>
          </p:cNvSpPr>
          <p:nvPr>
            <p:ph type="title"/>
          </p:nvPr>
        </p:nvSpPr>
        <p:spPr/>
        <p:txBody>
          <a:bodyPr/>
          <a:lstStyle/>
          <a:p>
            <a:r>
              <a:rPr lang="en-US" b="1" dirty="0"/>
              <a:t>Introduction </a:t>
            </a:r>
          </a:p>
        </p:txBody>
      </p:sp>
      <p:sp>
        <p:nvSpPr>
          <p:cNvPr id="3" name="Content Placeholder 2">
            <a:extLst>
              <a:ext uri="{FF2B5EF4-FFF2-40B4-BE49-F238E27FC236}">
                <a16:creationId xmlns:a16="http://schemas.microsoft.com/office/drawing/2014/main" id="{BEDBB6B3-1322-914F-905D-BACC48C5D632}"/>
              </a:ext>
            </a:extLst>
          </p:cNvPr>
          <p:cNvSpPr>
            <a:spLocks noGrp="1"/>
          </p:cNvSpPr>
          <p:nvPr>
            <p:ph idx="1"/>
          </p:nvPr>
        </p:nvSpPr>
        <p:spPr/>
        <p:txBody>
          <a:bodyPr/>
          <a:lstStyle/>
          <a:p>
            <a:r>
              <a:rPr lang="en-US" dirty="0"/>
              <a:t>Goal</a:t>
            </a:r>
          </a:p>
          <a:p>
            <a:pPr lvl="1"/>
            <a:r>
              <a:rPr lang="en-US" dirty="0"/>
              <a:t>Development of an approach for inferring the relative phenotypic contributions of all variants, from </a:t>
            </a:r>
            <a:r>
              <a:rPr lang="en-US" b="1" dirty="0"/>
              <a:t>singletons</a:t>
            </a:r>
            <a:r>
              <a:rPr lang="en-US" dirty="0"/>
              <a:t> to high frequency</a:t>
            </a:r>
          </a:p>
          <a:p>
            <a:r>
              <a:rPr lang="en-US" dirty="0"/>
              <a:t>Application</a:t>
            </a:r>
          </a:p>
          <a:p>
            <a:pPr lvl="1"/>
            <a:r>
              <a:rPr lang="en-US" dirty="0"/>
              <a:t>Narrow-sense heritability of gene expression  </a:t>
            </a:r>
          </a:p>
          <a:p>
            <a:r>
              <a:rPr lang="en-US" dirty="0"/>
              <a:t>Evaluation of robustness to</a:t>
            </a:r>
          </a:p>
          <a:p>
            <a:pPr lvl="1"/>
            <a:r>
              <a:rPr lang="en-US" dirty="0"/>
              <a:t>Genotyping errors</a:t>
            </a:r>
          </a:p>
          <a:p>
            <a:pPr lvl="1"/>
            <a:r>
              <a:rPr lang="en-US" dirty="0"/>
              <a:t>Read mapping errors</a:t>
            </a:r>
          </a:p>
          <a:p>
            <a:pPr lvl="1"/>
            <a:r>
              <a:rPr lang="en-US" dirty="0"/>
              <a:t>Population structure</a:t>
            </a:r>
          </a:p>
          <a:p>
            <a:pPr lvl="1"/>
            <a:r>
              <a:rPr lang="en-US" dirty="0"/>
              <a:t>Rare variant stratification</a:t>
            </a:r>
          </a:p>
          <a:p>
            <a:pPr lvl="1"/>
            <a:r>
              <a:rPr lang="en-US" dirty="0"/>
              <a:t>Wide range of possible genetic architecture</a:t>
            </a:r>
          </a:p>
        </p:txBody>
      </p:sp>
    </p:spTree>
    <p:extLst>
      <p:ext uri="{BB962C8B-B14F-4D97-AF65-F5344CB8AC3E}">
        <p14:creationId xmlns:p14="http://schemas.microsoft.com/office/powerpoint/2010/main" val="180952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95C2-0280-5348-8AFA-F33327B166AA}"/>
              </a:ext>
            </a:extLst>
          </p:cNvPr>
          <p:cNvSpPr>
            <a:spLocks noGrp="1"/>
          </p:cNvSpPr>
          <p:nvPr>
            <p:ph type="title"/>
          </p:nvPr>
        </p:nvSpPr>
        <p:spPr/>
        <p:txBody>
          <a:bodyPr/>
          <a:lstStyle/>
          <a:p>
            <a:r>
              <a:rPr lang="en-US" dirty="0"/>
              <a:t>Partitioning heritability by MAF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E1E6A16-D337-344D-9A08-06864E8DEA60}"/>
                  </a:ext>
                </a:extLst>
              </p:cNvPr>
              <p:cNvSpPr>
                <a:spLocks noGrp="1"/>
              </p:cNvSpPr>
              <p:nvPr>
                <p:ph idx="1"/>
              </p:nvPr>
            </p:nvSpPr>
            <p:spPr/>
            <p:txBody>
              <a:bodyPr>
                <a:normAutofit/>
              </a:bodyPr>
              <a:lstStyle/>
              <a:p>
                <a:r>
                  <a:rPr lang="en-US" dirty="0"/>
                  <a:t>Overview of model and method</a:t>
                </a:r>
              </a:p>
              <a:p>
                <a:pPr lvl="1"/>
                <a:r>
                  <a:rPr lang="en-US" i="1" dirty="0"/>
                  <a:t>M</a:t>
                </a:r>
                <a:r>
                  <a:rPr lang="en-US" dirty="0"/>
                  <a:t> SNPs and </a:t>
                </a:r>
                <a:r>
                  <a:rPr lang="en-US" i="1" dirty="0"/>
                  <a:t>N</a:t>
                </a:r>
                <a:r>
                  <a:rPr lang="en-US" dirty="0"/>
                  <a:t> individuals,</a:t>
                </a:r>
              </a:p>
              <a:p>
                <a:pPr marL="457200" lvl="1"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e>
                    </m:d>
                  </m:oMath>
                </a14:m>
                <a:r>
                  <a:rPr lang="en-US" i="1" dirty="0"/>
                  <a:t> </a:t>
                </a:r>
              </a:p>
              <a:p>
                <a:pPr marL="457200" lvl="1" indent="0">
                  <a:buNone/>
                </a:pPr>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𝑖𝑗</m:t>
                        </m:r>
                      </m:sub>
                    </m:sSub>
                  </m:oMath>
                </a14:m>
                <a:r>
                  <a:rPr lang="en-US" dirty="0"/>
                  <a:t> is the genotype of individual </a:t>
                </a:r>
                <a:r>
                  <a:rPr lang="en-US" i="1" dirty="0" err="1"/>
                  <a:t>i</a:t>
                </a:r>
                <a:r>
                  <a:rPr lang="en-US" i="1" dirty="0"/>
                  <a:t> </a:t>
                </a:r>
                <a:r>
                  <a:rPr lang="en-US" dirty="0"/>
                  <a:t>at SNP </a:t>
                </a:r>
                <a:r>
                  <a:rPr lang="en-US" i="1" dirty="0"/>
                  <a:t>j</a:t>
                </a:r>
              </a:p>
              <a:p>
                <a:pPr marL="457200" lvl="1"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oMath>
                </a14:m>
                <a:r>
                  <a:rPr lang="en-US" dirty="0"/>
                  <a:t> is the effect size of SNP </a:t>
                </a:r>
                <a:r>
                  <a:rPr lang="en-US" i="1" dirty="0"/>
                  <a:t>j</a:t>
                </a:r>
                <a:endParaRPr lang="en-US" dirty="0"/>
              </a:p>
              <a:p>
                <a:pPr marL="457200" lvl="1"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a14:m>
                <a:r>
                  <a:rPr lang="en-US" dirty="0"/>
                  <a:t> is the residual for individual </a:t>
                </a:r>
                <a:r>
                  <a:rPr lang="en-US" i="1" dirty="0" err="1"/>
                  <a:t>i</a:t>
                </a:r>
                <a:endParaRPr lang="en-US" dirty="0"/>
              </a:p>
              <a:p>
                <a:pPr lvl="1"/>
                <a:endParaRPr lang="en-US" dirty="0"/>
              </a:p>
              <a:p>
                <a:pPr lvl="1"/>
                <a:r>
                  <a:rPr lang="en-US" dirty="0"/>
                  <a:t>They partition the SNPs into </a:t>
                </a:r>
                <a:r>
                  <a:rPr lang="en-US" i="1" dirty="0"/>
                  <a:t>K</a:t>
                </a:r>
                <a:r>
                  <a:rPr lang="en-US" dirty="0"/>
                  <a:t> disjoint sets determined by the MAF and heritability of </a:t>
                </a:r>
                <a:r>
                  <a:rPr lang="en-US" i="1" dirty="0"/>
                  <a:t>k</a:t>
                </a:r>
                <a:r>
                  <a:rPr lang="en-US" dirty="0"/>
                  <a:t>th SNP set is</a:t>
                </a:r>
              </a:p>
              <a:p>
                <a:pPr marL="457200" lvl="1" indent="0" algn="ctr">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den>
                      </m:f>
                    </m:oMath>
                  </m:oMathPara>
                </a14:m>
                <a:endParaRPr lang="en-US" b="0" i="1" dirty="0">
                  <a:latin typeface="Cambria Math" panose="02040503050406030204" pitchFamily="18" charset="0"/>
                </a:endParaRPr>
              </a:p>
              <a:p>
                <a:pPr marL="457200" lvl="1"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e>
                    </m:nary>
                  </m:oMath>
                </a14:m>
                <a:r>
                  <a:rPr lang="en-US" dirty="0"/>
                  <a:t> &amp;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r>
                      <a:rPr lang="en-US" b="0" i="1" smtClean="0">
                        <a:latin typeface="Cambria Math" panose="02040503050406030204" pitchFamily="18" charset="0"/>
                      </a:rPr>
                      <m:t>=1</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EE1E6A16-D337-344D-9A08-06864E8DEA60}"/>
                  </a:ext>
                </a:extLst>
              </p:cNvPr>
              <p:cNvSpPr>
                <a:spLocks noGrp="1" noRot="1" noChangeAspect="1" noMove="1" noResize="1" noEditPoints="1" noAdjustHandles="1" noChangeArrowheads="1" noChangeShapeType="1" noTextEdit="1"/>
              </p:cNvSpPr>
              <p:nvPr>
                <p:ph idx="1"/>
              </p:nvPr>
            </p:nvSpPr>
            <p:spPr>
              <a:blipFill>
                <a:blip r:embed="rId3"/>
                <a:stretch>
                  <a:fillRect l="-965" t="-1923" b="-16209"/>
                </a:stretch>
              </a:blipFill>
            </p:spPr>
            <p:txBody>
              <a:bodyPr/>
              <a:lstStyle/>
              <a:p>
                <a:r>
                  <a:rPr lang="en-US">
                    <a:noFill/>
                  </a:rPr>
                  <a:t> </a:t>
                </a:r>
              </a:p>
            </p:txBody>
          </p:sp>
        </mc:Fallback>
      </mc:AlternateContent>
    </p:spTree>
    <p:extLst>
      <p:ext uri="{BB962C8B-B14F-4D97-AF65-F5344CB8AC3E}">
        <p14:creationId xmlns:p14="http://schemas.microsoft.com/office/powerpoint/2010/main" val="266246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9FA3-D948-214A-8B9F-6BFCC71EEA63}"/>
              </a:ext>
            </a:extLst>
          </p:cNvPr>
          <p:cNvSpPr>
            <a:spLocks noGrp="1"/>
          </p:cNvSpPr>
          <p:nvPr>
            <p:ph type="title"/>
          </p:nvPr>
        </p:nvSpPr>
        <p:spPr/>
        <p:txBody>
          <a:bodyPr/>
          <a:lstStyle/>
          <a:p>
            <a:r>
              <a:rPr lang="en-US" dirty="0"/>
              <a:t>Partitioning heritability by MAF</a:t>
            </a:r>
          </a:p>
        </p:txBody>
      </p:sp>
      <p:sp>
        <p:nvSpPr>
          <p:cNvPr id="3" name="Content Placeholder 2">
            <a:extLst>
              <a:ext uri="{FF2B5EF4-FFF2-40B4-BE49-F238E27FC236}">
                <a16:creationId xmlns:a16="http://schemas.microsoft.com/office/drawing/2014/main" id="{44B5AAFD-0207-AC4D-82DC-0819DB10A98B}"/>
              </a:ext>
            </a:extLst>
          </p:cNvPr>
          <p:cNvSpPr>
            <a:spLocks noGrp="1"/>
          </p:cNvSpPr>
          <p:nvPr>
            <p:ph idx="1"/>
          </p:nvPr>
        </p:nvSpPr>
        <p:spPr/>
        <p:txBody>
          <a:bodyPr/>
          <a:lstStyle/>
          <a:p>
            <a:r>
              <a:rPr lang="en-US" dirty="0"/>
              <a:t>Haseman-Elston (H-E) regression</a:t>
            </a:r>
          </a:p>
          <a:p>
            <a:pPr lvl="1"/>
            <a:r>
              <a:rPr lang="en-US" dirty="0"/>
              <a:t>The effect size for the kth </a:t>
            </a:r>
          </a:p>
          <a:p>
            <a:pPr lvl="1"/>
            <a:endParaRPr lang="en-US" dirty="0"/>
          </a:p>
        </p:txBody>
      </p:sp>
    </p:spTree>
    <p:extLst>
      <p:ext uri="{BB962C8B-B14F-4D97-AF65-F5344CB8AC3E}">
        <p14:creationId xmlns:p14="http://schemas.microsoft.com/office/powerpoint/2010/main" val="319126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0666-B920-AC41-909B-BA0AA9CB529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7DE099C-DC57-F248-9128-7265D6C62D9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5141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264</Words>
  <Application>Microsoft Macintosh PowerPoint</Application>
  <PresentationFormat>Widescreen</PresentationFormat>
  <Paragraphs>46</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System Font Regular</vt:lpstr>
      <vt:lpstr>Arial</vt:lpstr>
      <vt:lpstr>Calibri</vt:lpstr>
      <vt:lpstr>Calibri Light</vt:lpstr>
      <vt:lpstr>Cambria Math</vt:lpstr>
      <vt:lpstr>Office Theme</vt:lpstr>
      <vt:lpstr>“Singleton Variants Dominate  the Genetic Architecture of Human Gene Expression” and its application</vt:lpstr>
      <vt:lpstr>Introduction</vt:lpstr>
      <vt:lpstr>Introduction </vt:lpstr>
      <vt:lpstr>Partitioning heritability by MAF</vt:lpstr>
      <vt:lpstr>Partitioning heritability by MAF</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 Variants Dominate  the Genetic Architecture of Human Gene Expression</dc:title>
  <dc:creator>Kim, Wonji</dc:creator>
  <cp:lastModifiedBy>Kim, Wonji</cp:lastModifiedBy>
  <cp:revision>22</cp:revision>
  <dcterms:created xsi:type="dcterms:W3CDTF">2019-03-07T01:33:55Z</dcterms:created>
  <dcterms:modified xsi:type="dcterms:W3CDTF">2019-03-07T07:01:24Z</dcterms:modified>
</cp:coreProperties>
</file>