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3" r:id="rId7"/>
    <p:sldId id="266" r:id="rId8"/>
    <p:sldId id="265" r:id="rId9"/>
    <p:sldId id="275" r:id="rId10"/>
    <p:sldId id="267" r:id="rId11"/>
    <p:sldId id="268" r:id="rId12"/>
    <p:sldId id="269" r:id="rId13"/>
    <p:sldId id="271" r:id="rId14"/>
    <p:sldId id="273" r:id="rId15"/>
    <p:sldId id="272" r:id="rId16"/>
    <p:sldId id="276" r:id="rId17"/>
    <p:sldId id="274" r:id="rId18"/>
    <p:sldId id="277" r:id="rId19"/>
  </p:sldIdLst>
  <p:sldSz cx="16200438" cy="12599988"/>
  <p:notesSz cx="6858000" cy="9144000"/>
  <p:defaultTextStyle>
    <a:defPPr>
      <a:defRPr lang="ko-KR"/>
    </a:defPPr>
    <a:lvl1pPr marL="0" algn="l" defTabSz="1209568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1pPr>
    <a:lvl2pPr marL="604784" algn="l" defTabSz="1209568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2pPr>
    <a:lvl3pPr marL="1209568" algn="l" defTabSz="1209568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3pPr>
    <a:lvl4pPr marL="1814352" algn="l" defTabSz="1209568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4pPr>
    <a:lvl5pPr marL="2419137" algn="l" defTabSz="1209568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5pPr>
    <a:lvl6pPr marL="3023921" algn="l" defTabSz="1209568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6pPr>
    <a:lvl7pPr marL="3628705" algn="l" defTabSz="1209568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7pPr>
    <a:lvl8pPr marL="4233489" algn="l" defTabSz="1209568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8pPr>
    <a:lvl9pPr marL="4838273" algn="l" defTabSz="1209568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968">
          <p15:clr>
            <a:srgbClr val="A4A3A4"/>
          </p15:clr>
        </p15:guide>
        <p15:guide id="2" pos="51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13F"/>
    <a:srgbClr val="00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3" autoAdjust="0"/>
    <p:restoredTop sz="96886" autoAdjust="0"/>
  </p:normalViewPr>
  <p:slideViewPr>
    <p:cSldViewPr snapToGrid="0">
      <p:cViewPr>
        <p:scale>
          <a:sx n="66" d="100"/>
          <a:sy n="66" d="100"/>
        </p:scale>
        <p:origin x="2334" y="108"/>
      </p:cViewPr>
      <p:guideLst>
        <p:guide orient="horz" pos="3968"/>
        <p:guide pos="5102"/>
      </p:guideLst>
    </p:cSldViewPr>
  </p:slideViewPr>
  <p:notesTextViewPr>
    <p:cViewPr>
      <p:scale>
        <a:sx n="1" d="1"/>
        <a:sy n="1" d="1"/>
      </p:scale>
      <p:origin x="0" y="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47227-8112-4F40-AA39-2CC5778266F5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23963" y="685800"/>
            <a:ext cx="44100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A64BA-F853-4D9A-88C0-60F91E66E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200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Only </a:t>
            </a:r>
            <a:r>
              <a:rPr lang="en-US" altLang="ko-KR" smtClean="0"/>
              <a:t>CLR subjects &amp;</a:t>
            </a:r>
            <a:r>
              <a:rPr lang="en-US" altLang="ko-KR" baseline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A64BA-F853-4D9A-88C0-60F91E66E31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334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94500000-97500000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A64BA-F853-4D9A-88C0-60F91E66E31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287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94500000-97500000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A64BA-F853-4D9A-88C0-60F91E66E31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287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94500000-97500000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A64BA-F853-4D9A-88C0-60F91E66E31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287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2062083"/>
            <a:ext cx="13770372" cy="4386662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6617911"/>
            <a:ext cx="12150329" cy="3042080"/>
          </a:xfrm>
        </p:spPr>
        <p:txBody>
          <a:bodyPr/>
          <a:lstStyle>
            <a:lvl1pPr marL="0" indent="0" algn="ctr">
              <a:buNone/>
              <a:defRPr sz="4252"/>
            </a:lvl1pPr>
            <a:lvl2pPr marL="810021" indent="0" algn="ctr">
              <a:buNone/>
              <a:defRPr sz="3543"/>
            </a:lvl2pPr>
            <a:lvl3pPr marL="1620042" indent="0" algn="ctr">
              <a:buNone/>
              <a:defRPr sz="3189"/>
            </a:lvl3pPr>
            <a:lvl4pPr marL="2430064" indent="0" algn="ctr">
              <a:buNone/>
              <a:defRPr sz="2835"/>
            </a:lvl4pPr>
            <a:lvl5pPr marL="3240085" indent="0" algn="ctr">
              <a:buNone/>
              <a:defRPr sz="2835"/>
            </a:lvl5pPr>
            <a:lvl6pPr marL="4050106" indent="0" algn="ctr">
              <a:buNone/>
              <a:defRPr sz="2835"/>
            </a:lvl6pPr>
            <a:lvl7pPr marL="4860127" indent="0" algn="ctr">
              <a:buNone/>
              <a:defRPr sz="2835"/>
            </a:lvl7pPr>
            <a:lvl8pPr marL="5670149" indent="0" algn="ctr">
              <a:buNone/>
              <a:defRPr sz="2835"/>
            </a:lvl8pPr>
            <a:lvl9pPr marL="6480170" indent="0" algn="ctr">
              <a:buNone/>
              <a:defRPr sz="2835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62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398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670833"/>
            <a:ext cx="3493219" cy="1067790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1" y="670833"/>
            <a:ext cx="10277153" cy="1067790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08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8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3141251"/>
            <a:ext cx="13972878" cy="5241244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8432079"/>
            <a:ext cx="13972878" cy="2756246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/>
                </a:solidFill>
              </a:defRPr>
            </a:lvl1pPr>
            <a:lvl2pPr marL="810021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20042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3006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4008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50106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6012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7014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8017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177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3354163"/>
            <a:ext cx="6885186" cy="799457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3354163"/>
            <a:ext cx="6885186" cy="799457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9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670836"/>
            <a:ext cx="13972878" cy="24354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2" y="3088748"/>
            <a:ext cx="6853544" cy="1513748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2" y="4602496"/>
            <a:ext cx="6853544" cy="676957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3088748"/>
            <a:ext cx="6887296" cy="1513748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4602496"/>
            <a:ext cx="6887296" cy="676957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18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61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48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839999"/>
            <a:ext cx="5225063" cy="2939997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1814168"/>
            <a:ext cx="8201472" cy="8954158"/>
          </a:xfrm>
        </p:spPr>
        <p:txBody>
          <a:bodyPr/>
          <a:lstStyle>
            <a:lvl1pPr>
              <a:defRPr sz="5669"/>
            </a:lvl1pPr>
            <a:lvl2pPr>
              <a:defRPr sz="4961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779996"/>
            <a:ext cx="5225063" cy="7002911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16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839999"/>
            <a:ext cx="5225063" cy="2939997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1814168"/>
            <a:ext cx="8201472" cy="8954158"/>
          </a:xfrm>
        </p:spPr>
        <p:txBody>
          <a:bodyPr anchor="t"/>
          <a:lstStyle>
            <a:lvl1pPr marL="0" indent="0">
              <a:buNone/>
              <a:defRPr sz="5669"/>
            </a:lvl1pPr>
            <a:lvl2pPr marL="810021" indent="0">
              <a:buNone/>
              <a:defRPr sz="4961"/>
            </a:lvl2pPr>
            <a:lvl3pPr marL="1620042" indent="0">
              <a:buNone/>
              <a:defRPr sz="4252"/>
            </a:lvl3pPr>
            <a:lvl4pPr marL="2430064" indent="0">
              <a:buNone/>
              <a:defRPr sz="3543"/>
            </a:lvl4pPr>
            <a:lvl5pPr marL="3240085" indent="0">
              <a:buNone/>
              <a:defRPr sz="3543"/>
            </a:lvl5pPr>
            <a:lvl6pPr marL="4050106" indent="0">
              <a:buNone/>
              <a:defRPr sz="3543"/>
            </a:lvl6pPr>
            <a:lvl7pPr marL="4860127" indent="0">
              <a:buNone/>
              <a:defRPr sz="3543"/>
            </a:lvl7pPr>
            <a:lvl8pPr marL="5670149" indent="0">
              <a:buNone/>
              <a:defRPr sz="3543"/>
            </a:lvl8pPr>
            <a:lvl9pPr marL="6480170" indent="0">
              <a:buNone/>
              <a:defRPr sz="3543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779996"/>
            <a:ext cx="5225063" cy="7002911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00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670836"/>
            <a:ext cx="13972878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3354163"/>
            <a:ext cx="13972878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11678325"/>
            <a:ext cx="364509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1C6E4-FA51-4A84-B8A9-34B441727310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11678325"/>
            <a:ext cx="5467648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11678325"/>
            <a:ext cx="364509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67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0042" rtl="0" eaLnBrk="1" latinLnBrk="1" hangingPunct="1">
        <a:lnSpc>
          <a:spcPct val="90000"/>
        </a:lnSpc>
        <a:spcBef>
          <a:spcPct val="0"/>
        </a:spcBef>
        <a:buNone/>
        <a:defRPr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011" indent="-405011" algn="l" defTabSz="162004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15032" indent="-405011" algn="l" defTabSz="1620042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5053" indent="-405011" algn="l" defTabSz="1620042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5074" indent="-405011" algn="l" defTabSz="1620042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5096" indent="-405011" algn="l" defTabSz="1620042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5117" indent="-405011" algn="l" defTabSz="1620042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5138" indent="-405011" algn="l" defTabSz="1620042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5159" indent="-405011" algn="l" defTabSz="1620042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5181" indent="-405011" algn="l" defTabSz="1620042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0042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10021" algn="l" defTabSz="1620042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20042" algn="l" defTabSz="1620042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30064" algn="l" defTabSz="1620042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40085" algn="l" defTabSz="1620042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50106" algn="l" defTabSz="1620042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60127" algn="l" defTabSz="1620042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70149" algn="l" defTabSz="1620042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80170" algn="l" defTabSz="1620042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38762" y="757438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479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716,503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815047" y="757437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630,860 SNPs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" idx="2"/>
          </p:cNvCxnSpPr>
          <p:nvPr/>
        </p:nvCxnSpPr>
        <p:spPr>
          <a:xfrm>
            <a:off x="7167676" y="1715379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9743961" y="1715379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6238762" y="2133778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429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566,115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815047" y="2133778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574,709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9" idx="2"/>
          </p:cNvCxnSpPr>
          <p:nvPr/>
        </p:nvCxnSpPr>
        <p:spPr>
          <a:xfrm>
            <a:off x="7167562" y="3091378"/>
            <a:ext cx="0" cy="23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743847" y="3091378"/>
            <a:ext cx="0" cy="23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167564" y="3325378"/>
            <a:ext cx="25762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8462732" y="3325378"/>
            <a:ext cx="0" cy="23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533818" y="3645857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Combined Data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1,690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558,124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204018" y="2289412"/>
            <a:ext cx="1120691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Quality</a:t>
            </a:r>
            <a:br>
              <a:rPr lang="en-US" altLang="ko-KR" b="1" dirty="0"/>
            </a:br>
            <a:r>
              <a:rPr lang="en-US" altLang="ko-KR" b="1" dirty="0"/>
              <a:t>Control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462732" y="4603798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7534046" y="5048971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900" b="1" dirty="0">
                <a:solidFill>
                  <a:prstClr val="black"/>
                </a:solidFill>
              </a:rPr>
              <a:t>Combined Data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</a:rPr>
              <a:t>1,681 subjects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</a:rPr>
              <a:t>549,599 SNPs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197975" y="5204605"/>
            <a:ext cx="1120691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Quality</a:t>
            </a:r>
            <a:br>
              <a:rPr lang="en-US" altLang="ko-KR" b="1" dirty="0"/>
            </a:br>
            <a:r>
              <a:rPr lang="en-US" altLang="ko-KR" b="1" dirty="0"/>
              <a:t>Control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1369142" y="913240"/>
            <a:ext cx="778355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Raw</a:t>
            </a:r>
            <a:br>
              <a:rPr lang="en-US" altLang="ko-KR" b="1" dirty="0"/>
            </a:br>
            <a:r>
              <a:rPr lang="en-US" altLang="ko-KR" b="1" dirty="0"/>
              <a:t>Data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994735" y="3801660"/>
            <a:ext cx="1544013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Combining</a:t>
            </a:r>
            <a:br>
              <a:rPr lang="en-US" altLang="ko-KR" b="1" dirty="0"/>
            </a:br>
            <a:r>
              <a:rPr lang="en-US" altLang="ko-KR" b="1" dirty="0"/>
              <a:t>Datasets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462732" y="6006571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375704" y="6802563"/>
            <a:ext cx="2160000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Single SNP-based</a:t>
            </a:r>
            <a:br>
              <a:rPr lang="en-US" altLang="ko-KR" sz="1900" b="1" dirty="0">
                <a:solidFill>
                  <a:schemeClr val="tx1"/>
                </a:solidFill>
              </a:rPr>
            </a:br>
            <a:r>
              <a:rPr lang="en-US" altLang="ko-KR" sz="1900" b="1" dirty="0">
                <a:solidFill>
                  <a:schemeClr val="tx1"/>
                </a:solidFill>
              </a:rPr>
              <a:t>Logistic Regression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491876" y="9136752"/>
            <a:ext cx="0" cy="23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203735" y="9370752"/>
            <a:ext cx="25762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7203733" y="9370752"/>
            <a:ext cx="0" cy="23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9780018" y="9370752"/>
            <a:ext cx="0" cy="23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126946" y="9691230"/>
            <a:ext cx="2160000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Haplotype Analysis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8462732" y="7760504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375704" y="8185848"/>
            <a:ext cx="2160000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Constructing</a:t>
            </a:r>
            <a:br>
              <a:rPr lang="en-US" altLang="ko-KR" sz="1900" b="1" dirty="0">
                <a:solidFill>
                  <a:schemeClr val="tx1"/>
                </a:solidFill>
              </a:rPr>
            </a:br>
            <a:r>
              <a:rPr lang="en-US" altLang="ko-KR" sz="1900" b="1" dirty="0">
                <a:solidFill>
                  <a:schemeClr val="tx1"/>
                </a:solidFill>
              </a:rPr>
              <a:t>LD Blocks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00018" y="9691230"/>
            <a:ext cx="2160000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 err="1">
                <a:solidFill>
                  <a:schemeClr val="tx1"/>
                </a:solidFill>
              </a:rPr>
              <a:t>eQTL</a:t>
            </a:r>
            <a:r>
              <a:rPr lang="en-US" altLang="ko-KR" sz="1900" b="1" dirty="0">
                <a:solidFill>
                  <a:schemeClr val="tx1"/>
                </a:solidFill>
              </a:rPr>
              <a:t> Mapping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7213974" y="10668659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126946" y="11094003"/>
            <a:ext cx="2160000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Haplotype-based</a:t>
            </a:r>
            <a:br>
              <a:rPr lang="en-US" altLang="ko-KR" sz="1900" b="1" dirty="0">
                <a:solidFill>
                  <a:schemeClr val="tx1"/>
                </a:solidFill>
              </a:rPr>
            </a:br>
            <a:r>
              <a:rPr lang="en-US" altLang="ko-KR" sz="1900" b="1" dirty="0">
                <a:solidFill>
                  <a:schemeClr val="tx1"/>
                </a:solidFill>
              </a:rPr>
              <a:t>Logistic Regression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186294" y="6868985"/>
            <a:ext cx="1160895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Phase 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1197975" y="8435461"/>
            <a:ext cx="1160895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Phase 2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1197975" y="10569945"/>
            <a:ext cx="1160895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Phase 3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589920" y="239844"/>
            <a:ext cx="8153124" cy="60103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589920" y="6484175"/>
            <a:ext cx="8153124" cy="57477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589921" y="255483"/>
            <a:ext cx="1524263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b="1" dirty="0"/>
              <a:t>Data </a:t>
            </a:r>
          </a:p>
          <a:p>
            <a:pPr algn="just"/>
            <a:r>
              <a:rPr lang="en-US" altLang="ko-KR" b="1" dirty="0"/>
              <a:t>Processing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589920" y="6484175"/>
            <a:ext cx="969048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GWAS</a:t>
            </a:r>
          </a:p>
        </p:txBody>
      </p:sp>
    </p:spTree>
    <p:extLst>
      <p:ext uri="{BB962C8B-B14F-4D97-AF65-F5344CB8AC3E}">
        <p14:creationId xmlns:p14="http://schemas.microsoft.com/office/powerpoint/2010/main" val="3095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84947"/>
              </p:ext>
            </p:extLst>
          </p:nvPr>
        </p:nvGraphicFramePr>
        <p:xfrm>
          <a:off x="5941219" y="6932613"/>
          <a:ext cx="4318000" cy="838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218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1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33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33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68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963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</a:t>
                      </a:r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</a:t>
                      </a:r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SNPs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NR2F2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96869157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96883492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0.0256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MCTP2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94774767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95027181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0.4949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SPATA8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97326619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97328845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0.5209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366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911850"/>
              </p:ext>
            </p:extLst>
          </p:nvPr>
        </p:nvGraphicFramePr>
        <p:xfrm>
          <a:off x="2291511" y="773820"/>
          <a:ext cx="10800292" cy="9239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0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000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000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0007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Prevalence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rs4544201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rs2006950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en-US" altLang="ko-KR" baseline="30000" dirty="0" smtClean="0"/>
                        <a:t>-6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/>
                        <a:t>h</a:t>
                      </a:r>
                      <a:r>
                        <a:rPr lang="en-US" altLang="ko-KR" i="1" baseline="-25000" dirty="0" smtClean="0"/>
                        <a:t>SNP</a:t>
                      </a:r>
                      <a:r>
                        <a:rPr lang="en-US" altLang="ko-KR" i="1" baseline="30000" dirty="0" smtClean="0"/>
                        <a:t>2</a:t>
                      </a:r>
                      <a:endParaRPr lang="ko-KR" altLang="en-US" i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en-US" altLang="ko-KR" baseline="30000" dirty="0" smtClean="0"/>
                        <a:t>-5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/>
                        <a:t>h</a:t>
                      </a:r>
                      <a:r>
                        <a:rPr lang="en-US" altLang="ko-KR" i="1" baseline="-25000" dirty="0" smtClean="0"/>
                        <a:t>SNP</a:t>
                      </a:r>
                      <a:r>
                        <a:rPr lang="en-US" altLang="ko-KR" i="1" baseline="30000" dirty="0" smtClean="0"/>
                        <a:t>2</a:t>
                      </a:r>
                      <a:endParaRPr lang="ko-KR" altLang="en-US" i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en-US" altLang="ko-KR" baseline="30000" dirty="0" smtClean="0"/>
                        <a:t>-4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/>
                        <a:t>h</a:t>
                      </a:r>
                      <a:r>
                        <a:rPr lang="en-US" altLang="ko-KR" i="1" baseline="-25000" dirty="0" smtClean="0"/>
                        <a:t>SNP</a:t>
                      </a:r>
                      <a:r>
                        <a:rPr lang="en-US" altLang="ko-KR" i="1" baseline="30000" dirty="0" smtClean="0"/>
                        <a:t>2</a:t>
                      </a:r>
                      <a:endParaRPr lang="ko-KR" altLang="en-US" i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en-US" altLang="ko-KR" baseline="30000" dirty="0" smtClean="0"/>
                        <a:t>-3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/>
                        <a:t>h</a:t>
                      </a:r>
                      <a:r>
                        <a:rPr lang="en-US" altLang="ko-KR" i="1" baseline="-25000" dirty="0" smtClean="0"/>
                        <a:t>SNP</a:t>
                      </a:r>
                      <a:r>
                        <a:rPr lang="en-US" altLang="ko-KR" i="1" baseline="30000" dirty="0" smtClean="0"/>
                        <a:t>2</a:t>
                      </a:r>
                      <a:endParaRPr lang="ko-KR" altLang="en-US" i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en-US" altLang="ko-KR" baseline="30000" dirty="0" smtClean="0"/>
                        <a:t>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/>
                        <a:t>h</a:t>
                      </a:r>
                      <a:r>
                        <a:rPr lang="en-US" altLang="ko-KR" i="1" baseline="-25000" dirty="0" smtClean="0"/>
                        <a:t>SNP</a:t>
                      </a:r>
                      <a:r>
                        <a:rPr lang="en-US" altLang="ko-KR" i="1" baseline="30000" dirty="0" smtClean="0"/>
                        <a:t>2</a:t>
                      </a:r>
                      <a:endParaRPr lang="ko-KR" altLang="en-US" i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915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976347" y="617191"/>
            <a:ext cx="10421640" cy="7715746"/>
            <a:chOff x="2976347" y="617191"/>
            <a:chExt cx="10421640" cy="7715746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111271" y="5241257"/>
              <a:ext cx="9546756" cy="3091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7413" y="1936797"/>
              <a:ext cx="10260574" cy="3298041"/>
            </a:xfrm>
            <a:prstGeom prst="rect">
              <a:avLst/>
            </a:prstGeom>
          </p:spPr>
        </p:pic>
        <p:pic>
          <p:nvPicPr>
            <p:cNvPr id="2052" name="Picture 4" descr="C:\Users\김원지\Desktop\LAM\figures\chr15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631705"/>
              <a:ext cx="8651462" cy="195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직선 연결선 5"/>
            <p:cNvCxnSpPr/>
            <p:nvPr/>
          </p:nvCxnSpPr>
          <p:spPr>
            <a:xfrm flipV="1">
              <a:off x="4114800" y="765175"/>
              <a:ext cx="8086725" cy="1171624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12392025" y="765175"/>
              <a:ext cx="332550" cy="1101725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2976347" y="617191"/>
              <a:ext cx="113845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</a:t>
              </a:r>
              <a:r>
                <a:rPr lang="en-US" altLang="ko-KR" sz="9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hromosome 15</a:t>
              </a:r>
              <a:endParaRPr lang="ko-KR" altLang="en-US" sz="900" dirty="0">
                <a:latin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119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55"/>
          <a:stretch/>
        </p:blipFill>
        <p:spPr bwMode="auto">
          <a:xfrm>
            <a:off x="3049267" y="1898698"/>
            <a:ext cx="9670762" cy="267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941" y="4564146"/>
            <a:ext cx="10260568" cy="1649020"/>
          </a:xfrm>
          <a:prstGeom prst="rect">
            <a:avLst/>
          </a:prstGeo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4800" y="633998"/>
            <a:ext cx="8651462" cy="19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 flipV="1">
            <a:off x="4286250" y="765175"/>
            <a:ext cx="7776210" cy="117162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2321540" y="765175"/>
            <a:ext cx="236760" cy="117162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76347" y="617191"/>
            <a:ext cx="11384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</a:t>
            </a:r>
            <a:r>
              <a:rPr lang="en-US" altLang="ko-KR" sz="9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hromosome 15</a:t>
            </a:r>
            <a:endParaRPr lang="ko-KR" altLang="en-US" sz="900" dirty="0">
              <a:latin typeface="DejaVu Sans" panose="020B0603030804020204" pitchFamily="34" charset="0"/>
              <a:cs typeface="DejaVu Sans" panose="020B0603030804020204" pitchFamily="34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881393" y="6840365"/>
            <a:ext cx="5118276" cy="2788054"/>
            <a:chOff x="5541080" y="6858001"/>
            <a:chExt cx="5118276" cy="2788054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43" b="18218"/>
            <a:stretch/>
          </p:blipFill>
          <p:spPr>
            <a:xfrm>
              <a:off x="5541081" y="6858001"/>
              <a:ext cx="5118275" cy="240030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570" b="1"/>
            <a:stretch/>
          </p:blipFill>
          <p:spPr>
            <a:xfrm>
              <a:off x="5541080" y="9204326"/>
              <a:ext cx="5118275" cy="441729"/>
            </a:xfrm>
            <a:prstGeom prst="rect">
              <a:avLst/>
            </a:prstGeom>
          </p:spPr>
        </p:pic>
      </p:grpSp>
      <p:cxnSp>
        <p:nvCxnSpPr>
          <p:cNvPr id="17" name="직선 연결선 16"/>
          <p:cNvCxnSpPr/>
          <p:nvPr/>
        </p:nvCxnSpPr>
        <p:spPr>
          <a:xfrm flipV="1">
            <a:off x="6438900" y="5892801"/>
            <a:ext cx="1897380" cy="94756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 flipV="1">
            <a:off x="9464040" y="5946141"/>
            <a:ext cx="1021080" cy="89422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452118" y="6617227"/>
            <a:ext cx="1976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Genotyped + Imputed SNPs</a:t>
            </a:r>
            <a:endParaRPr lang="ko-KR" altLang="en-US" sz="1000" dirty="0">
              <a:latin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72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55"/>
          <a:stretch/>
        </p:blipFill>
        <p:spPr bwMode="auto">
          <a:xfrm>
            <a:off x="3049267" y="1898698"/>
            <a:ext cx="9670762" cy="267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941" y="4564146"/>
            <a:ext cx="10260568" cy="1649020"/>
          </a:xfrm>
          <a:prstGeom prst="rect">
            <a:avLst/>
          </a:prstGeo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4800" y="633998"/>
            <a:ext cx="8651462" cy="19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 flipV="1">
            <a:off x="4286250" y="765175"/>
            <a:ext cx="7776210" cy="117162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2321540" y="765175"/>
            <a:ext cx="236760" cy="117162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76347" y="617191"/>
            <a:ext cx="11384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</a:t>
            </a:r>
            <a:r>
              <a:rPr lang="en-US" altLang="ko-KR" sz="9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hromosome 15</a:t>
            </a:r>
            <a:endParaRPr lang="ko-KR" altLang="en-US" sz="900" dirty="0">
              <a:latin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52118" y="6617227"/>
            <a:ext cx="1976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Genotyped + Imputed SNPs</a:t>
            </a:r>
            <a:endParaRPr lang="ko-KR" altLang="en-US" sz="1000" dirty="0">
              <a:latin typeface="DejaVu Sans" panose="020B0603030804020204" pitchFamily="34" charset="0"/>
              <a:cs typeface="DejaVu Sans" panose="020B0603030804020204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034273" y="6827665"/>
            <a:ext cx="6812515" cy="4537263"/>
            <a:chOff x="5366785" y="6740337"/>
            <a:chExt cx="6299886" cy="4180948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43" b="18445"/>
            <a:stretch/>
          </p:blipFill>
          <p:spPr>
            <a:xfrm>
              <a:off x="5366785" y="6740337"/>
              <a:ext cx="6299886" cy="338402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376" b="-7215"/>
            <a:stretch/>
          </p:blipFill>
          <p:spPr>
            <a:xfrm>
              <a:off x="5366785" y="10044985"/>
              <a:ext cx="6299886" cy="876300"/>
            </a:xfrm>
            <a:prstGeom prst="rect">
              <a:avLst/>
            </a:prstGeom>
          </p:spPr>
        </p:pic>
      </p:grpSp>
      <p:cxnSp>
        <p:nvCxnSpPr>
          <p:cNvPr id="17" name="직선 연결선 16"/>
          <p:cNvCxnSpPr/>
          <p:nvPr/>
        </p:nvCxnSpPr>
        <p:spPr>
          <a:xfrm flipV="1">
            <a:off x="5715000" y="5892802"/>
            <a:ext cx="2621280" cy="970646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 flipV="1">
            <a:off x="9464041" y="5946141"/>
            <a:ext cx="1661159" cy="917307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0847070" y="2444750"/>
            <a:ext cx="391160" cy="177800"/>
          </a:xfrm>
          <a:prstGeom prst="rect">
            <a:avLst/>
          </a:prstGeom>
          <a:solidFill>
            <a:schemeClr val="accent4"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150852" y="2622550"/>
            <a:ext cx="430276" cy="177800"/>
          </a:xfrm>
          <a:prstGeom prst="rect">
            <a:avLst/>
          </a:prstGeom>
          <a:solidFill>
            <a:schemeClr val="accent4"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919843" y="2260600"/>
            <a:ext cx="762260" cy="177800"/>
          </a:xfrm>
          <a:prstGeom prst="rect">
            <a:avLst/>
          </a:prstGeom>
          <a:solidFill>
            <a:schemeClr val="accent4"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74900" y="2087146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(A)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2374900" y="6867625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(B)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9291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976347" y="617191"/>
            <a:ext cx="9789915" cy="10451313"/>
            <a:chOff x="2976347" y="617191"/>
            <a:chExt cx="9789915" cy="10451313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2" b="23655"/>
            <a:stretch/>
          </p:blipFill>
          <p:spPr bwMode="auto">
            <a:xfrm>
              <a:off x="3143249" y="1898698"/>
              <a:ext cx="9576779" cy="2674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61"/>
            <a:stretch/>
          </p:blipFill>
          <p:spPr>
            <a:xfrm>
              <a:off x="3146941" y="4564146"/>
              <a:ext cx="9577167" cy="1649020"/>
            </a:xfrm>
            <a:prstGeom prst="rect">
              <a:avLst/>
            </a:prstGeom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14800" y="633998"/>
              <a:ext cx="8651462" cy="190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직선 연결선 5"/>
            <p:cNvCxnSpPr/>
            <p:nvPr/>
          </p:nvCxnSpPr>
          <p:spPr>
            <a:xfrm flipV="1">
              <a:off x="4286250" y="765175"/>
              <a:ext cx="7776210" cy="1171624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12321540" y="765175"/>
              <a:ext cx="236760" cy="1171624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2976347" y="617191"/>
              <a:ext cx="113845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</a:t>
              </a:r>
              <a:r>
                <a:rPr lang="en-US" altLang="ko-KR" sz="9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hromosome 15</a:t>
              </a:r>
              <a:endParaRPr lang="ko-KR" altLang="en-US" sz="900" dirty="0">
                <a:latin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 flipV="1">
              <a:off x="5603132" y="5892801"/>
              <a:ext cx="2733148" cy="970647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 flipV="1">
              <a:off x="9464040" y="5946141"/>
              <a:ext cx="1761679" cy="894224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7452118" y="6617227"/>
              <a:ext cx="19768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Genotyped + Imputed SNPs</a:t>
              </a:r>
              <a:endParaRPr lang="ko-KR" altLang="en-US" sz="1000" dirty="0">
                <a:latin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6"/>
            <a:srcRect t="1382" b="17415"/>
            <a:stretch/>
          </p:blipFill>
          <p:spPr>
            <a:xfrm>
              <a:off x="5014435" y="6855884"/>
              <a:ext cx="6814086" cy="3707341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570" b="1"/>
            <a:stretch/>
          </p:blipFill>
          <p:spPr>
            <a:xfrm>
              <a:off x="4938727" y="10462748"/>
              <a:ext cx="7018847" cy="6057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477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899866" y="703842"/>
            <a:ext cx="10021135" cy="10644329"/>
            <a:chOff x="5658564" y="12110594"/>
            <a:chExt cx="10021135" cy="10644329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" b="24131"/>
            <a:stretch/>
          </p:blipFill>
          <p:spPr>
            <a:xfrm>
              <a:off x="5658564" y="13516537"/>
              <a:ext cx="10021133" cy="2764864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74"/>
            <a:stretch/>
          </p:blipFill>
          <p:spPr>
            <a:xfrm>
              <a:off x="5658565" y="16281401"/>
              <a:ext cx="10021134" cy="1733137"/>
            </a:xfrm>
            <a:prstGeom prst="rect">
              <a:avLst/>
            </a:prstGeom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29"/>
            <a:stretch/>
          </p:blipFill>
          <p:spPr bwMode="auto">
            <a:xfrm>
              <a:off x="7847378" y="18589999"/>
              <a:ext cx="6694368" cy="3689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0297394" y="18396406"/>
              <a:ext cx="206819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Genotyped + Imputed SNPs</a:t>
              </a:r>
              <a:endParaRPr lang="ko-KR" altLang="en-US" sz="1050" dirty="0">
                <a:latin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pic>
          <p:nvPicPr>
            <p:cNvPr id="21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182"/>
            <a:stretch/>
          </p:blipFill>
          <p:spPr bwMode="auto">
            <a:xfrm>
              <a:off x="7851945" y="22178714"/>
              <a:ext cx="6694368" cy="576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9002" y="12123015"/>
              <a:ext cx="8910695" cy="190603"/>
            </a:xfrm>
            <a:prstGeom prst="rect">
              <a:avLst/>
            </a:prstGeom>
          </p:spPr>
        </p:pic>
        <p:cxnSp>
          <p:nvCxnSpPr>
            <p:cNvPr id="23" name="직선 연결선 22"/>
            <p:cNvCxnSpPr/>
            <p:nvPr/>
          </p:nvCxnSpPr>
          <p:spPr>
            <a:xfrm flipV="1">
              <a:off x="6769002" y="12273070"/>
              <a:ext cx="8208912" cy="1336692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15216798" y="12273070"/>
              <a:ext cx="432048" cy="1359986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V="1">
              <a:off x="8497194" y="17673670"/>
              <a:ext cx="2880320" cy="929311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2279710" y="17677292"/>
              <a:ext cx="1690092" cy="925689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52254" y="12110594"/>
              <a:ext cx="10294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Chromosome 15</a:t>
              </a:r>
              <a:endParaRPr lang="ko-KR" altLang="en-US" sz="800" dirty="0">
                <a:latin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1758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080591"/>
              </p:ext>
            </p:extLst>
          </p:nvPr>
        </p:nvGraphicFramePr>
        <p:xfrm>
          <a:off x="1178621" y="1493326"/>
          <a:ext cx="3729131" cy="4336299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07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24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PICS_SNPs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PICS probability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rs4544201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rs206950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rs2006950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96179390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0.2927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rs4544201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96167827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0.1529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0.0313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rs4433763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96178751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0.151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rs8029996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96168770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0.0804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rs6496128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96168303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0.0804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rs4628911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96167905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0.0804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rs58878263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96171069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0.0694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rs4551988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96169589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0.0612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rs8040665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96175692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0.0544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rs34488045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0.0541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rs17504029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96177670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0.0491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rs16975396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96158705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0.0403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rs16975389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96153782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0.0337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rs8040168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96176096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0.0334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0.0308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rs55804812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96151256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0.0311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rs2397810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96148765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0.0301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rs10520790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96151040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rs8039789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96175483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rs17581137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96146414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rs6496126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96148439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rs59125351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96144157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805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853202"/>
              </p:ext>
            </p:extLst>
          </p:nvPr>
        </p:nvGraphicFramePr>
        <p:xfrm>
          <a:off x="1249966" y="1485977"/>
          <a:ext cx="7560658" cy="6045745"/>
        </p:xfrm>
        <a:graphic>
          <a:graphicData uri="http://schemas.openxmlformats.org/drawingml/2006/table">
            <a:tbl>
              <a:tblPr firstRow="1" bandRow="1"/>
              <a:tblGrid>
                <a:gridCol w="934680">
                  <a:extLst>
                    <a:ext uri="{9D8B030D-6E8A-4147-A177-3AD203B41FA5}">
                      <a16:colId xmlns:a16="http://schemas.microsoft.com/office/drawing/2014/main" xmlns="" val="306847010"/>
                    </a:ext>
                  </a:extLst>
                </a:gridCol>
                <a:gridCol w="934680">
                  <a:extLst>
                    <a:ext uri="{9D8B030D-6E8A-4147-A177-3AD203B41FA5}">
                      <a16:colId xmlns:a16="http://schemas.microsoft.com/office/drawing/2014/main" xmlns="" val="2366364053"/>
                    </a:ext>
                  </a:extLst>
                </a:gridCol>
                <a:gridCol w="679767">
                  <a:extLst>
                    <a:ext uri="{9D8B030D-6E8A-4147-A177-3AD203B41FA5}">
                      <a16:colId xmlns:a16="http://schemas.microsoft.com/office/drawing/2014/main" xmlns="" val="3755844721"/>
                    </a:ext>
                  </a:extLst>
                </a:gridCol>
                <a:gridCol w="1189593">
                  <a:extLst>
                    <a:ext uri="{9D8B030D-6E8A-4147-A177-3AD203B41FA5}">
                      <a16:colId xmlns:a16="http://schemas.microsoft.com/office/drawing/2014/main" xmlns="" val="564739949"/>
                    </a:ext>
                  </a:extLst>
                </a:gridCol>
                <a:gridCol w="1189593">
                  <a:extLst>
                    <a:ext uri="{9D8B030D-6E8A-4147-A177-3AD203B41FA5}">
                      <a16:colId xmlns:a16="http://schemas.microsoft.com/office/drawing/2014/main" xmlns="" val="1235457501"/>
                    </a:ext>
                  </a:extLst>
                </a:gridCol>
                <a:gridCol w="679767">
                  <a:extLst>
                    <a:ext uri="{9D8B030D-6E8A-4147-A177-3AD203B41FA5}">
                      <a16:colId xmlns:a16="http://schemas.microsoft.com/office/drawing/2014/main" xmlns="" val="921992363"/>
                    </a:ext>
                  </a:extLst>
                </a:gridCol>
                <a:gridCol w="1189593">
                  <a:extLst>
                    <a:ext uri="{9D8B030D-6E8A-4147-A177-3AD203B41FA5}">
                      <a16:colId xmlns:a16="http://schemas.microsoft.com/office/drawing/2014/main" xmlns="" val="1616714432"/>
                    </a:ext>
                  </a:extLst>
                </a:gridCol>
                <a:gridCol w="762985">
                  <a:extLst>
                    <a:ext uri="{9D8B030D-6E8A-4147-A177-3AD203B41FA5}">
                      <a16:colId xmlns:a16="http://schemas.microsoft.com/office/drawing/2014/main" xmlns="" val="673316080"/>
                    </a:ext>
                  </a:extLst>
                </a:gridCol>
              </a:tblGrid>
              <a:tr h="151422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SNP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Case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Control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P-value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(CA Test)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7799944"/>
                  </a:ext>
                </a:extLst>
              </a:tr>
              <a:tr h="248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Data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MAF</a:t>
                      </a:r>
                      <a:b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</a:b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(95% CI)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Data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MAF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(95% CI)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2318667"/>
                  </a:ext>
                </a:extLst>
              </a:tr>
              <a:tr h="345459"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rs4544201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LAM </a:t>
                      </a: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</a:b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Replication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186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0.1429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(0.107 – 0.178)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COPDGene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(NHW Male)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1,224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0.2774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(0.260 – 0.295)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54322294"/>
                  </a:ext>
                </a:extLst>
              </a:tr>
              <a:tr h="3454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MESA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 Female)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1,153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0.2563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(0.238 – 0.274)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24680710"/>
                  </a:ext>
                </a:extLst>
              </a:tr>
              <a:tr h="3454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1000GP</a:t>
                      </a:r>
                      <a:b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</a:b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EUR Female)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263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0.2357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(0.215 – 0.257)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49066572"/>
                  </a:ext>
                </a:extLst>
              </a:tr>
              <a:tr h="3454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ECLIPSE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 Female)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792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0.2563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(0.235 – 0.278)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62562684"/>
                  </a:ext>
                </a:extLst>
              </a:tr>
              <a:tr h="248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UKBiobank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36757687"/>
                  </a:ext>
                </a:extLst>
              </a:tr>
              <a:tr h="3454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GnomAD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1,745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0.3424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(0.327 – 0.358)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39462245"/>
                  </a:ext>
                </a:extLst>
              </a:tr>
              <a:tr h="345459">
                <a:tc row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rs2006950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LAM </a:t>
                      </a: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</a:b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Replication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186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0.1148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(0.082– 0.147)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COPDGene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(NHW Male)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1,226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0.2557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(0.238 – 0.273)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85249298"/>
                  </a:ext>
                </a:extLst>
              </a:tr>
              <a:tr h="3454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MESA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 Female)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1,128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0.2283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(0.211 – 0.246)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05521000"/>
                  </a:ext>
                </a:extLst>
              </a:tr>
              <a:tr h="3454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1000GP</a:t>
                      </a:r>
                      <a:b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</a:b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 Female)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263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0.2186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(0.198 – 0.239)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73839538"/>
                  </a:ext>
                </a:extLst>
              </a:tr>
              <a:tr h="3454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ECLIPSE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 Female)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792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0.2431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(0.222 – 0.264)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681536"/>
                  </a:ext>
                </a:extLst>
              </a:tr>
              <a:tr h="248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UKBiobank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1002534"/>
                  </a:ext>
                </a:extLst>
              </a:tr>
              <a:tr h="3454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GnomAD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1,747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0.3060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(0.289 – 0.323)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3795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46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02907" y="1328938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479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716,503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79192" y="1328937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630,860 SNPs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" idx="2"/>
          </p:cNvCxnSpPr>
          <p:nvPr/>
        </p:nvCxnSpPr>
        <p:spPr>
          <a:xfrm>
            <a:off x="3231821" y="2286879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808106" y="2286879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302907" y="2705278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429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566,115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879192" y="2705278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574,709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9" idx="2"/>
          </p:cNvCxnSpPr>
          <p:nvPr/>
        </p:nvCxnSpPr>
        <p:spPr>
          <a:xfrm>
            <a:off x="3231707" y="3662878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807992" y="3662878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231709" y="3896878"/>
            <a:ext cx="257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526877" y="3896878"/>
            <a:ext cx="0" cy="23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597963" y="4217357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Combined Data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1,690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558,124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17989" y="2860912"/>
            <a:ext cx="1120691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Quality</a:t>
            </a:r>
            <a:br>
              <a:rPr lang="en-US" altLang="ko-KR" b="1" dirty="0"/>
            </a:br>
            <a:r>
              <a:rPr lang="en-US" altLang="ko-KR" b="1" dirty="0"/>
              <a:t>Control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526877" y="5175298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3598191" y="5620471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900" b="1" dirty="0">
                <a:solidFill>
                  <a:prstClr val="black"/>
                </a:solidFill>
              </a:rPr>
              <a:t>Combined Data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</a:rPr>
              <a:t>1,681 subjects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</a:rPr>
              <a:t>549,599 SNPs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11946" y="5776105"/>
            <a:ext cx="1120691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Quality</a:t>
            </a:r>
            <a:br>
              <a:rPr lang="en-US" altLang="ko-KR" b="1" dirty="0"/>
            </a:br>
            <a:r>
              <a:rPr lang="en-US" altLang="ko-KR" b="1" dirty="0"/>
              <a:t>Control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083113" y="1484740"/>
            <a:ext cx="778355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Raw</a:t>
            </a:r>
            <a:br>
              <a:rPr lang="en-US" altLang="ko-KR" b="1" dirty="0"/>
            </a:br>
            <a:r>
              <a:rPr lang="en-US" altLang="ko-KR" b="1" dirty="0"/>
              <a:t>Data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08706" y="4373160"/>
            <a:ext cx="1544013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Combining</a:t>
            </a:r>
            <a:br>
              <a:rPr lang="en-US" altLang="ko-KR" b="1" dirty="0"/>
            </a:br>
            <a:r>
              <a:rPr lang="en-US" altLang="ko-KR" b="1" dirty="0"/>
              <a:t>Datasets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845417" y="1107367"/>
            <a:ext cx="2160000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Single SNP-based</a:t>
            </a:r>
            <a:br>
              <a:rPr lang="en-US" altLang="ko-KR" sz="1900" b="1" dirty="0">
                <a:solidFill>
                  <a:schemeClr val="tx1"/>
                </a:solidFill>
              </a:rPr>
            </a:br>
            <a:r>
              <a:rPr lang="en-US" altLang="ko-KR" sz="1900" b="1" dirty="0">
                <a:solidFill>
                  <a:schemeClr val="tx1"/>
                </a:solidFill>
              </a:rPr>
              <a:t>Logistic Regression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961589" y="3441556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673448" y="3675556"/>
            <a:ext cx="257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8673446" y="3675556"/>
            <a:ext cx="0" cy="23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11249731" y="3675556"/>
            <a:ext cx="0" cy="23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596659" y="3996034"/>
            <a:ext cx="2160000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Haplotype Analysis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9932445" y="2065308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845417" y="2490652"/>
            <a:ext cx="2160000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Constructing</a:t>
            </a:r>
            <a:br>
              <a:rPr lang="en-US" altLang="ko-KR" sz="1900" b="1" dirty="0">
                <a:solidFill>
                  <a:schemeClr val="tx1"/>
                </a:solidFill>
              </a:rPr>
            </a:br>
            <a:r>
              <a:rPr lang="en-US" altLang="ko-KR" sz="1900" b="1" dirty="0">
                <a:solidFill>
                  <a:schemeClr val="tx1"/>
                </a:solidFill>
              </a:rPr>
              <a:t>LD Blocks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169731" y="3996034"/>
            <a:ext cx="2160000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 err="1">
                <a:solidFill>
                  <a:schemeClr val="tx1"/>
                </a:solidFill>
              </a:rPr>
              <a:t>eQTL</a:t>
            </a:r>
            <a:r>
              <a:rPr lang="en-US" altLang="ko-KR" sz="1900" b="1" dirty="0">
                <a:solidFill>
                  <a:schemeClr val="tx1"/>
                </a:solidFill>
              </a:rPr>
              <a:t> Mapping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8683687" y="4973463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7596659" y="5398807"/>
            <a:ext cx="2160000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Haplotype-based</a:t>
            </a:r>
            <a:br>
              <a:rPr lang="en-US" altLang="ko-KR" sz="1900" b="1" dirty="0">
                <a:solidFill>
                  <a:schemeClr val="tx1"/>
                </a:solidFill>
              </a:rPr>
            </a:br>
            <a:r>
              <a:rPr lang="en-US" altLang="ko-KR" sz="1900" b="1" dirty="0">
                <a:solidFill>
                  <a:schemeClr val="tx1"/>
                </a:solidFill>
              </a:rPr>
              <a:t>Logistic Regression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2656007" y="1173789"/>
            <a:ext cx="1160895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Phase 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2667688" y="2740265"/>
            <a:ext cx="1160895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Phase 2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2667688" y="4245647"/>
            <a:ext cx="1160895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Phase 3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54065" y="811344"/>
            <a:ext cx="6270098" cy="60103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438204" y="788978"/>
            <a:ext cx="6609663" cy="603269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5" name="꺾인 연결선 44"/>
          <p:cNvCxnSpPr>
            <a:stCxn id="20" idx="3"/>
            <a:endCxn id="25" idx="1"/>
          </p:cNvCxnSpPr>
          <p:nvPr/>
        </p:nvCxnSpPr>
        <p:spPr>
          <a:xfrm flipV="1">
            <a:off x="5455791" y="1586339"/>
            <a:ext cx="3389626" cy="451293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2699918" y="333929"/>
            <a:ext cx="2186881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2400" b="1" dirty="0"/>
              <a:t>Data </a:t>
            </a:r>
            <a:r>
              <a:rPr lang="en-US" altLang="ko-KR" sz="2400" b="1" dirty="0" smtClean="0"/>
              <a:t>Processing</a:t>
            </a:r>
            <a:endParaRPr lang="en-US" altLang="ko-KR" sz="2400" b="1" dirty="0"/>
          </a:p>
        </p:txBody>
      </p:sp>
      <p:sp>
        <p:nvSpPr>
          <p:cNvPr id="48" name="직사각형 47"/>
          <p:cNvSpPr/>
          <p:nvPr/>
        </p:nvSpPr>
        <p:spPr>
          <a:xfrm>
            <a:off x="10280683" y="334074"/>
            <a:ext cx="969048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/>
              <a:t>GWAS</a:t>
            </a:r>
          </a:p>
        </p:txBody>
      </p:sp>
    </p:spTree>
    <p:extLst>
      <p:ext uri="{BB962C8B-B14F-4D97-AF65-F5344CB8AC3E}">
        <p14:creationId xmlns:p14="http://schemas.microsoft.com/office/powerpoint/2010/main" val="333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02907" y="1328938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479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716,503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79192" y="1328937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630,860 SNPs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" idx="2"/>
          </p:cNvCxnSpPr>
          <p:nvPr/>
        </p:nvCxnSpPr>
        <p:spPr>
          <a:xfrm>
            <a:off x="3231821" y="2286879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808106" y="2286879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302907" y="2705278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429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566,115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879192" y="2705278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574,709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9" idx="2"/>
          </p:cNvCxnSpPr>
          <p:nvPr/>
        </p:nvCxnSpPr>
        <p:spPr>
          <a:xfrm>
            <a:off x="3231707" y="3662878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807992" y="3662878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231709" y="3896878"/>
            <a:ext cx="257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526877" y="3896878"/>
            <a:ext cx="0" cy="23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597963" y="4217357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Combined Data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1,690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558,124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17989" y="2860912"/>
            <a:ext cx="1120691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Quality</a:t>
            </a:r>
            <a:br>
              <a:rPr lang="en-US" altLang="ko-KR" b="1" dirty="0"/>
            </a:br>
            <a:r>
              <a:rPr lang="en-US" altLang="ko-KR" b="1" dirty="0"/>
              <a:t>Control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526877" y="5175298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3598191" y="5620471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900" b="1" dirty="0">
                <a:solidFill>
                  <a:prstClr val="black"/>
                </a:solidFill>
              </a:rPr>
              <a:t>Combined Data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</a:rPr>
              <a:t>1,681 subjects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</a:rPr>
              <a:t>549,599 SNPs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11946" y="5776105"/>
            <a:ext cx="1120691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Quality</a:t>
            </a:r>
            <a:br>
              <a:rPr lang="en-US" altLang="ko-KR" b="1" dirty="0"/>
            </a:br>
            <a:r>
              <a:rPr lang="en-US" altLang="ko-KR" b="1" dirty="0"/>
              <a:t>Control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083113" y="1484740"/>
            <a:ext cx="778355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Raw</a:t>
            </a:r>
            <a:br>
              <a:rPr lang="en-US" altLang="ko-KR" b="1" dirty="0"/>
            </a:br>
            <a:r>
              <a:rPr lang="en-US" altLang="ko-KR" b="1" dirty="0"/>
              <a:t>Data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08706" y="4373160"/>
            <a:ext cx="1544013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Combining</a:t>
            </a:r>
            <a:br>
              <a:rPr lang="en-US" altLang="ko-KR" b="1" dirty="0"/>
            </a:br>
            <a:r>
              <a:rPr lang="en-US" altLang="ko-KR" b="1" dirty="0"/>
              <a:t>Datasets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726755" y="1107367"/>
            <a:ext cx="6470783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Single </a:t>
            </a:r>
            <a:r>
              <a:rPr lang="en-US" altLang="ko-KR" sz="1900" b="1" dirty="0" smtClean="0">
                <a:solidFill>
                  <a:schemeClr val="tx1"/>
                </a:solidFill>
              </a:rPr>
              <a:t>SNP-based Logistic Regression (SLR)</a:t>
            </a:r>
          </a:p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Single </a:t>
            </a:r>
            <a:r>
              <a:rPr lang="en-US" altLang="ko-KR" sz="1900" b="1" dirty="0" smtClean="0">
                <a:solidFill>
                  <a:schemeClr val="tx1"/>
                </a:solidFill>
              </a:rPr>
              <a:t>SNP-based Conditional </a:t>
            </a:r>
            <a:r>
              <a:rPr lang="en-US" altLang="ko-KR" sz="1900" b="1" dirty="0">
                <a:solidFill>
                  <a:schemeClr val="tx1"/>
                </a:solidFill>
              </a:rPr>
              <a:t>Logistic Regression (</a:t>
            </a:r>
            <a:r>
              <a:rPr lang="en-US" altLang="ko-KR" sz="1900" b="1" dirty="0" smtClean="0">
                <a:solidFill>
                  <a:schemeClr val="tx1"/>
                </a:solidFill>
              </a:rPr>
              <a:t>SCLR)</a:t>
            </a:r>
            <a:endParaRPr lang="en-US" altLang="ko-KR" sz="1900" b="1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11038130" y="4185065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9428722" y="4419065"/>
            <a:ext cx="340012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9428722" y="4419065"/>
            <a:ext cx="0" cy="23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12840622" y="4428536"/>
            <a:ext cx="0" cy="2107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726755" y="4739542"/>
            <a:ext cx="3182645" cy="594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 smtClean="0">
                <a:solidFill>
                  <a:schemeClr val="tx1"/>
                </a:solidFill>
              </a:rPr>
              <a:t>Epigenetic Mapping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0970886" y="2065308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726756" y="2538870"/>
            <a:ext cx="6470782" cy="5948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 smtClean="0">
                <a:solidFill>
                  <a:schemeClr val="tx1"/>
                </a:solidFill>
              </a:rPr>
              <a:t>Constructing LD Blocks &amp; Imputation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322472" y="4739542"/>
            <a:ext cx="2875066" cy="594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 err="1">
                <a:solidFill>
                  <a:schemeClr val="tx1"/>
                </a:solidFill>
              </a:rPr>
              <a:t>eQTL</a:t>
            </a:r>
            <a:r>
              <a:rPr lang="en-US" altLang="ko-KR" sz="1900" b="1" dirty="0">
                <a:solidFill>
                  <a:schemeClr val="tx1"/>
                </a:solidFill>
              </a:rPr>
              <a:t> Mapping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728338" y="5933509"/>
            <a:ext cx="6469200" cy="594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 smtClean="0">
                <a:solidFill>
                  <a:schemeClr val="tx1"/>
                </a:solidFill>
              </a:rPr>
              <a:t>Integrating Results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54065" y="811344"/>
            <a:ext cx="6270098" cy="60103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438204" y="788978"/>
            <a:ext cx="7077896" cy="603269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5" name="꺾인 연결선 44"/>
          <p:cNvCxnSpPr>
            <a:stCxn id="20" idx="3"/>
            <a:endCxn id="25" idx="1"/>
          </p:cNvCxnSpPr>
          <p:nvPr/>
        </p:nvCxnSpPr>
        <p:spPr>
          <a:xfrm flipV="1">
            <a:off x="5455791" y="1586339"/>
            <a:ext cx="2270964" cy="4512932"/>
          </a:xfrm>
          <a:prstGeom prst="bentConnector3">
            <a:avLst>
              <a:gd name="adj1" fmla="val 7684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2699918" y="333929"/>
            <a:ext cx="2186881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2400" b="1" dirty="0"/>
              <a:t>Data </a:t>
            </a:r>
            <a:r>
              <a:rPr lang="en-US" altLang="ko-KR" sz="2400" b="1" dirty="0" smtClean="0"/>
              <a:t>Processing</a:t>
            </a:r>
            <a:endParaRPr lang="en-US" altLang="ko-KR" sz="2400" b="1" dirty="0"/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10970886" y="3133674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726756" y="3607236"/>
            <a:ext cx="6470782" cy="5948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 smtClean="0">
                <a:solidFill>
                  <a:schemeClr val="tx1"/>
                </a:solidFill>
              </a:rPr>
              <a:t>Identifying TADs using Hi-C data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9428720" y="5348371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2840622" y="5348371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9428722" y="5582371"/>
            <a:ext cx="34119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11050631" y="5582371"/>
            <a:ext cx="0" cy="23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43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54065" y="333929"/>
            <a:ext cx="13862035" cy="6811017"/>
            <a:chOff x="654065" y="333929"/>
            <a:chExt cx="13862035" cy="6811017"/>
          </a:xfrm>
        </p:grpSpPr>
        <p:sp>
          <p:nvSpPr>
            <p:cNvPr id="4" name="직사각형 3"/>
            <p:cNvSpPr/>
            <p:nvPr/>
          </p:nvSpPr>
          <p:spPr>
            <a:xfrm>
              <a:off x="2302907" y="1328938"/>
              <a:ext cx="1857828" cy="9579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tx1"/>
                  </a:solidFill>
                </a:rPr>
                <a:t>Case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479 subjects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716,503 SNPs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879192" y="1328937"/>
              <a:ext cx="1857828" cy="9579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tx1"/>
                  </a:solidFill>
                </a:rPr>
                <a:t>Control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1,261 subjects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630,860 SNPs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>
              <a:stCxn id="4" idx="2"/>
            </p:cNvCxnSpPr>
            <p:nvPr/>
          </p:nvCxnSpPr>
          <p:spPr>
            <a:xfrm>
              <a:off x="3231821" y="2286879"/>
              <a:ext cx="0" cy="360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5808106" y="2286879"/>
              <a:ext cx="0" cy="360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모서리가 둥근 직사각형 8"/>
            <p:cNvSpPr/>
            <p:nvPr/>
          </p:nvSpPr>
          <p:spPr>
            <a:xfrm>
              <a:off x="2302907" y="2705278"/>
              <a:ext cx="1857600" cy="9576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tx1"/>
                  </a:solidFill>
                </a:rPr>
                <a:t>Case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429 subjects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566,115 SNPs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4879192" y="2705278"/>
              <a:ext cx="1857600" cy="9576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tx1"/>
                  </a:solidFill>
                </a:rPr>
                <a:t>Control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1,261 subjects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574,709 SNPs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연결선 11"/>
            <p:cNvCxnSpPr>
              <a:stCxn id="9" idx="2"/>
            </p:cNvCxnSpPr>
            <p:nvPr/>
          </p:nvCxnSpPr>
          <p:spPr>
            <a:xfrm>
              <a:off x="3231707" y="3662878"/>
              <a:ext cx="0" cy="234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5807992" y="3662878"/>
              <a:ext cx="0" cy="234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231709" y="3896878"/>
              <a:ext cx="257628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4526877" y="3896878"/>
              <a:ext cx="0" cy="234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3597963" y="4217357"/>
              <a:ext cx="1857828" cy="9579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tx1"/>
                  </a:solidFill>
                </a:rPr>
                <a:t>Combined Data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1,690 subjects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558,124 SNPs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917989" y="2860912"/>
              <a:ext cx="1120691" cy="8250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/>
                <a:t>Quality</a:t>
              </a:r>
              <a:br>
                <a:rPr lang="en-US" altLang="ko-KR" b="1" dirty="0"/>
              </a:br>
              <a:r>
                <a:rPr lang="en-US" altLang="ko-KR" b="1" dirty="0"/>
                <a:t>Control</a:t>
              </a: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4526877" y="5175298"/>
              <a:ext cx="0" cy="360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모서리가 둥근 직사각형 19"/>
            <p:cNvSpPr/>
            <p:nvPr/>
          </p:nvSpPr>
          <p:spPr>
            <a:xfrm>
              <a:off x="3598191" y="5620471"/>
              <a:ext cx="1857600" cy="9576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altLang="ko-KR" sz="1900" b="1" dirty="0">
                  <a:solidFill>
                    <a:prstClr val="black"/>
                  </a:solidFill>
                </a:rPr>
                <a:t>Combined Data</a:t>
              </a:r>
            </a:p>
            <a:p>
              <a:pPr lvl="0" algn="ctr"/>
              <a:r>
                <a:rPr lang="en-US" altLang="ko-KR" sz="1600" dirty="0">
                  <a:solidFill>
                    <a:prstClr val="black"/>
                  </a:solidFill>
                </a:rPr>
                <a:t>1,681 subjects</a:t>
              </a:r>
            </a:p>
            <a:p>
              <a:pPr lvl="0" algn="ctr"/>
              <a:r>
                <a:rPr lang="en-US" altLang="ko-KR" sz="1600" dirty="0">
                  <a:solidFill>
                    <a:prstClr val="black"/>
                  </a:solidFill>
                </a:rPr>
                <a:t>549,599 SNPs</a:t>
              </a:r>
              <a:endParaRPr lang="ko-KR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11946" y="5776105"/>
              <a:ext cx="1120691" cy="8250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/>
                <a:t>Quality</a:t>
              </a:r>
              <a:br>
                <a:rPr lang="en-US" altLang="ko-KR" b="1" dirty="0"/>
              </a:br>
              <a:r>
                <a:rPr lang="en-US" altLang="ko-KR" b="1" dirty="0"/>
                <a:t>Control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83113" y="1484740"/>
              <a:ext cx="778355" cy="8250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/>
                <a:t>Raw</a:t>
              </a:r>
              <a:br>
                <a:rPr lang="en-US" altLang="ko-KR" b="1" dirty="0"/>
              </a:br>
              <a:r>
                <a:rPr lang="en-US" altLang="ko-KR" b="1" dirty="0"/>
                <a:t>Data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08706" y="4373160"/>
              <a:ext cx="1544013" cy="8250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/>
                <a:t>Combining</a:t>
              </a:r>
              <a:br>
                <a:rPr lang="en-US" altLang="ko-KR" b="1" dirty="0"/>
              </a:br>
              <a:r>
                <a:rPr lang="en-US" altLang="ko-KR" b="1" dirty="0"/>
                <a:t>Datasets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726755" y="1107367"/>
              <a:ext cx="6470783" cy="9579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tx1"/>
                  </a:solidFill>
                </a:rPr>
                <a:t>Single </a:t>
              </a:r>
              <a:r>
                <a:rPr lang="en-US" altLang="ko-KR" sz="1900" b="1" dirty="0" smtClean="0">
                  <a:solidFill>
                    <a:schemeClr val="tx1"/>
                  </a:solidFill>
                </a:rPr>
                <a:t>SNP-based Logistic Regression (SLR)</a:t>
              </a:r>
            </a:p>
            <a:p>
              <a:pPr algn="ctr"/>
              <a:r>
                <a:rPr lang="en-US" altLang="ko-KR" sz="1900" b="1" dirty="0">
                  <a:solidFill>
                    <a:schemeClr val="tx1"/>
                  </a:solidFill>
                </a:rPr>
                <a:t>Single </a:t>
              </a:r>
              <a:r>
                <a:rPr lang="en-US" altLang="ko-KR" sz="1900" b="1" dirty="0" smtClean="0">
                  <a:solidFill>
                    <a:schemeClr val="tx1"/>
                  </a:solidFill>
                </a:rPr>
                <a:t>SNP-based Conditional </a:t>
              </a:r>
              <a:r>
                <a:rPr lang="en-US" altLang="ko-KR" sz="1900" b="1" dirty="0">
                  <a:solidFill>
                    <a:schemeClr val="tx1"/>
                  </a:solidFill>
                </a:rPr>
                <a:t>Logistic Regression (</a:t>
              </a:r>
              <a:r>
                <a:rPr lang="en-US" altLang="ko-KR" sz="1900" b="1" dirty="0" smtClean="0">
                  <a:solidFill>
                    <a:schemeClr val="tx1"/>
                  </a:solidFill>
                </a:rPr>
                <a:t>SCLR)</a:t>
              </a:r>
              <a:endParaRPr lang="en-US" altLang="ko-KR" sz="19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11038130" y="3133216"/>
              <a:ext cx="0" cy="234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9202199" y="3367216"/>
              <a:ext cx="350315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9194816" y="3367216"/>
              <a:ext cx="0" cy="234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12709996" y="3376687"/>
              <a:ext cx="0" cy="21075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7726755" y="3687693"/>
              <a:ext cx="2959200" cy="957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tx1"/>
                  </a:solidFill>
                </a:rPr>
                <a:t>Identifying TADs </a:t>
              </a:r>
              <a:r>
                <a:rPr lang="en-US" altLang="ko-KR" sz="1900" b="1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1900" b="1" dirty="0" smtClean="0">
                  <a:solidFill>
                    <a:schemeClr val="tx1"/>
                  </a:solidFill>
                </a:rPr>
              </a:br>
              <a:r>
                <a:rPr lang="en-US" altLang="ko-KR" sz="1900" b="1" dirty="0" smtClean="0">
                  <a:solidFill>
                    <a:schemeClr val="tx1"/>
                  </a:solidFill>
                </a:rPr>
                <a:t>using </a:t>
              </a:r>
              <a:r>
                <a:rPr lang="en-US" altLang="ko-KR" sz="1900" b="1" dirty="0">
                  <a:solidFill>
                    <a:schemeClr val="tx1"/>
                  </a:solidFill>
                </a:rPr>
                <a:t>Hi-C 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>
              <a:off x="10970886" y="2065308"/>
              <a:ext cx="0" cy="360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7726756" y="2538870"/>
              <a:ext cx="6470782" cy="59480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chemeClr val="tx1"/>
                  </a:solidFill>
                </a:rPr>
                <a:t>Constructing LD Blocks &amp; Imputation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1238338" y="3687693"/>
              <a:ext cx="2959200" cy="957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chemeClr val="tx1"/>
                  </a:solidFill>
                </a:rPr>
                <a:t>DEG analyses </a:t>
              </a:r>
              <a:br>
                <a:rPr lang="en-US" altLang="ko-KR" sz="1900" b="1" dirty="0" smtClean="0">
                  <a:solidFill>
                    <a:schemeClr val="tx1"/>
                  </a:solidFill>
                </a:rPr>
              </a:br>
              <a:r>
                <a:rPr lang="en-US" altLang="ko-KR" sz="1900" b="1" dirty="0" smtClean="0">
                  <a:solidFill>
                    <a:schemeClr val="tx1"/>
                  </a:solidFill>
                </a:rPr>
                <a:t>using RNA sequencing 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736286" y="6202512"/>
              <a:ext cx="6469200" cy="59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chemeClr val="tx1"/>
                  </a:solidFill>
                </a:rPr>
                <a:t>Integrating Results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54065" y="811344"/>
              <a:ext cx="6270098" cy="633240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438204" y="788977"/>
              <a:ext cx="7077896" cy="635596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45" name="꺾인 연결선 44"/>
            <p:cNvCxnSpPr>
              <a:stCxn id="20" idx="3"/>
              <a:endCxn id="25" idx="1"/>
            </p:cNvCxnSpPr>
            <p:nvPr/>
          </p:nvCxnSpPr>
          <p:spPr>
            <a:xfrm flipV="1">
              <a:off x="5455791" y="1586339"/>
              <a:ext cx="2270964" cy="4512932"/>
            </a:xfrm>
            <a:prstGeom prst="bentConnector3">
              <a:avLst>
                <a:gd name="adj1" fmla="val 76843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직사각형 46"/>
            <p:cNvSpPr/>
            <p:nvPr/>
          </p:nvSpPr>
          <p:spPr>
            <a:xfrm>
              <a:off x="2699918" y="333929"/>
              <a:ext cx="2186881" cy="4587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altLang="ko-KR" sz="2400" b="1" dirty="0"/>
                <a:t>Data </a:t>
              </a:r>
              <a:r>
                <a:rPr lang="en-US" altLang="ko-KR" sz="2400" b="1" dirty="0" smtClean="0"/>
                <a:t>Processing</a:t>
              </a:r>
              <a:endParaRPr lang="en-US" altLang="ko-KR" sz="2400" b="1" dirty="0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9214053" y="5662103"/>
              <a:ext cx="0" cy="234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12756581" y="5662103"/>
              <a:ext cx="0" cy="234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9205563" y="5896103"/>
              <a:ext cx="355043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>
              <a:off x="10966590" y="5896103"/>
              <a:ext cx="0" cy="234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>
              <a:off x="9198280" y="4645293"/>
              <a:ext cx="0" cy="360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>
              <a:off x="12715013" y="4651125"/>
              <a:ext cx="0" cy="360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7726755" y="5056498"/>
              <a:ext cx="2959200" cy="59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chemeClr val="tx1"/>
                  </a:solidFill>
                </a:rPr>
                <a:t>Integrating </a:t>
              </a:r>
              <a:r>
                <a:rPr lang="en-US" altLang="ko-KR" sz="1900" b="1" dirty="0" err="1" smtClean="0">
                  <a:solidFill>
                    <a:schemeClr val="tx1"/>
                  </a:solidFill>
                </a:rPr>
                <a:t>ChIP-seq</a:t>
              </a:r>
              <a:r>
                <a:rPr lang="en-US" altLang="ko-KR" sz="1900" b="1" dirty="0" smtClean="0">
                  <a:solidFill>
                    <a:schemeClr val="tx1"/>
                  </a:solidFill>
                </a:rPr>
                <a:t> 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1238338" y="5058298"/>
              <a:ext cx="2959200" cy="59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chemeClr val="tx1"/>
                  </a:solidFill>
                </a:rPr>
                <a:t>GO enrichment analyses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908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51263"/>
              </p:ext>
            </p:extLst>
          </p:nvPr>
        </p:nvGraphicFramePr>
        <p:xfrm>
          <a:off x="4740275" y="4308475"/>
          <a:ext cx="6718300" cy="39814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044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382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362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93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 Term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FDR q-value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GO:0040011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locomotion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5.620E-11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1.012E-09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GO:0016477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cell migration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1.720E-09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1.548E-08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GO:0048870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cell motility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7.310E-09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4.386E-08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GO:0051241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 regulation of multicellular organismal process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1.260E-08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5.670E-08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GO:0030334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regulation of cell migration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9.050E-08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3.240E-07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GO:0051270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regulation of cellular component movement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1.090E-07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3.240E-07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GO:0033993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 to lipid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1.260E-07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3.240E-07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GO:0040012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regulation of locomotion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2.040E-07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4.590E-07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GO:2000145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regulation of cell motility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2.380E-07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4.760E-07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GO:0014070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 to organic cyclic compound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3.310E-07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5.958E-07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GO:0009888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tissue development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1.320E-06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2.160E-06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GO:0009719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 to endogenous stimulus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1.020E-05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1.530E-05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GO:0009725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 to hormone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3.070E-05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4.024E-05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GO:0008285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 regulation of cell proliferation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3.130E-05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4.024E-05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GO:0051248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 regulation of protein metabolic process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6.510E-05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7.812E-05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GO:0032269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 regulation of cellular protein metabolic process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1.970E-04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2.216E-04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GO:0009653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anatomical structure morphogenesis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5.590E-04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5.919E-04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GO:0030336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 regulation of cell migration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7.460E-04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7.460E-04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46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02907" y="1328938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479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716,503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79192" y="1328937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630,860 SNPs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" idx="2"/>
          </p:cNvCxnSpPr>
          <p:nvPr/>
        </p:nvCxnSpPr>
        <p:spPr>
          <a:xfrm>
            <a:off x="3231821" y="2286879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808106" y="2286879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302907" y="2705278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429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566,115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879192" y="2705278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574,709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9" idx="2"/>
          </p:cNvCxnSpPr>
          <p:nvPr/>
        </p:nvCxnSpPr>
        <p:spPr>
          <a:xfrm>
            <a:off x="3231707" y="3662878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807992" y="3662878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231709" y="3896878"/>
            <a:ext cx="257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526877" y="3896878"/>
            <a:ext cx="0" cy="23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597963" y="4217357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Combined Data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1,690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558,124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17989" y="2860912"/>
            <a:ext cx="1120691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Quality</a:t>
            </a:r>
            <a:br>
              <a:rPr lang="en-US" altLang="ko-KR" b="1" dirty="0"/>
            </a:br>
            <a:r>
              <a:rPr lang="en-US" altLang="ko-KR" b="1" dirty="0"/>
              <a:t>Control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526877" y="5175298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3598191" y="5620471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900" b="1" dirty="0">
                <a:solidFill>
                  <a:prstClr val="black"/>
                </a:solidFill>
              </a:rPr>
              <a:t>Combined Data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</a:rPr>
              <a:t>1,681 subjects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</a:rPr>
              <a:t>549,599 SNPs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11946" y="5776105"/>
            <a:ext cx="1120691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Quality</a:t>
            </a:r>
            <a:br>
              <a:rPr lang="en-US" altLang="ko-KR" b="1" dirty="0"/>
            </a:br>
            <a:r>
              <a:rPr lang="en-US" altLang="ko-KR" b="1" dirty="0"/>
              <a:t>Control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083113" y="1484740"/>
            <a:ext cx="778355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Raw</a:t>
            </a:r>
            <a:br>
              <a:rPr lang="en-US" altLang="ko-KR" b="1" dirty="0"/>
            </a:br>
            <a:r>
              <a:rPr lang="en-US" altLang="ko-KR" b="1" dirty="0"/>
              <a:t>Data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08706" y="4373160"/>
            <a:ext cx="1544013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Combining</a:t>
            </a:r>
            <a:br>
              <a:rPr lang="en-US" altLang="ko-KR" b="1" dirty="0"/>
            </a:br>
            <a:r>
              <a:rPr lang="en-US" altLang="ko-KR" b="1" dirty="0"/>
              <a:t>Datasets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726755" y="1107367"/>
            <a:ext cx="6470783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Single </a:t>
            </a:r>
            <a:r>
              <a:rPr lang="en-US" altLang="ko-KR" sz="1900" b="1" dirty="0" smtClean="0">
                <a:solidFill>
                  <a:schemeClr val="tx1"/>
                </a:solidFill>
              </a:rPr>
              <a:t>SNP-based Logistic Regression (SLR)</a:t>
            </a:r>
          </a:p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Single </a:t>
            </a:r>
            <a:r>
              <a:rPr lang="en-US" altLang="ko-KR" sz="1900" b="1" dirty="0" smtClean="0">
                <a:solidFill>
                  <a:schemeClr val="tx1"/>
                </a:solidFill>
              </a:rPr>
              <a:t>SNP-based Conditional </a:t>
            </a:r>
            <a:r>
              <a:rPr lang="en-US" altLang="ko-KR" sz="1900" b="1" dirty="0">
                <a:solidFill>
                  <a:schemeClr val="tx1"/>
                </a:solidFill>
              </a:rPr>
              <a:t>Logistic Regression (</a:t>
            </a:r>
            <a:r>
              <a:rPr lang="en-US" altLang="ko-KR" sz="1900" b="1" dirty="0" smtClean="0">
                <a:solidFill>
                  <a:schemeClr val="tx1"/>
                </a:solidFill>
              </a:rPr>
              <a:t>SCLR)</a:t>
            </a:r>
            <a:endParaRPr lang="en-US" altLang="ko-KR" sz="1900" b="1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11038130" y="3133216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9202199" y="3367216"/>
            <a:ext cx="350315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9194816" y="3367216"/>
            <a:ext cx="0" cy="23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12709996" y="3376687"/>
            <a:ext cx="0" cy="2107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726755" y="3687693"/>
            <a:ext cx="2959200" cy="957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Identifying TADs </a:t>
            </a:r>
            <a:r>
              <a:rPr lang="en-US" altLang="ko-KR" sz="1900" b="1" dirty="0" smtClean="0">
                <a:solidFill>
                  <a:schemeClr val="tx1"/>
                </a:solidFill>
              </a:rPr>
              <a:t/>
            </a:r>
            <a:br>
              <a:rPr lang="en-US" altLang="ko-KR" sz="1900" b="1" dirty="0" smtClean="0">
                <a:solidFill>
                  <a:schemeClr val="tx1"/>
                </a:solidFill>
              </a:rPr>
            </a:br>
            <a:r>
              <a:rPr lang="en-US" altLang="ko-KR" sz="1900" b="1" dirty="0" smtClean="0">
                <a:solidFill>
                  <a:schemeClr val="tx1"/>
                </a:solidFill>
              </a:rPr>
              <a:t>using </a:t>
            </a:r>
            <a:r>
              <a:rPr lang="en-US" altLang="ko-KR" sz="1900" b="1" dirty="0">
                <a:solidFill>
                  <a:schemeClr val="tx1"/>
                </a:solidFill>
              </a:rPr>
              <a:t>Hi-C data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0970886" y="2065308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726756" y="2538870"/>
            <a:ext cx="6470782" cy="5948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 smtClean="0">
                <a:solidFill>
                  <a:schemeClr val="tx1"/>
                </a:solidFill>
              </a:rPr>
              <a:t>Constructing LD Blocks &amp; Imputation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238338" y="3687693"/>
            <a:ext cx="2959200" cy="957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 smtClean="0">
                <a:solidFill>
                  <a:schemeClr val="tx1"/>
                </a:solidFill>
              </a:rPr>
              <a:t>DEG analyses </a:t>
            </a:r>
            <a:br>
              <a:rPr lang="en-US" altLang="ko-KR" sz="1900" b="1" dirty="0" smtClean="0">
                <a:solidFill>
                  <a:schemeClr val="tx1"/>
                </a:solidFill>
              </a:rPr>
            </a:br>
            <a:r>
              <a:rPr lang="en-US" altLang="ko-KR" sz="1900" b="1" dirty="0" smtClean="0">
                <a:solidFill>
                  <a:schemeClr val="tx1"/>
                </a:solidFill>
              </a:rPr>
              <a:t>using RNA sequencing data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736286" y="6202512"/>
            <a:ext cx="6469200" cy="594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 smtClean="0">
                <a:solidFill>
                  <a:schemeClr val="tx1"/>
                </a:solidFill>
              </a:rPr>
              <a:t>Integrating Results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54065" y="811344"/>
            <a:ext cx="6270098" cy="633240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438204" y="788977"/>
            <a:ext cx="7077896" cy="635596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5" name="꺾인 연결선 44"/>
          <p:cNvCxnSpPr>
            <a:stCxn id="20" idx="3"/>
            <a:endCxn id="25" idx="1"/>
          </p:cNvCxnSpPr>
          <p:nvPr/>
        </p:nvCxnSpPr>
        <p:spPr>
          <a:xfrm flipV="1">
            <a:off x="5455791" y="1586339"/>
            <a:ext cx="2270964" cy="4512932"/>
          </a:xfrm>
          <a:prstGeom prst="bentConnector3">
            <a:avLst>
              <a:gd name="adj1" fmla="val 7684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2699918" y="333929"/>
            <a:ext cx="2186881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2400" b="1" dirty="0"/>
              <a:t>Data </a:t>
            </a:r>
            <a:r>
              <a:rPr lang="en-US" altLang="ko-KR" sz="2400" b="1" dirty="0" smtClean="0"/>
              <a:t>Processing</a:t>
            </a:r>
            <a:endParaRPr lang="en-US" altLang="ko-KR" sz="2400" b="1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9214053" y="5662103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2756581" y="5662103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9205563" y="5896103"/>
            <a:ext cx="355043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10966590" y="5896103"/>
            <a:ext cx="0" cy="23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9198280" y="4645293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12715013" y="4651125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726755" y="5056498"/>
            <a:ext cx="2959200" cy="594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 smtClean="0">
                <a:solidFill>
                  <a:schemeClr val="tx1"/>
                </a:solidFill>
              </a:rPr>
              <a:t>Integrating </a:t>
            </a:r>
            <a:r>
              <a:rPr lang="en-US" altLang="ko-KR" sz="1900" b="1" dirty="0" err="1" smtClean="0">
                <a:solidFill>
                  <a:schemeClr val="tx1"/>
                </a:solidFill>
              </a:rPr>
              <a:t>ChIP-seq</a:t>
            </a:r>
            <a:r>
              <a:rPr lang="en-US" altLang="ko-KR" sz="1900" b="1" dirty="0" smtClean="0">
                <a:solidFill>
                  <a:schemeClr val="tx1"/>
                </a:solidFill>
              </a:rPr>
              <a:t> data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238338" y="5058298"/>
            <a:ext cx="2959200" cy="594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 smtClean="0">
                <a:solidFill>
                  <a:schemeClr val="tx1"/>
                </a:solidFill>
              </a:rPr>
              <a:t>GO enrichment analyses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8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70723" y="2303939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479 subjects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619,797 </a:t>
            </a:r>
            <a:r>
              <a:rPr lang="en-US" altLang="ko-KR" sz="1600" dirty="0">
                <a:solidFill>
                  <a:schemeClr val="tx1"/>
                </a:solidFill>
              </a:rPr>
              <a:t>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47008" y="2303938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619,797 SNPs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" idx="2"/>
          </p:cNvCxnSpPr>
          <p:nvPr/>
        </p:nvCxnSpPr>
        <p:spPr>
          <a:xfrm>
            <a:off x="6199637" y="3261881"/>
            <a:ext cx="0" cy="28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8775922" y="3261880"/>
            <a:ext cx="0" cy="28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40627" y="925083"/>
            <a:ext cx="14197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Raw </a:t>
            </a:r>
          </a:p>
          <a:p>
            <a:r>
              <a:rPr lang="en-US" altLang="ko-KR" sz="2000" b="1" dirty="0" smtClean="0"/>
              <a:t>Data</a:t>
            </a:r>
            <a:endParaRPr lang="en-US" altLang="ko-KR" sz="2000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391706"/>
              </p:ext>
            </p:extLst>
          </p:nvPr>
        </p:nvGraphicFramePr>
        <p:xfrm>
          <a:off x="2901648" y="3427917"/>
          <a:ext cx="7257143" cy="25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71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6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5270723" y="925084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479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716,503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847008" y="925083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630,860 SNPs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46" idx="2"/>
          </p:cNvCxnSpPr>
          <p:nvPr/>
        </p:nvCxnSpPr>
        <p:spPr>
          <a:xfrm>
            <a:off x="6199637" y="1883025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8775922" y="1883025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2919408" y="3423195"/>
            <a:ext cx="23835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/>
              <a:t>Per SNPs</a:t>
            </a:r>
            <a:endParaRPr lang="ko-KR" altLang="en-US" sz="1600" b="1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5270723" y="6205038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429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566,115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7847008" y="6205038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574,709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4" name="덧셈 기호 93"/>
          <p:cNvSpPr/>
          <p:nvPr/>
        </p:nvSpPr>
        <p:spPr>
          <a:xfrm>
            <a:off x="7360419" y="6535398"/>
            <a:ext cx="296878" cy="296878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꺾인 연결선 94"/>
          <p:cNvCxnSpPr/>
          <p:nvPr/>
        </p:nvCxnSpPr>
        <p:spPr>
          <a:xfrm flipV="1">
            <a:off x="9704836" y="2782910"/>
            <a:ext cx="1080000" cy="3870000"/>
          </a:xfrm>
          <a:prstGeom prst="bentConnector3">
            <a:avLst>
              <a:gd name="adj1" fmla="val 4950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10828982" y="2303937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 smtClean="0">
                <a:solidFill>
                  <a:schemeClr val="tx1"/>
                </a:solidFill>
              </a:rPr>
              <a:t>Pooled Data</a:t>
            </a:r>
            <a:endParaRPr lang="en-US" altLang="ko-KR" sz="19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1,690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558,124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/>
          <p:nvPr/>
        </p:nvCxnSpPr>
        <p:spPr>
          <a:xfrm>
            <a:off x="11757896" y="3259628"/>
            <a:ext cx="0" cy="28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10568659" y="3723612"/>
            <a:ext cx="11757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 smtClean="0"/>
              <a:t>- 8,495 SNPs</a:t>
            </a:r>
            <a:endParaRPr lang="ko-KR" altLang="en-US" sz="1400" dirty="0"/>
          </a:p>
        </p:txBody>
      </p:sp>
      <p:sp>
        <p:nvSpPr>
          <p:cNvPr id="102" name="직사각형 101"/>
          <p:cNvSpPr/>
          <p:nvPr/>
        </p:nvSpPr>
        <p:spPr>
          <a:xfrm>
            <a:off x="10749634" y="4012244"/>
            <a:ext cx="994981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400" dirty="0"/>
              <a:t>- 0</a:t>
            </a:r>
            <a:r>
              <a:rPr lang="en-US" altLang="ko-KR" sz="1400" dirty="0" smtClean="0"/>
              <a:t> SNPs</a:t>
            </a:r>
            <a:endParaRPr lang="ko-KR" altLang="en-US" sz="1400" dirty="0"/>
          </a:p>
        </p:txBody>
      </p:sp>
      <p:sp>
        <p:nvSpPr>
          <p:cNvPr id="103" name="직사각형 102"/>
          <p:cNvSpPr/>
          <p:nvPr/>
        </p:nvSpPr>
        <p:spPr>
          <a:xfrm>
            <a:off x="10378159" y="4298253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/>
              <a:t>- </a:t>
            </a:r>
            <a:r>
              <a:rPr lang="en-US" altLang="ko-KR" sz="1400" dirty="0" smtClean="0"/>
              <a:t>30 SNPs</a:t>
            </a:r>
            <a:endParaRPr lang="ko-KR" altLang="en-US" sz="14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954842"/>
              </p:ext>
            </p:extLst>
          </p:nvPr>
        </p:nvGraphicFramePr>
        <p:xfrm>
          <a:off x="10382662" y="3435531"/>
          <a:ext cx="5348379" cy="25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483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6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12534410" y="4013103"/>
            <a:ext cx="27029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Missing genotype rate &gt; 0.95</a:t>
            </a:r>
            <a:endParaRPr lang="ko-KR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/>
              <p:cNvSpPr/>
              <p:nvPr/>
            </p:nvSpPr>
            <p:spPr>
              <a:xfrm>
                <a:off x="12534410" y="3723615"/>
                <a:ext cx="296192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400" b="1" dirty="0" smtClean="0"/>
                  <a:t>P-value of Fisher’s exact test &lt; </a:t>
                </a:r>
                <a:r>
                  <a:rPr lang="en-US" altLang="ko-KR" sz="1400" b="1" dirty="0"/>
                  <a:t>1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/>
                      </a:rPr>
                      <m:t>×</m:t>
                    </m:r>
                  </m:oMath>
                </a14:m>
                <a:r>
                  <a:rPr lang="en-US" altLang="ko-KR" sz="1400" b="1" dirty="0"/>
                  <a:t>10</a:t>
                </a:r>
                <a:r>
                  <a:rPr lang="en-US" altLang="ko-KR" sz="1400" b="1" baseline="30000" dirty="0"/>
                  <a:t>-5</a:t>
                </a:r>
                <a:endParaRPr lang="ko-KR" altLang="en-US" sz="1400" b="1" dirty="0"/>
              </a:p>
            </p:txBody>
          </p:sp>
        </mc:Choice>
        <mc:Fallback xmlns="">
          <p:sp>
            <p:nvSpPr>
              <p:cNvPr id="60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4410" y="3723615"/>
                <a:ext cx="2961923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412" t="-2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직사각형 64"/>
          <p:cNvSpPr/>
          <p:nvPr/>
        </p:nvSpPr>
        <p:spPr>
          <a:xfrm>
            <a:off x="12534410" y="4300148"/>
            <a:ext cx="1602427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b="1" dirty="0" smtClean="0"/>
              <a:t>MAF &lt; 0.05</a:t>
            </a:r>
            <a:endParaRPr lang="ko-KR" altLang="en-US" sz="1400" b="1" dirty="0"/>
          </a:p>
        </p:txBody>
      </p:sp>
      <p:sp>
        <p:nvSpPr>
          <p:cNvPr id="73" name="직사각형 72"/>
          <p:cNvSpPr/>
          <p:nvPr/>
        </p:nvSpPr>
        <p:spPr>
          <a:xfrm>
            <a:off x="14640983" y="3423195"/>
            <a:ext cx="9375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b="1" dirty="0" smtClean="0"/>
              <a:t>Per SNPs</a:t>
            </a:r>
            <a:endParaRPr lang="ko-KR" altLang="en-US" sz="1600" b="1" dirty="0"/>
          </a:p>
        </p:txBody>
      </p:sp>
      <p:sp>
        <p:nvSpPr>
          <p:cNvPr id="115" name="직사각형 114"/>
          <p:cNvSpPr/>
          <p:nvPr/>
        </p:nvSpPr>
        <p:spPr>
          <a:xfrm>
            <a:off x="12534410" y="5294466"/>
            <a:ext cx="27029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Outlier</a:t>
            </a:r>
            <a:endParaRPr lang="ko-KR" altLang="en-US" sz="1400" b="1" dirty="0"/>
          </a:p>
        </p:txBody>
      </p:sp>
      <p:sp>
        <p:nvSpPr>
          <p:cNvPr id="117" name="직사각형 116"/>
          <p:cNvSpPr/>
          <p:nvPr/>
        </p:nvSpPr>
        <p:spPr>
          <a:xfrm>
            <a:off x="12534410" y="5569687"/>
            <a:ext cx="31966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Missing genotype rate &gt; </a:t>
            </a:r>
            <a:r>
              <a:rPr lang="en-US" altLang="ko-KR" sz="1400" b="1" dirty="0" smtClean="0"/>
              <a:t>0.95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&amp; IBS </a:t>
            </a:r>
            <a:r>
              <a:rPr lang="en-US" altLang="ko-KR" sz="1400" b="1" dirty="0"/>
              <a:t>&gt; 0.8</a:t>
            </a:r>
            <a:endParaRPr lang="ko-KR" altLang="en-US" sz="1400" b="1" dirty="0"/>
          </a:p>
        </p:txBody>
      </p:sp>
      <p:sp>
        <p:nvSpPr>
          <p:cNvPr id="118" name="직사각형 117"/>
          <p:cNvSpPr/>
          <p:nvPr/>
        </p:nvSpPr>
        <p:spPr>
          <a:xfrm>
            <a:off x="13883175" y="4676771"/>
            <a:ext cx="16953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b="1" dirty="0" smtClean="0"/>
              <a:t>Per individuals</a:t>
            </a:r>
            <a:endParaRPr lang="ko-KR" altLang="en-US" sz="1600" b="1" dirty="0"/>
          </a:p>
        </p:txBody>
      </p:sp>
      <p:sp>
        <p:nvSpPr>
          <p:cNvPr id="119" name="직사각형 118"/>
          <p:cNvSpPr/>
          <p:nvPr/>
        </p:nvSpPr>
        <p:spPr>
          <a:xfrm>
            <a:off x="10378159" y="5294466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/>
              <a:t>- 1</a:t>
            </a:r>
            <a:r>
              <a:rPr lang="en-US" altLang="ko-KR" sz="1400" dirty="0" smtClean="0"/>
              <a:t> subjects</a:t>
            </a:r>
            <a:endParaRPr lang="ko-KR" altLang="en-US" sz="1400" dirty="0"/>
          </a:p>
        </p:txBody>
      </p:sp>
      <p:sp>
        <p:nvSpPr>
          <p:cNvPr id="120" name="직사각형 119"/>
          <p:cNvSpPr/>
          <p:nvPr/>
        </p:nvSpPr>
        <p:spPr>
          <a:xfrm>
            <a:off x="10501984" y="5569687"/>
            <a:ext cx="1248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/>
              <a:t>- 0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subjects</a:t>
            </a:r>
            <a:endParaRPr lang="ko-KR" altLang="en-US" sz="1400" dirty="0"/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10828982" y="6205037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900" b="1" dirty="0">
                <a:solidFill>
                  <a:prstClr val="black"/>
                </a:solidFill>
              </a:rPr>
              <a:t>Pooled Data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</a:rPr>
              <a:t>1,689 subjects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</a:rPr>
              <a:t>549,599 SNPs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340627" y="2303937"/>
            <a:ext cx="24312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Only </a:t>
            </a:r>
            <a:br>
              <a:rPr lang="en-US" altLang="ko-KR" sz="2000" b="1" dirty="0" smtClean="0"/>
            </a:br>
            <a:r>
              <a:rPr lang="en-US" altLang="ko-KR" sz="2000" b="1" dirty="0" smtClean="0"/>
              <a:t>overlapped SNPs</a:t>
            </a:r>
            <a:endParaRPr lang="en-US" altLang="ko-KR" sz="2000" b="1" dirty="0"/>
          </a:p>
        </p:txBody>
      </p:sp>
      <p:sp>
        <p:nvSpPr>
          <p:cNvPr id="112" name="직사각형 111"/>
          <p:cNvSpPr/>
          <p:nvPr/>
        </p:nvSpPr>
        <p:spPr>
          <a:xfrm>
            <a:off x="340627" y="3423195"/>
            <a:ext cx="24312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Quality </a:t>
            </a:r>
          </a:p>
          <a:p>
            <a:r>
              <a:rPr lang="en-US" altLang="ko-KR" sz="2000" b="1" dirty="0" smtClean="0"/>
              <a:t>Controls</a:t>
            </a:r>
            <a:endParaRPr lang="en-US" altLang="ko-KR" sz="2000" b="1" dirty="0"/>
          </a:p>
        </p:txBody>
      </p:sp>
      <p:sp>
        <p:nvSpPr>
          <p:cNvPr id="113" name="직사각형 112"/>
          <p:cNvSpPr/>
          <p:nvPr/>
        </p:nvSpPr>
        <p:spPr>
          <a:xfrm>
            <a:off x="196865" y="815966"/>
            <a:ext cx="9831298" cy="11876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196865" y="2141698"/>
            <a:ext cx="9831298" cy="11876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2916163" y="3706653"/>
            <a:ext cx="2354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/>
              <a:t>Missing genotype rate &gt; 0.05</a:t>
            </a:r>
            <a:endParaRPr lang="ko-KR" altLang="en-US" sz="1400" b="1" dirty="0"/>
          </a:p>
        </p:txBody>
      </p:sp>
      <p:sp>
        <p:nvSpPr>
          <p:cNvPr id="75" name="직사각형 74"/>
          <p:cNvSpPr/>
          <p:nvPr/>
        </p:nvSpPr>
        <p:spPr>
          <a:xfrm>
            <a:off x="6199637" y="3706651"/>
            <a:ext cx="16473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- 11,702 SNPs</a:t>
            </a:r>
            <a:endParaRPr lang="ko-KR" altLang="en-US" sz="1400" dirty="0"/>
          </a:p>
        </p:txBody>
      </p:sp>
      <p:sp>
        <p:nvSpPr>
          <p:cNvPr id="76" name="직사각형 75"/>
          <p:cNvSpPr/>
          <p:nvPr/>
        </p:nvSpPr>
        <p:spPr>
          <a:xfrm>
            <a:off x="8779168" y="3706650"/>
            <a:ext cx="994981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- 40 SNPs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/>
              <p:cNvSpPr/>
              <p:nvPr/>
            </p:nvSpPr>
            <p:spPr>
              <a:xfrm>
                <a:off x="3061306" y="3995284"/>
                <a:ext cx="220941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ko-KR" sz="1400" b="1" dirty="0" smtClean="0"/>
                  <a:t>P-value of HWE &lt; 1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/>
                      </a:rPr>
                      <m:t>×</m:t>
                    </m:r>
                  </m:oMath>
                </a14:m>
                <a:r>
                  <a:rPr lang="en-US" altLang="ko-KR" sz="1400" b="1" dirty="0" smtClean="0"/>
                  <a:t>10</a:t>
                </a:r>
                <a:r>
                  <a:rPr lang="en-US" altLang="ko-KR" sz="1400" b="1" baseline="30000" dirty="0" smtClean="0"/>
                  <a:t>-5</a:t>
                </a:r>
                <a:endParaRPr lang="ko-KR" altLang="en-US" sz="1400" b="1" dirty="0"/>
              </a:p>
            </p:txBody>
          </p:sp>
        </mc:Choice>
        <mc:Fallback xmlns="">
          <p:sp>
            <p:nvSpPr>
              <p:cNvPr id="81" name="직사각형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306" y="3995284"/>
                <a:ext cx="2209418" cy="307777"/>
              </a:xfrm>
              <a:prstGeom prst="rect">
                <a:avLst/>
              </a:prstGeom>
              <a:blipFill rotWithShape="0">
                <a:blip r:embed="rId4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직사각형 81"/>
          <p:cNvSpPr/>
          <p:nvPr/>
        </p:nvSpPr>
        <p:spPr>
          <a:xfrm>
            <a:off x="6199637" y="3995283"/>
            <a:ext cx="994981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- 142 SNPs</a:t>
            </a:r>
            <a:endParaRPr lang="ko-KR" altLang="en-US" sz="1400" dirty="0"/>
          </a:p>
        </p:txBody>
      </p:sp>
      <p:sp>
        <p:nvSpPr>
          <p:cNvPr id="83" name="직사각형 82"/>
          <p:cNvSpPr/>
          <p:nvPr/>
        </p:nvSpPr>
        <p:spPr>
          <a:xfrm>
            <a:off x="8779168" y="3995282"/>
            <a:ext cx="994981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- 39 SNPs</a:t>
            </a:r>
            <a:endParaRPr lang="ko-KR" altLang="en-US" sz="1400" dirty="0"/>
          </a:p>
        </p:txBody>
      </p:sp>
      <p:sp>
        <p:nvSpPr>
          <p:cNvPr id="84" name="직사각형 83"/>
          <p:cNvSpPr/>
          <p:nvPr/>
        </p:nvSpPr>
        <p:spPr>
          <a:xfrm>
            <a:off x="3668296" y="4281293"/>
            <a:ext cx="1602427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400" b="1" dirty="0" smtClean="0"/>
              <a:t>MAF &lt; 0.05</a:t>
            </a:r>
            <a:endParaRPr lang="ko-KR" altLang="en-US" sz="1400" b="1" dirty="0"/>
          </a:p>
        </p:txBody>
      </p:sp>
      <p:sp>
        <p:nvSpPr>
          <p:cNvPr id="93" name="직사각형 92"/>
          <p:cNvSpPr/>
          <p:nvPr/>
        </p:nvSpPr>
        <p:spPr>
          <a:xfrm>
            <a:off x="6199637" y="4281292"/>
            <a:ext cx="13901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- 41,838 SNPs</a:t>
            </a:r>
            <a:endParaRPr lang="ko-KR" altLang="en-US" sz="1400" dirty="0"/>
          </a:p>
        </p:txBody>
      </p:sp>
      <p:sp>
        <p:nvSpPr>
          <p:cNvPr id="96" name="직사각형 95"/>
          <p:cNvSpPr/>
          <p:nvPr/>
        </p:nvSpPr>
        <p:spPr>
          <a:xfrm>
            <a:off x="8779168" y="4281291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- 45,009 SNPs</a:t>
            </a:r>
            <a:endParaRPr lang="ko-KR" altLang="en-US" sz="1400" dirty="0"/>
          </a:p>
        </p:txBody>
      </p:sp>
      <p:sp>
        <p:nvSpPr>
          <p:cNvPr id="98" name="직사각형 97"/>
          <p:cNvSpPr/>
          <p:nvPr/>
        </p:nvSpPr>
        <p:spPr>
          <a:xfrm>
            <a:off x="2887134" y="5277503"/>
            <a:ext cx="23835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/>
              <a:t>Missing genotype rate &gt; </a:t>
            </a:r>
            <a:r>
              <a:rPr lang="en-US" altLang="ko-KR" sz="1400" b="1" dirty="0" smtClean="0"/>
              <a:t>0.05</a:t>
            </a:r>
            <a:endParaRPr lang="ko-KR" altLang="en-US" sz="1400" b="1" dirty="0"/>
          </a:p>
        </p:txBody>
      </p:sp>
      <p:sp>
        <p:nvSpPr>
          <p:cNvPr id="99" name="직사각형 98"/>
          <p:cNvSpPr/>
          <p:nvPr/>
        </p:nvSpPr>
        <p:spPr>
          <a:xfrm>
            <a:off x="6199637" y="5277502"/>
            <a:ext cx="13901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- 12 subjects</a:t>
            </a:r>
            <a:endParaRPr lang="ko-KR" altLang="en-US" sz="1400" dirty="0"/>
          </a:p>
        </p:txBody>
      </p:sp>
      <p:sp>
        <p:nvSpPr>
          <p:cNvPr id="104" name="직사각형 103"/>
          <p:cNvSpPr/>
          <p:nvPr/>
        </p:nvSpPr>
        <p:spPr>
          <a:xfrm>
            <a:off x="8779168" y="5277501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- 0 </a:t>
            </a:r>
            <a:r>
              <a:rPr lang="en-US" altLang="ko-KR" sz="1400" dirty="0" smtClean="0"/>
              <a:t>subjects</a:t>
            </a:r>
            <a:endParaRPr lang="ko-KR" altLang="en-US" sz="1400" dirty="0"/>
          </a:p>
        </p:txBody>
      </p:sp>
      <p:sp>
        <p:nvSpPr>
          <p:cNvPr id="105" name="직사각형 104"/>
          <p:cNvSpPr/>
          <p:nvPr/>
        </p:nvSpPr>
        <p:spPr>
          <a:xfrm>
            <a:off x="2919408" y="5552725"/>
            <a:ext cx="23513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/>
              <a:t>IBS &gt; 0.8</a:t>
            </a:r>
            <a:endParaRPr lang="ko-KR" altLang="en-US" sz="1400" b="1" dirty="0"/>
          </a:p>
        </p:txBody>
      </p:sp>
      <p:sp>
        <p:nvSpPr>
          <p:cNvPr id="106" name="직사각형 105"/>
          <p:cNvSpPr/>
          <p:nvPr/>
        </p:nvSpPr>
        <p:spPr>
          <a:xfrm>
            <a:off x="6199637" y="5552723"/>
            <a:ext cx="14917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- 4 subjects</a:t>
            </a:r>
            <a:endParaRPr lang="ko-KR" altLang="en-US" sz="1400" dirty="0"/>
          </a:p>
        </p:txBody>
      </p:sp>
      <p:sp>
        <p:nvSpPr>
          <p:cNvPr id="107" name="직사각형 106"/>
          <p:cNvSpPr/>
          <p:nvPr/>
        </p:nvSpPr>
        <p:spPr>
          <a:xfrm>
            <a:off x="8779168" y="5552722"/>
            <a:ext cx="1248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- 0 subjects</a:t>
            </a:r>
            <a:endParaRPr lang="ko-KR" altLang="en-US" sz="1400" dirty="0"/>
          </a:p>
        </p:txBody>
      </p:sp>
      <p:sp>
        <p:nvSpPr>
          <p:cNvPr id="108" name="직사각형 107"/>
          <p:cNvSpPr/>
          <p:nvPr/>
        </p:nvSpPr>
        <p:spPr>
          <a:xfrm>
            <a:off x="2887134" y="4998364"/>
            <a:ext cx="23835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/>
              <a:t>not White</a:t>
            </a:r>
            <a:endParaRPr lang="ko-KR" altLang="en-US" sz="1400" b="1" dirty="0"/>
          </a:p>
        </p:txBody>
      </p:sp>
      <p:sp>
        <p:nvSpPr>
          <p:cNvPr id="109" name="직사각형 108"/>
          <p:cNvSpPr/>
          <p:nvPr/>
        </p:nvSpPr>
        <p:spPr>
          <a:xfrm>
            <a:off x="6199637" y="4998363"/>
            <a:ext cx="13901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- 34 subjects</a:t>
            </a:r>
            <a:endParaRPr lang="ko-KR" altLang="en-US" sz="1400" dirty="0"/>
          </a:p>
        </p:txBody>
      </p:sp>
      <p:sp>
        <p:nvSpPr>
          <p:cNvPr id="110" name="직사각형 109"/>
          <p:cNvSpPr/>
          <p:nvPr/>
        </p:nvSpPr>
        <p:spPr>
          <a:xfrm>
            <a:off x="8779168" y="4998362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- 0 </a:t>
            </a:r>
            <a:r>
              <a:rPr lang="en-US" altLang="ko-KR" sz="1400" dirty="0" smtClean="0"/>
              <a:t>subjects</a:t>
            </a:r>
            <a:endParaRPr lang="ko-KR" altLang="en-US" sz="1400" dirty="0"/>
          </a:p>
        </p:txBody>
      </p:sp>
      <p:sp>
        <p:nvSpPr>
          <p:cNvPr id="123" name="직사각형 122"/>
          <p:cNvSpPr/>
          <p:nvPr/>
        </p:nvSpPr>
        <p:spPr>
          <a:xfrm>
            <a:off x="2919408" y="4690749"/>
            <a:ext cx="23835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/>
              <a:t>Subject QC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3702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표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50872"/>
              </p:ext>
            </p:extLst>
          </p:nvPr>
        </p:nvGraphicFramePr>
        <p:xfrm>
          <a:off x="2650210" y="2915005"/>
          <a:ext cx="7508581" cy="25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85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6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492921"/>
              </p:ext>
            </p:extLst>
          </p:nvPr>
        </p:nvGraphicFramePr>
        <p:xfrm>
          <a:off x="2650210" y="8313568"/>
          <a:ext cx="7519265" cy="2800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192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540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270723" y="1791027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479 subjects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619,797 </a:t>
            </a:r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SNPs</a:t>
            </a:r>
            <a:endParaRPr lang="ko-KR" altLang="en-US" sz="1600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47008" y="1791026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619,797 SNPs</a:t>
            </a:r>
            <a:endParaRPr lang="en-US" altLang="ko-KR" sz="1400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직선 화살표 연결선 6"/>
          <p:cNvCxnSpPr>
            <a:stCxn id="4" idx="2"/>
          </p:cNvCxnSpPr>
          <p:nvPr/>
        </p:nvCxnSpPr>
        <p:spPr>
          <a:xfrm>
            <a:off x="6199637" y="2748969"/>
            <a:ext cx="0" cy="28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8775922" y="2748968"/>
            <a:ext cx="0" cy="28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0615750" y="386193"/>
            <a:ext cx="14197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Helvetica" panose="020B0604020202030204" pitchFamily="34" charset="0"/>
                <a:cs typeface="Arial" panose="020B0604020202020204" pitchFamily="34" charset="0"/>
              </a:rPr>
              <a:t>Raw </a:t>
            </a:r>
          </a:p>
          <a:p>
            <a:r>
              <a:rPr lang="en-US" altLang="ko-KR" sz="2000" b="1" dirty="0" smtClean="0">
                <a:latin typeface="Helvetica" panose="020B0604020202030204" pitchFamily="34" charset="0"/>
                <a:cs typeface="Arial" panose="020B0604020202020204" pitchFamily="34" charset="0"/>
              </a:rPr>
              <a:t>Data</a:t>
            </a:r>
            <a:endParaRPr lang="en-US" altLang="ko-KR" sz="20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270723" y="412172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479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716,503 SNPs</a:t>
            </a:r>
            <a:endParaRPr lang="ko-KR" altLang="en-US" sz="1600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847008" y="412171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630,860 SNPs</a:t>
            </a:r>
            <a:endParaRPr lang="en-US" altLang="ko-KR" sz="1400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직선 화살표 연결선 55"/>
          <p:cNvCxnSpPr>
            <a:stCxn id="46" idx="2"/>
          </p:cNvCxnSpPr>
          <p:nvPr/>
        </p:nvCxnSpPr>
        <p:spPr>
          <a:xfrm>
            <a:off x="6199637" y="1370113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8775922" y="1370113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2919408" y="4194800"/>
            <a:ext cx="23835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Helvetica" panose="020B0604020202030204" pitchFamily="34" charset="0"/>
                <a:cs typeface="Arial" panose="020B0604020202020204" pitchFamily="34" charset="0"/>
              </a:rPr>
              <a:t>Subject QC</a:t>
            </a:r>
            <a:endParaRPr lang="ko-KR" altLang="en-US" sz="16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919408" y="2910283"/>
            <a:ext cx="23835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Helvetica" panose="020B0604020202030204" pitchFamily="34" charset="0"/>
                <a:cs typeface="Arial" panose="020B0604020202020204" pitchFamily="34" charset="0"/>
              </a:rPr>
              <a:t>SNP QC</a:t>
            </a:r>
            <a:endParaRPr lang="ko-KR" altLang="en-US" sz="16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5270723" y="5692126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429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566,115 SNPs</a:t>
            </a:r>
            <a:endParaRPr lang="ko-KR" altLang="en-US" sz="1600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7847008" y="5692126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574,709 SNPs</a:t>
            </a:r>
            <a:endParaRPr lang="ko-KR" altLang="en-US" sz="1600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566371" y="7177877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 smtClean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Pooled Data</a:t>
            </a:r>
            <a:endParaRPr lang="en-US" altLang="ko-KR" sz="1900" b="1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1,690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558,124 SNPs</a:t>
            </a:r>
            <a:endParaRPr lang="ko-KR" altLang="en-US" sz="1600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직선 화살표 연결선 99"/>
          <p:cNvCxnSpPr/>
          <p:nvPr/>
        </p:nvCxnSpPr>
        <p:spPr>
          <a:xfrm>
            <a:off x="7495285" y="8135820"/>
            <a:ext cx="0" cy="3132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2887134" y="8304199"/>
            <a:ext cx="1487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Helvetica" panose="020B0604020202030204" pitchFamily="34" charset="0"/>
                <a:cs typeface="Arial" panose="020B0604020202020204" pitchFamily="34" charset="0"/>
              </a:rPr>
              <a:t>SNP QC</a:t>
            </a:r>
            <a:endParaRPr lang="ko-KR" altLang="en-US" sz="16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887134" y="9865507"/>
            <a:ext cx="16953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Helvetica" panose="020B0604020202030204" pitchFamily="34" charset="0"/>
                <a:cs typeface="Arial" panose="020B0604020202020204" pitchFamily="34" charset="0"/>
              </a:rPr>
              <a:t>Subject QC</a:t>
            </a:r>
            <a:endParaRPr lang="ko-KR" altLang="en-US" sz="16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6574105" y="11324732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900" b="1" dirty="0" smtClean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Pooled Data</a:t>
            </a:r>
            <a:endParaRPr lang="en-US" altLang="ko-KR" sz="1900" b="1" dirty="0">
              <a:solidFill>
                <a:prstClr val="black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en-US" altLang="ko-KR" sz="1600" dirty="0" smtClean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1,284 </a:t>
            </a:r>
            <a:r>
              <a:rPr lang="en-US" altLang="ko-KR" sz="1600" dirty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subjects</a:t>
            </a:r>
          </a:p>
          <a:p>
            <a:pPr lvl="0" algn="ctr"/>
            <a:r>
              <a:rPr lang="en-US" altLang="ko-KR" sz="1600" dirty="0" smtClean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549,591 </a:t>
            </a:r>
            <a:r>
              <a:rPr lang="en-US" altLang="ko-KR" sz="1600" dirty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SNPs</a:t>
            </a:r>
            <a:endParaRPr lang="ko-KR" altLang="en-US" sz="1600" dirty="0">
              <a:solidFill>
                <a:prstClr val="black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0615750" y="1791025"/>
            <a:ext cx="23098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Helvetica" panose="020B0604020202030204" pitchFamily="34" charset="0"/>
                <a:cs typeface="Arial" panose="020B0604020202020204" pitchFamily="34" charset="0"/>
              </a:rPr>
              <a:t>Only </a:t>
            </a:r>
            <a:br>
              <a:rPr lang="en-US" altLang="ko-KR" sz="2000" b="1" dirty="0" smtClean="0">
                <a:latin typeface="Helvetica" panose="020B0604020202030204" pitchFamily="34" charset="0"/>
                <a:cs typeface="Arial" panose="020B0604020202020204" pitchFamily="34" charset="0"/>
              </a:rPr>
            </a:br>
            <a:r>
              <a:rPr lang="en-US" altLang="ko-KR" sz="2000" b="1" dirty="0" smtClean="0">
                <a:latin typeface="Helvetica" panose="020B0604020202030204" pitchFamily="34" charset="0"/>
                <a:cs typeface="Arial" panose="020B0604020202020204" pitchFamily="34" charset="0"/>
              </a:rPr>
              <a:t>overlapped SNPs</a:t>
            </a:r>
            <a:endParaRPr lang="en-US" altLang="ko-KR" sz="20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615750" y="2910283"/>
            <a:ext cx="14197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Helvetica" panose="020B0604020202030204" pitchFamily="34" charset="0"/>
                <a:cs typeface="Arial" panose="020B0604020202020204" pitchFamily="34" charset="0"/>
              </a:rPr>
              <a:t>Quality </a:t>
            </a:r>
          </a:p>
          <a:p>
            <a:r>
              <a:rPr lang="en-US" altLang="ko-KR" sz="2000" b="1" dirty="0" smtClean="0">
                <a:latin typeface="Helvetica" panose="020B0604020202030204" pitchFamily="34" charset="0"/>
                <a:cs typeface="Arial" panose="020B0604020202020204" pitchFamily="34" charset="0"/>
              </a:rPr>
              <a:t>Controls</a:t>
            </a:r>
            <a:endParaRPr lang="en-US" altLang="ko-KR" sz="20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123" name="직선 연결선 122"/>
          <p:cNvCxnSpPr/>
          <p:nvPr/>
        </p:nvCxnSpPr>
        <p:spPr>
          <a:xfrm>
            <a:off x="6199521" y="6661516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8775806" y="6661516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6199523" y="6895516"/>
            <a:ext cx="257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7494691" y="6895516"/>
            <a:ext cx="0" cy="23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10615750" y="7177877"/>
            <a:ext cx="23098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Helvetica" panose="020B0604020202030204" pitchFamily="34" charset="0"/>
                <a:cs typeface="Arial" panose="020B0604020202020204" pitchFamily="34" charset="0"/>
              </a:rPr>
              <a:t>Only </a:t>
            </a:r>
            <a:br>
              <a:rPr lang="en-US" altLang="ko-KR" sz="2000" b="1" dirty="0" smtClean="0">
                <a:latin typeface="Helvetica" panose="020B0604020202030204" pitchFamily="34" charset="0"/>
                <a:cs typeface="Arial" panose="020B0604020202020204" pitchFamily="34" charset="0"/>
              </a:rPr>
            </a:br>
            <a:r>
              <a:rPr lang="en-US" altLang="ko-KR" sz="2000" b="1" dirty="0" smtClean="0">
                <a:latin typeface="Helvetica" panose="020B0604020202030204" pitchFamily="34" charset="0"/>
                <a:cs typeface="Arial" panose="020B0604020202020204" pitchFamily="34" charset="0"/>
              </a:rPr>
              <a:t>overlapped SNPs</a:t>
            </a:r>
            <a:endParaRPr lang="en-US" altLang="ko-KR" sz="20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10615750" y="8304199"/>
            <a:ext cx="12869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Helvetica" panose="020B0604020202030204" pitchFamily="34" charset="0"/>
                <a:cs typeface="Arial" panose="020B0604020202020204" pitchFamily="34" charset="0"/>
              </a:rPr>
              <a:t>Quality </a:t>
            </a:r>
          </a:p>
          <a:p>
            <a:r>
              <a:rPr lang="en-US" altLang="ko-KR" sz="2000" b="1" dirty="0" smtClean="0">
                <a:latin typeface="Helvetica" panose="020B0604020202030204" pitchFamily="34" charset="0"/>
                <a:cs typeface="Arial" panose="020B0604020202020204" pitchFamily="34" charset="0"/>
              </a:rPr>
              <a:t>Controls</a:t>
            </a:r>
            <a:endParaRPr lang="en-US" altLang="ko-KR" sz="20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59"/>
              <p:cNvSpPr/>
              <p:nvPr/>
            </p:nvSpPr>
            <p:spPr>
              <a:xfrm>
                <a:off x="3116997" y="8602403"/>
                <a:ext cx="3444562" cy="12126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30000"/>
                  </a:lnSpc>
                </a:pPr>
                <a:r>
                  <a:rPr lang="en-US" altLang="ko-KR" sz="1400" b="1" dirty="0" smtClean="0">
                    <a:latin typeface="Helvetica" panose="020B0604020202030204" pitchFamily="34" charset="0"/>
                    <a:cs typeface="Arial" panose="020B0604020202020204" pitchFamily="34" charset="0"/>
                  </a:rPr>
                  <a:t>P-value of Fisher’s exact test &lt; </a:t>
                </a:r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/>
                      </a:rPr>
                      <m:t>×</m:t>
                    </m:r>
                  </m:oMath>
                </a14:m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>
                    <a:latin typeface="Helvetica" panose="020B0604020202030204" pitchFamily="34" charset="0"/>
                    <a:cs typeface="Arial" panose="020B0604020202020204" pitchFamily="34" charset="0"/>
                  </a:rPr>
                  <a:t>-5</a:t>
                </a:r>
                <a:endParaRPr lang="en-US" altLang="ko-KR" sz="1400" b="1" baseline="30000" dirty="0" smtClean="0">
                  <a:latin typeface="Helvetica" panose="020B0604020202030204" pitchFamily="34" charset="0"/>
                  <a:cs typeface="Arial" panose="020B0604020202020204" pitchFamily="34" charset="0"/>
                </a:endParaRPr>
              </a:p>
              <a:p>
                <a:pPr algn="r">
                  <a:lnSpc>
                    <a:spcPct val="130000"/>
                  </a:lnSpc>
                </a:pPr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Missing genotype rate &gt; 0.05</a:t>
                </a:r>
                <a:endParaRPr lang="ko-KR" altLang="en-US" sz="1400" b="1" dirty="0">
                  <a:latin typeface="Helvetica" panose="020B0604020202030204" pitchFamily="34" charset="0"/>
                  <a:cs typeface="Arial" panose="020B0604020202020204" pitchFamily="34" charset="0"/>
                </a:endParaRPr>
              </a:p>
              <a:p>
                <a:pPr algn="r">
                  <a:lnSpc>
                    <a:spcPct val="130000"/>
                  </a:lnSpc>
                </a:pPr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MAF &lt; 0.05</a:t>
                </a:r>
                <a:endParaRPr lang="ko-KR" altLang="en-US" sz="1400" b="1" dirty="0">
                  <a:latin typeface="Helvetica" panose="020B0604020202030204" pitchFamily="34" charset="0"/>
                  <a:cs typeface="Arial" panose="020B0604020202020204" pitchFamily="34" charset="0"/>
                </a:endParaRPr>
              </a:p>
              <a:p>
                <a:pPr algn="r">
                  <a:lnSpc>
                    <a:spcPct val="130000"/>
                  </a:lnSpc>
                </a:pPr>
                <a:r>
                  <a:rPr lang="en-US" altLang="ko-KR" sz="1400" b="1" dirty="0" smtClean="0">
                    <a:latin typeface="Helvetica" panose="020B0604020202030204" pitchFamily="34" charset="0"/>
                    <a:cs typeface="Arial" panose="020B0604020202020204" pitchFamily="34" charset="0"/>
                  </a:rPr>
                  <a:t>SNPs relevant to Nicotine dependence</a:t>
                </a:r>
                <a:endParaRPr lang="ko-KR" altLang="en-US" sz="1400" b="1" dirty="0">
                  <a:latin typeface="Helvetica" panose="020B0604020202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5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997" y="8602403"/>
                <a:ext cx="3444562" cy="1212640"/>
              </a:xfrm>
              <a:prstGeom prst="rect">
                <a:avLst/>
              </a:prstGeom>
              <a:blipFill>
                <a:blip r:embed="rId3"/>
                <a:stretch>
                  <a:fillRect r="-531" b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직사각형 59"/>
          <p:cNvSpPr/>
          <p:nvPr/>
        </p:nvSpPr>
        <p:spPr>
          <a:xfrm>
            <a:off x="7494691" y="8610319"/>
            <a:ext cx="151753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- 8,495 SNPs</a:t>
            </a: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- 0 SNPs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- 30 SNPs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- 8 </a:t>
            </a:r>
            <a:r>
              <a:rPr lang="en-US" altLang="ko-K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SNPs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직사각형 59"/>
              <p:cNvSpPr/>
              <p:nvPr/>
            </p:nvSpPr>
            <p:spPr>
              <a:xfrm>
                <a:off x="2514600" y="3186939"/>
                <a:ext cx="2826498" cy="9325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30000"/>
                  </a:lnSpc>
                </a:pPr>
                <a:r>
                  <a:rPr lang="en-US" altLang="ko-KR" sz="1400" b="1" dirty="0" smtClean="0">
                    <a:latin typeface="Helvetica" panose="020B0604020202030204" pitchFamily="34" charset="0"/>
                    <a:cs typeface="Arial" panose="020B0604020202020204" pitchFamily="34" charset="0"/>
                  </a:rPr>
                  <a:t>Missing </a:t>
                </a:r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genotype rate &gt; </a:t>
                </a:r>
                <a:r>
                  <a:rPr lang="en-US" altLang="ko-KR" sz="1400" b="1" dirty="0" smtClean="0">
                    <a:latin typeface="Helvetica" panose="020B0604020202030204" pitchFamily="34" charset="0"/>
                    <a:cs typeface="Arial" panose="020B0604020202020204" pitchFamily="34" charset="0"/>
                  </a:rPr>
                  <a:t>0.05</a:t>
                </a:r>
              </a:p>
              <a:p>
                <a:pPr algn="r">
                  <a:lnSpc>
                    <a:spcPct val="130000"/>
                  </a:lnSpc>
                </a:pPr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P-value of HWE &lt; 1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/>
                      </a:rPr>
                      <m:t>×</m:t>
                    </m:r>
                  </m:oMath>
                </a14:m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>
                    <a:latin typeface="Helvetica" panose="020B0604020202030204" pitchFamily="34" charset="0"/>
                    <a:cs typeface="Arial" panose="020B0604020202020204" pitchFamily="34" charset="0"/>
                  </a:rPr>
                  <a:t>-5</a:t>
                </a:r>
                <a:endParaRPr lang="ko-KR" altLang="en-US" sz="1400" b="1" dirty="0">
                  <a:latin typeface="Helvetica" panose="020B0604020202030204" pitchFamily="34" charset="0"/>
                  <a:cs typeface="Arial" panose="020B0604020202020204" pitchFamily="34" charset="0"/>
                </a:endParaRPr>
              </a:p>
              <a:p>
                <a:pPr algn="r">
                  <a:lnSpc>
                    <a:spcPct val="130000"/>
                  </a:lnSpc>
                </a:pPr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MAF &lt; </a:t>
                </a:r>
                <a:r>
                  <a:rPr lang="en-US" altLang="ko-KR" sz="1400" b="1" dirty="0" smtClean="0">
                    <a:latin typeface="Helvetica" panose="020B0604020202030204" pitchFamily="34" charset="0"/>
                    <a:cs typeface="Arial" panose="020B0604020202020204" pitchFamily="34" charset="0"/>
                  </a:rPr>
                  <a:t>0.05</a:t>
                </a:r>
                <a:endParaRPr lang="ko-KR" altLang="en-US" sz="1400" b="1" dirty="0">
                  <a:latin typeface="Helvetica" panose="020B0604020202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4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186939"/>
                <a:ext cx="2826498" cy="932563"/>
              </a:xfrm>
              <a:prstGeom prst="rect">
                <a:avLst/>
              </a:prstGeom>
              <a:blipFill rotWithShape="1">
                <a:blip r:embed="rId4"/>
                <a:stretch>
                  <a:fillRect r="-864" b="-26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직사각형 59"/>
          <p:cNvSpPr/>
          <p:nvPr/>
        </p:nvSpPr>
        <p:spPr>
          <a:xfrm>
            <a:off x="2514600" y="4469159"/>
            <a:ext cx="2788398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1400" b="1" dirty="0">
                <a:latin typeface="Helvetica" panose="020B0604020202030204" pitchFamily="34" charset="0"/>
                <a:cs typeface="Arial" panose="020B0604020202020204" pitchFamily="34" charset="0"/>
              </a:rPr>
              <a:t>Non-White</a:t>
            </a:r>
            <a:endParaRPr lang="ko-KR" altLang="en-US" sz="1400" b="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30000"/>
              </a:lnSpc>
            </a:pPr>
            <a:r>
              <a:rPr lang="en-US" altLang="ko-KR" sz="1400" b="1" dirty="0" smtClean="0">
                <a:latin typeface="Helvetica" panose="020B0604020202030204" pitchFamily="34" charset="0"/>
                <a:cs typeface="Arial" panose="020B0604020202020204" pitchFamily="34" charset="0"/>
              </a:rPr>
              <a:t>Missing </a:t>
            </a:r>
            <a:r>
              <a:rPr lang="en-US" altLang="ko-KR" sz="1400" b="1" dirty="0">
                <a:latin typeface="Helvetica" panose="020B0604020202030204" pitchFamily="34" charset="0"/>
                <a:cs typeface="Arial" panose="020B0604020202020204" pitchFamily="34" charset="0"/>
              </a:rPr>
              <a:t>genotype rate &gt; </a:t>
            </a:r>
            <a:r>
              <a:rPr lang="en-US" altLang="ko-KR" sz="1400" b="1" dirty="0" smtClean="0">
                <a:latin typeface="Helvetica" panose="020B0604020202030204" pitchFamily="34" charset="0"/>
                <a:cs typeface="Arial" panose="020B0604020202020204" pitchFamily="34" charset="0"/>
              </a:rPr>
              <a:t>0.05</a:t>
            </a:r>
          </a:p>
          <a:p>
            <a:pPr algn="r">
              <a:lnSpc>
                <a:spcPct val="130000"/>
              </a:lnSpc>
            </a:pPr>
            <a:r>
              <a:rPr lang="en-US" altLang="ko-KR" sz="1400" b="1" dirty="0">
                <a:latin typeface="Helvetica" panose="020B0604020202030204" pitchFamily="34" charset="0"/>
                <a:cs typeface="Arial" panose="020B0604020202020204" pitchFamily="34" charset="0"/>
              </a:rPr>
              <a:t>IBS &gt; </a:t>
            </a:r>
            <a:r>
              <a:rPr lang="en-US" altLang="ko-KR" sz="1400" b="1" dirty="0" smtClean="0">
                <a:latin typeface="Helvetica" panose="020B0604020202030204" pitchFamily="34" charset="0"/>
                <a:cs typeface="Arial" panose="020B0604020202020204" pitchFamily="34" charset="0"/>
              </a:rPr>
              <a:t>0.8</a:t>
            </a:r>
            <a:endParaRPr lang="ko-KR" altLang="en-US" sz="14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65" name="직사각형 59"/>
          <p:cNvSpPr/>
          <p:nvPr/>
        </p:nvSpPr>
        <p:spPr>
          <a:xfrm>
            <a:off x="2773680" y="10088811"/>
            <a:ext cx="3792691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1400" b="1" dirty="0">
                <a:latin typeface="Helvetica" panose="020B0604020202030204" pitchFamily="34" charset="0"/>
                <a:cs typeface="Arial" panose="020B0604020202020204" pitchFamily="34" charset="0"/>
              </a:rPr>
              <a:t>Outlier (EIGENSTRAT)</a:t>
            </a:r>
            <a:endParaRPr lang="ko-KR" altLang="en-US" sz="1400" b="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30000"/>
              </a:lnSpc>
            </a:pPr>
            <a:r>
              <a:rPr lang="en-US" altLang="ko-KR" sz="1400" b="1" dirty="0">
                <a:latin typeface="Helvetica" panose="020B0604020202030204" pitchFamily="34" charset="0"/>
                <a:cs typeface="Arial" panose="020B0604020202020204" pitchFamily="34" charset="0"/>
              </a:rPr>
              <a:t>Missing genotype rate &gt; 0.05</a:t>
            </a:r>
            <a:r>
              <a:rPr lang="ko-KR" altLang="en-US" sz="1400" b="1" dirty="0">
                <a:latin typeface="Helvetica" panose="020B060402020203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>
                <a:latin typeface="Helvetica" panose="020B0604020202030204" pitchFamily="34" charset="0"/>
                <a:cs typeface="Arial" panose="020B0604020202020204" pitchFamily="34" charset="0"/>
              </a:rPr>
              <a:t>&amp; IBS &gt; 0.8</a:t>
            </a:r>
            <a:endParaRPr lang="ko-KR" altLang="en-US" sz="1400" b="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30000"/>
              </a:lnSpc>
            </a:pPr>
            <a:r>
              <a:rPr lang="en-US" altLang="ko-KR" sz="1400" b="1" dirty="0" smtClean="0">
                <a:latin typeface="Helvetica" panose="020B0604020202030204" pitchFamily="34" charset="0"/>
                <a:cs typeface="Arial" panose="020B0604020202020204" pitchFamily="34" charset="0"/>
              </a:rPr>
              <a:t>Matching</a:t>
            </a:r>
            <a:endParaRPr lang="ko-KR" altLang="en-US" sz="14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69" name="직사각형 59"/>
          <p:cNvSpPr/>
          <p:nvPr/>
        </p:nvSpPr>
        <p:spPr>
          <a:xfrm>
            <a:off x="7494691" y="10088811"/>
            <a:ext cx="2545662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- 1 subject (1 case)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- 0 subjects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 smtClean="0">
                <a:latin typeface="Helvetica" panose="020B0604020202030204" pitchFamily="34" charset="0"/>
                <a:cs typeface="Helvetica" panose="020B0604020202020204" pitchFamily="34" charset="0"/>
              </a:rPr>
              <a:t>- 405 subjects (405 controls)</a:t>
            </a:r>
            <a:endParaRPr lang="ko-KR" altLang="en-US" sz="1400" dirty="0">
              <a:latin typeface="Helvetica" panose="020B0604020202030204" pitchFamily="34" charset="0"/>
              <a:cs typeface="Helvetica" panose="020B0604020202020204" pitchFamily="34" charset="0"/>
            </a:endParaRPr>
          </a:p>
        </p:txBody>
      </p:sp>
      <p:sp>
        <p:nvSpPr>
          <p:cNvPr id="74" name="직사각형 59"/>
          <p:cNvSpPr/>
          <p:nvPr/>
        </p:nvSpPr>
        <p:spPr>
          <a:xfrm>
            <a:off x="6199637" y="3200981"/>
            <a:ext cx="1620895" cy="904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- 11,702 SNPs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- 142 SNPs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- 41,838 SNPs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77" name="직사각형 59"/>
          <p:cNvSpPr/>
          <p:nvPr/>
        </p:nvSpPr>
        <p:spPr>
          <a:xfrm>
            <a:off x="8779168" y="3186938"/>
            <a:ext cx="1620895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400" dirty="0" smtClean="0">
                <a:latin typeface="Helvetica" panose="020B0604020202030204" pitchFamily="34" charset="0"/>
                <a:cs typeface="Arial" panose="020B0604020202020204" pitchFamily="34" charset="0"/>
              </a:rPr>
              <a:t>40 SNPs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400" dirty="0" smtClean="0">
                <a:latin typeface="Helvetica" panose="020B0604020202030204" pitchFamily="34" charset="0"/>
                <a:cs typeface="Arial" panose="020B0604020202020204" pitchFamily="34" charset="0"/>
              </a:rPr>
              <a:t>39 </a:t>
            </a: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SNPs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400" dirty="0" smtClean="0">
                <a:latin typeface="Helvetica" panose="020B0604020202030204" pitchFamily="34" charset="0"/>
                <a:cs typeface="Arial" panose="020B0604020202020204" pitchFamily="34" charset="0"/>
              </a:rPr>
              <a:t>45,099 SNPs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81" name="직사각형 59"/>
          <p:cNvSpPr/>
          <p:nvPr/>
        </p:nvSpPr>
        <p:spPr>
          <a:xfrm>
            <a:off x="6199521" y="4469158"/>
            <a:ext cx="1760380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400" dirty="0" smtClean="0">
                <a:latin typeface="Helvetica" panose="020B0604020202030204" pitchFamily="34" charset="0"/>
                <a:cs typeface="Arial" panose="020B0604020202020204" pitchFamily="34" charset="0"/>
              </a:rPr>
              <a:t>34 subjects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400" dirty="0" smtClean="0">
                <a:latin typeface="Helvetica" panose="020B0604020202030204" pitchFamily="34" charset="0"/>
                <a:cs typeface="Arial" panose="020B0604020202020204" pitchFamily="34" charset="0"/>
              </a:rPr>
              <a:t>12 </a:t>
            </a: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subjects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 smtClean="0">
                <a:latin typeface="Helvetica" panose="020B0604020202030204" pitchFamily="34" charset="0"/>
                <a:cs typeface="Helvetica" panose="020B0604020202020204" pitchFamily="34" charset="0"/>
              </a:rPr>
              <a:t>- 4 subjects</a:t>
            </a:r>
            <a:endParaRPr lang="ko-KR" altLang="en-US" sz="1400" dirty="0">
              <a:latin typeface="Helvetica" panose="020B0604020202030204" pitchFamily="34" charset="0"/>
              <a:cs typeface="Helvetica" panose="020B0604020202020204" pitchFamily="34" charset="0"/>
            </a:endParaRPr>
          </a:p>
        </p:txBody>
      </p:sp>
      <p:sp>
        <p:nvSpPr>
          <p:cNvPr id="83" name="직사각형 59"/>
          <p:cNvSpPr/>
          <p:nvPr/>
        </p:nvSpPr>
        <p:spPr>
          <a:xfrm>
            <a:off x="8779168" y="4469159"/>
            <a:ext cx="1760380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- 0</a:t>
            </a:r>
            <a:r>
              <a:rPr lang="en-US" altLang="ko-KR" sz="1400" dirty="0" smtClean="0">
                <a:latin typeface="Helvetica" panose="020B0604020202030204" pitchFamily="34" charset="0"/>
                <a:cs typeface="Arial" panose="020B0604020202020204" pitchFamily="34" charset="0"/>
              </a:rPr>
              <a:t> subject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400" dirty="0" smtClean="0">
                <a:latin typeface="Helvetica" panose="020B0604020202030204" pitchFamily="34" charset="0"/>
                <a:cs typeface="Arial" panose="020B0604020202020204" pitchFamily="34" charset="0"/>
              </a:rPr>
              <a:t>0 </a:t>
            </a: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subjects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 smtClean="0">
                <a:latin typeface="Helvetica" panose="020B0604020202030204" pitchFamily="34" charset="0"/>
                <a:cs typeface="Helvetica" panose="020B0604020202020204" pitchFamily="34" charset="0"/>
              </a:rPr>
              <a:t>- 0 subjects</a:t>
            </a:r>
            <a:endParaRPr lang="ko-KR" altLang="en-US" sz="1400" dirty="0">
              <a:latin typeface="Helvetica" panose="020B060402020203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43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표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496309"/>
              </p:ext>
            </p:extLst>
          </p:nvPr>
        </p:nvGraphicFramePr>
        <p:xfrm>
          <a:off x="2901648" y="2915005"/>
          <a:ext cx="7257143" cy="219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71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6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33367"/>
              </p:ext>
            </p:extLst>
          </p:nvPr>
        </p:nvGraphicFramePr>
        <p:xfrm>
          <a:off x="2887135" y="7972911"/>
          <a:ext cx="7282340" cy="219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23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6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270723" y="1791027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247 </a:t>
            </a:r>
            <a:r>
              <a:rPr lang="en-US" altLang="ko-KR" sz="1600" dirty="0">
                <a:solidFill>
                  <a:schemeClr val="tx1"/>
                </a:solidFill>
              </a:rPr>
              <a:t>subjects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13 </a:t>
            </a:r>
            <a:r>
              <a:rPr lang="en-US" altLang="ko-KR" sz="1600" dirty="0">
                <a:solidFill>
                  <a:schemeClr val="tx1"/>
                </a:solidFill>
              </a:rPr>
              <a:t>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47008" y="1791026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1,226 </a:t>
            </a:r>
            <a:r>
              <a:rPr lang="en-US" altLang="ko-KR" sz="1600" dirty="0">
                <a:solidFill>
                  <a:schemeClr val="tx1"/>
                </a:solidFill>
              </a:rPr>
              <a:t>subjects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13 </a:t>
            </a:r>
            <a:r>
              <a:rPr lang="en-US" altLang="ko-KR" sz="1600" dirty="0">
                <a:solidFill>
                  <a:schemeClr val="tx1"/>
                </a:solidFill>
              </a:rPr>
              <a:t>SNPs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" idx="2"/>
          </p:cNvCxnSpPr>
          <p:nvPr/>
        </p:nvCxnSpPr>
        <p:spPr>
          <a:xfrm>
            <a:off x="6199637" y="2748969"/>
            <a:ext cx="0" cy="252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8775922" y="2748968"/>
            <a:ext cx="0" cy="252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0615750" y="386193"/>
            <a:ext cx="14197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Raw </a:t>
            </a:r>
          </a:p>
          <a:p>
            <a:r>
              <a:rPr lang="en-US" altLang="ko-KR" sz="2000" b="1" dirty="0" smtClean="0"/>
              <a:t>Data</a:t>
            </a:r>
            <a:endParaRPr lang="en-US" altLang="ko-KR" sz="2000" b="1" dirty="0"/>
          </a:p>
        </p:txBody>
      </p:sp>
      <p:sp>
        <p:nvSpPr>
          <p:cNvPr id="46" name="직사각형 45"/>
          <p:cNvSpPr/>
          <p:nvPr/>
        </p:nvSpPr>
        <p:spPr>
          <a:xfrm>
            <a:off x="5270723" y="412172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247 </a:t>
            </a:r>
            <a:r>
              <a:rPr lang="en-US" altLang="ko-KR" sz="1600" dirty="0">
                <a:solidFill>
                  <a:schemeClr val="tx1"/>
                </a:solidFill>
              </a:rPr>
              <a:t>subjects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13 </a:t>
            </a:r>
            <a:r>
              <a:rPr lang="en-US" altLang="ko-KR" sz="1600" dirty="0">
                <a:solidFill>
                  <a:schemeClr val="tx1"/>
                </a:solidFill>
              </a:rPr>
              <a:t>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847008" y="412171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1,226 subjects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630,860 SNPs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46" idx="2"/>
          </p:cNvCxnSpPr>
          <p:nvPr/>
        </p:nvCxnSpPr>
        <p:spPr>
          <a:xfrm>
            <a:off x="6199637" y="1370113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8775922" y="1370113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916163" y="3210704"/>
            <a:ext cx="2354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/>
              <a:t>Missing genotype rate &gt; 0.05</a:t>
            </a:r>
            <a:endParaRPr lang="ko-KR" altLang="en-US" sz="1400" b="1" dirty="0"/>
          </a:p>
        </p:txBody>
      </p:sp>
      <p:sp>
        <p:nvSpPr>
          <p:cNvPr id="58" name="직사각형 57"/>
          <p:cNvSpPr/>
          <p:nvPr/>
        </p:nvSpPr>
        <p:spPr>
          <a:xfrm>
            <a:off x="6199637" y="3210702"/>
            <a:ext cx="16473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- 0 SNPs</a:t>
            </a:r>
            <a:endParaRPr lang="ko-KR" altLang="en-US" sz="1400" dirty="0"/>
          </a:p>
        </p:txBody>
      </p:sp>
      <p:sp>
        <p:nvSpPr>
          <p:cNvPr id="61" name="직사각형 60"/>
          <p:cNvSpPr/>
          <p:nvPr/>
        </p:nvSpPr>
        <p:spPr>
          <a:xfrm>
            <a:off x="8779168" y="3210701"/>
            <a:ext cx="994981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- 0 SNPs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직사각형 61"/>
              <p:cNvSpPr/>
              <p:nvPr/>
            </p:nvSpPr>
            <p:spPr>
              <a:xfrm>
                <a:off x="3061306" y="3499335"/>
                <a:ext cx="220941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ko-KR" sz="1400" b="1" dirty="0" smtClean="0"/>
                  <a:t>P-value of HWE &lt; 1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/>
                      </a:rPr>
                      <m:t>×</m:t>
                    </m:r>
                  </m:oMath>
                </a14:m>
                <a:r>
                  <a:rPr lang="en-US" altLang="ko-KR" sz="1400" b="1" dirty="0" smtClean="0"/>
                  <a:t>10</a:t>
                </a:r>
                <a:r>
                  <a:rPr lang="en-US" altLang="ko-KR" sz="1400" b="1" baseline="30000" dirty="0" smtClean="0"/>
                  <a:t>-5</a:t>
                </a:r>
                <a:endParaRPr lang="ko-KR" altLang="en-US" sz="1400" b="1" dirty="0"/>
              </a:p>
            </p:txBody>
          </p:sp>
        </mc:Choice>
        <mc:Fallback xmlns="">
          <p:sp>
            <p:nvSpPr>
              <p:cNvPr id="62" name="직사각형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306" y="3499335"/>
                <a:ext cx="2209418" cy="307777"/>
              </a:xfrm>
              <a:prstGeom prst="rect">
                <a:avLst/>
              </a:prstGeom>
              <a:blipFill rotWithShape="1">
                <a:blip r:embed="rId2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직사각형 62"/>
          <p:cNvSpPr/>
          <p:nvPr/>
        </p:nvSpPr>
        <p:spPr>
          <a:xfrm>
            <a:off x="6199637" y="3499334"/>
            <a:ext cx="994981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- 1 SNP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8779168" y="3499333"/>
            <a:ext cx="994981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- 0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SNPs</a:t>
            </a:r>
            <a:endParaRPr lang="ko-KR" altLang="en-US" sz="1400" dirty="0"/>
          </a:p>
        </p:txBody>
      </p:sp>
      <p:sp>
        <p:nvSpPr>
          <p:cNvPr id="66" name="직사각형 65"/>
          <p:cNvSpPr/>
          <p:nvPr/>
        </p:nvSpPr>
        <p:spPr>
          <a:xfrm>
            <a:off x="3668296" y="3785344"/>
            <a:ext cx="1602427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400" b="1" dirty="0" smtClean="0"/>
              <a:t>MAF &lt; 0.05</a:t>
            </a:r>
            <a:endParaRPr lang="ko-KR" altLang="en-US" sz="1400" b="1" dirty="0"/>
          </a:p>
        </p:txBody>
      </p:sp>
      <p:sp>
        <p:nvSpPr>
          <p:cNvPr id="67" name="직사각형 66"/>
          <p:cNvSpPr/>
          <p:nvPr/>
        </p:nvSpPr>
        <p:spPr>
          <a:xfrm>
            <a:off x="6199637" y="3785343"/>
            <a:ext cx="13901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- 0 SNPs</a:t>
            </a:r>
            <a:endParaRPr lang="ko-KR" altLang="en-US" sz="1400" dirty="0"/>
          </a:p>
        </p:txBody>
      </p:sp>
      <p:sp>
        <p:nvSpPr>
          <p:cNvPr id="68" name="직사각형 67"/>
          <p:cNvSpPr/>
          <p:nvPr/>
        </p:nvSpPr>
        <p:spPr>
          <a:xfrm>
            <a:off x="8779168" y="3785342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- 0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SNPs</a:t>
            </a:r>
            <a:endParaRPr lang="ko-KR" altLang="en-US" sz="1400" dirty="0"/>
          </a:p>
        </p:txBody>
      </p:sp>
      <p:sp>
        <p:nvSpPr>
          <p:cNvPr id="70" name="직사각형 69"/>
          <p:cNvSpPr/>
          <p:nvPr/>
        </p:nvSpPr>
        <p:spPr>
          <a:xfrm>
            <a:off x="2887134" y="4781554"/>
            <a:ext cx="23835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/>
              <a:t>Missing genotype rate &gt; 0.05</a:t>
            </a:r>
            <a:endParaRPr lang="ko-KR" altLang="en-US" sz="1400" b="1" dirty="0"/>
          </a:p>
        </p:txBody>
      </p:sp>
      <p:sp>
        <p:nvSpPr>
          <p:cNvPr id="71" name="직사각형 70"/>
          <p:cNvSpPr/>
          <p:nvPr/>
        </p:nvSpPr>
        <p:spPr>
          <a:xfrm>
            <a:off x="6199637" y="4781553"/>
            <a:ext cx="13901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en-US" altLang="ko-KR" sz="1400" dirty="0"/>
              <a:t>0</a:t>
            </a:r>
            <a:r>
              <a:rPr lang="en-US" altLang="ko-KR" sz="1400" dirty="0" smtClean="0"/>
              <a:t> subjects</a:t>
            </a:r>
            <a:endParaRPr lang="ko-KR" altLang="en-US" sz="1400" dirty="0"/>
          </a:p>
        </p:txBody>
      </p:sp>
      <p:sp>
        <p:nvSpPr>
          <p:cNvPr id="72" name="직사각형 71"/>
          <p:cNvSpPr/>
          <p:nvPr/>
        </p:nvSpPr>
        <p:spPr>
          <a:xfrm>
            <a:off x="8779168" y="4781552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- 0 </a:t>
            </a:r>
            <a:r>
              <a:rPr lang="en-US" altLang="ko-KR" sz="1400" dirty="0" smtClean="0"/>
              <a:t>subjects</a:t>
            </a:r>
            <a:endParaRPr lang="ko-KR" altLang="en-US" sz="1400" dirty="0"/>
          </a:p>
        </p:txBody>
      </p:sp>
      <p:sp>
        <p:nvSpPr>
          <p:cNvPr id="86" name="직사각형 85"/>
          <p:cNvSpPr/>
          <p:nvPr/>
        </p:nvSpPr>
        <p:spPr>
          <a:xfrm>
            <a:off x="2887134" y="4502415"/>
            <a:ext cx="23835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/>
              <a:t>not NHW</a:t>
            </a:r>
            <a:endParaRPr lang="ko-KR" altLang="en-US" sz="1400" b="1" dirty="0"/>
          </a:p>
        </p:txBody>
      </p:sp>
      <p:sp>
        <p:nvSpPr>
          <p:cNvPr id="87" name="직사각형 86"/>
          <p:cNvSpPr/>
          <p:nvPr/>
        </p:nvSpPr>
        <p:spPr>
          <a:xfrm>
            <a:off x="6199637" y="4502414"/>
            <a:ext cx="13901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- 27 subjects</a:t>
            </a:r>
            <a:endParaRPr lang="ko-KR" altLang="en-US" sz="1400" dirty="0"/>
          </a:p>
        </p:txBody>
      </p:sp>
      <p:sp>
        <p:nvSpPr>
          <p:cNvPr id="88" name="직사각형 87"/>
          <p:cNvSpPr/>
          <p:nvPr/>
        </p:nvSpPr>
        <p:spPr>
          <a:xfrm>
            <a:off x="8779168" y="4502413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</a:t>
            </a:r>
            <a:r>
              <a:rPr lang="en-US" altLang="ko-KR" sz="1400" dirty="0" smtClean="0"/>
              <a:t>12 subjects</a:t>
            </a:r>
            <a:endParaRPr lang="ko-KR" altLang="en-US" sz="1400" dirty="0"/>
          </a:p>
        </p:txBody>
      </p:sp>
      <p:sp>
        <p:nvSpPr>
          <p:cNvPr id="89" name="직사각형 88"/>
          <p:cNvSpPr/>
          <p:nvPr/>
        </p:nvSpPr>
        <p:spPr>
          <a:xfrm>
            <a:off x="2919408" y="4194800"/>
            <a:ext cx="23835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/>
              <a:t>Subject QC</a:t>
            </a:r>
            <a:endParaRPr lang="ko-KR" altLang="en-US" sz="1600" b="1" dirty="0"/>
          </a:p>
        </p:txBody>
      </p:sp>
      <p:sp>
        <p:nvSpPr>
          <p:cNvPr id="90" name="직사각형 89"/>
          <p:cNvSpPr/>
          <p:nvPr/>
        </p:nvSpPr>
        <p:spPr>
          <a:xfrm>
            <a:off x="2919408" y="2910283"/>
            <a:ext cx="23835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/>
              <a:t>SNP QC</a:t>
            </a:r>
            <a:endParaRPr lang="ko-KR" altLang="en-US" sz="1600" b="1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5270723" y="5351469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220 </a:t>
            </a:r>
            <a:r>
              <a:rPr lang="en-US" altLang="ko-KR" sz="1600" dirty="0">
                <a:solidFill>
                  <a:schemeClr val="tx1"/>
                </a:solidFill>
              </a:rPr>
              <a:t>subjects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 </a:t>
            </a:r>
            <a:r>
              <a:rPr lang="en-US" altLang="ko-KR" sz="1600" dirty="0">
                <a:solidFill>
                  <a:schemeClr val="tx1"/>
                </a:solidFill>
              </a:rPr>
              <a:t>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7847008" y="5351469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1,214 </a:t>
            </a:r>
            <a:r>
              <a:rPr lang="en-US" altLang="ko-KR" sz="1600" dirty="0">
                <a:solidFill>
                  <a:schemeClr val="tx1"/>
                </a:solidFill>
              </a:rPr>
              <a:t>subjects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13 </a:t>
            </a:r>
            <a:r>
              <a:rPr lang="en-US" altLang="ko-KR" sz="1600" dirty="0">
                <a:solidFill>
                  <a:schemeClr val="tx1"/>
                </a:solidFill>
              </a:rPr>
              <a:t>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566371" y="6837220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 smtClean="0">
                <a:solidFill>
                  <a:schemeClr val="tx1"/>
                </a:solidFill>
              </a:rPr>
              <a:t>Pooled Data</a:t>
            </a:r>
            <a:endParaRPr lang="en-US" altLang="ko-KR" sz="19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1,434 </a:t>
            </a:r>
            <a:r>
              <a:rPr lang="en-US" altLang="ko-KR" sz="1600" dirty="0">
                <a:solidFill>
                  <a:schemeClr val="tx1"/>
                </a:solidFill>
              </a:rPr>
              <a:t>subjects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 </a:t>
            </a:r>
            <a:r>
              <a:rPr lang="en-US" altLang="ko-KR" sz="1600" dirty="0">
                <a:solidFill>
                  <a:schemeClr val="tx1"/>
                </a:solidFill>
              </a:rPr>
              <a:t>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/>
          <p:nvPr/>
        </p:nvCxnSpPr>
        <p:spPr>
          <a:xfrm>
            <a:off x="7495285" y="7795163"/>
            <a:ext cx="0" cy="25287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7495286" y="8287549"/>
            <a:ext cx="11757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en-US" altLang="ko-KR" sz="1400" dirty="0"/>
              <a:t>1</a:t>
            </a:r>
            <a:r>
              <a:rPr lang="en-US" altLang="ko-KR" sz="1400" dirty="0" smtClean="0"/>
              <a:t> SNP</a:t>
            </a:r>
            <a:endParaRPr lang="ko-KR" altLang="en-US" sz="1400" dirty="0"/>
          </a:p>
        </p:txBody>
      </p:sp>
      <p:sp>
        <p:nvSpPr>
          <p:cNvPr id="102" name="직사각형 101"/>
          <p:cNvSpPr/>
          <p:nvPr/>
        </p:nvSpPr>
        <p:spPr>
          <a:xfrm>
            <a:off x="7495286" y="8576181"/>
            <a:ext cx="994981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- 0</a:t>
            </a:r>
            <a:r>
              <a:rPr lang="en-US" altLang="ko-KR" sz="1400" dirty="0" smtClean="0"/>
              <a:t> SNPs</a:t>
            </a:r>
            <a:endParaRPr lang="ko-KR" altLang="en-US" sz="1400" dirty="0"/>
          </a:p>
        </p:txBody>
      </p:sp>
      <p:sp>
        <p:nvSpPr>
          <p:cNvPr id="103" name="직사각형 102"/>
          <p:cNvSpPr/>
          <p:nvPr/>
        </p:nvSpPr>
        <p:spPr>
          <a:xfrm>
            <a:off x="7495286" y="8862190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- 0</a:t>
            </a:r>
            <a:r>
              <a:rPr lang="en-US" altLang="ko-KR" sz="1400" dirty="0" smtClean="0"/>
              <a:t> SNPs</a:t>
            </a:r>
            <a:endParaRPr lang="ko-KR" altLang="en-US" sz="1400" dirty="0"/>
          </a:p>
        </p:txBody>
      </p:sp>
      <p:sp>
        <p:nvSpPr>
          <p:cNvPr id="59" name="직사각형 58"/>
          <p:cNvSpPr/>
          <p:nvPr/>
        </p:nvSpPr>
        <p:spPr>
          <a:xfrm>
            <a:off x="3863467" y="8577038"/>
            <a:ext cx="27029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/>
              <a:t>Missing genotype rate &gt; 0.05</a:t>
            </a:r>
            <a:endParaRPr lang="ko-KR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/>
              <p:cNvSpPr/>
              <p:nvPr/>
            </p:nvSpPr>
            <p:spPr>
              <a:xfrm>
                <a:off x="3604448" y="8287550"/>
                <a:ext cx="296192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ko-KR" sz="1400" b="1" dirty="0" smtClean="0"/>
                  <a:t>P-value of Fisher’s exact test &lt; </a:t>
                </a:r>
                <a:r>
                  <a:rPr lang="en-US" altLang="ko-KR" sz="1400" b="1" dirty="0"/>
                  <a:t>1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/>
                      </a:rPr>
                      <m:t>×</m:t>
                    </m:r>
                  </m:oMath>
                </a14:m>
                <a:r>
                  <a:rPr lang="en-US" altLang="ko-KR" sz="1400" b="1" dirty="0"/>
                  <a:t>10</a:t>
                </a:r>
                <a:r>
                  <a:rPr lang="en-US" altLang="ko-KR" sz="1400" b="1" baseline="30000" dirty="0"/>
                  <a:t>-5</a:t>
                </a:r>
                <a:endParaRPr lang="ko-KR" altLang="en-US" sz="1400" b="1" dirty="0"/>
              </a:p>
            </p:txBody>
          </p:sp>
        </mc:Choice>
        <mc:Fallback xmlns="">
          <p:sp>
            <p:nvSpPr>
              <p:cNvPr id="60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448" y="8287550"/>
                <a:ext cx="2961923" cy="307777"/>
              </a:xfrm>
              <a:prstGeom prst="rect">
                <a:avLst/>
              </a:prstGeom>
              <a:blipFill rotWithShape="1">
                <a:blip r:embed="rId3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직사각형 64"/>
          <p:cNvSpPr/>
          <p:nvPr/>
        </p:nvSpPr>
        <p:spPr>
          <a:xfrm>
            <a:off x="4963944" y="8864083"/>
            <a:ext cx="1602427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400" b="1" dirty="0" smtClean="0"/>
              <a:t>MAF &lt; 0.05</a:t>
            </a:r>
            <a:endParaRPr lang="ko-KR" altLang="en-US" sz="1400" b="1" dirty="0"/>
          </a:p>
        </p:txBody>
      </p:sp>
      <p:sp>
        <p:nvSpPr>
          <p:cNvPr id="73" name="직사각형 72"/>
          <p:cNvSpPr/>
          <p:nvPr/>
        </p:nvSpPr>
        <p:spPr>
          <a:xfrm>
            <a:off x="2887134" y="7963542"/>
            <a:ext cx="9375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/>
              <a:t>SNP QC</a:t>
            </a:r>
            <a:endParaRPr lang="ko-KR" altLang="en-US" sz="1600" b="1" dirty="0"/>
          </a:p>
        </p:txBody>
      </p:sp>
      <p:sp>
        <p:nvSpPr>
          <p:cNvPr id="116" name="직사각형 115"/>
          <p:cNvSpPr/>
          <p:nvPr/>
        </p:nvSpPr>
        <p:spPr>
          <a:xfrm>
            <a:off x="2919408" y="9536111"/>
            <a:ext cx="36469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/>
              <a:t>Missing genotype rate &gt; </a:t>
            </a:r>
            <a:r>
              <a:rPr lang="en-US" altLang="ko-KR" sz="1400" b="1" dirty="0" smtClean="0"/>
              <a:t>0.05</a:t>
            </a:r>
            <a:endParaRPr lang="ko-KR" altLang="en-US" sz="1400" b="1" dirty="0"/>
          </a:p>
        </p:txBody>
      </p:sp>
      <p:sp>
        <p:nvSpPr>
          <p:cNvPr id="118" name="직사각형 117"/>
          <p:cNvSpPr/>
          <p:nvPr/>
        </p:nvSpPr>
        <p:spPr>
          <a:xfrm>
            <a:off x="2887134" y="9240008"/>
            <a:ext cx="16953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Subject QC</a:t>
            </a:r>
            <a:endParaRPr lang="ko-KR" altLang="en-US" sz="1600" b="1" dirty="0"/>
          </a:p>
        </p:txBody>
      </p:sp>
      <p:sp>
        <p:nvSpPr>
          <p:cNvPr id="121" name="직사각형 120"/>
          <p:cNvSpPr/>
          <p:nvPr/>
        </p:nvSpPr>
        <p:spPr>
          <a:xfrm>
            <a:off x="7495285" y="9527737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</a:t>
            </a:r>
            <a:r>
              <a:rPr lang="en-US" altLang="ko-KR" sz="1400" dirty="0" smtClean="0"/>
              <a:t>0 subjects</a:t>
            </a:r>
            <a:endParaRPr lang="ko-KR" altLang="en-US" sz="1400" dirty="0"/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6566371" y="10377745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900" b="1" dirty="0" smtClean="0">
                <a:solidFill>
                  <a:prstClr val="black"/>
                </a:solidFill>
              </a:rPr>
              <a:t>Pooled Data</a:t>
            </a:r>
            <a:endParaRPr lang="en-US" altLang="ko-KR" sz="1900" b="1" dirty="0">
              <a:solidFill>
                <a:prstClr val="black"/>
              </a:solidFill>
            </a:endParaRPr>
          </a:p>
          <a:p>
            <a:pPr lvl="0" algn="ctr"/>
            <a:r>
              <a:rPr lang="en-US" altLang="ko-KR" sz="1600" dirty="0" smtClean="0">
                <a:solidFill>
                  <a:prstClr val="black"/>
                </a:solidFill>
              </a:rPr>
              <a:t>1,434 </a:t>
            </a:r>
            <a:r>
              <a:rPr lang="en-US" altLang="ko-KR" sz="1600" dirty="0">
                <a:solidFill>
                  <a:prstClr val="black"/>
                </a:solidFill>
              </a:rPr>
              <a:t>subjects</a:t>
            </a:r>
          </a:p>
          <a:p>
            <a:pPr lvl="0" algn="ctr"/>
            <a:r>
              <a:rPr lang="en-US" altLang="ko-KR" sz="1600" dirty="0" smtClean="0">
                <a:solidFill>
                  <a:prstClr val="black"/>
                </a:solidFill>
              </a:rPr>
              <a:t>11 </a:t>
            </a:r>
            <a:r>
              <a:rPr lang="en-US" altLang="ko-KR" sz="1600" dirty="0">
                <a:solidFill>
                  <a:prstClr val="black"/>
                </a:solidFill>
              </a:rPr>
              <a:t>SNPs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0615750" y="1791025"/>
            <a:ext cx="24312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Only </a:t>
            </a:r>
            <a:br>
              <a:rPr lang="en-US" altLang="ko-KR" sz="2000" b="1" dirty="0" smtClean="0"/>
            </a:br>
            <a:r>
              <a:rPr lang="en-US" altLang="ko-KR" sz="2000" b="1" dirty="0" smtClean="0"/>
              <a:t>overlapped SNPs</a:t>
            </a:r>
            <a:endParaRPr lang="en-US" altLang="ko-KR" sz="2000" b="1" dirty="0"/>
          </a:p>
        </p:txBody>
      </p:sp>
      <p:sp>
        <p:nvSpPr>
          <p:cNvPr id="112" name="직사각형 111"/>
          <p:cNvSpPr/>
          <p:nvPr/>
        </p:nvSpPr>
        <p:spPr>
          <a:xfrm>
            <a:off x="10615750" y="2910283"/>
            <a:ext cx="24312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Quality </a:t>
            </a:r>
          </a:p>
          <a:p>
            <a:r>
              <a:rPr lang="en-US" altLang="ko-KR" sz="2000" b="1" dirty="0" smtClean="0"/>
              <a:t>Controls</a:t>
            </a:r>
            <a:endParaRPr lang="en-US" altLang="ko-KR" sz="2000" b="1" dirty="0"/>
          </a:p>
        </p:txBody>
      </p:sp>
      <p:cxnSp>
        <p:nvCxnSpPr>
          <p:cNvPr id="123" name="직선 연결선 122"/>
          <p:cNvCxnSpPr/>
          <p:nvPr/>
        </p:nvCxnSpPr>
        <p:spPr>
          <a:xfrm>
            <a:off x="6199521" y="6320859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8775806" y="6320859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6199523" y="6554859"/>
            <a:ext cx="257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7494691" y="6554859"/>
            <a:ext cx="0" cy="23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10615750" y="6837220"/>
            <a:ext cx="24312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Only </a:t>
            </a:r>
            <a:br>
              <a:rPr lang="en-US" altLang="ko-KR" sz="2000" b="1" dirty="0" smtClean="0"/>
            </a:br>
            <a:r>
              <a:rPr lang="en-US" altLang="ko-KR" sz="2000" b="1" dirty="0" smtClean="0"/>
              <a:t>overlapped SNPs</a:t>
            </a:r>
            <a:endParaRPr lang="en-US" altLang="ko-KR" sz="2000" b="1" dirty="0"/>
          </a:p>
        </p:txBody>
      </p:sp>
      <p:sp>
        <p:nvSpPr>
          <p:cNvPr id="146" name="직사각형 145"/>
          <p:cNvSpPr/>
          <p:nvPr/>
        </p:nvSpPr>
        <p:spPr>
          <a:xfrm>
            <a:off x="10615750" y="7963542"/>
            <a:ext cx="24312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Quality </a:t>
            </a:r>
          </a:p>
          <a:p>
            <a:r>
              <a:rPr lang="en-US" altLang="ko-KR" sz="2000" b="1" dirty="0" smtClean="0"/>
              <a:t>Controls</a:t>
            </a:r>
            <a:endParaRPr lang="en-US" altLang="ko-KR" sz="2000" b="1" dirty="0"/>
          </a:p>
        </p:txBody>
      </p:sp>
      <p:sp>
        <p:nvSpPr>
          <p:cNvPr id="69" name="직사각형 68"/>
          <p:cNvSpPr/>
          <p:nvPr/>
        </p:nvSpPr>
        <p:spPr>
          <a:xfrm>
            <a:off x="4963943" y="9835514"/>
            <a:ext cx="1602427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400" b="1" dirty="0"/>
              <a:t>IBS &gt; 0.8</a:t>
            </a:r>
            <a:endParaRPr lang="ko-KR" altLang="en-US" sz="1400" b="1" dirty="0"/>
          </a:p>
        </p:txBody>
      </p:sp>
      <p:sp>
        <p:nvSpPr>
          <p:cNvPr id="74" name="직사각형 73"/>
          <p:cNvSpPr/>
          <p:nvPr/>
        </p:nvSpPr>
        <p:spPr>
          <a:xfrm>
            <a:off x="7495286" y="9818815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</a:t>
            </a:r>
            <a:r>
              <a:rPr lang="en-US" altLang="ko-KR" sz="1400" dirty="0" smtClean="0"/>
              <a:t>0 subjects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564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13131</TotalTime>
  <Words>1273</Words>
  <Application>Microsoft Office PowerPoint</Application>
  <PresentationFormat>사용자 지정</PresentationFormat>
  <Paragraphs>664</Paragraphs>
  <Slides>18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Wonji</dc:creator>
  <cp:lastModifiedBy>김원지</cp:lastModifiedBy>
  <cp:revision>87</cp:revision>
  <dcterms:created xsi:type="dcterms:W3CDTF">2017-08-29T14:04:59Z</dcterms:created>
  <dcterms:modified xsi:type="dcterms:W3CDTF">2018-10-12T03:48:09Z</dcterms:modified>
</cp:coreProperties>
</file>