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260" r:id="rId5"/>
    <p:sldId id="310" r:id="rId6"/>
    <p:sldId id="262" r:id="rId7"/>
    <p:sldId id="263" r:id="rId8"/>
    <p:sldId id="303" r:id="rId9"/>
    <p:sldId id="304" r:id="rId10"/>
    <p:sldId id="282" r:id="rId11"/>
    <p:sldId id="265" r:id="rId12"/>
    <p:sldId id="268" r:id="rId13"/>
    <p:sldId id="269" r:id="rId14"/>
    <p:sldId id="270" r:id="rId15"/>
    <p:sldId id="306" r:id="rId16"/>
    <p:sldId id="307" r:id="rId17"/>
    <p:sldId id="275" r:id="rId18"/>
    <p:sldId id="277" r:id="rId19"/>
    <p:sldId id="278" r:id="rId20"/>
    <p:sldId id="279" r:id="rId21"/>
    <p:sldId id="308" r:id="rId22"/>
    <p:sldId id="283" r:id="rId23"/>
    <p:sldId id="285" r:id="rId24"/>
    <p:sldId id="311" r:id="rId25"/>
    <p:sldId id="287" r:id="rId26"/>
    <p:sldId id="293" r:id="rId27"/>
    <p:sldId id="291" r:id="rId28"/>
    <p:sldId id="312" r:id="rId29"/>
    <p:sldId id="292" r:id="rId30"/>
    <p:sldId id="294" r:id="rId31"/>
    <p:sldId id="296" r:id="rId32"/>
    <p:sldId id="297" r:id="rId33"/>
    <p:sldId id="313" r:id="rId34"/>
    <p:sldId id="314" r:id="rId35"/>
    <p:sldId id="301" r:id="rId36"/>
    <p:sldId id="309" r:id="rId3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5A4"/>
    <a:srgbClr val="6666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977" autoAdjust="0"/>
  </p:normalViewPr>
  <p:slideViewPr>
    <p:cSldViewPr>
      <p:cViewPr>
        <p:scale>
          <a:sx n="75" d="100"/>
          <a:sy n="75" d="100"/>
        </p:scale>
        <p:origin x="1932" y="852"/>
      </p:cViewPr>
      <p:guideLst>
        <p:guide orient="horz" pos="2160"/>
        <p:guide pos="3840"/>
      </p:guideLst>
    </p:cSldViewPr>
  </p:slideViewPr>
  <p:notesTextViewPr>
    <p:cViewPr>
      <p:scale>
        <a:sx n="1" d="1"/>
        <a:sy n="1" d="1"/>
      </p:scale>
      <p:origin x="0" y="0"/>
    </p:cViewPr>
  </p:notesTextViewPr>
  <p:notesViewPr>
    <p:cSldViewPr>
      <p:cViewPr varScale="1">
        <p:scale>
          <a:sx n="88" d="100"/>
          <a:sy n="88" d="100"/>
        </p:scale>
        <p:origin x="93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16F422-1245-4A2D-AF23-852F2E2CA46C}" type="datetimeFigureOut">
              <a:rPr lang="ko-KR" altLang="en-US" smtClean="0"/>
              <a:t>2018-06-17</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E2BC9-B85C-48CE-94AE-4407FD997298}" type="slidenum">
              <a:rPr lang="ko-KR" altLang="en-US" smtClean="0"/>
              <a:t>‹#›</a:t>
            </a:fld>
            <a:endParaRPr lang="ko-KR" altLang="en-US"/>
          </a:p>
        </p:txBody>
      </p:sp>
    </p:spTree>
    <p:extLst>
      <p:ext uri="{BB962C8B-B14F-4D97-AF65-F5344CB8AC3E}">
        <p14:creationId xmlns:p14="http://schemas.microsoft.com/office/powerpoint/2010/main" val="32956547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X_Prize_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US$" TargetMode="External"/><Relationship Id="rId5" Type="http://schemas.openxmlformats.org/officeDocument/2006/relationships/hyperlink" Target="http://en.wikipedia.org/wiki/Whole_genome_sequencing#cite_note-44" TargetMode="External"/><Relationship Id="rId4" Type="http://schemas.openxmlformats.org/officeDocument/2006/relationships/hyperlink" Target="http://en.wikipedia.org/wiki/Archon_X_Priz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1</a:t>
            </a:fld>
            <a:endParaRPr lang="ko-KR" altLang="en-US"/>
          </a:p>
        </p:txBody>
      </p:sp>
    </p:spTree>
    <p:extLst>
      <p:ext uri="{BB962C8B-B14F-4D97-AF65-F5344CB8AC3E}">
        <p14:creationId xmlns:p14="http://schemas.microsoft.com/office/powerpoint/2010/main" val="426203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2</a:t>
            </a:fld>
            <a:endParaRPr lang="ko-KR" altLang="en-US"/>
          </a:p>
        </p:txBody>
      </p:sp>
    </p:spTree>
    <p:extLst>
      <p:ext uri="{BB962C8B-B14F-4D97-AF65-F5344CB8AC3E}">
        <p14:creationId xmlns:p14="http://schemas.microsoft.com/office/powerpoint/2010/main" val="219129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dirty="0" smtClean="0"/>
              <a:t>생물의 특성을 결정하는 정보는 유전자에 있고</a:t>
            </a:r>
            <a:r>
              <a:rPr lang="en-US" altLang="ko-KR" dirty="0" smtClean="0"/>
              <a:t>, </a:t>
            </a:r>
            <a:r>
              <a:rPr lang="ko-KR" altLang="en-US" dirty="0" smtClean="0"/>
              <a:t>이 유전자는 </a:t>
            </a:r>
            <a:r>
              <a:rPr lang="en-US" altLang="ko-KR" dirty="0" smtClean="0"/>
              <a:t>DNA </a:t>
            </a:r>
            <a:r>
              <a:rPr lang="ko-KR" altLang="en-US" dirty="0" smtClean="0"/>
              <a:t>염기서열에 따라 결정됨</a:t>
            </a:r>
            <a:r>
              <a:rPr lang="en-US" altLang="ko-KR" dirty="0" smtClean="0"/>
              <a:t>.</a:t>
            </a:r>
          </a:p>
          <a:p>
            <a:r>
              <a:rPr lang="ko-KR" altLang="en-US" dirty="0" smtClean="0"/>
              <a:t>인간의 경우</a:t>
            </a:r>
            <a:r>
              <a:rPr lang="en-US" altLang="ko-KR" dirty="0" smtClean="0"/>
              <a:t>, 23</a:t>
            </a:r>
            <a:r>
              <a:rPr lang="ko-KR" altLang="en-US" dirty="0" smtClean="0"/>
              <a:t>쌍으로 구성된 </a:t>
            </a:r>
            <a:r>
              <a:rPr lang="en-US" altLang="ko-KR" dirty="0" smtClean="0"/>
              <a:t>46</a:t>
            </a:r>
            <a:r>
              <a:rPr lang="ko-KR" altLang="en-US" dirty="0" smtClean="0"/>
              <a:t>개의 염색체를 통해 유전정보가 저장되는데 이 중 </a:t>
            </a:r>
            <a:r>
              <a:rPr lang="en-US" altLang="ko-KR" dirty="0" smtClean="0"/>
              <a:t>99.9%</a:t>
            </a:r>
            <a:r>
              <a:rPr lang="ko-KR" altLang="en-US" dirty="0" smtClean="0"/>
              <a:t>는 동일하여</a:t>
            </a:r>
            <a:r>
              <a:rPr lang="en-US" altLang="ko-KR" dirty="0" smtClean="0"/>
              <a:t>, </a:t>
            </a:r>
            <a:r>
              <a:rPr lang="ko-KR" altLang="en-US" dirty="0" smtClean="0"/>
              <a:t>약 </a:t>
            </a:r>
            <a:r>
              <a:rPr lang="en-US" altLang="ko-KR" dirty="0" smtClean="0"/>
              <a:t>0.1%</a:t>
            </a:r>
            <a:r>
              <a:rPr lang="ko-KR" altLang="en-US" dirty="0" smtClean="0"/>
              <a:t>에 의해서 개인의 유전적 특성이 결정되는 것으로 알려져 있음</a:t>
            </a:r>
            <a:r>
              <a:rPr lang="en-US" altLang="ko-KR" dirty="0" smtClean="0"/>
              <a:t>.</a:t>
            </a:r>
          </a:p>
          <a:p>
            <a:r>
              <a:rPr lang="ko-KR" altLang="en-US" dirty="0" smtClean="0"/>
              <a:t>따라서 생명 현상을 구명하기 위해서는 이 </a:t>
            </a:r>
            <a:r>
              <a:rPr lang="en-US" altLang="ko-KR" dirty="0" smtClean="0"/>
              <a:t>DAN </a:t>
            </a:r>
            <a:r>
              <a:rPr lang="ko-KR" altLang="en-US" dirty="0" smtClean="0"/>
              <a:t>염기서열 분석이 가장 기본적인 과정임</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4</a:t>
            </a:fld>
            <a:endParaRPr lang="ko-KR" altLang="en-US"/>
          </a:p>
        </p:txBody>
      </p:sp>
    </p:spTree>
    <p:extLst>
      <p:ext uri="{BB962C8B-B14F-4D97-AF65-F5344CB8AC3E}">
        <p14:creationId xmlns:p14="http://schemas.microsoft.com/office/powerpoint/2010/main" val="280587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n October 2006, the </a:t>
            </a:r>
            <a:r>
              <a:rPr lang="en-US" altLang="ko-KR" sz="1200" b="0" i="0" u="none" strike="noStrike" kern="1200" dirty="0" smtClean="0">
                <a:solidFill>
                  <a:schemeClr val="tx1"/>
                </a:solidFill>
                <a:effectLst/>
                <a:latin typeface="+mn-lt"/>
                <a:ea typeface="+mn-ea"/>
                <a:cs typeface="+mn-cs"/>
                <a:hlinkClick r:id="rId3" tooltip="X Prize Foundation"/>
              </a:rPr>
              <a:t>X Prize Foundation</a:t>
            </a:r>
            <a:r>
              <a:rPr lang="en-US" altLang="ko-KR" sz="1200" b="0" i="0" kern="1200" dirty="0" smtClean="0">
                <a:solidFill>
                  <a:schemeClr val="tx1"/>
                </a:solidFill>
                <a:effectLst/>
                <a:latin typeface="+mn-lt"/>
                <a:ea typeface="+mn-ea"/>
                <a:cs typeface="+mn-cs"/>
              </a:rPr>
              <a:t>, working in collaboration with the J. Craig Venter Science Foundation, established </a:t>
            </a:r>
            <a:r>
              <a:rPr lang="en-US" altLang="ko-KR" sz="1200" b="0" i="0" kern="1200" dirty="0" err="1" smtClean="0">
                <a:solidFill>
                  <a:schemeClr val="tx1"/>
                </a:solidFill>
                <a:effectLst/>
                <a:latin typeface="+mn-lt"/>
                <a:ea typeface="+mn-ea"/>
                <a:cs typeface="+mn-cs"/>
              </a:rPr>
              <a:t>the</a:t>
            </a:r>
            <a:r>
              <a:rPr lang="en-US" altLang="ko-KR" sz="1200" b="0" i="0" u="none" strike="noStrike" kern="1200" dirty="0" err="1" smtClean="0">
                <a:solidFill>
                  <a:schemeClr val="tx1"/>
                </a:solidFill>
                <a:effectLst/>
                <a:latin typeface="+mn-lt"/>
                <a:ea typeface="+mn-ea"/>
                <a:cs typeface="+mn-cs"/>
                <a:hlinkClick r:id="rId4" tooltip="Archon X Prize"/>
              </a:rPr>
              <a:t>Archon</a:t>
            </a:r>
            <a:r>
              <a:rPr lang="en-US" altLang="ko-KR" sz="1200" b="0" i="0" u="none" strike="noStrike" kern="1200" dirty="0" smtClean="0">
                <a:solidFill>
                  <a:schemeClr val="tx1"/>
                </a:solidFill>
                <a:effectLst/>
                <a:latin typeface="+mn-lt"/>
                <a:ea typeface="+mn-ea"/>
                <a:cs typeface="+mn-cs"/>
                <a:hlinkClick r:id="rId4" tooltip="Archon X Prize"/>
              </a:rPr>
              <a:t> X Prize</a:t>
            </a:r>
            <a:r>
              <a:rPr lang="en-US" altLang="ko-KR" sz="1200" b="0" i="0" kern="1200" dirty="0" smtClean="0">
                <a:solidFill>
                  <a:schemeClr val="tx1"/>
                </a:solidFill>
                <a:effectLst/>
                <a:latin typeface="+mn-lt"/>
                <a:ea typeface="+mn-ea"/>
                <a:cs typeface="+mn-cs"/>
              </a:rPr>
              <a:t> for Genomics,</a:t>
            </a:r>
            <a:r>
              <a:rPr lang="en-US" altLang="ko-KR" sz="1200" b="0" i="0" u="none" strike="noStrike" kern="1200" baseline="30000" dirty="0" smtClean="0">
                <a:solidFill>
                  <a:schemeClr val="tx1"/>
                </a:solidFill>
                <a:effectLst/>
                <a:latin typeface="+mn-lt"/>
                <a:ea typeface="+mn-ea"/>
                <a:cs typeface="+mn-cs"/>
                <a:hlinkClick r:id="rId5"/>
              </a:rPr>
              <a:t>[44]</a:t>
            </a:r>
            <a:r>
              <a:rPr lang="en-US" altLang="ko-KR" sz="1200" b="0" i="0" kern="1200" dirty="0" smtClean="0">
                <a:solidFill>
                  <a:schemeClr val="tx1"/>
                </a:solidFill>
                <a:effectLst/>
                <a:latin typeface="+mn-lt"/>
                <a:ea typeface="+mn-ea"/>
                <a:cs typeface="+mn-cs"/>
              </a:rPr>
              <a:t> intending to award</a:t>
            </a:r>
            <a:r>
              <a:rPr lang="en-US" altLang="ko-KR" sz="1200" b="0" i="0" u="none" strike="noStrike" kern="1200" dirty="0" smtClean="0">
                <a:solidFill>
                  <a:schemeClr val="tx1"/>
                </a:solidFill>
                <a:effectLst/>
                <a:latin typeface="+mn-lt"/>
                <a:ea typeface="+mn-ea"/>
                <a:cs typeface="+mn-cs"/>
                <a:hlinkClick r:id="rId6" tooltip="US$"/>
              </a:rPr>
              <a:t>US$</a:t>
            </a:r>
            <a:r>
              <a:rPr lang="en-US" altLang="ko-KR" sz="1200" b="0" i="0" kern="1200" dirty="0" smtClean="0">
                <a:solidFill>
                  <a:schemeClr val="tx1"/>
                </a:solidFill>
                <a:effectLst/>
                <a:latin typeface="+mn-lt"/>
                <a:ea typeface="+mn-ea"/>
                <a:cs typeface="+mn-cs"/>
              </a:rPr>
              <a:t>10 million to "the first Team that can build a device and use it to sequence 100 human genomes within 10 days or less, with an accuracy of no more than one error in every 1,000,000 bases sequenced, with sequences accurately covering at least 98% of the genome, and at a recurring cost of no more than $1,000 per genome".</a:t>
            </a:r>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5</a:t>
            </a:fld>
            <a:endParaRPr lang="ko-KR" altLang="en-US"/>
          </a:p>
        </p:txBody>
      </p:sp>
    </p:spTree>
    <p:extLst>
      <p:ext uri="{BB962C8B-B14F-4D97-AF65-F5344CB8AC3E}">
        <p14:creationId xmlns:p14="http://schemas.microsoft.com/office/powerpoint/2010/main" val="144154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10</a:t>
            </a:fld>
            <a:endParaRPr lang="ko-KR" altLang="en-US"/>
          </a:p>
        </p:txBody>
      </p:sp>
    </p:spTree>
    <p:extLst>
      <p:ext uri="{BB962C8B-B14F-4D97-AF65-F5344CB8AC3E}">
        <p14:creationId xmlns:p14="http://schemas.microsoft.com/office/powerpoint/2010/main" val="367274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11</a:t>
            </a:fld>
            <a:endParaRPr lang="ko-KR" altLang="en-US"/>
          </a:p>
        </p:txBody>
      </p:sp>
    </p:spTree>
    <p:extLst>
      <p:ext uri="{BB962C8B-B14F-4D97-AF65-F5344CB8AC3E}">
        <p14:creationId xmlns:p14="http://schemas.microsoft.com/office/powerpoint/2010/main" val="36727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12</a:t>
            </a:fld>
            <a:endParaRPr lang="ko-KR" altLang="en-US"/>
          </a:p>
        </p:txBody>
      </p:sp>
    </p:spTree>
    <p:extLst>
      <p:ext uri="{BB962C8B-B14F-4D97-AF65-F5344CB8AC3E}">
        <p14:creationId xmlns:p14="http://schemas.microsoft.com/office/powerpoint/2010/main" val="367274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13</a:t>
            </a:fld>
            <a:endParaRPr lang="ko-KR" altLang="en-US"/>
          </a:p>
        </p:txBody>
      </p:sp>
    </p:spTree>
    <p:extLst>
      <p:ext uri="{BB962C8B-B14F-4D97-AF65-F5344CB8AC3E}">
        <p14:creationId xmlns:p14="http://schemas.microsoft.com/office/powerpoint/2010/main" val="367274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BE2BC9-B85C-48CE-94AE-4407FD997298}" type="slidenum">
              <a:rPr lang="ko-KR" altLang="en-US" smtClean="0"/>
              <a:t>24</a:t>
            </a:fld>
            <a:endParaRPr lang="ko-KR" altLang="en-US"/>
          </a:p>
        </p:txBody>
      </p:sp>
    </p:spTree>
    <p:extLst>
      <p:ext uri="{BB962C8B-B14F-4D97-AF65-F5344CB8AC3E}">
        <p14:creationId xmlns:p14="http://schemas.microsoft.com/office/powerpoint/2010/main" val="383805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39349" y="2060849"/>
            <a:ext cx="6960096" cy="1470025"/>
          </a:xfrm>
        </p:spPr>
        <p:txBody>
          <a:bodyPr/>
          <a:lstStyle>
            <a:lvl1pPr>
              <a:defRPr>
                <a:solidFill>
                  <a:schemeClr val="bg1">
                    <a:lumMod val="75000"/>
                  </a:schemeClr>
                </a:solidFill>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239349" y="450912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Tree>
    <p:extLst>
      <p:ext uri="{BB962C8B-B14F-4D97-AF65-F5344CB8AC3E}">
        <p14:creationId xmlns:p14="http://schemas.microsoft.com/office/powerpoint/2010/main" val="530375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28814591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264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23991082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786108">
            <a:off x="6534634" y="900132"/>
            <a:ext cx="8013700" cy="6131219"/>
          </a:xfrm>
          <a:prstGeom prst="rect">
            <a:avLst/>
          </a:prstGeom>
        </p:spPr>
      </p:pic>
      <p:sp>
        <p:nvSpPr>
          <p:cNvPr id="2" name="제목 1"/>
          <p:cNvSpPr>
            <a:spLocks noGrp="1"/>
          </p:cNvSpPr>
          <p:nvPr>
            <p:ph type="ctrTitle"/>
          </p:nvPr>
        </p:nvSpPr>
        <p:spPr>
          <a:xfrm>
            <a:off x="914400" y="2130426"/>
            <a:ext cx="103632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12775796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4015292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4000" b="1" cap="all"/>
            </a:lvl1p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760528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117142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397360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637648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3217323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131703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07776" y="950441"/>
            <a:ext cx="10972800" cy="720080"/>
          </a:xfrm>
        </p:spPr>
        <p:txBody>
          <a:bodyPr/>
          <a:lstStyle>
            <a:lvl1pPr algn="l">
              <a:defRPr b="1" baseline="0">
                <a:latin typeface="Arial" panose="020B0604020202020204" pitchFamily="34" charset="0"/>
                <a:ea typeface="Arial Unicode MS" panose="020B0604020202020204" pitchFamily="50" charset="-127"/>
                <a:cs typeface="Arial" panose="020B0604020202020204" pitchFamily="34" charset="0"/>
              </a:defRPr>
            </a:lvl1pPr>
          </a:lstStyle>
          <a:p>
            <a:r>
              <a:rPr lang="en-US" altLang="ko-KR" dirty="0" smtClean="0"/>
              <a:t>Main</a:t>
            </a:r>
            <a:endParaRPr lang="ko-KR" altLang="en-US" dirty="0"/>
          </a:p>
        </p:txBody>
      </p:sp>
      <p:sp>
        <p:nvSpPr>
          <p:cNvPr id="3" name="내용 개체 틀 2"/>
          <p:cNvSpPr>
            <a:spLocks noGrp="1"/>
          </p:cNvSpPr>
          <p:nvPr>
            <p:ph idx="1" hasCustomPrompt="1"/>
          </p:nvPr>
        </p:nvSpPr>
        <p:spPr>
          <a:xfrm>
            <a:off x="609600" y="1988840"/>
            <a:ext cx="10972800" cy="4425355"/>
          </a:xfrm>
        </p:spPr>
        <p:txBody>
          <a:bodyPr>
            <a:normAutofit/>
          </a:bodyPr>
          <a:lstStyle>
            <a:lvl1pPr>
              <a:defRPr sz="2400" baseline="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ltLang="ko-KR" dirty="0" smtClean="0"/>
              <a:t>master</a:t>
            </a:r>
            <a:r>
              <a:rPr lang="ko-KR" altLang="en-US" dirty="0" smtClean="0"/>
              <a:t>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8" name="직사각형 17"/>
          <p:cNvSpPr/>
          <p:nvPr userDrawn="1"/>
        </p:nvSpPr>
        <p:spPr>
          <a:xfrm>
            <a:off x="-1" y="-3823"/>
            <a:ext cx="6080223" cy="772350"/>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sz="1800"/>
          </a:p>
        </p:txBody>
      </p:sp>
      <p:sp>
        <p:nvSpPr>
          <p:cNvPr id="9" name="직사각형 8"/>
          <p:cNvSpPr/>
          <p:nvPr userDrawn="1"/>
        </p:nvSpPr>
        <p:spPr>
          <a:xfrm>
            <a:off x="6080223" y="0"/>
            <a:ext cx="6116400" cy="774000"/>
          </a:xfrm>
          <a:prstGeom prst="rect">
            <a:avLst/>
          </a:prstGeom>
          <a:solidFill>
            <a:schemeClr val="bg1">
              <a:lumMod val="85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8140878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2451904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257667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39"/>
            <a:ext cx="80264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8413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Ref idx="1001">
        <a:schemeClr val="bg1"/>
      </p:bgRef>
    </p:bg>
    <p:spTree>
      <p:nvGrpSpPr>
        <p:cNvPr id="1" name=""/>
        <p:cNvGrpSpPr/>
        <p:nvPr/>
      </p:nvGrpSpPr>
      <p:grpSpPr>
        <a:xfrm>
          <a:off x="0" y="0"/>
          <a:ext cx="0" cy="0"/>
          <a:chOff x="0" y="0"/>
          <a:chExt cx="0" cy="0"/>
        </a:xfrm>
      </p:grpSpPr>
      <p:sp>
        <p:nvSpPr>
          <p:cNvPr id="8" name="직사각형 7"/>
          <p:cNvSpPr/>
          <p:nvPr userDrawn="1"/>
        </p:nvSpPr>
        <p:spPr>
          <a:xfrm>
            <a:off x="0" y="1"/>
            <a:ext cx="12192000" cy="4571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sz="1800"/>
          </a:p>
        </p:txBody>
      </p:sp>
      <p:sp>
        <p:nvSpPr>
          <p:cNvPr id="13" name="텍스트 개체 틀 2"/>
          <p:cNvSpPr>
            <a:spLocks noGrp="1"/>
          </p:cNvSpPr>
          <p:nvPr>
            <p:ph type="body" idx="1" hasCustomPrompt="1"/>
          </p:nvPr>
        </p:nvSpPr>
        <p:spPr>
          <a:xfrm>
            <a:off x="4751851" y="2906713"/>
            <a:ext cx="5998368" cy="1500187"/>
          </a:xfrm>
        </p:spPr>
        <p:txBody>
          <a:bodyPr anchor="b">
            <a:noAutofit/>
          </a:bodyPr>
          <a:lstStyle>
            <a:lvl1pPr marL="0" indent="0">
              <a:buNone/>
              <a:defRPr sz="6000">
                <a:solidFill>
                  <a:schemeClr val="tx1">
                    <a:lumMod val="65000"/>
                    <a:lumOff val="35000"/>
                  </a:schemeClr>
                </a:solidFill>
                <a:effectLst>
                  <a:reflection blurRad="6350" stA="55000" endA="300" endPos="45500" dir="5400000" sy="-100000" algn="bl" rotWithShape="0"/>
                </a:effectLst>
                <a:latin typeface="Trebuchet MS" panose="020B0603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dirty="0" smtClean="0"/>
              <a:t>Introduction</a:t>
            </a:r>
            <a:endParaRPr lang="ko-KR" altLang="en-US" dirty="0" smtClean="0"/>
          </a:p>
        </p:txBody>
      </p:sp>
      <p:sp>
        <p:nvSpPr>
          <p:cNvPr id="9" name="텍스트 개체 틀 2"/>
          <p:cNvSpPr>
            <a:spLocks noGrp="1"/>
          </p:cNvSpPr>
          <p:nvPr>
            <p:ph type="body" idx="13" hasCustomPrompt="1"/>
          </p:nvPr>
        </p:nvSpPr>
        <p:spPr>
          <a:xfrm>
            <a:off x="5903979" y="4437112"/>
            <a:ext cx="4846240" cy="432049"/>
          </a:xfrm>
        </p:spPr>
        <p:txBody>
          <a:bodyPr anchor="b">
            <a:noAutofit/>
          </a:bodyPr>
          <a:lstStyle>
            <a:lvl1pPr marL="0" indent="0" algn="r">
              <a:buNone/>
              <a:defRPr sz="2500">
                <a:solidFill>
                  <a:schemeClr val="tx1">
                    <a:lumMod val="50000"/>
                    <a:lumOff val="50000"/>
                  </a:schemeClr>
                </a:solidFill>
                <a:effectLst>
                  <a:reflection blurRad="6350" stA="55000" endA="300" endPos="45500" dir="5400000" sy="-100000" algn="bl" rotWithShape="0"/>
                </a:effectLst>
                <a:latin typeface="Trebuchet MS" panose="020B0603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smtClean="0"/>
              <a:t>부제목</a:t>
            </a:r>
          </a:p>
        </p:txBody>
      </p:sp>
    </p:spTree>
    <p:extLst>
      <p:ext uri="{BB962C8B-B14F-4D97-AF65-F5344CB8AC3E}">
        <p14:creationId xmlns:p14="http://schemas.microsoft.com/office/powerpoint/2010/main" val="1516503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bg>
      <p:bgRef idx="1001">
        <a:schemeClr val="bg1"/>
      </p:bgRef>
    </p:bg>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609600" y="1600201"/>
            <a:ext cx="5384800" cy="4525963"/>
          </a:xfrm>
        </p:spPr>
        <p:txBody>
          <a:bodyPr/>
          <a:lstStyle>
            <a:lvl1pPr>
              <a:defRPr sz="2800">
                <a:latin typeface="Tahoma" panose="020B0604030504040204" pitchFamily="34" charset="0"/>
                <a:cs typeface="Tahoma" panose="020B0604030504040204" pitchFamily="34" charset="0"/>
              </a:defRPr>
            </a:lvl1pPr>
            <a:lvl2pPr>
              <a:defRPr sz="2400">
                <a:latin typeface="Tahoma" panose="020B0604030504040204" pitchFamily="34" charset="0"/>
                <a:cs typeface="Tahoma" panose="020B0604030504040204" pitchFamily="34" charset="0"/>
              </a:defRPr>
            </a:lvl2pPr>
            <a:lvl3pPr>
              <a:defRPr sz="2000">
                <a:latin typeface="Tahoma" panose="020B0604030504040204" pitchFamily="34" charset="0"/>
                <a:cs typeface="Tahoma" panose="020B0604030504040204" pitchFamily="34" charset="0"/>
              </a:defRPr>
            </a:lvl3pPr>
            <a:lvl4pPr>
              <a:defRPr sz="1800">
                <a:latin typeface="Tahoma" panose="020B0604030504040204" pitchFamily="34" charset="0"/>
                <a:cs typeface="Tahoma" panose="020B0604030504040204" pitchFamily="34" charset="0"/>
              </a:defRPr>
            </a:lvl4pPr>
            <a:lvl5pPr>
              <a:defRPr sz="1800">
                <a:latin typeface="Tahoma" panose="020B0604030504040204" pitchFamily="34" charset="0"/>
                <a:cs typeface="Tahoma" panose="020B0604030504040204" pitchFamily="34" charset="0"/>
              </a:defRPr>
            </a:lvl5pPr>
            <a:lvl6pPr>
              <a:defRPr sz="1800"/>
            </a:lvl6pPr>
            <a:lvl7pPr>
              <a:defRPr sz="1800"/>
            </a:lvl7pPr>
            <a:lvl8pPr>
              <a:defRPr sz="1800"/>
            </a:lvl8pPr>
            <a:lvl9pPr>
              <a:defRPr sz="1800"/>
            </a:lvl9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내용 개체 틀 3"/>
          <p:cNvSpPr>
            <a:spLocks noGrp="1"/>
          </p:cNvSpPr>
          <p:nvPr>
            <p:ph sz="half" idx="2"/>
          </p:nvPr>
        </p:nvSpPr>
        <p:spPr>
          <a:xfrm>
            <a:off x="6197600" y="1600201"/>
            <a:ext cx="5384800" cy="4525963"/>
          </a:xfrm>
        </p:spPr>
        <p:txBody>
          <a:bodyPr/>
          <a:lstStyle>
            <a:lvl1pPr>
              <a:defRPr sz="2800">
                <a:latin typeface="Tahoma" panose="020B0604030504040204" pitchFamily="34" charset="0"/>
                <a:cs typeface="Tahoma" panose="020B0604030504040204" pitchFamily="34" charset="0"/>
              </a:defRPr>
            </a:lvl1pPr>
            <a:lvl2pPr>
              <a:defRPr sz="2400">
                <a:latin typeface="Tahoma" panose="020B0604030504040204" pitchFamily="34" charset="0"/>
                <a:cs typeface="Tahoma" panose="020B0604030504040204" pitchFamily="34" charset="0"/>
              </a:defRPr>
            </a:lvl2pPr>
            <a:lvl3pPr>
              <a:defRPr sz="2000">
                <a:latin typeface="Tahoma" panose="020B0604030504040204" pitchFamily="34" charset="0"/>
                <a:cs typeface="Tahoma" panose="020B0604030504040204" pitchFamily="34" charset="0"/>
              </a:defRPr>
            </a:lvl3pPr>
            <a:lvl4pPr>
              <a:defRPr sz="1800">
                <a:latin typeface="Tahoma" panose="020B0604030504040204" pitchFamily="34" charset="0"/>
                <a:cs typeface="Tahoma" panose="020B0604030504040204" pitchFamily="34" charset="0"/>
              </a:defRPr>
            </a:lvl4pPr>
            <a:lvl5pPr>
              <a:defRPr sz="1800">
                <a:latin typeface="Tahoma" panose="020B0604030504040204" pitchFamily="34" charset="0"/>
                <a:cs typeface="Tahoma" panose="020B0604030504040204" pitchFamily="34" charset="0"/>
              </a:defRPr>
            </a:lvl5pPr>
            <a:lvl6pPr>
              <a:defRPr sz="1800"/>
            </a:lvl6pPr>
            <a:lvl7pPr>
              <a:defRPr sz="1800"/>
            </a:lvl7pPr>
            <a:lvl8pPr>
              <a:defRPr sz="1800"/>
            </a:lvl8pPr>
            <a:lvl9pPr>
              <a:defRPr sz="1800"/>
            </a:lvl9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직사각형 7"/>
          <p:cNvSpPr/>
          <p:nvPr userDrawn="1"/>
        </p:nvSpPr>
        <p:spPr>
          <a:xfrm>
            <a:off x="0" y="1"/>
            <a:ext cx="12192000" cy="4571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sz="1800"/>
          </a:p>
        </p:txBody>
      </p:sp>
      <p:sp>
        <p:nvSpPr>
          <p:cNvPr id="16" name="제목 1"/>
          <p:cNvSpPr>
            <a:spLocks noGrp="1"/>
          </p:cNvSpPr>
          <p:nvPr>
            <p:ph type="title" hasCustomPrompt="1"/>
          </p:nvPr>
        </p:nvSpPr>
        <p:spPr>
          <a:xfrm>
            <a:off x="307776" y="404664"/>
            <a:ext cx="10972800" cy="720080"/>
          </a:xfrm>
        </p:spPr>
        <p:txBody>
          <a:bodyPr/>
          <a:lstStyle>
            <a:lvl1pPr algn="l">
              <a:defRPr b="1" baseline="0">
                <a:latin typeface="Trebuchet MS" panose="020B0603020202020204" pitchFamily="34" charset="0"/>
                <a:ea typeface="Arial Unicode MS" panose="020B0604020202020204" pitchFamily="50" charset="-127"/>
                <a:cs typeface="Arial Unicode MS" panose="020B0604020202020204" pitchFamily="50" charset="-127"/>
              </a:defRPr>
            </a:lvl1pPr>
          </a:lstStyle>
          <a:p>
            <a:r>
              <a:rPr lang="en-US" altLang="ko-KR" dirty="0" smtClean="0"/>
              <a:t>Main</a:t>
            </a:r>
            <a:endParaRPr lang="ko-KR" altLang="en-US" dirty="0"/>
          </a:p>
        </p:txBody>
      </p:sp>
      <p:sp>
        <p:nvSpPr>
          <p:cNvPr id="6" name="슬라이드 번호 개체 틀 5"/>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308828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9978661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29700559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Ref idx="1001">
        <a:schemeClr val="bg1"/>
      </p:bgRef>
    </p:bg>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462320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26853187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28552860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B122E-1395-4605-AD60-0E5CED0707A7}" type="slidenum">
              <a:rPr lang="ko-KR" altLang="en-US" smtClean="0"/>
              <a:t>‹#›</a:t>
            </a:fld>
            <a:endParaRPr lang="ko-KR" altLang="en-US"/>
          </a:p>
        </p:txBody>
      </p:sp>
    </p:spTree>
    <p:extLst>
      <p:ext uri="{BB962C8B-B14F-4D97-AF65-F5344CB8AC3E}">
        <p14:creationId xmlns:p14="http://schemas.microsoft.com/office/powerpoint/2010/main" val="556177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1858E-2427-4920-A5E9-60B20C89D59D}" type="slidenum">
              <a:rPr lang="ko-KR" altLang="en-US" smtClean="0"/>
              <a:t>‹#›</a:t>
            </a:fld>
            <a:endParaRPr lang="ko-KR" altLang="en-US"/>
          </a:p>
        </p:txBody>
      </p:sp>
    </p:spTree>
    <p:extLst>
      <p:ext uri="{BB962C8B-B14F-4D97-AF65-F5344CB8AC3E}">
        <p14:creationId xmlns:p14="http://schemas.microsoft.com/office/powerpoint/2010/main" val="325523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4.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4.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1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252390" y="2165306"/>
            <a:ext cx="7643810" cy="1470025"/>
          </a:xfrm>
        </p:spPr>
        <p:txBody>
          <a:bodyPr>
            <a:noAutofit/>
          </a:bodyPr>
          <a:lstStyle/>
          <a:p>
            <a:pPr algn="l"/>
            <a:r>
              <a:rPr lang="en-US" altLang="ko-KR" sz="3800" b="1" dirty="0">
                <a:latin typeface="Arial" panose="020B0604020202020204" pitchFamily="34" charset="0"/>
                <a:ea typeface="나눔바른고딕" panose="020B0603020101020101" pitchFamily="50" charset="-127"/>
                <a:cs typeface="Arial" panose="020B0604020202020204" pitchFamily="34" charset="0"/>
              </a:rPr>
              <a:t>Development of </a:t>
            </a:r>
            <a:br>
              <a:rPr lang="en-US" altLang="ko-KR" sz="3800" b="1" dirty="0">
                <a:latin typeface="Arial" panose="020B0604020202020204" pitchFamily="34" charset="0"/>
                <a:ea typeface="나눔바른고딕" panose="020B0603020101020101" pitchFamily="50" charset="-127"/>
                <a:cs typeface="Arial" panose="020B0604020202020204" pitchFamily="34" charset="0"/>
              </a:rPr>
            </a:br>
            <a:r>
              <a:rPr lang="en-US" altLang="ko-KR" sz="3800" b="1" dirty="0">
                <a:latin typeface="Arial" panose="020B0604020202020204" pitchFamily="34" charset="0"/>
                <a:ea typeface="나눔바른고딕" panose="020B0603020101020101" pitchFamily="50" charset="-127"/>
                <a:cs typeface="Arial" panose="020B0604020202020204" pitchFamily="34" charset="0"/>
              </a:rPr>
              <a:t>Liability Threshold Model for </a:t>
            </a:r>
            <a:br>
              <a:rPr lang="en-US" altLang="ko-KR" sz="3800" b="1" dirty="0">
                <a:latin typeface="Arial" panose="020B0604020202020204" pitchFamily="34" charset="0"/>
                <a:ea typeface="나눔바른고딕" panose="020B0603020101020101" pitchFamily="50" charset="-127"/>
                <a:cs typeface="Arial" panose="020B0604020202020204" pitchFamily="34" charset="0"/>
              </a:rPr>
            </a:br>
            <a:r>
              <a:rPr lang="en-US" altLang="ko-KR" sz="3800" b="1" dirty="0">
                <a:latin typeface="Arial" panose="020B0604020202020204" pitchFamily="34" charset="0"/>
                <a:ea typeface="나눔바른고딕" panose="020B0603020101020101" pitchFamily="50" charset="-127"/>
                <a:cs typeface="Arial" panose="020B0604020202020204" pitchFamily="34" charset="0"/>
              </a:rPr>
              <a:t>Family-based Samples and</a:t>
            </a:r>
            <a:br>
              <a:rPr lang="en-US" altLang="ko-KR" sz="3800" b="1" dirty="0">
                <a:latin typeface="Arial" panose="020B0604020202020204" pitchFamily="34" charset="0"/>
                <a:ea typeface="나눔바른고딕" panose="020B0603020101020101" pitchFamily="50" charset="-127"/>
                <a:cs typeface="Arial" panose="020B0604020202020204" pitchFamily="34" charset="0"/>
              </a:rPr>
            </a:br>
            <a:r>
              <a:rPr lang="en-US" altLang="ko-KR" sz="3800" b="1" dirty="0">
                <a:latin typeface="Arial" panose="020B0604020202020204" pitchFamily="34" charset="0"/>
                <a:ea typeface="나눔바른고딕" panose="020B0603020101020101" pitchFamily="50" charset="-127"/>
                <a:cs typeface="Arial" panose="020B0604020202020204" pitchFamily="34" charset="0"/>
              </a:rPr>
              <a:t>Its Application </a:t>
            </a:r>
            <a:r>
              <a:rPr lang="en-US" altLang="ko-KR" sz="3800" b="1" dirty="0" smtClean="0">
                <a:latin typeface="Arial" panose="020B0604020202020204" pitchFamily="34" charset="0"/>
                <a:ea typeface="나눔바른고딕" panose="020B0603020101020101" pitchFamily="50" charset="-127"/>
                <a:cs typeface="Arial" panose="020B0604020202020204" pitchFamily="34" charset="0"/>
              </a:rPr>
              <a:t/>
            </a:r>
            <a:br>
              <a:rPr lang="en-US" altLang="ko-KR" sz="3800" b="1" dirty="0" smtClean="0">
                <a:latin typeface="Arial" panose="020B0604020202020204" pitchFamily="34" charset="0"/>
                <a:ea typeface="나눔바른고딕" panose="020B0603020101020101" pitchFamily="50" charset="-127"/>
                <a:cs typeface="Arial" panose="020B0604020202020204" pitchFamily="34" charset="0"/>
              </a:rPr>
            </a:br>
            <a:r>
              <a:rPr lang="en-US" altLang="ko-KR" sz="3800" b="1" dirty="0" smtClean="0">
                <a:latin typeface="Arial" panose="020B0604020202020204" pitchFamily="34" charset="0"/>
                <a:ea typeface="나눔바른고딕" panose="020B0603020101020101" pitchFamily="50" charset="-127"/>
                <a:cs typeface="Arial" panose="020B0604020202020204" pitchFamily="34" charset="0"/>
              </a:rPr>
              <a:t>to </a:t>
            </a:r>
            <a:r>
              <a:rPr lang="en-US" altLang="ko-KR" sz="3800" b="1" dirty="0">
                <a:latin typeface="Arial" panose="020B0604020202020204" pitchFamily="34" charset="0"/>
                <a:ea typeface="나눔바른고딕" panose="020B0603020101020101" pitchFamily="50" charset="-127"/>
                <a:cs typeface="Arial" panose="020B0604020202020204" pitchFamily="34" charset="0"/>
              </a:rPr>
              <a:t>Genetic Data</a:t>
            </a:r>
            <a:endParaRPr lang="ko-KR" altLang="en-US" sz="3800" b="1" dirty="0">
              <a:latin typeface="Arial" panose="020B0604020202020204" pitchFamily="34" charset="0"/>
              <a:ea typeface="나눔바른고딕" panose="020B0603020101020101" pitchFamily="50" charset="-127"/>
              <a:cs typeface="Arial" panose="020B0604020202020204" pitchFamily="34" charset="0"/>
            </a:endParaRPr>
          </a:p>
        </p:txBody>
      </p:sp>
      <p:sp>
        <p:nvSpPr>
          <p:cNvPr id="5" name="부제목 4"/>
          <p:cNvSpPr>
            <a:spLocks noGrp="1"/>
          </p:cNvSpPr>
          <p:nvPr>
            <p:ph type="subTitle" idx="1"/>
          </p:nvPr>
        </p:nvSpPr>
        <p:spPr>
          <a:xfrm>
            <a:off x="263352" y="5157192"/>
            <a:ext cx="6400800" cy="1296144"/>
          </a:xfrm>
        </p:spPr>
        <p:txBody>
          <a:bodyPr>
            <a:normAutofit fontScale="92500" lnSpcReduction="10000"/>
          </a:bodyPr>
          <a:lstStyle/>
          <a:p>
            <a:pPr algn="l"/>
            <a:r>
              <a:rPr lang="en-US" altLang="ko-KR" sz="3500" b="1" dirty="0" smtClean="0">
                <a:solidFill>
                  <a:schemeClr val="bg1">
                    <a:lumMod val="75000"/>
                  </a:schemeClr>
                </a:solidFill>
                <a:effectLst/>
                <a:latin typeface="Arial" panose="020B0604020202020204" pitchFamily="34" charset="0"/>
                <a:cs typeface="Arial" panose="020B0604020202020204" pitchFamily="34" charset="0"/>
              </a:rPr>
              <a:t>Wonji </a:t>
            </a:r>
            <a:r>
              <a:rPr lang="en-US" altLang="ko-KR" sz="3500" b="1" dirty="0" smtClean="0">
                <a:solidFill>
                  <a:schemeClr val="bg1">
                    <a:lumMod val="75000"/>
                  </a:schemeClr>
                </a:solidFill>
                <a:effectLst/>
                <a:latin typeface="Arial" panose="020B0604020202020204" pitchFamily="34" charset="0"/>
                <a:cs typeface="Arial" panose="020B0604020202020204" pitchFamily="34" charset="0"/>
              </a:rPr>
              <a:t>Kim</a:t>
            </a:r>
          </a:p>
          <a:p>
            <a:pPr algn="l">
              <a:lnSpc>
                <a:spcPct val="120000"/>
              </a:lnSpc>
            </a:pPr>
            <a:r>
              <a:rPr lang="en-US" altLang="ko-KR" sz="2200" dirty="0">
                <a:effectLst/>
              </a:rPr>
              <a:t>Interdisciplinary Program of </a:t>
            </a:r>
            <a:r>
              <a:rPr lang="en-US" altLang="ko-KR" sz="2200" dirty="0" smtClean="0">
                <a:effectLst/>
              </a:rPr>
              <a:t>Bioinformatics</a:t>
            </a:r>
            <a:br>
              <a:rPr lang="en-US" altLang="ko-KR" sz="2200" dirty="0" smtClean="0">
                <a:effectLst/>
              </a:rPr>
            </a:br>
            <a:r>
              <a:rPr lang="en-US" altLang="ko-KR" sz="2200" dirty="0" smtClean="0">
                <a:effectLst/>
              </a:rPr>
              <a:t>Seoul </a:t>
            </a:r>
            <a:r>
              <a:rPr lang="en-US" altLang="ko-KR" sz="2200" dirty="0">
                <a:effectLst/>
              </a:rPr>
              <a:t>National University</a:t>
            </a:r>
            <a:endParaRPr lang="ko-KR" altLang="en-US" sz="2200" i="1" dirty="0">
              <a:solidFill>
                <a:schemeClr val="bg1">
                  <a:lumMod val="75000"/>
                </a:schemeClr>
              </a:solidFill>
              <a:effectLst/>
              <a:latin typeface="Arial" panose="020B0604020202020204" pitchFamily="34" charset="0"/>
              <a:cs typeface="Arial" panose="020B0604020202020204" pitchFamily="34" charset="0"/>
            </a:endParaRPr>
          </a:p>
        </p:txBody>
      </p:sp>
      <p:sp>
        <p:nvSpPr>
          <p:cNvPr id="6" name="TextBox 5"/>
          <p:cNvSpPr txBox="1"/>
          <p:nvPr/>
        </p:nvSpPr>
        <p:spPr>
          <a:xfrm>
            <a:off x="263352" y="260648"/>
            <a:ext cx="5062604" cy="369332"/>
          </a:xfrm>
          <a:prstGeom prst="rect">
            <a:avLst/>
          </a:prstGeom>
          <a:noFill/>
        </p:spPr>
        <p:txBody>
          <a:bodyPr wrap="none" rtlCol="0">
            <a:spAutoFit/>
          </a:bodyPr>
          <a:lstStyle/>
          <a:p>
            <a:r>
              <a:rPr lang="ko-KR" altLang="en-US" b="1" dirty="0" smtClean="0">
                <a:solidFill>
                  <a:schemeClr val="bg1">
                    <a:lumMod val="75000"/>
                  </a:schemeClr>
                </a:solidFill>
                <a:latin typeface="+mj-lt"/>
                <a:ea typeface="나눔바른고딕" panose="020B0603020101020101" pitchFamily="50" charset="-127"/>
                <a:cs typeface="Tahoma" panose="020B0604030504040204" pitchFamily="34" charset="0"/>
              </a:rPr>
              <a:t>이학박사 학위논문 </a:t>
            </a:r>
            <a:r>
              <a:rPr lang="en-US" altLang="ko-KR" b="1" dirty="0" smtClean="0">
                <a:solidFill>
                  <a:schemeClr val="bg1">
                    <a:lumMod val="75000"/>
                  </a:schemeClr>
                </a:solidFill>
                <a:latin typeface="+mj-lt"/>
                <a:ea typeface="나눔바른고딕" panose="020B0603020101020101" pitchFamily="50" charset="-127"/>
                <a:cs typeface="Tahoma" panose="020B0604030504040204" pitchFamily="34" charset="0"/>
              </a:rPr>
              <a:t>1</a:t>
            </a:r>
            <a:r>
              <a:rPr lang="ko-KR" altLang="en-US" b="1" dirty="0" smtClean="0">
                <a:solidFill>
                  <a:schemeClr val="bg1">
                    <a:lumMod val="75000"/>
                  </a:schemeClr>
                </a:solidFill>
                <a:latin typeface="+mj-lt"/>
                <a:ea typeface="나눔바른고딕" panose="020B0603020101020101" pitchFamily="50" charset="-127"/>
                <a:cs typeface="Tahoma" panose="020B0604030504040204" pitchFamily="34" charset="0"/>
              </a:rPr>
              <a:t>차 예비심사 </a:t>
            </a:r>
            <a:r>
              <a:rPr lang="en-US" altLang="ko-KR" b="1" dirty="0" smtClean="0">
                <a:solidFill>
                  <a:schemeClr val="bg1">
                    <a:lumMod val="75000"/>
                  </a:schemeClr>
                </a:solidFill>
                <a:latin typeface="+mj-lt"/>
                <a:ea typeface="나눔바른고딕" panose="020B0603020101020101" pitchFamily="50" charset="-127"/>
                <a:cs typeface="Tahoma" panose="020B0604030504040204" pitchFamily="34" charset="0"/>
              </a:rPr>
              <a:t>– 2018. 6. 19</a:t>
            </a:r>
            <a:endParaRPr lang="ko-KR" altLang="en-US" b="1" dirty="0">
              <a:solidFill>
                <a:schemeClr val="bg1">
                  <a:lumMod val="75000"/>
                </a:schemeClr>
              </a:solidFill>
              <a:latin typeface="+mj-lt"/>
              <a:ea typeface="나눔바른고딕" panose="020B0603020101020101" pitchFamily="50" charset="-127"/>
              <a:cs typeface="Tahoma" panose="020B0604030504040204" pitchFamily="34" charset="0"/>
            </a:endParaRPr>
          </a:p>
        </p:txBody>
      </p:sp>
    </p:spTree>
    <p:extLst>
      <p:ext uri="{BB962C8B-B14F-4D97-AF65-F5344CB8AC3E}">
        <p14:creationId xmlns:p14="http://schemas.microsoft.com/office/powerpoint/2010/main" val="65400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Liability Threshold Model</a:t>
            </a:r>
            <a:endParaRPr lang="ko-KR" altLang="en-US" dirty="0"/>
          </a:p>
        </p:txBody>
      </p:sp>
      <p:sp>
        <p:nvSpPr>
          <p:cNvPr id="3" name="내용 개체 틀 2"/>
          <p:cNvSpPr>
            <a:spLocks noGrp="1"/>
          </p:cNvSpPr>
          <p:nvPr>
            <p:ph idx="1"/>
          </p:nvPr>
        </p:nvSpPr>
        <p:spPr/>
        <p:txBody>
          <a:bodyPr/>
          <a:lstStyle/>
          <a:p>
            <a:r>
              <a:rPr lang="en-US" altLang="ko-KR" dirty="0" smtClean="0"/>
              <a:t>Our risk prediction model is based on the </a:t>
            </a:r>
            <a:r>
              <a:rPr lang="en-US" altLang="ko-KR" b="1" dirty="0" smtClean="0"/>
              <a:t>liability threshold model</a:t>
            </a:r>
            <a:r>
              <a:rPr lang="en-US" altLang="ko-KR" dirty="0" smtClean="0"/>
              <a:t>, which assumes a </a:t>
            </a:r>
            <a:r>
              <a:rPr lang="en-US" altLang="ko-KR" b="1" dirty="0" smtClean="0"/>
              <a:t>latent continuous liability</a:t>
            </a:r>
            <a:r>
              <a:rPr lang="en-US" altLang="ko-KR" dirty="0" smtClean="0"/>
              <a:t> underlying each disease.</a:t>
            </a:r>
          </a:p>
          <a:p>
            <a:endParaRPr lang="en-US" altLang="ko-KR" sz="1000" dirty="0"/>
          </a:p>
          <a:p>
            <a:r>
              <a:rPr lang="en-US" altLang="ko-KR" dirty="0" smtClean="0"/>
              <a:t>In GLM, it is identical to </a:t>
            </a:r>
            <a:r>
              <a:rPr lang="en-US" altLang="ko-KR" b="1" dirty="0" err="1" smtClean="0"/>
              <a:t>Probit</a:t>
            </a:r>
            <a:r>
              <a:rPr lang="en-US" altLang="ko-KR" b="1" dirty="0" smtClean="0"/>
              <a:t> model</a:t>
            </a:r>
            <a:r>
              <a:rPr lang="en-US" altLang="ko-KR" dirty="0" smtClean="0"/>
              <a:t>.</a:t>
            </a:r>
            <a:endParaRPr lang="ko-KR" altLang="en-US" dirty="0"/>
          </a:p>
        </p:txBody>
      </p:sp>
      <p:grpSp>
        <p:nvGrpSpPr>
          <p:cNvPr id="7" name="그룹 6"/>
          <p:cNvGrpSpPr/>
          <p:nvPr/>
        </p:nvGrpSpPr>
        <p:grpSpPr>
          <a:xfrm>
            <a:off x="7932712" y="836712"/>
            <a:ext cx="2735288" cy="144016"/>
            <a:chOff x="7452320" y="836712"/>
            <a:chExt cx="2735288" cy="144016"/>
          </a:xfrm>
        </p:grpSpPr>
        <p:cxnSp>
          <p:nvCxnSpPr>
            <p:cNvPr id="8" name="직선 연결선 7"/>
            <p:cNvCxnSpPr/>
            <p:nvPr/>
          </p:nvCxnSpPr>
          <p:spPr>
            <a:xfrm>
              <a:off x="7524328" y="908720"/>
              <a:ext cx="266328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타원 8"/>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6" descr="a3.png"/>
          <p:cNvPicPr>
            <a:picLocks noChangeAspect="1"/>
          </p:cNvPicPr>
          <p:nvPr/>
        </p:nvPicPr>
        <p:blipFill>
          <a:blip r:embed="rId3" cstate="print"/>
          <a:stretch>
            <a:fillRect/>
          </a:stretch>
        </p:blipFill>
        <p:spPr>
          <a:xfrm>
            <a:off x="4079776" y="3660874"/>
            <a:ext cx="4176464" cy="2504430"/>
          </a:xfrm>
          <a:prstGeom prst="rect">
            <a:avLst/>
          </a:prstGeom>
        </p:spPr>
      </p:pic>
      <p:sp>
        <p:nvSpPr>
          <p:cNvPr id="4" name="슬라이드 번호 개체 틀 3"/>
          <p:cNvSpPr>
            <a:spLocks noGrp="1"/>
          </p:cNvSpPr>
          <p:nvPr>
            <p:ph type="sldNum" sz="quarter" idx="4294967295"/>
          </p:nvPr>
        </p:nvSpPr>
        <p:spPr>
          <a:xfrm>
            <a:off x="8077200" y="6356351"/>
            <a:ext cx="2133600" cy="365125"/>
          </a:xfrm>
        </p:spPr>
        <p:txBody>
          <a:bodyPr/>
          <a:lstStyle/>
          <a:p>
            <a:r>
              <a:rPr lang="en-US" altLang="ko-KR" dirty="0" smtClean="0"/>
              <a:t>9</a:t>
            </a:r>
            <a:endParaRPr lang="ko-KR" altLang="en-US" dirty="0"/>
          </a:p>
        </p:txBody>
      </p:sp>
    </p:spTree>
    <p:extLst>
      <p:ext uri="{BB962C8B-B14F-4D97-AF65-F5344CB8AC3E}">
        <p14:creationId xmlns:p14="http://schemas.microsoft.com/office/powerpoint/2010/main" val="384070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Liability Threshold Model</a:t>
            </a:r>
            <a:endParaRPr lang="ko-KR" altLang="en-US" dirty="0"/>
          </a:p>
        </p:txBody>
      </p:sp>
      <p:sp>
        <p:nvSpPr>
          <p:cNvPr id="3" name="내용 개체 틀 2"/>
          <p:cNvSpPr>
            <a:spLocks noGrp="1"/>
          </p:cNvSpPr>
          <p:nvPr>
            <p:ph idx="1"/>
          </p:nvPr>
        </p:nvSpPr>
        <p:spPr>
          <a:xfrm>
            <a:off x="5005536" y="2262008"/>
            <a:ext cx="5410944" cy="4191329"/>
          </a:xfrm>
        </p:spPr>
        <p:txBody>
          <a:bodyPr/>
          <a:lstStyle/>
          <a:p>
            <a:r>
              <a:rPr lang="en-US" altLang="ko-KR" dirty="0" smtClean="0"/>
              <a:t>L : liability of target individual</a:t>
            </a:r>
          </a:p>
          <a:p>
            <a:r>
              <a:rPr lang="en-US" altLang="ko-KR" dirty="0" smtClean="0"/>
              <a:t>L</a:t>
            </a:r>
            <a:r>
              <a:rPr lang="en-US" altLang="ko-KR" baseline="-25000" dirty="0" smtClean="0"/>
              <a:t>i</a:t>
            </a:r>
            <a:r>
              <a:rPr lang="en-US" altLang="ko-KR" dirty="0" smtClean="0"/>
              <a:t> : liability of </a:t>
            </a:r>
            <a:r>
              <a:rPr lang="en-US" altLang="ko-KR" dirty="0" err="1" smtClean="0"/>
              <a:t>i</a:t>
            </a:r>
            <a:r>
              <a:rPr lang="en-US" altLang="ko-KR" baseline="30000" dirty="0" err="1" smtClean="0"/>
              <a:t>th</a:t>
            </a:r>
            <a:r>
              <a:rPr lang="en-US" altLang="ko-KR" dirty="0" smtClean="0"/>
              <a:t> family member</a:t>
            </a:r>
          </a:p>
          <a:p>
            <a:r>
              <a:rPr lang="en-US" altLang="ko-KR" dirty="0" smtClean="0"/>
              <a:t>T : threshold </a:t>
            </a:r>
            <a:endParaRPr lang="ko-KR" altLang="en-US" dirty="0"/>
          </a:p>
        </p:txBody>
      </p:sp>
      <p:grpSp>
        <p:nvGrpSpPr>
          <p:cNvPr id="7" name="그룹 6"/>
          <p:cNvGrpSpPr/>
          <p:nvPr/>
        </p:nvGrpSpPr>
        <p:grpSpPr>
          <a:xfrm>
            <a:off x="7932712" y="836712"/>
            <a:ext cx="2735288" cy="144016"/>
            <a:chOff x="7452320" y="836712"/>
            <a:chExt cx="2735288" cy="144016"/>
          </a:xfrm>
        </p:grpSpPr>
        <p:cxnSp>
          <p:nvCxnSpPr>
            <p:cNvPr id="8" name="직선 연결선 7"/>
            <p:cNvCxnSpPr/>
            <p:nvPr/>
          </p:nvCxnSpPr>
          <p:spPr>
            <a:xfrm>
              <a:off x="7524328" y="908720"/>
              <a:ext cx="266328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타원 8"/>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8" name="그룹 57"/>
          <p:cNvGrpSpPr/>
          <p:nvPr/>
        </p:nvGrpSpPr>
        <p:grpSpPr>
          <a:xfrm>
            <a:off x="2531604" y="1955973"/>
            <a:ext cx="1980220" cy="2169532"/>
            <a:chOff x="791580" y="1955973"/>
            <a:chExt cx="1980220" cy="2169532"/>
          </a:xfrm>
        </p:grpSpPr>
        <p:grpSp>
          <p:nvGrpSpPr>
            <p:cNvPr id="52" name="그룹 51"/>
            <p:cNvGrpSpPr/>
            <p:nvPr/>
          </p:nvGrpSpPr>
          <p:grpSpPr>
            <a:xfrm>
              <a:off x="791580" y="1955973"/>
              <a:ext cx="1980220" cy="2169532"/>
              <a:chOff x="3491880" y="1628800"/>
              <a:chExt cx="1980220" cy="2169532"/>
            </a:xfrm>
          </p:grpSpPr>
          <p:grpSp>
            <p:nvGrpSpPr>
              <p:cNvPr id="12" name="그룹 11"/>
              <p:cNvGrpSpPr/>
              <p:nvPr/>
            </p:nvGrpSpPr>
            <p:grpSpPr>
              <a:xfrm>
                <a:off x="3491880" y="1628800"/>
                <a:ext cx="1980220" cy="1836204"/>
                <a:chOff x="1007604" y="2474894"/>
                <a:chExt cx="1980220" cy="1836204"/>
              </a:xfrm>
            </p:grpSpPr>
            <p:cxnSp>
              <p:nvCxnSpPr>
                <p:cNvPr id="29" name="직선 연결선 28"/>
                <p:cNvCxnSpPr>
                  <a:stCxn id="36" idx="3"/>
                  <a:endCxn id="37" idx="2"/>
                </p:cNvCxnSpPr>
                <p:nvPr/>
              </p:nvCxnSpPr>
              <p:spPr>
                <a:xfrm>
                  <a:off x="1619672" y="2780928"/>
                  <a:ext cx="756084" cy="0"/>
                </a:xfrm>
                <a:prstGeom prst="line">
                  <a:avLst/>
                </a:prstGeom>
                <a:ln/>
              </p:spPr>
              <p:style>
                <a:lnRef idx="2">
                  <a:schemeClr val="dk1"/>
                </a:lnRef>
                <a:fillRef idx="0">
                  <a:schemeClr val="dk1"/>
                </a:fillRef>
                <a:effectRef idx="1">
                  <a:schemeClr val="dk1"/>
                </a:effectRef>
                <a:fontRef idx="minor">
                  <a:schemeClr val="tx1"/>
                </a:fontRef>
              </p:style>
            </p:cxnSp>
            <p:cxnSp>
              <p:nvCxnSpPr>
                <p:cNvPr id="32" name="직선 연결선 31"/>
                <p:cNvCxnSpPr>
                  <a:stCxn id="39" idx="0"/>
                </p:cNvCxnSpPr>
                <p:nvPr/>
              </p:nvCxnSpPr>
              <p:spPr>
                <a:xfrm flipV="1">
                  <a:off x="1313638" y="3429000"/>
                  <a:ext cx="0" cy="270030"/>
                </a:xfrm>
                <a:prstGeom prst="line">
                  <a:avLst/>
                </a:prstGeom>
                <a:ln/>
              </p:spPr>
              <p:style>
                <a:lnRef idx="2">
                  <a:schemeClr val="dk1"/>
                </a:lnRef>
                <a:fillRef idx="0">
                  <a:schemeClr val="dk1"/>
                </a:fillRef>
                <a:effectRef idx="1">
                  <a:schemeClr val="dk1"/>
                </a:effectRef>
                <a:fontRef idx="minor">
                  <a:schemeClr val="tx1"/>
                </a:fontRef>
              </p:style>
            </p:cxnSp>
            <p:cxnSp>
              <p:nvCxnSpPr>
                <p:cNvPr id="33" name="직선 연결선 32"/>
                <p:cNvCxnSpPr/>
                <p:nvPr/>
              </p:nvCxnSpPr>
              <p:spPr>
                <a:xfrm flipV="1">
                  <a:off x="2663788"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34" name="직선 연결선 33"/>
                <p:cNvCxnSpPr/>
                <p:nvPr/>
              </p:nvCxnSpPr>
              <p:spPr>
                <a:xfrm>
                  <a:off x="1313638" y="3429000"/>
                  <a:ext cx="1350150" cy="0"/>
                </a:xfrm>
                <a:prstGeom prst="line">
                  <a:avLst/>
                </a:prstGeom>
                <a:ln/>
              </p:spPr>
              <p:style>
                <a:lnRef idx="2">
                  <a:schemeClr val="dk1"/>
                </a:lnRef>
                <a:fillRef idx="0">
                  <a:schemeClr val="dk1"/>
                </a:fillRef>
                <a:effectRef idx="1">
                  <a:schemeClr val="dk1"/>
                </a:effectRef>
                <a:fontRef idx="minor">
                  <a:schemeClr val="tx1"/>
                </a:fontRef>
              </p:style>
            </p:cxnSp>
            <p:cxnSp>
              <p:nvCxnSpPr>
                <p:cNvPr id="35" name="직선 연결선 34"/>
                <p:cNvCxnSpPr/>
                <p:nvPr/>
              </p:nvCxnSpPr>
              <p:spPr>
                <a:xfrm>
                  <a:off x="1997714" y="2780928"/>
                  <a:ext cx="0" cy="648072"/>
                </a:xfrm>
                <a:prstGeom prst="line">
                  <a:avLst/>
                </a:prstGeom>
                <a:ln/>
              </p:spPr>
              <p:style>
                <a:lnRef idx="2">
                  <a:schemeClr val="dk1"/>
                </a:lnRef>
                <a:fillRef idx="0">
                  <a:schemeClr val="dk1"/>
                </a:fillRef>
                <a:effectRef idx="1">
                  <a:schemeClr val="dk1"/>
                </a:effectRef>
                <a:fontRef idx="minor">
                  <a:schemeClr val="tx1"/>
                </a:fontRef>
              </p:style>
            </p:cxnSp>
            <p:sp>
              <p:nvSpPr>
                <p:cNvPr id="36" name="직사각형 35"/>
                <p:cNvSpPr/>
                <p:nvPr/>
              </p:nvSpPr>
              <p:spPr>
                <a:xfrm>
                  <a:off x="1043608" y="2492896"/>
                  <a:ext cx="576064"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7" name="타원 36"/>
                <p:cNvSpPr/>
                <p:nvPr/>
              </p:nvSpPr>
              <p:spPr>
                <a:xfrm>
                  <a:off x="2375756" y="247489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39" name="타원 38"/>
                <p:cNvSpPr/>
                <p:nvPr/>
              </p:nvSpPr>
              <p:spPr>
                <a:xfrm>
                  <a:off x="1007604" y="3699030"/>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0" name="직사각형 39"/>
                <p:cNvSpPr/>
                <p:nvPr/>
              </p:nvSpPr>
              <p:spPr>
                <a:xfrm>
                  <a:off x="2375756" y="3735034"/>
                  <a:ext cx="576064"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sp>
            <p:nvSpPr>
              <p:cNvPr id="48" name="TextBox 47"/>
              <p:cNvSpPr txBox="1"/>
              <p:nvPr/>
            </p:nvSpPr>
            <p:spPr>
              <a:xfrm>
                <a:off x="3563888" y="2213574"/>
                <a:ext cx="504056" cy="369332"/>
              </a:xfrm>
              <a:prstGeom prst="rect">
                <a:avLst/>
              </a:prstGeom>
              <a:noFill/>
            </p:spPr>
            <p:txBody>
              <a:bodyPr wrap="square" rtlCol="0">
                <a:spAutoFit/>
              </a:bodyPr>
              <a:lstStyle/>
              <a:p>
                <a:pPr algn="ctr"/>
                <a:r>
                  <a:rPr lang="en-US" altLang="ko-KR" dirty="0">
                    <a:latin typeface="Trebuchet MS" panose="020B0603020202020204" pitchFamily="34" charset="0"/>
                  </a:rPr>
                  <a:t>L</a:t>
                </a:r>
                <a:r>
                  <a:rPr lang="en-US" altLang="ko-KR" baseline="-25000" dirty="0">
                    <a:latin typeface="Trebuchet MS" panose="020B0603020202020204" pitchFamily="34" charset="0"/>
                  </a:rPr>
                  <a:t>1</a:t>
                </a:r>
                <a:endParaRPr lang="ko-KR" altLang="en-US" dirty="0">
                  <a:latin typeface="Trebuchet MS" panose="020B0603020202020204" pitchFamily="34" charset="0"/>
                </a:endParaRPr>
              </a:p>
            </p:txBody>
          </p:sp>
          <p:sp>
            <p:nvSpPr>
              <p:cNvPr id="49" name="TextBox 48"/>
              <p:cNvSpPr txBox="1"/>
              <p:nvPr/>
            </p:nvSpPr>
            <p:spPr>
              <a:xfrm>
                <a:off x="4932040" y="2204864"/>
                <a:ext cx="504056" cy="369332"/>
              </a:xfrm>
              <a:prstGeom prst="rect">
                <a:avLst/>
              </a:prstGeom>
              <a:noFill/>
            </p:spPr>
            <p:txBody>
              <a:bodyPr wrap="square" rtlCol="0">
                <a:spAutoFit/>
              </a:bodyPr>
              <a:lstStyle/>
              <a:p>
                <a:pPr algn="ctr"/>
                <a:r>
                  <a:rPr lang="en-US" altLang="ko-KR" dirty="0">
                    <a:latin typeface="Trebuchet MS" panose="020B0603020202020204" pitchFamily="34" charset="0"/>
                  </a:rPr>
                  <a:t>L</a:t>
                </a:r>
                <a:r>
                  <a:rPr lang="en-US" altLang="ko-KR" baseline="-25000" dirty="0">
                    <a:latin typeface="Trebuchet MS" panose="020B0603020202020204" pitchFamily="34" charset="0"/>
                  </a:rPr>
                  <a:t>2</a:t>
                </a:r>
                <a:endParaRPr lang="ko-KR" altLang="en-US" dirty="0">
                  <a:latin typeface="Trebuchet MS" panose="020B0603020202020204" pitchFamily="34" charset="0"/>
                </a:endParaRPr>
              </a:p>
            </p:txBody>
          </p:sp>
          <p:sp>
            <p:nvSpPr>
              <p:cNvPr id="50" name="TextBox 49"/>
              <p:cNvSpPr txBox="1"/>
              <p:nvPr/>
            </p:nvSpPr>
            <p:spPr>
              <a:xfrm>
                <a:off x="4932040" y="3429000"/>
                <a:ext cx="504056" cy="369332"/>
              </a:xfrm>
              <a:prstGeom prst="rect">
                <a:avLst/>
              </a:prstGeom>
              <a:noFill/>
            </p:spPr>
            <p:txBody>
              <a:bodyPr wrap="square" rtlCol="0">
                <a:spAutoFit/>
              </a:bodyPr>
              <a:lstStyle/>
              <a:p>
                <a:pPr algn="ctr"/>
                <a:r>
                  <a:rPr lang="en-US" altLang="ko-KR" dirty="0">
                    <a:latin typeface="Trebuchet MS" panose="020B0603020202020204" pitchFamily="34" charset="0"/>
                  </a:rPr>
                  <a:t>L</a:t>
                </a:r>
                <a:r>
                  <a:rPr lang="en-US" altLang="ko-KR" baseline="-25000" dirty="0">
                    <a:latin typeface="Trebuchet MS" panose="020B0603020202020204" pitchFamily="34" charset="0"/>
                  </a:rPr>
                  <a:t>3</a:t>
                </a:r>
                <a:endParaRPr lang="ko-KR" altLang="en-US" dirty="0">
                  <a:latin typeface="Trebuchet MS" panose="020B0603020202020204" pitchFamily="34" charset="0"/>
                </a:endParaRPr>
              </a:p>
            </p:txBody>
          </p:sp>
          <p:sp>
            <p:nvSpPr>
              <p:cNvPr id="51" name="TextBox 50"/>
              <p:cNvSpPr txBox="1"/>
              <p:nvPr/>
            </p:nvSpPr>
            <p:spPr>
              <a:xfrm>
                <a:off x="3563888" y="3419708"/>
                <a:ext cx="504056" cy="369332"/>
              </a:xfrm>
              <a:prstGeom prst="rect">
                <a:avLst/>
              </a:prstGeom>
              <a:noFill/>
            </p:spPr>
            <p:txBody>
              <a:bodyPr wrap="square" rtlCol="0">
                <a:spAutoFit/>
              </a:bodyPr>
              <a:lstStyle/>
              <a:p>
                <a:pPr algn="ctr"/>
                <a:r>
                  <a:rPr lang="en-US" altLang="ko-KR" dirty="0">
                    <a:latin typeface="Trebuchet MS" panose="020B0603020202020204" pitchFamily="34" charset="0"/>
                  </a:rPr>
                  <a:t>L</a:t>
                </a:r>
                <a:endParaRPr lang="ko-KR" altLang="en-US" dirty="0">
                  <a:latin typeface="Trebuchet MS" panose="020B0603020202020204" pitchFamily="34" charset="0"/>
                </a:endParaRPr>
              </a:p>
            </p:txBody>
          </p:sp>
        </p:grpSp>
        <p:pic>
          <p:nvPicPr>
            <p:cNvPr id="53" name="그림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591" y="3286118"/>
              <a:ext cx="400050" cy="400050"/>
            </a:xfrm>
            <a:prstGeom prst="rect">
              <a:avLst/>
            </a:prstGeom>
          </p:spPr>
        </p:pic>
      </p:grpSp>
      <p:grpSp>
        <p:nvGrpSpPr>
          <p:cNvPr id="57" name="그룹 56"/>
          <p:cNvGrpSpPr/>
          <p:nvPr/>
        </p:nvGrpSpPr>
        <p:grpSpPr>
          <a:xfrm>
            <a:off x="1981200" y="4476254"/>
            <a:ext cx="8229600" cy="1977083"/>
            <a:chOff x="457200" y="4149079"/>
            <a:chExt cx="8229600" cy="1977083"/>
          </a:xfrm>
        </p:grpSpPr>
        <p:sp>
          <p:nvSpPr>
            <p:cNvPr id="54" name="내용 개체 틀 2"/>
            <p:cNvSpPr txBox="1">
              <a:spLocks/>
            </p:cNvSpPr>
            <p:nvPr/>
          </p:nvSpPr>
          <p:spPr>
            <a:xfrm>
              <a:off x="457200" y="4149079"/>
              <a:ext cx="8229600" cy="1977083"/>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anose="020B0604020202020204" pitchFamily="34" charset="0"/>
                <a:buChar char="•"/>
                <a:defRPr sz="2400" kern="1200" baseline="0">
                  <a:solidFill>
                    <a:schemeClr val="tx1"/>
                  </a:solidFill>
                  <a:latin typeface="Tahoma" panose="020B0604030504040204" pitchFamily="34" charset="0"/>
                  <a:ea typeface="+mn-ea"/>
                  <a:cs typeface="Tahoma" panose="020B0604030504040204" pitchFamily="34" charset="0"/>
                </a:defRPr>
              </a:lvl1pPr>
              <a:lvl2pPr marL="742950" indent="-285750" algn="l" defTabSz="914400" rtl="0" eaLnBrk="1" latinLnBrk="1" hangingPunct="1">
                <a:spcBef>
                  <a:spcPct val="20000"/>
                </a:spcBef>
                <a:buFont typeface="Arial" panose="020B0604020202020204" pitchFamily="34" charset="0"/>
                <a:buChar char="–"/>
                <a:defRPr sz="2000" kern="1200">
                  <a:solidFill>
                    <a:schemeClr val="tx1"/>
                  </a:solidFill>
                  <a:latin typeface="Tahoma" panose="020B0604030504040204" pitchFamily="34" charset="0"/>
                  <a:ea typeface="+mn-ea"/>
                  <a:cs typeface="Tahoma" panose="020B0604030504040204" pitchFamily="34" charset="0"/>
                </a:defRPr>
              </a:lvl2pPr>
              <a:lvl3pPr marL="1143000" indent="-228600" algn="l" defTabSz="914400" rtl="0" eaLnBrk="1" latinLnBrk="1" hangingPunct="1">
                <a:spcBef>
                  <a:spcPct val="20000"/>
                </a:spcBef>
                <a:buFont typeface="Arial" panose="020B0604020202020204" pitchFamily="34" charset="0"/>
                <a:buChar char="•"/>
                <a:defRPr sz="1800" kern="1200">
                  <a:solidFill>
                    <a:schemeClr val="tx1"/>
                  </a:solidFill>
                  <a:latin typeface="Tahoma" panose="020B0604030504040204" pitchFamily="34" charset="0"/>
                  <a:ea typeface="+mn-ea"/>
                  <a:cs typeface="Tahoma" panose="020B0604030504040204" pitchFamily="34" charset="0"/>
                </a:defRPr>
              </a:lvl3pPr>
              <a:lvl4pPr marL="1600200" indent="-228600" algn="l" defTabSz="914400" rtl="0" eaLnBrk="1" latinLnBrk="1" hangingPunct="1">
                <a:spcBef>
                  <a:spcPct val="20000"/>
                </a:spcBef>
                <a:buFont typeface="Arial" panose="020B0604020202020204" pitchFamily="34" charset="0"/>
                <a:buChar char="–"/>
                <a:defRPr sz="1600" kern="1200">
                  <a:solidFill>
                    <a:schemeClr val="tx1"/>
                  </a:solidFill>
                  <a:latin typeface="Tahoma" panose="020B0604030504040204" pitchFamily="34" charset="0"/>
                  <a:ea typeface="+mn-ea"/>
                  <a:cs typeface="Tahoma" panose="020B0604030504040204" pitchFamily="34" charset="0"/>
                </a:defRPr>
              </a:lvl4pPr>
              <a:lvl5pPr marL="2057400" indent="-228600" algn="l" defTabSz="914400" rtl="0" eaLnBrk="1" latinLnBrk="1" hangingPunct="1">
                <a:spcBef>
                  <a:spcPct val="20000"/>
                </a:spcBef>
                <a:buFont typeface="Arial" panose="020B0604020202020204" pitchFamily="34" charset="0"/>
                <a:buChar char="»"/>
                <a:defRPr sz="1600" kern="1200">
                  <a:solidFill>
                    <a:schemeClr val="tx1"/>
                  </a:solidFill>
                  <a:latin typeface="Tahoma" panose="020B0604030504040204" pitchFamily="34" charset="0"/>
                  <a:ea typeface="+mn-ea"/>
                  <a:cs typeface="Tahoma" panose="020B060403050404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sz="2800" dirty="0"/>
                <a:t>Risk prediction based on family history</a:t>
              </a:r>
              <a:endParaRPr lang="ko-KR" altLang="en-US" sz="28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756" y="4869160"/>
              <a:ext cx="5531548" cy="41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슬라이드 번호 개체 틀 3"/>
          <p:cNvSpPr>
            <a:spLocks noGrp="1"/>
          </p:cNvSpPr>
          <p:nvPr>
            <p:ph type="sldNum" sz="quarter" idx="4294967295"/>
          </p:nvPr>
        </p:nvSpPr>
        <p:spPr>
          <a:xfrm>
            <a:off x="8077200" y="6356351"/>
            <a:ext cx="2133600" cy="365125"/>
          </a:xfrm>
        </p:spPr>
        <p:txBody>
          <a:bodyPr/>
          <a:lstStyle/>
          <a:p>
            <a:r>
              <a:rPr lang="en-US" altLang="ko-KR" dirty="0" smtClean="0"/>
              <a:t>10</a:t>
            </a:r>
            <a:endParaRPr lang="ko-KR" altLang="en-US" dirty="0"/>
          </a:p>
        </p:txBody>
      </p:sp>
    </p:spTree>
    <p:extLst>
      <p:ext uri="{BB962C8B-B14F-4D97-AF65-F5344CB8AC3E}">
        <p14:creationId xmlns:p14="http://schemas.microsoft.com/office/powerpoint/2010/main" val="2721642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Liability Threshold Model</a:t>
            </a:r>
            <a:endParaRPr lang="ko-KR" altLang="en-US" dirty="0"/>
          </a:p>
        </p:txBody>
      </p:sp>
      <p:grpSp>
        <p:nvGrpSpPr>
          <p:cNvPr id="7" name="그룹 6"/>
          <p:cNvGrpSpPr/>
          <p:nvPr/>
        </p:nvGrpSpPr>
        <p:grpSpPr>
          <a:xfrm>
            <a:off x="7932712" y="836712"/>
            <a:ext cx="2735288" cy="144016"/>
            <a:chOff x="7452320" y="836712"/>
            <a:chExt cx="2735288" cy="144016"/>
          </a:xfrm>
        </p:grpSpPr>
        <p:cxnSp>
          <p:nvCxnSpPr>
            <p:cNvPr id="8" name="직선 연결선 7"/>
            <p:cNvCxnSpPr/>
            <p:nvPr/>
          </p:nvCxnSpPr>
          <p:spPr>
            <a:xfrm>
              <a:off x="7524328" y="908720"/>
              <a:ext cx="266328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타원 8"/>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2063552" y="2128506"/>
            <a:ext cx="8144198" cy="3892782"/>
            <a:chOff x="539552" y="1988840"/>
            <a:chExt cx="8144198" cy="3892782"/>
          </a:xfrm>
        </p:grpSpPr>
        <p:pic>
          <p:nvPicPr>
            <p:cNvPr id="2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75" y="1988840"/>
              <a:ext cx="59848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068543"/>
              <a:ext cx="185896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그룹 9"/>
            <p:cNvGrpSpPr/>
            <p:nvPr/>
          </p:nvGrpSpPr>
          <p:grpSpPr>
            <a:xfrm>
              <a:off x="539552" y="3894717"/>
              <a:ext cx="6264696" cy="1986905"/>
              <a:chOff x="1187624" y="4317532"/>
              <a:chExt cx="6264696" cy="1986905"/>
            </a:xfrm>
          </p:grpSpPr>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571" y="4746079"/>
                <a:ext cx="14287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1520" y="5461074"/>
                <a:ext cx="2590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4317532"/>
                <a:ext cx="3286610" cy="1986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69296" y="5336629"/>
                <a:ext cx="934038" cy="276999"/>
              </a:xfrm>
              <a:prstGeom prst="rect">
                <a:avLst/>
              </a:prstGeom>
              <a:noFill/>
            </p:spPr>
            <p:txBody>
              <a:bodyPr wrap="none" rtlCol="0">
                <a:spAutoFit/>
              </a:bodyPr>
              <a:lstStyle/>
              <a:p>
                <a:r>
                  <a:rPr lang="en-US" altLang="ko-KR" sz="1200" dirty="0">
                    <a:solidFill>
                      <a:schemeClr val="tx1">
                        <a:lumMod val="65000"/>
                        <a:lumOff val="35000"/>
                      </a:schemeClr>
                    </a:solidFill>
                    <a:latin typeface="Trebuchet MS" panose="020B0603020202020204" pitchFamily="34" charset="0"/>
                  </a:rPr>
                  <a:t>Prevalence</a:t>
                </a:r>
                <a:endParaRPr lang="ko-KR" altLang="en-US" sz="1200" dirty="0">
                  <a:solidFill>
                    <a:schemeClr val="tx1">
                      <a:lumMod val="65000"/>
                      <a:lumOff val="35000"/>
                    </a:schemeClr>
                  </a:solidFill>
                  <a:latin typeface="Trebuchet MS" panose="020B0603020202020204" pitchFamily="34" charset="0"/>
                </a:endParaRPr>
              </a:p>
            </p:txBody>
          </p:sp>
          <p:cxnSp>
            <p:nvCxnSpPr>
              <p:cNvPr id="6" name="구부러진 연결선 5"/>
              <p:cNvCxnSpPr/>
              <p:nvPr/>
            </p:nvCxnSpPr>
            <p:spPr>
              <a:xfrm rot="10800000">
                <a:off x="3303334" y="5475128"/>
                <a:ext cx="404570" cy="258128"/>
              </a:xfrm>
              <a:prstGeom prst="curvedConnector3">
                <a:avLst/>
              </a:prstGeom>
              <a:ln>
                <a:tailEnd type="arrow"/>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grpSp>
      <p:sp>
        <p:nvSpPr>
          <p:cNvPr id="18" name="내용 개체 틀 2"/>
          <p:cNvSpPr>
            <a:spLocks noGrp="1"/>
          </p:cNvSpPr>
          <p:nvPr>
            <p:ph idx="1"/>
          </p:nvPr>
        </p:nvSpPr>
        <p:spPr>
          <a:xfrm>
            <a:off x="1981200" y="1556793"/>
            <a:ext cx="8229600" cy="4569371"/>
          </a:xfrm>
        </p:spPr>
        <p:txBody>
          <a:bodyPr/>
          <a:lstStyle/>
          <a:p>
            <a:r>
              <a:rPr lang="en-US" altLang="ko-KR" dirty="0" smtClean="0"/>
              <a:t>Notations</a:t>
            </a:r>
          </a:p>
        </p:txBody>
      </p:sp>
      <p:sp>
        <p:nvSpPr>
          <p:cNvPr id="14" name="슬라이드 번호 개체 틀 13"/>
          <p:cNvSpPr>
            <a:spLocks noGrp="1"/>
          </p:cNvSpPr>
          <p:nvPr>
            <p:ph type="sldNum" sz="quarter" idx="4294967295"/>
          </p:nvPr>
        </p:nvSpPr>
        <p:spPr>
          <a:xfrm>
            <a:off x="8077200" y="6356351"/>
            <a:ext cx="2133600" cy="365125"/>
          </a:xfrm>
        </p:spPr>
        <p:txBody>
          <a:bodyPr/>
          <a:lstStyle/>
          <a:p>
            <a:r>
              <a:rPr lang="en-US" altLang="ko-KR" dirty="0" smtClean="0"/>
              <a:t>11</a:t>
            </a:r>
            <a:endParaRPr lang="ko-KR" altLang="en-US" dirty="0"/>
          </a:p>
        </p:txBody>
      </p:sp>
    </p:spTree>
    <p:extLst>
      <p:ext uri="{BB962C8B-B14F-4D97-AF65-F5344CB8AC3E}">
        <p14:creationId xmlns:p14="http://schemas.microsoft.com/office/powerpoint/2010/main" val="3232622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Liability Threshold Model</a:t>
            </a:r>
            <a:endParaRPr lang="ko-KR" altLang="en-US" dirty="0"/>
          </a:p>
        </p:txBody>
      </p:sp>
      <p:sp>
        <p:nvSpPr>
          <p:cNvPr id="3" name="내용 개체 틀 2"/>
          <p:cNvSpPr>
            <a:spLocks noGrp="1"/>
          </p:cNvSpPr>
          <p:nvPr>
            <p:ph idx="1"/>
          </p:nvPr>
        </p:nvSpPr>
        <p:spPr>
          <a:xfrm>
            <a:off x="1981200" y="1556793"/>
            <a:ext cx="8229600" cy="4569371"/>
          </a:xfrm>
        </p:spPr>
        <p:txBody>
          <a:bodyPr/>
          <a:lstStyle/>
          <a:p>
            <a:r>
              <a:rPr lang="en-US" altLang="ko-KR" dirty="0" smtClean="0"/>
              <a:t>Model Assumption</a:t>
            </a:r>
          </a:p>
          <a:p>
            <a:pPr lvl="1"/>
            <a:r>
              <a:rPr lang="en-US" altLang="ko-KR" dirty="0" smtClean="0"/>
              <a:t>Liability distribution of whole family</a:t>
            </a:r>
          </a:p>
          <a:p>
            <a:pPr lvl="1"/>
            <a:endParaRPr lang="en-US" altLang="ko-KR" dirty="0"/>
          </a:p>
          <a:p>
            <a:pPr lvl="1"/>
            <a:endParaRPr lang="en-US" altLang="ko-KR" dirty="0" smtClean="0"/>
          </a:p>
          <a:p>
            <a:pPr lvl="1"/>
            <a:endParaRPr lang="en-US" altLang="ko-KR" dirty="0"/>
          </a:p>
          <a:p>
            <a:pPr lvl="1"/>
            <a:endParaRPr lang="en-US" altLang="ko-KR" dirty="0" smtClean="0"/>
          </a:p>
          <a:p>
            <a:pPr marL="457200" lvl="1" indent="0">
              <a:buNone/>
            </a:pPr>
            <a:endParaRPr lang="en-US" altLang="ko-KR" dirty="0" smtClean="0"/>
          </a:p>
          <a:p>
            <a:pPr lvl="1"/>
            <a:r>
              <a:rPr lang="en-US" altLang="ko-KR" dirty="0" smtClean="0"/>
              <a:t>Liability distribution without target individual</a:t>
            </a:r>
            <a:endParaRPr lang="ko-KR" altLang="en-US" dirty="0"/>
          </a:p>
        </p:txBody>
      </p:sp>
      <p:grpSp>
        <p:nvGrpSpPr>
          <p:cNvPr id="7" name="그룹 6"/>
          <p:cNvGrpSpPr/>
          <p:nvPr/>
        </p:nvGrpSpPr>
        <p:grpSpPr>
          <a:xfrm>
            <a:off x="7932712" y="836712"/>
            <a:ext cx="2735288" cy="144016"/>
            <a:chOff x="7452320" y="836712"/>
            <a:chExt cx="2735288" cy="144016"/>
          </a:xfrm>
        </p:grpSpPr>
        <p:cxnSp>
          <p:nvCxnSpPr>
            <p:cNvPr id="8" name="직선 연결선 7"/>
            <p:cNvCxnSpPr/>
            <p:nvPr/>
          </p:nvCxnSpPr>
          <p:spPr>
            <a:xfrm>
              <a:off x="7524328" y="908720"/>
              <a:ext cx="266328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타원 8"/>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695" y="4592037"/>
            <a:ext cx="196373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그룹 12"/>
          <p:cNvGrpSpPr/>
          <p:nvPr/>
        </p:nvGrpSpPr>
        <p:grpSpPr>
          <a:xfrm>
            <a:off x="2812084" y="2420888"/>
            <a:ext cx="6596285" cy="1352550"/>
            <a:chOff x="1288083" y="2636912"/>
            <a:chExt cx="6596285" cy="1352550"/>
          </a:xfrm>
        </p:grpSpPr>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083" y="2636912"/>
              <a:ext cx="15906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981" y="2636912"/>
              <a:ext cx="4878387"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1864" y="4592538"/>
            <a:ext cx="54038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슬라이드 번호 개체 틀 3"/>
          <p:cNvSpPr>
            <a:spLocks noGrp="1"/>
          </p:cNvSpPr>
          <p:nvPr>
            <p:ph type="sldNum" sz="quarter" idx="4294967295"/>
          </p:nvPr>
        </p:nvSpPr>
        <p:spPr>
          <a:xfrm>
            <a:off x="8077200" y="6356351"/>
            <a:ext cx="2133600" cy="365125"/>
          </a:xfrm>
        </p:spPr>
        <p:txBody>
          <a:bodyPr/>
          <a:lstStyle/>
          <a:p>
            <a:r>
              <a:rPr lang="en-US" altLang="ko-KR" dirty="0" smtClean="0"/>
              <a:t>12</a:t>
            </a:r>
            <a:endParaRPr lang="ko-KR" altLang="en-US" dirty="0"/>
          </a:p>
        </p:txBody>
      </p:sp>
    </p:spTree>
    <p:extLst>
      <p:ext uri="{BB962C8B-B14F-4D97-AF65-F5344CB8AC3E}">
        <p14:creationId xmlns:p14="http://schemas.microsoft.com/office/powerpoint/2010/main" val="1277569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half" idx="1"/>
          </p:nvPr>
        </p:nvSpPr>
        <p:spPr>
          <a:ln>
            <a:solidFill>
              <a:schemeClr val="bg1">
                <a:lumMod val="65000"/>
              </a:schemeClr>
            </a:solidFill>
            <a:prstDash val="dash"/>
          </a:ln>
        </p:spPr>
        <p:txBody>
          <a:bodyPr>
            <a:normAutofit/>
          </a:bodyPr>
          <a:lstStyle/>
          <a:p>
            <a:r>
              <a:rPr lang="en-US" altLang="ko-KR" sz="1800" dirty="0"/>
              <a:t>The conditional distribution of L</a:t>
            </a:r>
            <a:endParaRPr lang="ko-KR" altLang="en-US" sz="1800" dirty="0"/>
          </a:p>
          <a:p>
            <a:endParaRPr lang="en-US" altLang="ko-KR" sz="1800" dirty="0"/>
          </a:p>
          <a:p>
            <a:endParaRPr lang="en-US" altLang="ko-KR" sz="1800" dirty="0"/>
          </a:p>
          <a:p>
            <a:endParaRPr lang="en-US" altLang="ko-KR" sz="1800" dirty="0"/>
          </a:p>
          <a:p>
            <a:endParaRPr lang="en-US" altLang="ko-KR" sz="1000" dirty="0"/>
          </a:p>
          <a:p>
            <a:r>
              <a:rPr lang="en-US" altLang="ko-KR" sz="1800" dirty="0"/>
              <a:t>Then </a:t>
            </a:r>
            <a:r>
              <a:rPr lang="en-US" altLang="ko-KR" sz="1800" dirty="0"/>
              <a:t>we can define the </a:t>
            </a:r>
            <a:r>
              <a:rPr lang="en-US" altLang="ko-KR" sz="1800" dirty="0"/>
              <a:t>absolute risk based on the family history.</a:t>
            </a:r>
            <a:endParaRPr lang="en-US" altLang="ko-KR" sz="1800" dirty="0"/>
          </a:p>
          <a:p>
            <a:endParaRPr lang="ko-KR" altLang="en-US" sz="1800" dirty="0"/>
          </a:p>
        </p:txBody>
      </p:sp>
      <p:sp>
        <p:nvSpPr>
          <p:cNvPr id="3" name="내용 개체 틀 2"/>
          <p:cNvSpPr>
            <a:spLocks noGrp="1"/>
          </p:cNvSpPr>
          <p:nvPr>
            <p:ph sz="half" idx="2"/>
          </p:nvPr>
        </p:nvSpPr>
        <p:spPr>
          <a:ln>
            <a:solidFill>
              <a:schemeClr val="bg1">
                <a:lumMod val="65000"/>
              </a:schemeClr>
            </a:solidFill>
            <a:prstDash val="dash"/>
          </a:ln>
        </p:spPr>
        <p:txBody>
          <a:bodyPr>
            <a:normAutofit/>
          </a:bodyPr>
          <a:lstStyle/>
          <a:p>
            <a:r>
              <a:rPr lang="en-US" altLang="ko-KR" sz="1800" dirty="0"/>
              <a:t>L is truncated at </a:t>
            </a:r>
            <a:r>
              <a:rPr lang="en-US" altLang="ko-KR" sz="1800" b="1" dirty="0"/>
              <a:t>a</a:t>
            </a:r>
            <a:r>
              <a:rPr lang="en-US" altLang="ko-KR" sz="1800" dirty="0"/>
              <a:t> and</a:t>
            </a:r>
            <a:r>
              <a:rPr lang="en-US" altLang="ko-KR" sz="1800" b="1" dirty="0"/>
              <a:t> b</a:t>
            </a:r>
            <a:r>
              <a:rPr lang="en-US" altLang="ko-KR" sz="1800" dirty="0"/>
              <a:t> such that</a:t>
            </a:r>
          </a:p>
          <a:p>
            <a:endParaRPr lang="en-US" altLang="ko-KR" sz="1800" dirty="0"/>
          </a:p>
          <a:p>
            <a:endParaRPr lang="en-US" altLang="ko-KR" sz="1800" dirty="0"/>
          </a:p>
          <a:p>
            <a:endParaRPr lang="en-US" altLang="ko-KR" sz="1800" dirty="0"/>
          </a:p>
          <a:p>
            <a:endParaRPr lang="en-US" altLang="ko-KR" sz="1800" dirty="0"/>
          </a:p>
          <a:p>
            <a:endParaRPr lang="en-US" altLang="ko-KR" sz="1000" dirty="0"/>
          </a:p>
          <a:p>
            <a:r>
              <a:rPr lang="en-US" altLang="ko-KR" sz="1800" dirty="0"/>
              <a:t>Truncated </a:t>
            </a:r>
            <a:r>
              <a:rPr lang="en-US" altLang="ko-KR" sz="1800" dirty="0"/>
              <a:t>Normal Distribution</a:t>
            </a:r>
            <a:endParaRPr lang="ko-KR" altLang="en-US" sz="1800" dirty="0"/>
          </a:p>
          <a:p>
            <a:endParaRPr lang="ko-KR" altLang="en-US" sz="1800" dirty="0"/>
          </a:p>
        </p:txBody>
      </p:sp>
      <p:sp>
        <p:nvSpPr>
          <p:cNvPr id="4" name="제목 3"/>
          <p:cNvSpPr>
            <a:spLocks noGrp="1"/>
          </p:cNvSpPr>
          <p:nvPr>
            <p:ph type="title"/>
          </p:nvPr>
        </p:nvSpPr>
        <p:spPr/>
        <p:txBody>
          <a:bodyPr>
            <a:normAutofit fontScale="90000"/>
          </a:bodyPr>
          <a:lstStyle/>
          <a:p>
            <a:r>
              <a:rPr lang="en-US" altLang="ko-KR" dirty="0"/>
              <a:t>Truncated Normal Dist.</a:t>
            </a:r>
            <a:endParaRPr lang="ko-KR" altLang="en-US" dirty="0"/>
          </a:p>
        </p:txBody>
      </p:sp>
      <p:grpSp>
        <p:nvGrpSpPr>
          <p:cNvPr id="5" name="그룹 4"/>
          <p:cNvGrpSpPr/>
          <p:nvPr/>
        </p:nvGrpSpPr>
        <p:grpSpPr>
          <a:xfrm>
            <a:off x="7392144" y="836712"/>
            <a:ext cx="3275856" cy="144016"/>
            <a:chOff x="7452320" y="836712"/>
            <a:chExt cx="3275856" cy="144016"/>
          </a:xfrm>
        </p:grpSpPr>
        <p:cxnSp>
          <p:nvCxnSpPr>
            <p:cNvPr id="6" name="직선 연결선 5"/>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47" y="2132856"/>
            <a:ext cx="38782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32" y="2564904"/>
            <a:ext cx="36401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862" y="2187848"/>
            <a:ext cx="381158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057" y="3861049"/>
            <a:ext cx="323056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577" y="3861049"/>
            <a:ext cx="3430587"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슬라이드 번호 개체 틀 7"/>
          <p:cNvSpPr>
            <a:spLocks noGrp="1"/>
          </p:cNvSpPr>
          <p:nvPr>
            <p:ph type="sldNum" sz="quarter" idx="12"/>
          </p:nvPr>
        </p:nvSpPr>
        <p:spPr/>
        <p:txBody>
          <a:bodyPr/>
          <a:lstStyle/>
          <a:p>
            <a:r>
              <a:rPr lang="en-US" altLang="ko-KR" dirty="0" smtClean="0"/>
              <a:t>13</a:t>
            </a:r>
            <a:endParaRPr lang="ko-KR" altLang="en-US" dirty="0"/>
          </a:p>
        </p:txBody>
      </p:sp>
    </p:spTree>
    <p:extLst>
      <p:ext uri="{BB962C8B-B14F-4D97-AF65-F5344CB8AC3E}">
        <p14:creationId xmlns:p14="http://schemas.microsoft.com/office/powerpoint/2010/main" val="396659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sz="half" idx="1"/>
          </p:nvPr>
        </p:nvSpPr>
        <p:spPr>
          <a:ln>
            <a:solidFill>
              <a:schemeClr val="bg1">
                <a:lumMod val="65000"/>
              </a:schemeClr>
            </a:solidFill>
            <a:prstDash val="dash"/>
          </a:ln>
        </p:spPr>
        <p:txBody>
          <a:bodyPr>
            <a:normAutofit/>
          </a:bodyPr>
          <a:lstStyle/>
          <a:p>
            <a:r>
              <a:rPr lang="en-US" altLang="ko-KR" sz="1800" dirty="0"/>
              <a:t>Moment Generating Function of truncated </a:t>
            </a:r>
            <a:r>
              <a:rPr lang="en-US" altLang="ko-KR" sz="1800" dirty="0"/>
              <a:t>normal</a:t>
            </a:r>
          </a:p>
          <a:p>
            <a:endParaRPr lang="en-US" altLang="ko-KR" sz="100" dirty="0"/>
          </a:p>
          <a:p>
            <a:pPr marL="0" indent="0">
              <a:buNone/>
            </a:pPr>
            <a:endParaRPr lang="en-US" altLang="ko-KR" sz="100" dirty="0"/>
          </a:p>
          <a:p>
            <a:pPr marL="0" indent="0">
              <a:buNone/>
            </a:pPr>
            <a:r>
              <a:rPr lang="en-US" altLang="ko-KR" sz="1400" dirty="0"/>
              <a:t> </a:t>
            </a:r>
            <a:r>
              <a:rPr lang="en-US" altLang="ko-KR" sz="1400" dirty="0"/>
              <a:t>     - Let denote </a:t>
            </a:r>
            <a:endParaRPr lang="en-US" altLang="ko-KR" sz="14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pPr lvl="1"/>
            <a:endParaRPr lang="en-US" altLang="ko-KR" sz="1800" dirty="0"/>
          </a:p>
          <a:p>
            <a:pPr marL="0" indent="0">
              <a:buNone/>
            </a:pPr>
            <a:r>
              <a:rPr lang="en-US" altLang="ko-KR" sz="1400" dirty="0"/>
              <a:t>      </a:t>
            </a:r>
            <a:r>
              <a:rPr lang="en-US" altLang="ko-KR" sz="1400" dirty="0"/>
              <a:t>- </a:t>
            </a:r>
            <a:r>
              <a:rPr lang="en-US" altLang="ko-KR" sz="1400" dirty="0"/>
              <a:t>Exponential term</a:t>
            </a:r>
            <a:endParaRPr lang="en-US" altLang="ko-KR" sz="1400" dirty="0"/>
          </a:p>
        </p:txBody>
      </p:sp>
      <p:sp>
        <p:nvSpPr>
          <p:cNvPr id="3" name="내용 개체 틀 2"/>
          <p:cNvSpPr>
            <a:spLocks noGrp="1"/>
          </p:cNvSpPr>
          <p:nvPr>
            <p:ph sz="half" idx="2"/>
          </p:nvPr>
        </p:nvSpPr>
        <p:spPr>
          <a:xfrm>
            <a:off x="6172200" y="1600201"/>
            <a:ext cx="4316288" cy="4525963"/>
          </a:xfrm>
          <a:ln>
            <a:solidFill>
              <a:schemeClr val="bg1">
                <a:lumMod val="65000"/>
              </a:schemeClr>
            </a:solidFill>
            <a:prstDash val="dash"/>
          </a:ln>
        </p:spPr>
        <p:txBody>
          <a:bodyPr>
            <a:normAutofit/>
          </a:bodyPr>
          <a:lstStyle/>
          <a:p>
            <a:pPr marL="0" indent="0">
              <a:buNone/>
            </a:pPr>
            <a:endParaRPr lang="en-US" altLang="ko-KR" sz="100" dirty="0"/>
          </a:p>
          <a:p>
            <a:pPr marL="0" indent="0">
              <a:buNone/>
            </a:pPr>
            <a:endParaRPr lang="en-US" altLang="ko-KR" sz="100" dirty="0"/>
          </a:p>
          <a:p>
            <a:pPr marL="0" indent="0">
              <a:buNone/>
            </a:pPr>
            <a:endParaRPr lang="en-US" altLang="ko-KR" sz="100" dirty="0"/>
          </a:p>
          <a:p>
            <a:pPr marL="0" indent="0">
              <a:buNone/>
            </a:pPr>
            <a:endParaRPr lang="en-US" altLang="ko-KR" sz="100" dirty="0"/>
          </a:p>
          <a:p>
            <a:pPr marL="0" indent="0">
              <a:buNone/>
            </a:pPr>
            <a:endParaRPr lang="en-US" altLang="ko-KR" sz="100" dirty="0"/>
          </a:p>
          <a:p>
            <a:pPr marL="0" indent="0">
              <a:buNone/>
            </a:pPr>
            <a:endParaRPr lang="en-US" altLang="ko-KR" sz="100" dirty="0"/>
          </a:p>
          <a:p>
            <a:pPr marL="0" indent="0">
              <a:buNone/>
            </a:pPr>
            <a:r>
              <a:rPr lang="en-US" altLang="ko-KR" sz="1400" dirty="0"/>
              <a:t>      </a:t>
            </a:r>
            <a:r>
              <a:rPr lang="en-US" altLang="ko-KR" sz="1400" dirty="0"/>
              <a:t>- </a:t>
            </a:r>
            <a:r>
              <a:rPr lang="en-US" altLang="ko-KR" sz="1400" dirty="0"/>
              <a:t>If we denote</a:t>
            </a:r>
            <a:endParaRPr lang="ko-KR" altLang="en-US" sz="1400" dirty="0"/>
          </a:p>
        </p:txBody>
      </p:sp>
      <p:sp>
        <p:nvSpPr>
          <p:cNvPr id="4" name="제목 3"/>
          <p:cNvSpPr>
            <a:spLocks noGrp="1"/>
          </p:cNvSpPr>
          <p:nvPr>
            <p:ph type="title"/>
          </p:nvPr>
        </p:nvSpPr>
        <p:spPr/>
        <p:txBody>
          <a:bodyPr>
            <a:normAutofit fontScale="90000"/>
          </a:bodyPr>
          <a:lstStyle/>
          <a:p>
            <a:r>
              <a:rPr lang="en-US" altLang="ko-KR" dirty="0"/>
              <a:t>Truncated Normal Dist.</a:t>
            </a:r>
            <a:endParaRPr lang="ko-KR" altLang="en-US" dirty="0"/>
          </a:p>
        </p:txBody>
      </p:sp>
      <p:grpSp>
        <p:nvGrpSpPr>
          <p:cNvPr id="5" name="그룹 4"/>
          <p:cNvGrpSpPr/>
          <p:nvPr/>
        </p:nvGrpSpPr>
        <p:grpSpPr>
          <a:xfrm>
            <a:off x="7392144" y="836712"/>
            <a:ext cx="3275856" cy="144016"/>
            <a:chOff x="7452320" y="836712"/>
            <a:chExt cx="3275856" cy="144016"/>
          </a:xfrm>
        </p:grpSpPr>
        <p:cxnSp>
          <p:nvCxnSpPr>
            <p:cNvPr id="6" name="직선 연결선 5"/>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4" y="2204864"/>
            <a:ext cx="1162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498" y="5601565"/>
            <a:ext cx="2030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9" y="2564904"/>
            <a:ext cx="366871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193" y="1694706"/>
            <a:ext cx="7524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8"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922" y="5163415"/>
            <a:ext cx="380206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9"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376" y="2204864"/>
            <a:ext cx="42021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슬라이드 번호 개체 틀 7"/>
          <p:cNvSpPr>
            <a:spLocks noGrp="1"/>
          </p:cNvSpPr>
          <p:nvPr>
            <p:ph type="sldNum" sz="quarter" idx="12"/>
          </p:nvPr>
        </p:nvSpPr>
        <p:spPr/>
        <p:txBody>
          <a:bodyPr/>
          <a:lstStyle/>
          <a:p>
            <a:r>
              <a:rPr lang="en-US" altLang="ko-KR" dirty="0" smtClean="0"/>
              <a:t>14</a:t>
            </a:r>
            <a:endParaRPr lang="ko-KR" altLang="en-US" dirty="0"/>
          </a:p>
        </p:txBody>
      </p:sp>
    </p:spTree>
    <p:extLst>
      <p:ext uri="{BB962C8B-B14F-4D97-AF65-F5344CB8AC3E}">
        <p14:creationId xmlns:p14="http://schemas.microsoft.com/office/powerpoint/2010/main" val="3188413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Truncated Normal Dist.</a:t>
            </a:r>
            <a:endParaRPr lang="ko-KR" altLang="en-US" dirty="0"/>
          </a:p>
        </p:txBody>
      </p:sp>
      <p:sp>
        <p:nvSpPr>
          <p:cNvPr id="3" name="내용 개체 틀 2"/>
          <p:cNvSpPr>
            <a:spLocks noGrp="1"/>
          </p:cNvSpPr>
          <p:nvPr>
            <p:ph idx="1"/>
          </p:nvPr>
        </p:nvSpPr>
        <p:spPr/>
        <p:txBody>
          <a:bodyPr/>
          <a:lstStyle/>
          <a:p>
            <a:r>
              <a:rPr lang="en-US" altLang="ko-KR" dirty="0" smtClean="0"/>
              <a:t>Moment Calculation (1</a:t>
            </a:r>
            <a:r>
              <a:rPr lang="en-US" altLang="ko-KR" baseline="30000" dirty="0" smtClean="0"/>
              <a:t>st</a:t>
            </a:r>
            <a:r>
              <a:rPr lang="en-US" altLang="ko-KR" dirty="0" smtClean="0"/>
              <a:t> Moment)</a:t>
            </a:r>
          </a:p>
          <a:p>
            <a:endParaRPr lang="en-US" altLang="ko-KR" dirty="0"/>
          </a:p>
          <a:p>
            <a:endParaRPr lang="en-US" altLang="ko-KR" dirty="0" smtClean="0"/>
          </a:p>
          <a:p>
            <a:endParaRPr lang="en-US" altLang="ko-KR" sz="1000" dirty="0"/>
          </a:p>
          <a:p>
            <a:pPr marL="457200" lvl="1" indent="0">
              <a:buNone/>
            </a:pPr>
            <a:endParaRPr lang="en-US" altLang="ko-KR" dirty="0"/>
          </a:p>
          <a:p>
            <a:endParaRPr lang="en-US" altLang="ko-KR" dirty="0"/>
          </a:p>
        </p:txBody>
      </p:sp>
      <p:grpSp>
        <p:nvGrpSpPr>
          <p:cNvPr id="4" name="그룹 3"/>
          <p:cNvGrpSpPr/>
          <p:nvPr/>
        </p:nvGrpSpPr>
        <p:grpSpPr>
          <a:xfrm>
            <a:off x="7392144" y="836712"/>
            <a:ext cx="3275856" cy="144016"/>
            <a:chOff x="7452320" y="836712"/>
            <a:chExt cx="3275856" cy="144016"/>
          </a:xfrm>
        </p:grpSpPr>
        <p:cxnSp>
          <p:nvCxnSpPr>
            <p:cNvPr id="5" name="직선 연결선 4"/>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348880"/>
            <a:ext cx="78517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슬라이드 번호 개체 틀 7"/>
          <p:cNvSpPr>
            <a:spLocks noGrp="1"/>
          </p:cNvSpPr>
          <p:nvPr>
            <p:ph type="sldNum" sz="quarter" idx="4294967295"/>
          </p:nvPr>
        </p:nvSpPr>
        <p:spPr>
          <a:xfrm>
            <a:off x="8077200" y="6356351"/>
            <a:ext cx="2133600" cy="365125"/>
          </a:xfrm>
        </p:spPr>
        <p:txBody>
          <a:bodyPr/>
          <a:lstStyle/>
          <a:p>
            <a:r>
              <a:rPr lang="en-US" altLang="ko-KR" dirty="0" smtClean="0"/>
              <a:t>15</a:t>
            </a:r>
            <a:endParaRPr lang="ko-KR" altLang="en-US" dirty="0"/>
          </a:p>
        </p:txBody>
      </p:sp>
    </p:spTree>
    <p:extLst>
      <p:ext uri="{BB962C8B-B14F-4D97-AF65-F5344CB8AC3E}">
        <p14:creationId xmlns:p14="http://schemas.microsoft.com/office/powerpoint/2010/main" val="3268688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Truncated Normal Dist.</a:t>
            </a:r>
            <a:endParaRPr lang="ko-KR" altLang="en-US" dirty="0"/>
          </a:p>
        </p:txBody>
      </p:sp>
      <p:sp>
        <p:nvSpPr>
          <p:cNvPr id="3" name="내용 개체 틀 2"/>
          <p:cNvSpPr>
            <a:spLocks noGrp="1"/>
          </p:cNvSpPr>
          <p:nvPr>
            <p:ph idx="1"/>
          </p:nvPr>
        </p:nvSpPr>
        <p:spPr/>
        <p:txBody>
          <a:bodyPr/>
          <a:lstStyle/>
          <a:p>
            <a:r>
              <a:rPr lang="en-US" altLang="ko-KR" dirty="0" smtClean="0"/>
              <a:t>Moment Calculation (2</a:t>
            </a:r>
            <a:r>
              <a:rPr lang="en-US" altLang="ko-KR" baseline="30000" dirty="0" smtClean="0"/>
              <a:t>nd</a:t>
            </a:r>
            <a:r>
              <a:rPr lang="en-US" altLang="ko-KR" dirty="0" smtClean="0"/>
              <a:t> Moment)</a:t>
            </a:r>
          </a:p>
          <a:p>
            <a:endParaRPr lang="en-US" altLang="ko-KR" dirty="0"/>
          </a:p>
          <a:p>
            <a:endParaRPr lang="en-US" altLang="ko-KR" dirty="0" smtClean="0"/>
          </a:p>
          <a:p>
            <a:endParaRPr lang="en-US" altLang="ko-KR" sz="1000" dirty="0"/>
          </a:p>
          <a:p>
            <a:pPr marL="457200" lvl="1" indent="0">
              <a:buNone/>
            </a:pPr>
            <a:endParaRPr lang="en-US" altLang="ko-KR" dirty="0"/>
          </a:p>
          <a:p>
            <a:endParaRPr lang="en-US" altLang="ko-KR" dirty="0"/>
          </a:p>
        </p:txBody>
      </p:sp>
      <p:grpSp>
        <p:nvGrpSpPr>
          <p:cNvPr id="4" name="그룹 3"/>
          <p:cNvGrpSpPr/>
          <p:nvPr/>
        </p:nvGrpSpPr>
        <p:grpSpPr>
          <a:xfrm>
            <a:off x="7392144" y="836712"/>
            <a:ext cx="3275856" cy="144016"/>
            <a:chOff x="7452320" y="836712"/>
            <a:chExt cx="3275856" cy="144016"/>
          </a:xfrm>
        </p:grpSpPr>
        <p:cxnSp>
          <p:nvCxnSpPr>
            <p:cNvPr id="5" name="직선 연결선 4"/>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2276872"/>
            <a:ext cx="8568952" cy="383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슬라이드 번호 개체 틀 6"/>
          <p:cNvSpPr>
            <a:spLocks noGrp="1"/>
          </p:cNvSpPr>
          <p:nvPr>
            <p:ph type="sldNum" sz="quarter" idx="4294967295"/>
          </p:nvPr>
        </p:nvSpPr>
        <p:spPr>
          <a:xfrm>
            <a:off x="8077200" y="6356351"/>
            <a:ext cx="2133600" cy="365125"/>
          </a:xfrm>
        </p:spPr>
        <p:txBody>
          <a:bodyPr/>
          <a:lstStyle/>
          <a:p>
            <a:r>
              <a:rPr lang="en-US" altLang="ko-KR" dirty="0" smtClean="0"/>
              <a:t>16</a:t>
            </a:r>
            <a:endParaRPr lang="ko-KR" altLang="en-US" dirty="0"/>
          </a:p>
        </p:txBody>
      </p:sp>
    </p:spTree>
    <p:extLst>
      <p:ext uri="{BB962C8B-B14F-4D97-AF65-F5344CB8AC3E}">
        <p14:creationId xmlns:p14="http://schemas.microsoft.com/office/powerpoint/2010/main" val="3897608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Truncated Normal Dist.</a:t>
            </a:r>
            <a:endParaRPr lang="ko-KR" altLang="en-US" dirty="0"/>
          </a:p>
        </p:txBody>
      </p:sp>
      <p:sp>
        <p:nvSpPr>
          <p:cNvPr id="3" name="내용 개체 틀 2"/>
          <p:cNvSpPr>
            <a:spLocks noGrp="1"/>
          </p:cNvSpPr>
          <p:nvPr>
            <p:ph idx="1"/>
          </p:nvPr>
        </p:nvSpPr>
        <p:spPr/>
        <p:txBody>
          <a:bodyPr/>
          <a:lstStyle/>
          <a:p>
            <a:r>
              <a:rPr lang="en-US" altLang="ko-KR" dirty="0" smtClean="0"/>
              <a:t>Moment Calculation (2</a:t>
            </a:r>
            <a:r>
              <a:rPr lang="en-US" altLang="ko-KR" baseline="30000" dirty="0" smtClean="0"/>
              <a:t>nd</a:t>
            </a:r>
            <a:r>
              <a:rPr lang="en-US" altLang="ko-KR" dirty="0" smtClean="0"/>
              <a:t> Moment)</a:t>
            </a:r>
          </a:p>
          <a:p>
            <a:endParaRPr lang="en-US" altLang="ko-KR" dirty="0"/>
          </a:p>
          <a:p>
            <a:endParaRPr lang="en-US" altLang="ko-KR" dirty="0" smtClean="0"/>
          </a:p>
          <a:p>
            <a:endParaRPr lang="en-US" altLang="ko-KR" sz="1000" dirty="0"/>
          </a:p>
          <a:p>
            <a:pPr marL="457200" lvl="1" indent="0">
              <a:buNone/>
            </a:pPr>
            <a:endParaRPr lang="en-US" altLang="ko-KR" dirty="0"/>
          </a:p>
          <a:p>
            <a:endParaRPr lang="en-US" altLang="ko-KR" dirty="0"/>
          </a:p>
        </p:txBody>
      </p:sp>
      <p:grpSp>
        <p:nvGrpSpPr>
          <p:cNvPr id="4" name="그룹 3"/>
          <p:cNvGrpSpPr/>
          <p:nvPr/>
        </p:nvGrpSpPr>
        <p:grpSpPr>
          <a:xfrm>
            <a:off x="7392144" y="836712"/>
            <a:ext cx="3275856" cy="144016"/>
            <a:chOff x="7452320" y="836712"/>
            <a:chExt cx="3275856" cy="144016"/>
          </a:xfrm>
        </p:grpSpPr>
        <p:cxnSp>
          <p:nvCxnSpPr>
            <p:cNvPr id="5" name="직선 연결선 4"/>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Rectangle 4"/>
          <p:cNvSpPr>
            <a:spLocks noChangeArrowheads="1"/>
          </p:cNvSpPr>
          <p:nvPr/>
        </p:nvSpPr>
        <p:spPr bwMode="auto">
          <a:xfrm>
            <a:off x="1524000" y="-18466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39" y="2233390"/>
            <a:ext cx="86439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슬라이드 번호 개체 틀 6"/>
          <p:cNvSpPr>
            <a:spLocks noGrp="1"/>
          </p:cNvSpPr>
          <p:nvPr>
            <p:ph type="sldNum" sz="quarter" idx="4294967295"/>
          </p:nvPr>
        </p:nvSpPr>
        <p:spPr>
          <a:xfrm>
            <a:off x="8077200" y="6356351"/>
            <a:ext cx="2133600" cy="365125"/>
          </a:xfrm>
        </p:spPr>
        <p:txBody>
          <a:bodyPr/>
          <a:lstStyle/>
          <a:p>
            <a:r>
              <a:rPr lang="en-US" altLang="ko-KR" dirty="0" smtClean="0"/>
              <a:t>17</a:t>
            </a:r>
            <a:endParaRPr lang="ko-KR" altLang="en-US" dirty="0"/>
          </a:p>
        </p:txBody>
      </p:sp>
    </p:spTree>
    <p:extLst>
      <p:ext uri="{BB962C8B-B14F-4D97-AF65-F5344CB8AC3E}">
        <p14:creationId xmlns:p14="http://schemas.microsoft.com/office/powerpoint/2010/main" val="2627047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Truncated Normal Dist.</a:t>
            </a:r>
            <a:endParaRPr lang="ko-KR" altLang="en-US" dirty="0"/>
          </a:p>
        </p:txBody>
      </p:sp>
      <p:sp>
        <p:nvSpPr>
          <p:cNvPr id="3" name="내용 개체 틀 2"/>
          <p:cNvSpPr>
            <a:spLocks noGrp="1"/>
          </p:cNvSpPr>
          <p:nvPr>
            <p:ph idx="1"/>
          </p:nvPr>
        </p:nvSpPr>
        <p:spPr>
          <a:xfrm>
            <a:off x="1981200" y="2244006"/>
            <a:ext cx="8229600" cy="4425355"/>
          </a:xfrm>
        </p:spPr>
        <p:txBody>
          <a:bodyPr/>
          <a:lstStyle/>
          <a:p>
            <a:r>
              <a:rPr lang="en-US" altLang="ko-KR" sz="2800" dirty="0"/>
              <a:t>The absolute risk of disease for the individual is the probability that the individual liability exceeds the threshold, </a:t>
            </a:r>
            <a:r>
              <a:rPr lang="en-US" altLang="ko-KR" sz="2800" i="1" dirty="0"/>
              <a:t>T</a:t>
            </a:r>
            <a:r>
              <a:rPr lang="en-US" altLang="ko-KR" sz="2800" dirty="0"/>
              <a:t>.</a:t>
            </a:r>
          </a:p>
          <a:p>
            <a:endParaRPr lang="en-US" altLang="ko-KR" dirty="0"/>
          </a:p>
          <a:p>
            <a:endParaRPr lang="en-US" altLang="ko-KR" dirty="0" smtClean="0"/>
          </a:p>
          <a:p>
            <a:endParaRPr lang="en-US" altLang="ko-KR" sz="1000" dirty="0"/>
          </a:p>
          <a:p>
            <a:pPr marL="457200" lvl="1" indent="0">
              <a:buNone/>
            </a:pPr>
            <a:endParaRPr lang="en-US" altLang="ko-KR" dirty="0"/>
          </a:p>
          <a:p>
            <a:endParaRPr lang="en-US" altLang="ko-KR" dirty="0"/>
          </a:p>
        </p:txBody>
      </p:sp>
      <p:grpSp>
        <p:nvGrpSpPr>
          <p:cNvPr id="4" name="그룹 3"/>
          <p:cNvGrpSpPr/>
          <p:nvPr/>
        </p:nvGrpSpPr>
        <p:grpSpPr>
          <a:xfrm>
            <a:off x="7392144" y="836712"/>
            <a:ext cx="3275856" cy="144016"/>
            <a:chOff x="7452320" y="836712"/>
            <a:chExt cx="3275856" cy="144016"/>
          </a:xfrm>
        </p:grpSpPr>
        <p:cxnSp>
          <p:nvCxnSpPr>
            <p:cNvPr id="5" name="직선 연결선 4"/>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Rectangle 4"/>
          <p:cNvSpPr>
            <a:spLocks noChangeArrowheads="1"/>
          </p:cNvSpPr>
          <p:nvPr/>
        </p:nvSpPr>
        <p:spPr bwMode="auto">
          <a:xfrm>
            <a:off x="1524000" y="-18466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507" y="3752454"/>
            <a:ext cx="2820987"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슬라이드 번호 개체 틀 6"/>
          <p:cNvSpPr>
            <a:spLocks noGrp="1"/>
          </p:cNvSpPr>
          <p:nvPr>
            <p:ph type="sldNum" sz="quarter" idx="4294967295"/>
          </p:nvPr>
        </p:nvSpPr>
        <p:spPr>
          <a:xfrm>
            <a:off x="8077200" y="6356351"/>
            <a:ext cx="2133600" cy="365125"/>
          </a:xfrm>
        </p:spPr>
        <p:txBody>
          <a:bodyPr/>
          <a:lstStyle/>
          <a:p>
            <a:r>
              <a:rPr lang="en-US" altLang="ko-KR" dirty="0" smtClean="0"/>
              <a:t>18</a:t>
            </a:r>
            <a:endParaRPr lang="ko-KR" altLang="en-US" dirty="0"/>
          </a:p>
        </p:txBody>
      </p:sp>
    </p:spTree>
    <p:extLst>
      <p:ext uri="{BB962C8B-B14F-4D97-AF65-F5344CB8AC3E}">
        <p14:creationId xmlns:p14="http://schemas.microsoft.com/office/powerpoint/2010/main" val="2867280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Contents</a:t>
            </a:r>
            <a:endParaRPr lang="ko-KR" altLang="en-US" dirty="0"/>
          </a:p>
        </p:txBody>
      </p:sp>
      <p:sp>
        <p:nvSpPr>
          <p:cNvPr id="3" name="내용 개체 틀 2"/>
          <p:cNvSpPr>
            <a:spLocks noGrp="1"/>
          </p:cNvSpPr>
          <p:nvPr>
            <p:ph idx="1"/>
          </p:nvPr>
        </p:nvSpPr>
        <p:spPr/>
        <p:txBody>
          <a:bodyPr>
            <a:normAutofit lnSpcReduction="10000"/>
          </a:bodyPr>
          <a:lstStyle/>
          <a:p>
            <a:r>
              <a:rPr lang="en-US" altLang="ko-KR" sz="2800" dirty="0">
                <a:solidFill>
                  <a:schemeClr val="tx1">
                    <a:lumMod val="65000"/>
                    <a:lumOff val="35000"/>
                  </a:schemeClr>
                </a:solidFill>
              </a:rPr>
              <a:t>Introduction</a:t>
            </a:r>
          </a:p>
          <a:p>
            <a:endParaRPr lang="en-US" altLang="ko-KR" sz="1600" dirty="0">
              <a:solidFill>
                <a:schemeClr val="tx1">
                  <a:lumMod val="65000"/>
                  <a:lumOff val="35000"/>
                </a:schemeClr>
              </a:solidFill>
            </a:endParaRPr>
          </a:p>
          <a:p>
            <a:r>
              <a:rPr lang="en-US" altLang="ko-KR" sz="2800" dirty="0">
                <a:solidFill>
                  <a:schemeClr val="tx1">
                    <a:lumMod val="65000"/>
                    <a:lumOff val="35000"/>
                  </a:schemeClr>
                </a:solidFill>
              </a:rPr>
              <a:t>Methods </a:t>
            </a:r>
          </a:p>
          <a:p>
            <a:pPr lvl="1"/>
            <a:r>
              <a:rPr lang="en-US" altLang="ko-KR" dirty="0" smtClean="0">
                <a:solidFill>
                  <a:schemeClr val="tx1">
                    <a:lumMod val="65000"/>
                    <a:lumOff val="35000"/>
                  </a:schemeClr>
                </a:solidFill>
              </a:rPr>
              <a:t>Risk prediction model</a:t>
            </a:r>
          </a:p>
          <a:p>
            <a:pPr lvl="1"/>
            <a:r>
              <a:rPr lang="en-US" altLang="ko-KR" dirty="0" smtClean="0">
                <a:solidFill>
                  <a:schemeClr val="tx1">
                    <a:lumMod val="65000"/>
                    <a:lumOff val="35000"/>
                  </a:schemeClr>
                </a:solidFill>
              </a:rPr>
              <a:t>Sampling informative individuals</a:t>
            </a:r>
          </a:p>
          <a:p>
            <a:endParaRPr lang="en-US" altLang="ko-KR" sz="1600" dirty="0">
              <a:solidFill>
                <a:schemeClr val="tx1">
                  <a:lumMod val="65000"/>
                  <a:lumOff val="35000"/>
                </a:schemeClr>
              </a:solidFill>
            </a:endParaRPr>
          </a:p>
          <a:p>
            <a:r>
              <a:rPr lang="en-US" altLang="ko-KR" sz="2800" dirty="0">
                <a:solidFill>
                  <a:schemeClr val="tx1">
                    <a:lumMod val="65000"/>
                    <a:lumOff val="35000"/>
                  </a:schemeClr>
                </a:solidFill>
              </a:rPr>
              <a:t>Simulation Analysis</a:t>
            </a:r>
          </a:p>
          <a:p>
            <a:endParaRPr lang="en-US" altLang="ko-KR" sz="1600" dirty="0">
              <a:solidFill>
                <a:schemeClr val="tx1">
                  <a:lumMod val="65000"/>
                  <a:lumOff val="35000"/>
                </a:schemeClr>
              </a:solidFill>
            </a:endParaRPr>
          </a:p>
          <a:p>
            <a:r>
              <a:rPr lang="en-US" altLang="ko-KR" sz="2800" dirty="0">
                <a:solidFill>
                  <a:schemeClr val="tx1">
                    <a:lumMod val="65000"/>
                    <a:lumOff val="35000"/>
                  </a:schemeClr>
                </a:solidFill>
              </a:rPr>
              <a:t>Real Data Analysis</a:t>
            </a:r>
          </a:p>
          <a:p>
            <a:endParaRPr lang="en-US" altLang="ko-KR" sz="1600" dirty="0">
              <a:solidFill>
                <a:schemeClr val="tx1">
                  <a:lumMod val="65000"/>
                  <a:lumOff val="35000"/>
                </a:schemeClr>
              </a:solidFill>
            </a:endParaRPr>
          </a:p>
          <a:p>
            <a:r>
              <a:rPr lang="en-US" altLang="ko-KR" sz="2800" dirty="0">
                <a:solidFill>
                  <a:schemeClr val="tx1">
                    <a:lumMod val="65000"/>
                    <a:lumOff val="35000"/>
                  </a:schemeClr>
                </a:solidFill>
              </a:rPr>
              <a:t>Discussion</a:t>
            </a:r>
            <a:endParaRPr lang="ko-KR" altLang="en-US" sz="2800" dirty="0">
              <a:solidFill>
                <a:schemeClr val="tx1">
                  <a:lumMod val="65000"/>
                  <a:lumOff val="35000"/>
                </a:schemeClr>
              </a:solidFill>
            </a:endParaRPr>
          </a:p>
        </p:txBody>
      </p:sp>
      <p:sp>
        <p:nvSpPr>
          <p:cNvPr id="7" name="슬라이드 번호 개체 틀 6"/>
          <p:cNvSpPr>
            <a:spLocks noGrp="1"/>
          </p:cNvSpPr>
          <p:nvPr>
            <p:ph type="sldNum" sz="quarter" idx="4294967295"/>
          </p:nvPr>
        </p:nvSpPr>
        <p:spPr>
          <a:xfrm>
            <a:off x="8077200" y="6356351"/>
            <a:ext cx="2133600" cy="365125"/>
          </a:xfrm>
        </p:spPr>
        <p:txBody>
          <a:bodyPr/>
          <a:lstStyle/>
          <a:p>
            <a:fld id="{42FB122E-1395-4605-AD60-0E5CED0707A7}" type="slidenum">
              <a:rPr lang="ko-KR" altLang="en-US" smtClean="0"/>
              <a:t>2</a:t>
            </a:fld>
            <a:endParaRPr lang="ko-KR" altLang="en-US"/>
          </a:p>
        </p:txBody>
      </p:sp>
    </p:spTree>
    <p:extLst>
      <p:ext uri="{BB962C8B-B14F-4D97-AF65-F5344CB8AC3E}">
        <p14:creationId xmlns:p14="http://schemas.microsoft.com/office/powerpoint/2010/main" val="471414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Absolute Risk for Disease</a:t>
            </a:r>
            <a:endParaRPr lang="ko-KR" altLang="en-US" dirty="0"/>
          </a:p>
        </p:txBody>
      </p:sp>
      <p:grpSp>
        <p:nvGrpSpPr>
          <p:cNvPr id="41" name="그룹 40"/>
          <p:cNvGrpSpPr/>
          <p:nvPr/>
        </p:nvGrpSpPr>
        <p:grpSpPr>
          <a:xfrm>
            <a:off x="7860704" y="836712"/>
            <a:ext cx="2843808" cy="144016"/>
            <a:chOff x="7452320" y="836712"/>
            <a:chExt cx="2843808" cy="144016"/>
          </a:xfrm>
        </p:grpSpPr>
        <p:cxnSp>
          <p:nvCxnSpPr>
            <p:cNvPr id="42" name="직선 연결선 41"/>
            <p:cNvCxnSpPr/>
            <p:nvPr/>
          </p:nvCxnSpPr>
          <p:spPr>
            <a:xfrm>
              <a:off x="7524328" y="908720"/>
              <a:ext cx="27718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타원 5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2063552" y="2313516"/>
            <a:ext cx="7848872" cy="3851788"/>
            <a:chOff x="539552" y="1556792"/>
            <a:chExt cx="7848872" cy="3851788"/>
          </a:xfrm>
        </p:grpSpPr>
        <p:grpSp>
          <p:nvGrpSpPr>
            <p:cNvPr id="102" name="그룹 101"/>
            <p:cNvGrpSpPr/>
            <p:nvPr/>
          </p:nvGrpSpPr>
          <p:grpSpPr>
            <a:xfrm>
              <a:off x="860460" y="1556792"/>
              <a:ext cx="7527964" cy="2356604"/>
              <a:chOff x="797937" y="1556792"/>
              <a:chExt cx="7527964" cy="2356604"/>
            </a:xfrm>
          </p:grpSpPr>
          <p:grpSp>
            <p:nvGrpSpPr>
              <p:cNvPr id="16" name="그룹 15"/>
              <p:cNvGrpSpPr/>
              <p:nvPr/>
            </p:nvGrpSpPr>
            <p:grpSpPr>
              <a:xfrm>
                <a:off x="797937" y="1871827"/>
                <a:ext cx="1468440" cy="1134126"/>
                <a:chOff x="755576" y="1754814"/>
                <a:chExt cx="1468440" cy="1134126"/>
              </a:xfrm>
            </p:grpSpPr>
            <p:grpSp>
              <p:nvGrpSpPr>
                <p:cNvPr id="15" name="그룹 14"/>
                <p:cNvGrpSpPr/>
                <p:nvPr/>
              </p:nvGrpSpPr>
              <p:grpSpPr>
                <a:xfrm>
                  <a:off x="755576" y="1754814"/>
                  <a:ext cx="1468440" cy="666074"/>
                  <a:chOff x="755576" y="2186862"/>
                  <a:chExt cx="1468440" cy="666074"/>
                </a:xfrm>
              </p:grpSpPr>
              <p:sp>
                <p:nvSpPr>
                  <p:cNvPr id="3" name="직사각형 2"/>
                  <p:cNvSpPr/>
                  <p:nvPr/>
                </p:nvSpPr>
                <p:spPr>
                  <a:xfrm>
                    <a:off x="755576" y="220486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 name="타원 3"/>
                  <p:cNvSpPr/>
                  <p:nvPr/>
                </p:nvSpPr>
                <p:spPr>
                  <a:xfrm>
                    <a:off x="1755964" y="2186862"/>
                    <a:ext cx="468052" cy="4680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6" name="직선 연결선 5"/>
                  <p:cNvCxnSpPr>
                    <a:stCxn id="3" idx="3"/>
                    <a:endCxn id="4"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1471794" y="2420888"/>
                    <a:ext cx="0" cy="432048"/>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6" name="타원 75"/>
                <p:cNvSpPr/>
                <p:nvPr/>
              </p:nvSpPr>
              <p:spPr>
                <a:xfrm>
                  <a:off x="1237768" y="2420888"/>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4417097" y="1556792"/>
                <a:ext cx="1476164" cy="1260140"/>
                <a:chOff x="2627784" y="2330878"/>
                <a:chExt cx="1476164" cy="1260140"/>
              </a:xfrm>
            </p:grpSpPr>
            <p:grpSp>
              <p:nvGrpSpPr>
                <p:cNvPr id="58" name="그룹 57"/>
                <p:cNvGrpSpPr/>
                <p:nvPr/>
              </p:nvGrpSpPr>
              <p:grpSpPr>
                <a:xfrm>
                  <a:off x="2627784" y="2330878"/>
                  <a:ext cx="1468440" cy="666074"/>
                  <a:chOff x="755576" y="2186862"/>
                  <a:chExt cx="1468440" cy="666074"/>
                </a:xfrm>
              </p:grpSpPr>
              <p:sp>
                <p:nvSpPr>
                  <p:cNvPr id="60" name="직사각형 59"/>
                  <p:cNvSpPr/>
                  <p:nvPr/>
                </p:nvSpPr>
                <p:spPr>
                  <a:xfrm>
                    <a:off x="755576" y="2204864"/>
                    <a:ext cx="43204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63" name="타원 62"/>
                  <p:cNvSpPr/>
                  <p:nvPr/>
                </p:nvSpPr>
                <p:spPr>
                  <a:xfrm>
                    <a:off x="1755964" y="2186862"/>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64" name="직선 연결선 63"/>
                  <p:cNvCxnSpPr>
                    <a:stCxn id="60" idx="3"/>
                    <a:endCxn id="63"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1475656" y="2420888"/>
                    <a:ext cx="0" cy="432048"/>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79" name="직선 연결선 78"/>
                <p:cNvCxnSpPr/>
                <p:nvPr/>
              </p:nvCxnSpPr>
              <p:spPr>
                <a:xfrm>
                  <a:off x="2843808" y="2996952"/>
                  <a:ext cx="1006849"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a:off x="2843808" y="2996952"/>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3851920" y="2996952"/>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타원 77"/>
                <p:cNvSpPr/>
                <p:nvPr/>
              </p:nvSpPr>
              <p:spPr>
                <a:xfrm>
                  <a:off x="3635896" y="3122966"/>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627784" y="3140968"/>
                  <a:ext cx="43204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2267744" y="2565841"/>
                <a:ext cx="1918490" cy="1288492"/>
                <a:chOff x="4453710" y="1772816"/>
                <a:chExt cx="1918490" cy="1288492"/>
              </a:xfrm>
            </p:grpSpPr>
            <p:grpSp>
              <p:nvGrpSpPr>
                <p:cNvPr id="66" name="그룹 65"/>
                <p:cNvGrpSpPr/>
                <p:nvPr/>
              </p:nvGrpSpPr>
              <p:grpSpPr>
                <a:xfrm>
                  <a:off x="4687736" y="1772816"/>
                  <a:ext cx="1468440" cy="828092"/>
                  <a:chOff x="755576" y="2186862"/>
                  <a:chExt cx="1468440" cy="828092"/>
                </a:xfrm>
              </p:grpSpPr>
              <p:sp>
                <p:nvSpPr>
                  <p:cNvPr id="67" name="직사각형 66"/>
                  <p:cNvSpPr/>
                  <p:nvPr/>
                </p:nvSpPr>
                <p:spPr>
                  <a:xfrm>
                    <a:off x="755576" y="220486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68" name="타원 67"/>
                  <p:cNvSpPr/>
                  <p:nvPr/>
                </p:nvSpPr>
                <p:spPr>
                  <a:xfrm>
                    <a:off x="1755964" y="2186862"/>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69" name="직선 연결선 68"/>
                  <p:cNvCxnSpPr>
                    <a:stCxn id="67" idx="3"/>
                    <a:endCxn id="68"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직선 연결선 69"/>
                  <p:cNvCxnSpPr>
                    <a:endCxn id="85" idx="0"/>
                  </p:cNvCxnSpPr>
                  <p:nvPr/>
                </p:nvCxnSpPr>
                <p:spPr>
                  <a:xfrm>
                    <a:off x="1471794" y="2420888"/>
                    <a:ext cx="0" cy="59406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2" name="직선 연결선 81"/>
                <p:cNvCxnSpPr/>
                <p:nvPr/>
              </p:nvCxnSpPr>
              <p:spPr>
                <a:xfrm>
                  <a:off x="4682048" y="2452259"/>
                  <a:ext cx="1474128"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p:nvCxnSpPr>
              <p:spPr>
                <a:xfrm>
                  <a:off x="4682048" y="2452259"/>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직선 연결선 83"/>
                <p:cNvCxnSpPr>
                  <a:endCxn id="86" idx="0"/>
                </p:cNvCxnSpPr>
                <p:nvPr/>
              </p:nvCxnSpPr>
              <p:spPr>
                <a:xfrm>
                  <a:off x="6156176" y="2452259"/>
                  <a:ext cx="0" cy="151871"/>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5" name="직사각형 84"/>
                <p:cNvSpPr/>
                <p:nvPr/>
              </p:nvSpPr>
              <p:spPr>
                <a:xfrm>
                  <a:off x="5187930" y="2600908"/>
                  <a:ext cx="43204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6" name="직사각형 85"/>
                <p:cNvSpPr/>
                <p:nvPr/>
              </p:nvSpPr>
              <p:spPr>
                <a:xfrm>
                  <a:off x="5940152" y="2604130"/>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7" name="타원 86"/>
                <p:cNvSpPr/>
                <p:nvPr/>
              </p:nvSpPr>
              <p:spPr>
                <a:xfrm>
                  <a:off x="4453710" y="2593256"/>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39" name="그룹 38"/>
              <p:cNvGrpSpPr/>
              <p:nvPr/>
            </p:nvGrpSpPr>
            <p:grpSpPr>
              <a:xfrm>
                <a:off x="5905192" y="2629696"/>
                <a:ext cx="2420709" cy="1283700"/>
                <a:chOff x="5917719" y="2488489"/>
                <a:chExt cx="2420709" cy="1283700"/>
              </a:xfrm>
            </p:grpSpPr>
            <p:grpSp>
              <p:nvGrpSpPr>
                <p:cNvPr id="71" name="그룹 70"/>
                <p:cNvGrpSpPr/>
                <p:nvPr/>
              </p:nvGrpSpPr>
              <p:grpSpPr>
                <a:xfrm>
                  <a:off x="6401788" y="2488489"/>
                  <a:ext cx="1468440" cy="666074"/>
                  <a:chOff x="755576" y="2186862"/>
                  <a:chExt cx="1468440" cy="666074"/>
                </a:xfrm>
              </p:grpSpPr>
              <p:sp>
                <p:nvSpPr>
                  <p:cNvPr id="72" name="직사각형 71"/>
                  <p:cNvSpPr/>
                  <p:nvPr/>
                </p:nvSpPr>
                <p:spPr>
                  <a:xfrm>
                    <a:off x="755576" y="220486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3" name="타원 72"/>
                  <p:cNvSpPr/>
                  <p:nvPr/>
                </p:nvSpPr>
                <p:spPr>
                  <a:xfrm>
                    <a:off x="1755964" y="2186862"/>
                    <a:ext cx="468052" cy="4680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74" name="직선 연결선 73"/>
                  <p:cNvCxnSpPr>
                    <a:stCxn id="72" idx="3"/>
                    <a:endCxn id="73"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1471794" y="2420888"/>
                    <a:ext cx="0" cy="432048"/>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8" name="직선 연결선 87"/>
                <p:cNvCxnSpPr/>
                <p:nvPr/>
              </p:nvCxnSpPr>
              <p:spPr>
                <a:xfrm>
                  <a:off x="6151745" y="3160562"/>
                  <a:ext cx="1962065"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6151745" y="3154563"/>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6804248" y="3154563"/>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7524328" y="3162947"/>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a:off x="8104402" y="3160121"/>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3" name="타원 92"/>
                <p:cNvSpPr/>
                <p:nvPr/>
              </p:nvSpPr>
              <p:spPr>
                <a:xfrm>
                  <a:off x="5917719" y="3304137"/>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4" name="직사각형 93"/>
                <p:cNvSpPr/>
                <p:nvPr/>
              </p:nvSpPr>
              <p:spPr>
                <a:xfrm>
                  <a:off x="6588224" y="3298579"/>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5" name="직사각형 94"/>
                <p:cNvSpPr/>
                <p:nvPr/>
              </p:nvSpPr>
              <p:spPr>
                <a:xfrm>
                  <a:off x="7308304" y="328498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6" name="타원 95"/>
                <p:cNvSpPr/>
                <p:nvPr/>
              </p:nvSpPr>
              <p:spPr>
                <a:xfrm>
                  <a:off x="7870376" y="3280577"/>
                  <a:ext cx="468052" cy="4680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pic>
            <p:nvPicPr>
              <p:cNvPr id="98" name="그림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4142" y="2671914"/>
                <a:ext cx="200025" cy="200025"/>
              </a:xfrm>
              <a:prstGeom prst="rect">
                <a:avLst/>
              </a:prstGeom>
            </p:spPr>
          </p:pic>
          <p:pic>
            <p:nvPicPr>
              <p:cNvPr id="99" name="그림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069" y="3520294"/>
                <a:ext cx="200025" cy="200025"/>
              </a:xfrm>
              <a:prstGeom prst="rect">
                <a:avLst/>
              </a:prstGeom>
            </p:spPr>
          </p:pic>
          <p:pic>
            <p:nvPicPr>
              <p:cNvPr id="100" name="그림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108" y="2483830"/>
                <a:ext cx="200025" cy="200025"/>
              </a:xfrm>
              <a:prstGeom prst="rect">
                <a:avLst/>
              </a:prstGeom>
            </p:spPr>
          </p:pic>
          <p:pic>
            <p:nvPicPr>
              <p:cNvPr id="101" name="그림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205" y="3579357"/>
                <a:ext cx="200025" cy="200025"/>
              </a:xfrm>
              <a:prstGeom prst="rect">
                <a:avLst/>
              </a:prstGeom>
            </p:spPr>
          </p:pic>
        </p:grpSp>
        <p:cxnSp>
          <p:nvCxnSpPr>
            <p:cNvPr id="8" name="직선 화살표 연결선 7"/>
            <p:cNvCxnSpPr>
              <a:stCxn id="76" idx="4"/>
            </p:cNvCxnSpPr>
            <p:nvPr/>
          </p:nvCxnSpPr>
          <p:spPr>
            <a:xfrm>
              <a:off x="1576678" y="3005953"/>
              <a:ext cx="0" cy="1026463"/>
            </a:xfrm>
            <a:prstGeom prst="straightConnector1">
              <a:avLst/>
            </a:prstGeom>
            <a:ln>
              <a:solidFill>
                <a:schemeClr val="tx1">
                  <a:lumMod val="50000"/>
                  <a:lumOff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87" idx="4"/>
            </p:cNvCxnSpPr>
            <p:nvPr/>
          </p:nvCxnSpPr>
          <p:spPr>
            <a:xfrm>
              <a:off x="2564293" y="3854333"/>
              <a:ext cx="0" cy="830161"/>
            </a:xfrm>
            <a:prstGeom prst="straightConnector1">
              <a:avLst/>
            </a:prstGeom>
            <a:ln>
              <a:solidFill>
                <a:schemeClr val="tx1">
                  <a:lumMod val="50000"/>
                  <a:lumOff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p:nvPr/>
          </p:nvCxnSpPr>
          <p:spPr>
            <a:xfrm rot="16200000" flipH="1">
              <a:off x="4229921" y="3250278"/>
              <a:ext cx="1225475" cy="322779"/>
            </a:xfrm>
            <a:prstGeom prst="bentConnector3">
              <a:avLst>
                <a:gd name="adj1" fmla="val 50000"/>
              </a:avLst>
            </a:prstGeom>
            <a:ln>
              <a:solidFill>
                <a:schemeClr val="tx1">
                  <a:lumMod val="50000"/>
                  <a:lumOff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rot="16200000" flipH="1">
              <a:off x="6058320" y="4079586"/>
              <a:ext cx="955764" cy="636084"/>
            </a:xfrm>
            <a:prstGeom prst="bentConnector3">
              <a:avLst>
                <a:gd name="adj1" fmla="val 50000"/>
              </a:avLst>
            </a:prstGeom>
            <a:ln>
              <a:solidFill>
                <a:schemeClr val="tx1">
                  <a:lumMod val="50000"/>
                  <a:lumOff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13" name="그룹 12"/>
            <p:cNvGrpSpPr/>
            <p:nvPr/>
          </p:nvGrpSpPr>
          <p:grpSpPr>
            <a:xfrm>
              <a:off x="539552" y="4024404"/>
              <a:ext cx="1730547" cy="584076"/>
              <a:chOff x="539552" y="4096412"/>
              <a:chExt cx="1730547" cy="584076"/>
            </a:xfrm>
          </p:grpSpPr>
          <p:pic>
            <p:nvPicPr>
              <p:cNvPr id="103" name="그림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096412"/>
                <a:ext cx="584076" cy="584076"/>
              </a:xfrm>
              <a:prstGeom prst="rect">
                <a:avLst/>
              </a:prstGeom>
            </p:spPr>
          </p:pic>
          <p:sp>
            <p:nvSpPr>
              <p:cNvPr id="107" name="TextBox 106"/>
              <p:cNvSpPr txBox="1"/>
              <p:nvPr/>
            </p:nvSpPr>
            <p:spPr>
              <a:xfrm>
                <a:off x="1115616" y="4231136"/>
                <a:ext cx="1154483" cy="369332"/>
              </a:xfrm>
              <a:prstGeom prst="rect">
                <a:avLst/>
              </a:prstGeom>
              <a:noFill/>
            </p:spPr>
            <p:txBody>
              <a:bodyPr wrap="none" rtlCol="0">
                <a:spAutoFit/>
              </a:bodyPr>
              <a:lstStyle/>
              <a:p>
                <a:r>
                  <a:rPr lang="en-US" altLang="ko-KR" dirty="0">
                    <a:latin typeface="Trebuchet MS" panose="020B0603020202020204" pitchFamily="34" charset="0"/>
                  </a:rPr>
                  <a:t>: 0.23400</a:t>
                </a:r>
                <a:endParaRPr lang="ko-KR" altLang="en-US" dirty="0">
                  <a:latin typeface="Trebuchet MS" panose="020B0603020202020204" pitchFamily="34" charset="0"/>
                </a:endParaRPr>
              </a:p>
            </p:txBody>
          </p:sp>
        </p:grpSp>
        <p:grpSp>
          <p:nvGrpSpPr>
            <p:cNvPr id="108" name="그룹 107"/>
            <p:cNvGrpSpPr/>
            <p:nvPr/>
          </p:nvGrpSpPr>
          <p:grpSpPr>
            <a:xfrm>
              <a:off x="1761333" y="4680488"/>
              <a:ext cx="1730547" cy="584076"/>
              <a:chOff x="753221" y="4112436"/>
              <a:chExt cx="1730547" cy="584076"/>
            </a:xfrm>
          </p:grpSpPr>
          <p:pic>
            <p:nvPicPr>
              <p:cNvPr id="109" name="그림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21" y="4112436"/>
                <a:ext cx="584076" cy="584076"/>
              </a:xfrm>
              <a:prstGeom prst="rect">
                <a:avLst/>
              </a:prstGeom>
            </p:spPr>
          </p:pic>
          <p:sp>
            <p:nvSpPr>
              <p:cNvPr id="110" name="TextBox 109"/>
              <p:cNvSpPr txBox="1"/>
              <p:nvPr/>
            </p:nvSpPr>
            <p:spPr>
              <a:xfrm>
                <a:off x="1329285" y="4247160"/>
                <a:ext cx="1154483" cy="369332"/>
              </a:xfrm>
              <a:prstGeom prst="rect">
                <a:avLst/>
              </a:prstGeom>
              <a:noFill/>
            </p:spPr>
            <p:txBody>
              <a:bodyPr wrap="none" rtlCol="0">
                <a:spAutoFit/>
              </a:bodyPr>
              <a:lstStyle/>
              <a:p>
                <a:r>
                  <a:rPr lang="en-US" altLang="ko-KR" dirty="0">
                    <a:latin typeface="Trebuchet MS" panose="020B0603020202020204" pitchFamily="34" charset="0"/>
                  </a:rPr>
                  <a:t>: 0.20503</a:t>
                </a:r>
                <a:endParaRPr lang="ko-KR" altLang="en-US" dirty="0">
                  <a:latin typeface="Trebuchet MS" panose="020B0603020202020204" pitchFamily="34" charset="0"/>
                </a:endParaRPr>
              </a:p>
            </p:txBody>
          </p:sp>
        </p:grpSp>
        <p:grpSp>
          <p:nvGrpSpPr>
            <p:cNvPr id="111" name="그룹 110"/>
            <p:cNvGrpSpPr/>
            <p:nvPr/>
          </p:nvGrpSpPr>
          <p:grpSpPr>
            <a:xfrm>
              <a:off x="4209605" y="4032416"/>
              <a:ext cx="1730547" cy="584076"/>
              <a:chOff x="1043608" y="4104424"/>
              <a:chExt cx="1730547" cy="584076"/>
            </a:xfrm>
          </p:grpSpPr>
          <p:pic>
            <p:nvPicPr>
              <p:cNvPr id="112" name="그림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104424"/>
                <a:ext cx="584076" cy="584076"/>
              </a:xfrm>
              <a:prstGeom prst="rect">
                <a:avLst/>
              </a:prstGeom>
            </p:spPr>
          </p:pic>
          <p:sp>
            <p:nvSpPr>
              <p:cNvPr id="113" name="TextBox 112"/>
              <p:cNvSpPr txBox="1"/>
              <p:nvPr/>
            </p:nvSpPr>
            <p:spPr>
              <a:xfrm>
                <a:off x="1619672" y="4239148"/>
                <a:ext cx="1154483" cy="369332"/>
              </a:xfrm>
              <a:prstGeom prst="rect">
                <a:avLst/>
              </a:prstGeom>
              <a:noFill/>
            </p:spPr>
            <p:txBody>
              <a:bodyPr wrap="none" rtlCol="0">
                <a:spAutoFit/>
              </a:bodyPr>
              <a:lstStyle/>
              <a:p>
                <a:r>
                  <a:rPr lang="en-US" altLang="ko-KR" dirty="0">
                    <a:latin typeface="Trebuchet MS" panose="020B0603020202020204" pitchFamily="34" charset="0"/>
                  </a:rPr>
                  <a:t>: 0.13442</a:t>
                </a:r>
                <a:endParaRPr lang="ko-KR" altLang="en-US" dirty="0">
                  <a:latin typeface="Trebuchet MS" panose="020B0603020202020204" pitchFamily="34" charset="0"/>
                </a:endParaRPr>
              </a:p>
            </p:txBody>
          </p:sp>
        </p:grpSp>
        <p:grpSp>
          <p:nvGrpSpPr>
            <p:cNvPr id="114" name="그룹 113"/>
            <p:cNvGrpSpPr/>
            <p:nvPr/>
          </p:nvGrpSpPr>
          <p:grpSpPr>
            <a:xfrm>
              <a:off x="6012160" y="4824504"/>
              <a:ext cx="1730547" cy="584076"/>
              <a:chOff x="1333995" y="4229100"/>
              <a:chExt cx="1730547" cy="584076"/>
            </a:xfrm>
          </p:grpSpPr>
          <p:pic>
            <p:nvPicPr>
              <p:cNvPr id="115" name="그림 1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995" y="4229100"/>
                <a:ext cx="584076" cy="584076"/>
              </a:xfrm>
              <a:prstGeom prst="rect">
                <a:avLst/>
              </a:prstGeom>
            </p:spPr>
          </p:pic>
          <p:sp>
            <p:nvSpPr>
              <p:cNvPr id="116" name="TextBox 115"/>
              <p:cNvSpPr txBox="1"/>
              <p:nvPr/>
            </p:nvSpPr>
            <p:spPr>
              <a:xfrm>
                <a:off x="1910059" y="4363824"/>
                <a:ext cx="1154483" cy="369332"/>
              </a:xfrm>
              <a:prstGeom prst="rect">
                <a:avLst/>
              </a:prstGeom>
              <a:noFill/>
            </p:spPr>
            <p:txBody>
              <a:bodyPr wrap="none" rtlCol="0">
                <a:spAutoFit/>
              </a:bodyPr>
              <a:lstStyle/>
              <a:p>
                <a:r>
                  <a:rPr lang="en-US" altLang="ko-KR" dirty="0">
                    <a:latin typeface="Trebuchet MS" panose="020B0603020202020204" pitchFamily="34" charset="0"/>
                  </a:rPr>
                  <a:t>: 0.32417</a:t>
                </a:r>
                <a:endParaRPr lang="ko-KR" altLang="en-US" dirty="0">
                  <a:latin typeface="Trebuchet MS" panose="020B0603020202020204" pitchFamily="34" charset="0"/>
                </a:endParaRPr>
              </a:p>
            </p:txBody>
          </p:sp>
        </p:grpSp>
      </p:grpSp>
      <p:sp>
        <p:nvSpPr>
          <p:cNvPr id="117" name="내용 개체 틀 2"/>
          <p:cNvSpPr>
            <a:spLocks noGrp="1"/>
          </p:cNvSpPr>
          <p:nvPr>
            <p:ph idx="1"/>
          </p:nvPr>
        </p:nvSpPr>
        <p:spPr>
          <a:xfrm>
            <a:off x="1981200" y="1556793"/>
            <a:ext cx="8229600" cy="4425355"/>
          </a:xfrm>
        </p:spPr>
        <p:txBody>
          <a:bodyPr/>
          <a:lstStyle/>
          <a:p>
            <a:r>
              <a:rPr lang="en-US" altLang="ko-KR" dirty="0" smtClean="0"/>
              <a:t>With h</a:t>
            </a:r>
            <a:r>
              <a:rPr lang="en-US" altLang="ko-KR" baseline="30000" dirty="0" smtClean="0"/>
              <a:t>2</a:t>
            </a:r>
            <a:r>
              <a:rPr lang="en-US" altLang="ko-KR" dirty="0" smtClean="0"/>
              <a:t>=0.2 and prevalence=0.2, </a:t>
            </a:r>
            <a:endParaRPr lang="ko-KR" altLang="en-US" dirty="0"/>
          </a:p>
        </p:txBody>
      </p:sp>
      <p:sp>
        <p:nvSpPr>
          <p:cNvPr id="26" name="슬라이드 번호 개체 틀 25"/>
          <p:cNvSpPr>
            <a:spLocks noGrp="1"/>
          </p:cNvSpPr>
          <p:nvPr>
            <p:ph type="sldNum" sz="quarter" idx="4294967295"/>
          </p:nvPr>
        </p:nvSpPr>
        <p:spPr>
          <a:xfrm>
            <a:off x="8077200" y="6356351"/>
            <a:ext cx="2133600" cy="365125"/>
          </a:xfrm>
        </p:spPr>
        <p:txBody>
          <a:bodyPr/>
          <a:lstStyle/>
          <a:p>
            <a:r>
              <a:rPr lang="en-US" altLang="ko-KR" dirty="0" smtClean="0"/>
              <a:t>19</a:t>
            </a:r>
            <a:endParaRPr lang="ko-KR" altLang="en-US" dirty="0"/>
          </a:p>
        </p:txBody>
      </p:sp>
    </p:spTree>
    <p:extLst>
      <p:ext uri="{BB962C8B-B14F-4D97-AF65-F5344CB8AC3E}">
        <p14:creationId xmlns:p14="http://schemas.microsoft.com/office/powerpoint/2010/main" val="930455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p:txBody>
          <a:bodyPr/>
          <a:lstStyle/>
          <a:p>
            <a:pPr algn="r"/>
            <a:r>
              <a:rPr lang="en-US" altLang="ko-KR" dirty="0" smtClean="0"/>
              <a:t>Methods</a:t>
            </a:r>
            <a:endParaRPr lang="ko-KR" altLang="en-US" dirty="0"/>
          </a:p>
        </p:txBody>
      </p:sp>
      <p:sp>
        <p:nvSpPr>
          <p:cNvPr id="3" name="텍스트 개체 틀 2"/>
          <p:cNvSpPr>
            <a:spLocks noGrp="1"/>
          </p:cNvSpPr>
          <p:nvPr>
            <p:ph type="body" idx="13"/>
          </p:nvPr>
        </p:nvSpPr>
        <p:spPr>
          <a:xfrm>
            <a:off x="3719736" y="4437112"/>
            <a:ext cx="5866928" cy="432049"/>
          </a:xfrm>
        </p:spPr>
        <p:txBody>
          <a:bodyPr/>
          <a:lstStyle/>
          <a:p>
            <a:r>
              <a:rPr lang="en-US" altLang="ko-KR" dirty="0" smtClean="0"/>
              <a:t> Sampling Informative Individuals</a:t>
            </a:r>
            <a:endParaRPr lang="ko-KR" altLang="en-US" dirty="0"/>
          </a:p>
        </p:txBody>
      </p:sp>
      <p:grpSp>
        <p:nvGrpSpPr>
          <p:cNvPr id="4" name="그룹 3"/>
          <p:cNvGrpSpPr/>
          <p:nvPr/>
        </p:nvGrpSpPr>
        <p:grpSpPr>
          <a:xfrm>
            <a:off x="-168696" y="4077072"/>
            <a:ext cx="6659216" cy="144016"/>
            <a:chOff x="-3132856" y="4005064"/>
            <a:chExt cx="6659216" cy="144016"/>
          </a:xfrm>
        </p:grpSpPr>
        <p:cxnSp>
          <p:nvCxnSpPr>
            <p:cNvPr id="5" name="직선 연결선 4"/>
            <p:cNvCxnSpPr/>
            <p:nvPr/>
          </p:nvCxnSpPr>
          <p:spPr>
            <a:xfrm>
              <a:off x="-3132856" y="4077072"/>
              <a:ext cx="65152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82344" y="4005064"/>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42602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Informative Individuals</a:t>
            </a:r>
            <a:endParaRPr lang="ko-KR" altLang="en-US" dirty="0"/>
          </a:p>
        </p:txBody>
      </p:sp>
      <p:grpSp>
        <p:nvGrpSpPr>
          <p:cNvPr id="5" name="그룹 4"/>
          <p:cNvGrpSpPr/>
          <p:nvPr/>
        </p:nvGrpSpPr>
        <p:grpSpPr>
          <a:xfrm>
            <a:off x="7392144" y="836712"/>
            <a:ext cx="3275856" cy="144016"/>
            <a:chOff x="7452320" y="836712"/>
            <a:chExt cx="3275856" cy="144016"/>
          </a:xfrm>
        </p:grpSpPr>
        <p:cxnSp>
          <p:nvCxnSpPr>
            <p:cNvPr id="6" name="직선 연결선 5"/>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p:cNvGrpSpPr/>
          <p:nvPr/>
        </p:nvGrpSpPr>
        <p:grpSpPr>
          <a:xfrm>
            <a:off x="1757518" y="1918896"/>
            <a:ext cx="3520008" cy="1962218"/>
            <a:chOff x="4796408" y="2762926"/>
            <a:chExt cx="3520008" cy="1962218"/>
          </a:xfrm>
        </p:grpSpPr>
        <p:grpSp>
          <p:nvGrpSpPr>
            <p:cNvPr id="10" name="그룹 9"/>
            <p:cNvGrpSpPr/>
            <p:nvPr/>
          </p:nvGrpSpPr>
          <p:grpSpPr>
            <a:xfrm>
              <a:off x="4796408" y="2762926"/>
              <a:ext cx="3520008" cy="1962218"/>
              <a:chOff x="295908" y="2474894"/>
              <a:chExt cx="3520008" cy="1962218"/>
            </a:xfrm>
          </p:grpSpPr>
          <p:cxnSp>
            <p:nvCxnSpPr>
              <p:cNvPr id="12" name="직선 연결선 11"/>
              <p:cNvCxnSpPr>
                <a:stCxn id="19" idx="3"/>
                <a:endCxn id="20" idx="2"/>
              </p:cNvCxnSpPr>
              <p:nvPr/>
            </p:nvCxnSpPr>
            <p:spPr>
              <a:xfrm>
                <a:off x="1619672" y="2780928"/>
                <a:ext cx="756084"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직선 연결선 12"/>
              <p:cNvCxnSpPr>
                <a:stCxn id="21" idx="0"/>
              </p:cNvCxnSpPr>
              <p:nvPr/>
            </p:nvCxnSpPr>
            <p:spPr>
              <a:xfrm flipV="1">
                <a:off x="583940" y="3429000"/>
                <a:ext cx="0" cy="414046"/>
              </a:xfrm>
              <a:prstGeom prst="line">
                <a:avLst/>
              </a:prstGeom>
              <a:ln/>
            </p:spPr>
            <p:style>
              <a:lnRef idx="2">
                <a:schemeClr val="dk1"/>
              </a:lnRef>
              <a:fillRef idx="0">
                <a:schemeClr val="dk1"/>
              </a:fillRef>
              <a:effectRef idx="1">
                <a:schemeClr val="dk1"/>
              </a:effectRef>
              <a:fontRef idx="minor">
                <a:schemeClr val="tx1"/>
              </a:fontRef>
            </p:style>
          </p:cxnSp>
          <p:cxnSp>
            <p:nvCxnSpPr>
              <p:cNvPr id="14" name="직선 연결선 13"/>
              <p:cNvCxnSpPr/>
              <p:nvPr/>
            </p:nvCxnSpPr>
            <p:spPr>
              <a:xfrm flipV="1">
                <a:off x="3509882"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5" name="직선 연결선 14"/>
              <p:cNvCxnSpPr>
                <a:stCxn id="22" idx="0"/>
              </p:cNvCxnSpPr>
              <p:nvPr/>
            </p:nvCxnSpPr>
            <p:spPr>
              <a:xfrm flipV="1">
                <a:off x="1529662" y="3429001"/>
                <a:ext cx="0" cy="396043"/>
              </a:xfrm>
              <a:prstGeom prst="line">
                <a:avLst/>
              </a:prstGeom>
              <a:ln/>
            </p:spPr>
            <p:style>
              <a:lnRef idx="2">
                <a:schemeClr val="dk1"/>
              </a:lnRef>
              <a:fillRef idx="0">
                <a:schemeClr val="dk1"/>
              </a:fillRef>
              <a:effectRef idx="1">
                <a:schemeClr val="dk1"/>
              </a:effectRef>
              <a:fontRef idx="minor">
                <a:schemeClr val="tx1"/>
              </a:fontRef>
            </p:style>
          </p:cxnSp>
          <p:cxnSp>
            <p:nvCxnSpPr>
              <p:cNvPr id="16" name="직선 연결선 15"/>
              <p:cNvCxnSpPr/>
              <p:nvPr/>
            </p:nvCxnSpPr>
            <p:spPr>
              <a:xfrm flipV="1">
                <a:off x="2453989"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7" name="직선 연결선 16"/>
              <p:cNvCxnSpPr/>
              <p:nvPr/>
            </p:nvCxnSpPr>
            <p:spPr>
              <a:xfrm>
                <a:off x="583940" y="3429000"/>
                <a:ext cx="2925942"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직선 연결선 17"/>
              <p:cNvCxnSpPr/>
              <p:nvPr/>
            </p:nvCxnSpPr>
            <p:spPr>
              <a:xfrm>
                <a:off x="1997714" y="2780928"/>
                <a:ext cx="0" cy="648072"/>
              </a:xfrm>
              <a:prstGeom prst="line">
                <a:avLst/>
              </a:prstGeom>
              <a:ln/>
            </p:spPr>
            <p:style>
              <a:lnRef idx="2">
                <a:schemeClr val="dk1"/>
              </a:lnRef>
              <a:fillRef idx="0">
                <a:schemeClr val="dk1"/>
              </a:fillRef>
              <a:effectRef idx="1">
                <a:schemeClr val="dk1"/>
              </a:effectRef>
              <a:fontRef idx="minor">
                <a:schemeClr val="tx1"/>
              </a:fontRef>
            </p:style>
          </p:cxnSp>
          <p:sp>
            <p:nvSpPr>
              <p:cNvPr id="19" name="직사각형 18"/>
              <p:cNvSpPr/>
              <p:nvPr/>
            </p:nvSpPr>
            <p:spPr>
              <a:xfrm>
                <a:off x="1043608" y="249289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0" name="타원 19"/>
              <p:cNvSpPr/>
              <p:nvPr/>
            </p:nvSpPr>
            <p:spPr>
              <a:xfrm>
                <a:off x="2375756" y="247489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1" name="직사각형 20"/>
              <p:cNvSpPr/>
              <p:nvPr/>
            </p:nvSpPr>
            <p:spPr>
              <a:xfrm>
                <a:off x="295908" y="384304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2" name="타원 21"/>
              <p:cNvSpPr/>
              <p:nvPr/>
            </p:nvSpPr>
            <p:spPr>
              <a:xfrm>
                <a:off x="122362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3" name="직사각형 22"/>
              <p:cNvSpPr/>
              <p:nvPr/>
            </p:nvSpPr>
            <p:spPr>
              <a:xfrm>
                <a:off x="2195736" y="3861048"/>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4" name="타원 23"/>
              <p:cNvSpPr/>
              <p:nvPr/>
            </p:nvSpPr>
            <p:spPr>
              <a:xfrm>
                <a:off x="320384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grpSp>
        <p:pic>
          <p:nvPicPr>
            <p:cNvPr id="11" name="그림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030" y="4221088"/>
              <a:ext cx="400050" cy="400050"/>
            </a:xfrm>
            <a:prstGeom prst="rect">
              <a:avLst/>
            </a:prstGeom>
          </p:spPr>
        </p:pic>
      </p:grpSp>
      <p:graphicFrame>
        <p:nvGraphicFramePr>
          <p:cNvPr id="25" name="내용 개체 틀 24"/>
          <p:cNvGraphicFramePr>
            <a:graphicFrameLocks noGrp="1"/>
          </p:cNvGraphicFramePr>
          <p:nvPr>
            <p:ph idx="1"/>
            <p:extLst>
              <p:ext uri="{D42A27DB-BD31-4B8C-83A1-F6EECF244321}">
                <p14:modId xmlns:p14="http://schemas.microsoft.com/office/powerpoint/2010/main" val="269149543"/>
              </p:ext>
            </p:extLst>
          </p:nvPr>
        </p:nvGraphicFramePr>
        <p:xfrm>
          <a:off x="5519937" y="1772816"/>
          <a:ext cx="4762875" cy="2306320"/>
        </p:xfrm>
        <a:graphic>
          <a:graphicData uri="http://schemas.openxmlformats.org/drawingml/2006/table">
            <a:tbl>
              <a:tblPr firstRow="1" bandRow="1">
                <a:tableStyleId>{2D5ABB26-0587-4C30-8999-92F81FD0307C}</a:tableStyleId>
              </a:tblPr>
              <a:tblGrid>
                <a:gridCol w="952575"/>
                <a:gridCol w="952575"/>
                <a:gridCol w="952575"/>
                <a:gridCol w="952575"/>
                <a:gridCol w="952575"/>
              </a:tblGrid>
              <a:tr h="370840">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smtClean="0">
                          <a:latin typeface="Tahoma" panose="020B0604030504040204" pitchFamily="34" charset="0"/>
                          <a:ea typeface="Tahoma" panose="020B0604030504040204" pitchFamily="34" charset="0"/>
                          <a:cs typeface="Tahoma" panose="020B0604030504040204" pitchFamily="34" charset="0"/>
                        </a:rPr>
                        <a:t>Number</a:t>
                      </a:r>
                      <a:r>
                        <a:rPr lang="en-US" altLang="ko-KR" sz="1600" baseline="0" dirty="0" smtClean="0">
                          <a:latin typeface="Tahoma" panose="020B0604030504040204" pitchFamily="34" charset="0"/>
                          <a:ea typeface="Tahoma" panose="020B0604030504040204" pitchFamily="34" charset="0"/>
                          <a:cs typeface="Tahoma" panose="020B0604030504040204" pitchFamily="34" charset="0"/>
                        </a:rPr>
                        <a:t> of affected family members</a:t>
                      </a:r>
                      <a:endParaRPr lang="ko-KR" altLang="en-US" sz="1600" dirty="0" smtClean="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smtClean="0">
                          <a:latin typeface="Tahoma" panose="020B0604030504040204" pitchFamily="34" charset="0"/>
                          <a:ea typeface="Tahoma" panose="020B0604030504040204" pitchFamily="34" charset="0"/>
                          <a:cs typeface="Tahoma" panose="020B0604030504040204" pitchFamily="34" charset="0"/>
                        </a:rPr>
                        <a:t>Total</a:t>
                      </a:r>
                      <a:endParaRPr lang="ko-KR" altLang="en-US" sz="1600" dirty="0" smtClean="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Number</a:t>
                      </a:r>
                      <a:r>
                        <a:rPr lang="en-US" altLang="ko-KR" sz="1600" baseline="0" dirty="0" smtClean="0">
                          <a:latin typeface="Tahoma" panose="020B0604030504040204" pitchFamily="34" charset="0"/>
                          <a:ea typeface="Tahoma" panose="020B0604030504040204" pitchFamily="34" charset="0"/>
                          <a:cs typeface="Tahoma" panose="020B0604030504040204" pitchFamily="34" charset="0"/>
                        </a:rPr>
                        <a:t> of minor alleles</a:t>
                      </a:r>
                      <a:endParaRPr lang="ko-KR" altLang="en-US" sz="1600" dirty="0">
                        <a:latin typeface="Tahoma" panose="020B0604030504040204" pitchFamily="34" charset="0"/>
                        <a:cs typeface="Tahoma" panose="020B0604030504040204" pitchFamily="34" charset="0"/>
                      </a:endParaRPr>
                    </a:p>
                  </a:txBody>
                  <a:tcPr anchor="ctr"/>
                </a:tc>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&lt;3</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600" dirty="0" smtClean="0">
                          <a:latin typeface="Tahoma" panose="020B0604030504040204" pitchFamily="34" charset="0"/>
                          <a:ea typeface="맑은 고딕"/>
                          <a:cs typeface="Tahoma" panose="020B0604030504040204" pitchFamily="34" charset="0"/>
                        </a:rPr>
                        <a:t>≥</a:t>
                      </a:r>
                      <a:r>
                        <a:rPr lang="en-US" altLang="ko-KR" sz="1600" dirty="0" smtClean="0">
                          <a:latin typeface="Tahoma" panose="020B0604030504040204" pitchFamily="34" charset="0"/>
                          <a:ea typeface="Tahoma" panose="020B0604030504040204" pitchFamily="34" charset="0"/>
                          <a:cs typeface="Tahoma" panose="020B0604030504040204" pitchFamily="34" charset="0"/>
                        </a:rPr>
                        <a:t>3</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vMerge="1">
                  <a:txBody>
                    <a:bodyPr/>
                    <a:lstStyle/>
                    <a:p>
                      <a:pPr latinLnBrk="1"/>
                      <a:endParaRPr lang="ko-KR" altLang="en-US" dirty="0"/>
                    </a:p>
                  </a:txBody>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0</a:t>
                      </a:r>
                      <a:endParaRPr lang="ko-KR" altLang="en-US" sz="1600" dirty="0">
                        <a:latin typeface="Tahoma" panose="020B0604030504040204" pitchFamily="34" charset="0"/>
                        <a:cs typeface="Tahoma" panose="020B0604030504040204" pitchFamily="34" charset="0"/>
                      </a:endParaRPr>
                    </a:p>
                  </a:txBody>
                  <a:tcPr anchor="ct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3,773</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466</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ahoma" panose="020B0604030504040204" pitchFamily="34" charset="0"/>
                          <a:cs typeface="Tahoma" panose="020B0604030504040204" pitchFamily="34" charset="0"/>
                        </a:rPr>
                        <a:t>4,239</a:t>
                      </a:r>
                      <a:endParaRPr lang="ko-KR" altLang="en-US" sz="1600" dirty="0">
                        <a:latin typeface="Tahoma" panose="020B0604030504040204" pitchFamily="34" charset="0"/>
                        <a:cs typeface="Tahoma" panose="020B0604030504040204" pitchFamily="34" charset="0"/>
                      </a:endParaRPr>
                    </a:p>
                  </a:txBody>
                  <a:tcPr anchor="ctr">
                    <a:lnT w="12700" cap="flat" cmpd="sng" algn="ctr">
                      <a:no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ko-KR" altLang="en-US" sz="1600" dirty="0" smtClean="0">
                          <a:latin typeface="Tahoma" panose="020B0604030504040204" pitchFamily="34" charset="0"/>
                          <a:ea typeface="+mn-ea"/>
                          <a:cs typeface="Tahoma" panose="020B0604030504040204" pitchFamily="34" charset="0"/>
                        </a:rPr>
                        <a:t>≥</a:t>
                      </a:r>
                      <a:r>
                        <a:rPr lang="en-US" altLang="ko-KR" sz="1600" dirty="0" smtClean="0">
                          <a:latin typeface="Tahoma" panose="020B0604030504040204" pitchFamily="34" charset="0"/>
                          <a:ea typeface="Tahoma" panose="020B0604030504040204" pitchFamily="34" charset="0"/>
                          <a:cs typeface="Tahoma" panose="020B0604030504040204" pitchFamily="34" charset="0"/>
                        </a:rPr>
                        <a:t>1</a:t>
                      </a:r>
                      <a:endParaRPr lang="ko-KR" altLang="en-US" sz="1600" dirty="0">
                        <a:latin typeface="Tahoma" panose="020B0604030504040204" pitchFamily="34" charset="0"/>
                        <a:cs typeface="Tahoma" panose="020B0604030504040204" pitchFamily="34" charset="0"/>
                      </a:endParaRPr>
                    </a:p>
                  </a:txBody>
                  <a:tcPr anchor="ct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2,064</a:t>
                      </a:r>
                      <a:endParaRPr lang="ko-KR" altLang="en-US" sz="1600" dirty="0">
                        <a:latin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364</a:t>
                      </a:r>
                      <a:endParaRPr lang="ko-KR" altLang="en-US" sz="1600" dirty="0">
                        <a:latin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cs typeface="Tahoma" panose="020B0604030504040204" pitchFamily="34" charset="0"/>
                        </a:rPr>
                        <a:t>2,428</a:t>
                      </a:r>
                      <a:endParaRPr lang="ko-KR" altLang="en-US" sz="1600" dirty="0">
                        <a:latin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r>
              <a:tr h="370840">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Total</a:t>
                      </a:r>
                      <a:endParaRPr lang="ko-KR" altLang="en-US" sz="1600" dirty="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5,837</a:t>
                      </a: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830</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cs typeface="Tahoma" panose="020B0604030504040204" pitchFamily="34" charset="0"/>
                        </a:rPr>
                        <a:t>6,667</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28" name="내용 개체 틀 2"/>
          <p:cNvSpPr txBox="1">
            <a:spLocks/>
          </p:cNvSpPr>
          <p:nvPr/>
        </p:nvSpPr>
        <p:spPr>
          <a:xfrm>
            <a:off x="1981200" y="4418435"/>
            <a:ext cx="8229600" cy="1329011"/>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anose="020B0604020202020204" pitchFamily="34" charset="0"/>
              <a:buChar char="•"/>
              <a:defRPr sz="2400" kern="1200" baseline="0">
                <a:solidFill>
                  <a:schemeClr val="tx1"/>
                </a:solidFill>
                <a:latin typeface="Tahoma" panose="020B0604030504040204" pitchFamily="34" charset="0"/>
                <a:ea typeface="+mn-ea"/>
                <a:cs typeface="Tahoma" panose="020B0604030504040204" pitchFamily="34" charset="0"/>
              </a:defRPr>
            </a:lvl1pPr>
            <a:lvl2pPr marL="742950" indent="-285750" algn="l" defTabSz="914400" rtl="0" eaLnBrk="1" latinLnBrk="1" hangingPunct="1">
              <a:spcBef>
                <a:spcPct val="20000"/>
              </a:spcBef>
              <a:buFont typeface="Arial" panose="020B0604020202020204" pitchFamily="34" charset="0"/>
              <a:buChar char="–"/>
              <a:defRPr sz="2000" kern="1200">
                <a:solidFill>
                  <a:schemeClr val="tx1"/>
                </a:solidFill>
                <a:latin typeface="Tahoma" panose="020B0604030504040204" pitchFamily="34" charset="0"/>
                <a:ea typeface="+mn-ea"/>
                <a:cs typeface="Tahoma" panose="020B0604030504040204" pitchFamily="34" charset="0"/>
              </a:defRPr>
            </a:lvl2pPr>
            <a:lvl3pPr marL="1143000" indent="-228600" algn="l" defTabSz="914400" rtl="0" eaLnBrk="1" latinLnBrk="1" hangingPunct="1">
              <a:spcBef>
                <a:spcPct val="20000"/>
              </a:spcBef>
              <a:buFont typeface="Arial" panose="020B0604020202020204" pitchFamily="34" charset="0"/>
              <a:buChar char="•"/>
              <a:defRPr sz="1800" kern="1200">
                <a:solidFill>
                  <a:schemeClr val="tx1"/>
                </a:solidFill>
                <a:latin typeface="Tahoma" panose="020B0604030504040204" pitchFamily="34" charset="0"/>
                <a:ea typeface="+mn-ea"/>
                <a:cs typeface="Tahoma" panose="020B0604030504040204" pitchFamily="34" charset="0"/>
              </a:defRPr>
            </a:lvl3pPr>
            <a:lvl4pPr marL="1600200" indent="-228600" algn="l" defTabSz="914400" rtl="0" eaLnBrk="1" latinLnBrk="1" hangingPunct="1">
              <a:spcBef>
                <a:spcPct val="20000"/>
              </a:spcBef>
              <a:buFont typeface="Arial" panose="020B0604020202020204" pitchFamily="34" charset="0"/>
              <a:buChar char="–"/>
              <a:defRPr sz="1600" kern="1200">
                <a:solidFill>
                  <a:schemeClr val="tx1"/>
                </a:solidFill>
                <a:latin typeface="Tahoma" panose="020B0604030504040204" pitchFamily="34" charset="0"/>
                <a:ea typeface="+mn-ea"/>
                <a:cs typeface="Tahoma" panose="020B0604030504040204" pitchFamily="34" charset="0"/>
              </a:defRPr>
            </a:lvl4pPr>
            <a:lvl5pPr marL="2057400" indent="-228600" algn="l" defTabSz="914400" rtl="0" eaLnBrk="1" latinLnBrk="1" hangingPunct="1">
              <a:spcBef>
                <a:spcPct val="20000"/>
              </a:spcBef>
              <a:buFont typeface="Arial" panose="020B0604020202020204" pitchFamily="34" charset="0"/>
              <a:buChar char="»"/>
              <a:defRPr sz="1600" kern="1200">
                <a:solidFill>
                  <a:schemeClr val="tx1"/>
                </a:solidFill>
                <a:latin typeface="Tahoma" panose="020B0604030504040204" pitchFamily="34" charset="0"/>
                <a:ea typeface="+mn-ea"/>
                <a:cs typeface="Tahoma" panose="020B060403050404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a:t>The relative risk of getting minor alleles associated with number of affected family members would be</a:t>
            </a:r>
          </a:p>
          <a:p>
            <a:endParaRPr lang="ko-KR"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591" y="5354538"/>
            <a:ext cx="49085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슬라이드 번호 개체 틀 25"/>
          <p:cNvSpPr>
            <a:spLocks noGrp="1"/>
          </p:cNvSpPr>
          <p:nvPr>
            <p:ph type="sldNum" sz="quarter" idx="4294967295"/>
          </p:nvPr>
        </p:nvSpPr>
        <p:spPr>
          <a:xfrm>
            <a:off x="8077200" y="6356351"/>
            <a:ext cx="2133600" cy="365125"/>
          </a:xfrm>
        </p:spPr>
        <p:txBody>
          <a:bodyPr/>
          <a:lstStyle/>
          <a:p>
            <a:r>
              <a:rPr lang="en-US" altLang="ko-KR" dirty="0" smtClean="0"/>
              <a:t>21</a:t>
            </a:r>
            <a:endParaRPr lang="ko-KR" altLang="en-US" dirty="0"/>
          </a:p>
        </p:txBody>
      </p:sp>
    </p:spTree>
    <p:extLst>
      <p:ext uri="{BB962C8B-B14F-4D97-AF65-F5344CB8AC3E}">
        <p14:creationId xmlns:p14="http://schemas.microsoft.com/office/powerpoint/2010/main" val="2315473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Informative Individuals</a:t>
            </a:r>
            <a:endParaRPr lang="ko-KR" altLang="en-US" dirty="0"/>
          </a:p>
        </p:txBody>
      </p:sp>
      <p:grpSp>
        <p:nvGrpSpPr>
          <p:cNvPr id="5" name="그룹 4"/>
          <p:cNvGrpSpPr/>
          <p:nvPr/>
        </p:nvGrpSpPr>
        <p:grpSpPr>
          <a:xfrm>
            <a:off x="7392144" y="836712"/>
            <a:ext cx="3275856" cy="144016"/>
            <a:chOff x="7452320" y="836712"/>
            <a:chExt cx="3275856" cy="144016"/>
          </a:xfrm>
        </p:grpSpPr>
        <p:cxnSp>
          <p:nvCxnSpPr>
            <p:cNvPr id="6" name="직선 연결선 5"/>
            <p:cNvCxnSpPr/>
            <p:nvPr/>
          </p:nvCxnSpPr>
          <p:spPr>
            <a:xfrm>
              <a:off x="7524328" y="908720"/>
              <a:ext cx="3203848"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p:cNvGrpSpPr/>
          <p:nvPr/>
        </p:nvGrpSpPr>
        <p:grpSpPr>
          <a:xfrm>
            <a:off x="1757518" y="1918896"/>
            <a:ext cx="3520008" cy="1962218"/>
            <a:chOff x="4796408" y="2762926"/>
            <a:chExt cx="3520008" cy="1962218"/>
          </a:xfrm>
        </p:grpSpPr>
        <p:grpSp>
          <p:nvGrpSpPr>
            <p:cNvPr id="10" name="그룹 9"/>
            <p:cNvGrpSpPr/>
            <p:nvPr/>
          </p:nvGrpSpPr>
          <p:grpSpPr>
            <a:xfrm>
              <a:off x="4796408" y="2762926"/>
              <a:ext cx="3520008" cy="1962218"/>
              <a:chOff x="295908" y="2474894"/>
              <a:chExt cx="3520008" cy="1962218"/>
            </a:xfrm>
          </p:grpSpPr>
          <p:cxnSp>
            <p:nvCxnSpPr>
              <p:cNvPr id="12" name="직선 연결선 11"/>
              <p:cNvCxnSpPr>
                <a:stCxn id="19" idx="3"/>
                <a:endCxn id="20" idx="2"/>
              </p:cNvCxnSpPr>
              <p:nvPr/>
            </p:nvCxnSpPr>
            <p:spPr>
              <a:xfrm>
                <a:off x="1619672" y="2780928"/>
                <a:ext cx="756084"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직선 연결선 12"/>
              <p:cNvCxnSpPr>
                <a:stCxn id="21" idx="0"/>
              </p:cNvCxnSpPr>
              <p:nvPr/>
            </p:nvCxnSpPr>
            <p:spPr>
              <a:xfrm flipV="1">
                <a:off x="583940" y="3429000"/>
                <a:ext cx="0" cy="414046"/>
              </a:xfrm>
              <a:prstGeom prst="line">
                <a:avLst/>
              </a:prstGeom>
              <a:ln/>
            </p:spPr>
            <p:style>
              <a:lnRef idx="2">
                <a:schemeClr val="dk1"/>
              </a:lnRef>
              <a:fillRef idx="0">
                <a:schemeClr val="dk1"/>
              </a:fillRef>
              <a:effectRef idx="1">
                <a:schemeClr val="dk1"/>
              </a:effectRef>
              <a:fontRef idx="minor">
                <a:schemeClr val="tx1"/>
              </a:fontRef>
            </p:style>
          </p:cxnSp>
          <p:cxnSp>
            <p:nvCxnSpPr>
              <p:cNvPr id="14" name="직선 연결선 13"/>
              <p:cNvCxnSpPr/>
              <p:nvPr/>
            </p:nvCxnSpPr>
            <p:spPr>
              <a:xfrm flipV="1">
                <a:off x="3509882"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5" name="직선 연결선 14"/>
              <p:cNvCxnSpPr>
                <a:stCxn id="22" idx="0"/>
              </p:cNvCxnSpPr>
              <p:nvPr/>
            </p:nvCxnSpPr>
            <p:spPr>
              <a:xfrm flipV="1">
                <a:off x="1529662" y="3429001"/>
                <a:ext cx="0" cy="396043"/>
              </a:xfrm>
              <a:prstGeom prst="line">
                <a:avLst/>
              </a:prstGeom>
              <a:ln/>
            </p:spPr>
            <p:style>
              <a:lnRef idx="2">
                <a:schemeClr val="dk1"/>
              </a:lnRef>
              <a:fillRef idx="0">
                <a:schemeClr val="dk1"/>
              </a:fillRef>
              <a:effectRef idx="1">
                <a:schemeClr val="dk1"/>
              </a:effectRef>
              <a:fontRef idx="minor">
                <a:schemeClr val="tx1"/>
              </a:fontRef>
            </p:style>
          </p:cxnSp>
          <p:cxnSp>
            <p:nvCxnSpPr>
              <p:cNvPr id="16" name="직선 연결선 15"/>
              <p:cNvCxnSpPr/>
              <p:nvPr/>
            </p:nvCxnSpPr>
            <p:spPr>
              <a:xfrm flipV="1">
                <a:off x="2453989"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7" name="직선 연결선 16"/>
              <p:cNvCxnSpPr/>
              <p:nvPr/>
            </p:nvCxnSpPr>
            <p:spPr>
              <a:xfrm>
                <a:off x="583940" y="3429000"/>
                <a:ext cx="2925942"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직선 연결선 17"/>
              <p:cNvCxnSpPr/>
              <p:nvPr/>
            </p:nvCxnSpPr>
            <p:spPr>
              <a:xfrm>
                <a:off x="1997714" y="2780928"/>
                <a:ext cx="0" cy="648072"/>
              </a:xfrm>
              <a:prstGeom prst="line">
                <a:avLst/>
              </a:prstGeom>
              <a:ln/>
            </p:spPr>
            <p:style>
              <a:lnRef idx="2">
                <a:schemeClr val="dk1"/>
              </a:lnRef>
              <a:fillRef idx="0">
                <a:schemeClr val="dk1"/>
              </a:fillRef>
              <a:effectRef idx="1">
                <a:schemeClr val="dk1"/>
              </a:effectRef>
              <a:fontRef idx="minor">
                <a:schemeClr val="tx1"/>
              </a:fontRef>
            </p:style>
          </p:cxnSp>
          <p:sp>
            <p:nvSpPr>
              <p:cNvPr id="19" name="직사각형 18"/>
              <p:cNvSpPr/>
              <p:nvPr/>
            </p:nvSpPr>
            <p:spPr>
              <a:xfrm>
                <a:off x="1043608" y="249289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0" name="타원 19"/>
              <p:cNvSpPr/>
              <p:nvPr/>
            </p:nvSpPr>
            <p:spPr>
              <a:xfrm>
                <a:off x="2375756" y="247489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1" name="직사각형 20"/>
              <p:cNvSpPr/>
              <p:nvPr/>
            </p:nvSpPr>
            <p:spPr>
              <a:xfrm>
                <a:off x="295908" y="384304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2" name="타원 21"/>
              <p:cNvSpPr/>
              <p:nvPr/>
            </p:nvSpPr>
            <p:spPr>
              <a:xfrm>
                <a:off x="122362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3" name="직사각형 22"/>
              <p:cNvSpPr/>
              <p:nvPr/>
            </p:nvSpPr>
            <p:spPr>
              <a:xfrm>
                <a:off x="2195736" y="3861048"/>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4" name="타원 23"/>
              <p:cNvSpPr/>
              <p:nvPr/>
            </p:nvSpPr>
            <p:spPr>
              <a:xfrm>
                <a:off x="320384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grpSp>
        <p:pic>
          <p:nvPicPr>
            <p:cNvPr id="11" name="그림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030" y="4221088"/>
              <a:ext cx="400050" cy="400050"/>
            </a:xfrm>
            <a:prstGeom prst="rect">
              <a:avLst/>
            </a:prstGeom>
          </p:spPr>
        </p:pic>
      </p:grpSp>
      <p:graphicFrame>
        <p:nvGraphicFramePr>
          <p:cNvPr id="25" name="내용 개체 틀 24"/>
          <p:cNvGraphicFramePr>
            <a:graphicFrameLocks noGrp="1"/>
          </p:cNvGraphicFramePr>
          <p:nvPr>
            <p:ph idx="1"/>
            <p:extLst>
              <p:ext uri="{D42A27DB-BD31-4B8C-83A1-F6EECF244321}">
                <p14:modId xmlns:p14="http://schemas.microsoft.com/office/powerpoint/2010/main" val="528710874"/>
              </p:ext>
            </p:extLst>
          </p:nvPr>
        </p:nvGraphicFramePr>
        <p:xfrm>
          <a:off x="5519937" y="1772816"/>
          <a:ext cx="4762875" cy="2306320"/>
        </p:xfrm>
        <a:graphic>
          <a:graphicData uri="http://schemas.openxmlformats.org/drawingml/2006/table">
            <a:tbl>
              <a:tblPr firstRow="1" bandRow="1">
                <a:tableStyleId>{2D5ABB26-0587-4C30-8999-92F81FD0307C}</a:tableStyleId>
              </a:tblPr>
              <a:tblGrid>
                <a:gridCol w="952575"/>
                <a:gridCol w="952575"/>
                <a:gridCol w="952575"/>
                <a:gridCol w="952575"/>
                <a:gridCol w="952575"/>
              </a:tblGrid>
              <a:tr h="370840">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smtClean="0">
                          <a:latin typeface="Tahoma" panose="020B0604030504040204" pitchFamily="34" charset="0"/>
                          <a:ea typeface="Tahoma" panose="020B0604030504040204" pitchFamily="34" charset="0"/>
                          <a:cs typeface="Tahoma" panose="020B0604030504040204" pitchFamily="34" charset="0"/>
                        </a:rPr>
                        <a:t>Number</a:t>
                      </a:r>
                      <a:r>
                        <a:rPr lang="en-US" altLang="ko-KR" sz="1600" baseline="0" dirty="0" smtClean="0">
                          <a:latin typeface="Tahoma" panose="020B0604030504040204" pitchFamily="34" charset="0"/>
                          <a:ea typeface="Tahoma" panose="020B0604030504040204" pitchFamily="34" charset="0"/>
                          <a:cs typeface="Tahoma" panose="020B0604030504040204" pitchFamily="34" charset="0"/>
                        </a:rPr>
                        <a:t> of affected family members</a:t>
                      </a:r>
                      <a:endParaRPr lang="ko-KR" altLang="en-US" sz="1600" dirty="0" smtClean="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dirty="0" smtClean="0">
                          <a:latin typeface="Tahoma" panose="020B0604030504040204" pitchFamily="34" charset="0"/>
                          <a:ea typeface="Tahoma" panose="020B0604030504040204" pitchFamily="34" charset="0"/>
                          <a:cs typeface="Tahoma" panose="020B0604030504040204" pitchFamily="34" charset="0"/>
                        </a:rPr>
                        <a:t>Total</a:t>
                      </a:r>
                      <a:endParaRPr lang="ko-KR" altLang="en-US" sz="1600" dirty="0" smtClean="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Number</a:t>
                      </a:r>
                      <a:r>
                        <a:rPr lang="en-US" altLang="ko-KR" sz="1600" baseline="0" dirty="0" smtClean="0">
                          <a:latin typeface="Tahoma" panose="020B0604030504040204" pitchFamily="34" charset="0"/>
                          <a:ea typeface="Tahoma" panose="020B0604030504040204" pitchFamily="34" charset="0"/>
                          <a:cs typeface="Tahoma" panose="020B0604030504040204" pitchFamily="34" charset="0"/>
                        </a:rPr>
                        <a:t> of minor alleles</a:t>
                      </a:r>
                      <a:endParaRPr lang="ko-KR" altLang="en-US" sz="1600" dirty="0">
                        <a:latin typeface="Tahoma" panose="020B0604030504040204" pitchFamily="34" charset="0"/>
                        <a:cs typeface="Tahoma" panose="020B0604030504040204" pitchFamily="34" charset="0"/>
                      </a:endParaRPr>
                    </a:p>
                  </a:txBody>
                  <a:tcPr anchor="ctr"/>
                </a:tc>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&lt;3</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600" dirty="0" smtClean="0">
                          <a:latin typeface="Tahoma" panose="020B0604030504040204" pitchFamily="34" charset="0"/>
                          <a:ea typeface="맑은 고딕"/>
                          <a:cs typeface="Tahoma" panose="020B0604030504040204" pitchFamily="34" charset="0"/>
                        </a:rPr>
                        <a:t>≥</a:t>
                      </a:r>
                      <a:r>
                        <a:rPr lang="en-US" altLang="ko-KR" sz="1600" dirty="0" smtClean="0">
                          <a:latin typeface="Tahoma" panose="020B0604030504040204" pitchFamily="34" charset="0"/>
                          <a:ea typeface="Tahoma" panose="020B0604030504040204" pitchFamily="34" charset="0"/>
                          <a:cs typeface="Tahoma" panose="020B0604030504040204" pitchFamily="34" charset="0"/>
                        </a:rPr>
                        <a:t>3</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vMerge="1">
                  <a:txBody>
                    <a:bodyPr/>
                    <a:lstStyle/>
                    <a:p>
                      <a:pPr latinLnBrk="1"/>
                      <a:endParaRPr lang="ko-KR" altLang="en-US" dirty="0"/>
                    </a:p>
                  </a:txBody>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0</a:t>
                      </a:r>
                      <a:endParaRPr lang="ko-KR" altLang="en-US" sz="1600" dirty="0">
                        <a:latin typeface="Tahoma" panose="020B0604030504040204" pitchFamily="34" charset="0"/>
                        <a:cs typeface="Tahoma" panose="020B0604030504040204" pitchFamily="34" charset="0"/>
                      </a:endParaRPr>
                    </a:p>
                  </a:txBody>
                  <a:tcPr anchor="ct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3,773</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466</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ahoma" panose="020B0604030504040204" pitchFamily="34" charset="0"/>
                          <a:cs typeface="Tahoma" panose="020B0604030504040204" pitchFamily="34" charset="0"/>
                        </a:rPr>
                        <a:t>4,239</a:t>
                      </a:r>
                      <a:endParaRPr lang="ko-KR" altLang="en-US" sz="1600" dirty="0">
                        <a:latin typeface="Tahoma" panose="020B0604030504040204" pitchFamily="34" charset="0"/>
                        <a:cs typeface="Tahoma" panose="020B0604030504040204" pitchFamily="34" charset="0"/>
                      </a:endParaRPr>
                    </a:p>
                  </a:txBody>
                  <a:tcPr anchor="ctr">
                    <a:lnT w="12700" cap="flat" cmpd="sng" algn="ctr">
                      <a:no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ko-KR" altLang="en-US" sz="1600" dirty="0" smtClean="0">
                          <a:latin typeface="Tahoma" panose="020B0604030504040204" pitchFamily="34" charset="0"/>
                          <a:ea typeface="+mn-ea"/>
                          <a:cs typeface="Tahoma" panose="020B0604030504040204" pitchFamily="34" charset="0"/>
                        </a:rPr>
                        <a:t>≥</a:t>
                      </a:r>
                      <a:r>
                        <a:rPr lang="en-US" altLang="ko-KR" sz="1600" dirty="0" smtClean="0">
                          <a:latin typeface="Tahoma" panose="020B0604030504040204" pitchFamily="34" charset="0"/>
                          <a:ea typeface="Tahoma" panose="020B0604030504040204" pitchFamily="34" charset="0"/>
                          <a:cs typeface="Tahoma" panose="020B0604030504040204" pitchFamily="34" charset="0"/>
                        </a:rPr>
                        <a:t>1</a:t>
                      </a:r>
                      <a:endParaRPr lang="ko-KR" altLang="en-US" sz="1600" dirty="0">
                        <a:latin typeface="Tahoma" panose="020B0604030504040204" pitchFamily="34" charset="0"/>
                        <a:cs typeface="Tahoma" panose="020B0604030504040204" pitchFamily="34" charset="0"/>
                      </a:endParaRPr>
                    </a:p>
                  </a:txBody>
                  <a:tcPr anchor="ct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2,064</a:t>
                      </a:r>
                      <a:endParaRPr lang="ko-KR" altLang="en-US" sz="1600" dirty="0">
                        <a:latin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364</a:t>
                      </a:r>
                      <a:endParaRPr lang="ko-KR" altLang="en-US" sz="1600" dirty="0">
                        <a:latin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cs typeface="Tahoma" panose="020B0604030504040204" pitchFamily="34" charset="0"/>
                        </a:rPr>
                        <a:t>2,428</a:t>
                      </a:r>
                      <a:endParaRPr lang="ko-KR" altLang="en-US" sz="1600" dirty="0">
                        <a:latin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tcPr>
                </a:tc>
              </a:tr>
              <a:tr h="370840">
                <a:tc>
                  <a:txBody>
                    <a:bodyPr/>
                    <a:lstStyle/>
                    <a:p>
                      <a:pPr algn="ctr" latinLnBrk="1"/>
                      <a:endParaRPr lang="ko-KR" altLang="en-US" sz="1600" dirty="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Total</a:t>
                      </a:r>
                      <a:endParaRPr lang="ko-KR" altLang="en-US" sz="1600" dirty="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5,837</a:t>
                      </a: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830</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cs typeface="Tahoma" panose="020B0604030504040204" pitchFamily="34" charset="0"/>
                        </a:rPr>
                        <a:t>6,667</a:t>
                      </a:r>
                      <a:endParaRPr lang="ko-KR" altLang="en-US" sz="1600" dirty="0">
                        <a:latin typeface="Tahoma" panose="020B0604030504040204" pitchFamily="34" charset="0"/>
                        <a:cs typeface="Tahoma" panose="020B0604030504040204" pitchFamily="34" charset="0"/>
                      </a:endParaRPr>
                    </a:p>
                  </a:txBody>
                  <a:tcPr anchor="ct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26" name="오른쪽 화살표 25"/>
          <p:cNvSpPr/>
          <p:nvPr/>
        </p:nvSpPr>
        <p:spPr>
          <a:xfrm>
            <a:off x="3458312" y="5124326"/>
            <a:ext cx="387075" cy="2475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내용 개체 틀 2"/>
          <p:cNvSpPr txBox="1">
            <a:spLocks/>
          </p:cNvSpPr>
          <p:nvPr/>
        </p:nvSpPr>
        <p:spPr>
          <a:xfrm>
            <a:off x="3989402" y="4836294"/>
            <a:ext cx="4554870" cy="968971"/>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anose="020B0604020202020204" pitchFamily="34" charset="0"/>
              <a:buChar char="•"/>
              <a:defRPr sz="2400" kern="1200" baseline="0">
                <a:solidFill>
                  <a:schemeClr val="tx1"/>
                </a:solidFill>
                <a:latin typeface="Tahoma" panose="020B0604030504040204" pitchFamily="34" charset="0"/>
                <a:ea typeface="+mn-ea"/>
                <a:cs typeface="Tahoma" panose="020B0604030504040204" pitchFamily="34" charset="0"/>
              </a:defRPr>
            </a:lvl1pPr>
            <a:lvl2pPr marL="742950" indent="-285750" algn="l" defTabSz="914400" rtl="0" eaLnBrk="1" latinLnBrk="1" hangingPunct="1">
              <a:spcBef>
                <a:spcPct val="20000"/>
              </a:spcBef>
              <a:buFont typeface="Arial" panose="020B0604020202020204" pitchFamily="34" charset="0"/>
              <a:buChar char="–"/>
              <a:defRPr sz="2000" kern="1200">
                <a:solidFill>
                  <a:schemeClr val="tx1"/>
                </a:solidFill>
                <a:latin typeface="Tahoma" panose="020B0604030504040204" pitchFamily="34" charset="0"/>
                <a:ea typeface="+mn-ea"/>
                <a:cs typeface="Tahoma" panose="020B0604030504040204" pitchFamily="34" charset="0"/>
              </a:defRPr>
            </a:lvl2pPr>
            <a:lvl3pPr marL="1143000" indent="-228600" algn="l" defTabSz="914400" rtl="0" eaLnBrk="1" latinLnBrk="1" hangingPunct="1">
              <a:spcBef>
                <a:spcPct val="20000"/>
              </a:spcBef>
              <a:buFont typeface="Arial" panose="020B0604020202020204" pitchFamily="34" charset="0"/>
              <a:buChar char="•"/>
              <a:defRPr sz="1800" kern="1200">
                <a:solidFill>
                  <a:schemeClr val="tx1"/>
                </a:solidFill>
                <a:latin typeface="Tahoma" panose="020B0604030504040204" pitchFamily="34" charset="0"/>
                <a:ea typeface="+mn-ea"/>
                <a:cs typeface="Tahoma" panose="020B0604030504040204" pitchFamily="34" charset="0"/>
              </a:defRPr>
            </a:lvl3pPr>
            <a:lvl4pPr marL="1600200" indent="-228600" algn="l" defTabSz="914400" rtl="0" eaLnBrk="1" latinLnBrk="1" hangingPunct="1">
              <a:spcBef>
                <a:spcPct val="20000"/>
              </a:spcBef>
              <a:buFont typeface="Arial" panose="020B0604020202020204" pitchFamily="34" charset="0"/>
              <a:buChar char="–"/>
              <a:defRPr sz="1600" kern="1200">
                <a:solidFill>
                  <a:schemeClr val="tx1"/>
                </a:solidFill>
                <a:latin typeface="Tahoma" panose="020B0604030504040204" pitchFamily="34" charset="0"/>
                <a:ea typeface="+mn-ea"/>
                <a:cs typeface="Tahoma" panose="020B0604030504040204" pitchFamily="34" charset="0"/>
              </a:defRPr>
            </a:lvl4pPr>
            <a:lvl5pPr marL="2057400" indent="-228600" algn="l" defTabSz="914400" rtl="0" eaLnBrk="1" latinLnBrk="1" hangingPunct="1">
              <a:spcBef>
                <a:spcPct val="20000"/>
              </a:spcBef>
              <a:buFont typeface="Arial" panose="020B0604020202020204" pitchFamily="34" charset="0"/>
              <a:buChar char="»"/>
              <a:defRPr sz="1600" kern="1200">
                <a:solidFill>
                  <a:schemeClr val="tx1"/>
                </a:solidFill>
                <a:latin typeface="Tahoma" panose="020B0604030504040204" pitchFamily="34" charset="0"/>
                <a:ea typeface="+mn-ea"/>
                <a:cs typeface="Tahoma" panose="020B060403050404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ko-KR" dirty="0"/>
              <a:t>Case with </a:t>
            </a:r>
            <a:r>
              <a:rPr lang="en-US" altLang="ko-KR" b="1" dirty="0"/>
              <a:t>HIGH</a:t>
            </a:r>
            <a:r>
              <a:rPr lang="en-US" altLang="ko-KR" dirty="0"/>
              <a:t> absolute risk</a:t>
            </a:r>
          </a:p>
          <a:p>
            <a:pPr marL="0" indent="0">
              <a:buNone/>
            </a:pPr>
            <a:r>
              <a:rPr lang="en-US" altLang="ko-KR" dirty="0"/>
              <a:t>Control with </a:t>
            </a:r>
            <a:r>
              <a:rPr lang="en-US" altLang="ko-KR" b="1" dirty="0"/>
              <a:t>LOW</a:t>
            </a:r>
            <a:r>
              <a:rPr lang="en-US" altLang="ko-KR" dirty="0"/>
              <a:t> absolute risk</a:t>
            </a:r>
          </a:p>
          <a:p>
            <a:endParaRPr lang="en-US" altLang="ko-KR" dirty="0"/>
          </a:p>
          <a:p>
            <a:endParaRPr lang="en-US" altLang="ko-KR" dirty="0"/>
          </a:p>
        </p:txBody>
      </p:sp>
      <p:sp>
        <p:nvSpPr>
          <p:cNvPr id="3" name="직사각형 2"/>
          <p:cNvSpPr/>
          <p:nvPr/>
        </p:nvSpPr>
        <p:spPr>
          <a:xfrm>
            <a:off x="7506702" y="2548966"/>
            <a:ext cx="851004" cy="1600114"/>
          </a:xfrm>
          <a:prstGeom prst="rect">
            <a:avLst/>
          </a:prstGeom>
          <a:noFill/>
          <a:ln>
            <a:solidFill>
              <a:srgbClr val="0070C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8442806" y="2548966"/>
            <a:ext cx="851004" cy="1600114"/>
          </a:xfrm>
          <a:prstGeom prst="rect">
            <a:avLst/>
          </a:prstGeom>
          <a:no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7483082" y="4149080"/>
            <a:ext cx="917174" cy="369332"/>
          </a:xfrm>
          <a:prstGeom prst="rect">
            <a:avLst/>
          </a:prstGeom>
          <a:noFill/>
        </p:spPr>
        <p:txBody>
          <a:bodyPr wrap="none" rtlCol="0">
            <a:spAutoFit/>
          </a:bodyPr>
          <a:lstStyle/>
          <a:p>
            <a:r>
              <a:rPr lang="en-US" altLang="ko-KR" dirty="0">
                <a:solidFill>
                  <a:srgbClr val="2155A4"/>
                </a:solidFill>
                <a:effectLst>
                  <a:outerShdw blurRad="50800" dist="38100" dir="5400000" algn="t" rotWithShape="0">
                    <a:prstClr val="black">
                      <a:alpha val="40000"/>
                    </a:prstClr>
                  </a:outerShdw>
                </a:effectLst>
                <a:latin typeface="Trebuchet MS" panose="020B0603020202020204" pitchFamily="34" charset="0"/>
              </a:rPr>
              <a:t>control</a:t>
            </a:r>
            <a:endParaRPr lang="ko-KR" altLang="en-US" dirty="0">
              <a:solidFill>
                <a:srgbClr val="2155A4"/>
              </a:solidFill>
              <a:effectLst>
                <a:outerShdw blurRad="50800" dist="38100" dir="5400000" algn="t" rotWithShape="0">
                  <a:prstClr val="black">
                    <a:alpha val="40000"/>
                  </a:prstClr>
                </a:outerShdw>
              </a:effectLst>
              <a:latin typeface="Trebuchet MS" panose="020B0603020202020204" pitchFamily="34" charset="0"/>
            </a:endParaRPr>
          </a:p>
        </p:txBody>
      </p:sp>
      <p:sp>
        <p:nvSpPr>
          <p:cNvPr id="30" name="TextBox 29"/>
          <p:cNvSpPr txBox="1"/>
          <p:nvPr/>
        </p:nvSpPr>
        <p:spPr>
          <a:xfrm>
            <a:off x="8544273" y="4139788"/>
            <a:ext cx="636713" cy="369332"/>
          </a:xfrm>
          <a:prstGeom prst="rect">
            <a:avLst/>
          </a:prstGeom>
          <a:noFill/>
        </p:spPr>
        <p:txBody>
          <a:bodyPr wrap="none" rtlCol="0">
            <a:spAutoFit/>
          </a:bodyPr>
          <a:lstStyle/>
          <a:p>
            <a:r>
              <a:rPr lang="en-US" altLang="ko-KR" dirty="0">
                <a:solidFill>
                  <a:srgbClr val="C00000"/>
                </a:solidFill>
                <a:effectLst>
                  <a:outerShdw blurRad="50800" dist="38100" dir="5400000" algn="t" rotWithShape="0">
                    <a:prstClr val="black">
                      <a:alpha val="40000"/>
                    </a:prstClr>
                  </a:outerShdw>
                </a:effectLst>
                <a:latin typeface="Trebuchet MS" panose="020B0603020202020204" pitchFamily="34" charset="0"/>
              </a:rPr>
              <a:t>case</a:t>
            </a:r>
            <a:endParaRPr lang="ko-KR" altLang="en-US" dirty="0">
              <a:solidFill>
                <a:srgbClr val="C00000"/>
              </a:solidFill>
              <a:effectLst>
                <a:outerShdw blurRad="50800" dist="38100" dir="5400000" algn="t" rotWithShape="0">
                  <a:prstClr val="black">
                    <a:alpha val="40000"/>
                  </a:prstClr>
                </a:outerShdw>
              </a:effectLst>
              <a:latin typeface="Trebuchet MS" panose="020B0603020202020204" pitchFamily="34" charset="0"/>
            </a:endParaRPr>
          </a:p>
        </p:txBody>
      </p:sp>
      <p:sp>
        <p:nvSpPr>
          <p:cNvPr id="8" name="슬라이드 번호 개체 틀 7"/>
          <p:cNvSpPr>
            <a:spLocks noGrp="1"/>
          </p:cNvSpPr>
          <p:nvPr>
            <p:ph type="sldNum" sz="quarter" idx="4294967295"/>
          </p:nvPr>
        </p:nvSpPr>
        <p:spPr>
          <a:xfrm>
            <a:off x="8077200" y="6356351"/>
            <a:ext cx="2133600" cy="365125"/>
          </a:xfrm>
        </p:spPr>
        <p:txBody>
          <a:bodyPr/>
          <a:lstStyle/>
          <a:p>
            <a:r>
              <a:rPr lang="en-US" altLang="ko-KR" dirty="0" smtClean="0"/>
              <a:t>22</a:t>
            </a:r>
            <a:endParaRPr lang="ko-KR" altLang="en-US" dirty="0"/>
          </a:p>
        </p:txBody>
      </p:sp>
    </p:spTree>
    <p:extLst>
      <p:ext uri="{BB962C8B-B14F-4D97-AF65-F5344CB8AC3E}">
        <p14:creationId xmlns:p14="http://schemas.microsoft.com/office/powerpoint/2010/main" val="487825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a:xfrm>
            <a:off x="2351584" y="2906714"/>
            <a:ext cx="7235080" cy="1500187"/>
          </a:xfrm>
        </p:spPr>
        <p:txBody>
          <a:bodyPr/>
          <a:lstStyle/>
          <a:p>
            <a:pPr algn="r"/>
            <a:r>
              <a:rPr lang="en-US" altLang="ko-KR" dirty="0" smtClean="0"/>
              <a:t>Simulation Analysis</a:t>
            </a:r>
            <a:endParaRPr lang="ko-KR" altLang="en-US" dirty="0"/>
          </a:p>
        </p:txBody>
      </p:sp>
      <p:sp>
        <p:nvSpPr>
          <p:cNvPr id="3" name="텍스트 개체 틀 2"/>
          <p:cNvSpPr>
            <a:spLocks noGrp="1"/>
          </p:cNvSpPr>
          <p:nvPr>
            <p:ph type="body" idx="13"/>
          </p:nvPr>
        </p:nvSpPr>
        <p:spPr/>
        <p:txBody>
          <a:bodyPr/>
          <a:lstStyle/>
          <a:p>
            <a:endParaRPr lang="ko-KR" altLang="en-US" dirty="0"/>
          </a:p>
        </p:txBody>
      </p:sp>
      <p:grpSp>
        <p:nvGrpSpPr>
          <p:cNvPr id="4" name="그룹 3"/>
          <p:cNvGrpSpPr/>
          <p:nvPr/>
        </p:nvGrpSpPr>
        <p:grpSpPr>
          <a:xfrm>
            <a:off x="-3803576" y="4077072"/>
            <a:ext cx="6659216" cy="144016"/>
            <a:chOff x="-3132856" y="4005064"/>
            <a:chExt cx="6659216" cy="144016"/>
          </a:xfrm>
        </p:grpSpPr>
        <p:cxnSp>
          <p:nvCxnSpPr>
            <p:cNvPr id="5" name="직선 연결선 4"/>
            <p:cNvCxnSpPr/>
            <p:nvPr/>
          </p:nvCxnSpPr>
          <p:spPr>
            <a:xfrm>
              <a:off x="-3132856" y="4077072"/>
              <a:ext cx="65152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82344" y="4005064"/>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512531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Simulation Model</a:t>
            </a:r>
            <a:endParaRPr lang="ko-KR" altLang="en-US" dirty="0"/>
          </a:p>
        </p:txBody>
      </p:sp>
      <p:sp>
        <p:nvSpPr>
          <p:cNvPr id="3" name="내용 개체 틀 2"/>
          <p:cNvSpPr>
            <a:spLocks noGrp="1"/>
          </p:cNvSpPr>
          <p:nvPr>
            <p:ph idx="1"/>
          </p:nvPr>
        </p:nvSpPr>
        <p:spPr>
          <a:xfrm>
            <a:off x="6168009" y="1730658"/>
            <a:ext cx="4104455" cy="2346415"/>
          </a:xfrm>
        </p:spPr>
        <p:txBody>
          <a:bodyPr>
            <a:normAutofit/>
          </a:bodyPr>
          <a:lstStyle/>
          <a:p>
            <a:pPr marL="0" indent="0">
              <a:lnSpc>
                <a:spcPct val="150000"/>
              </a:lnSpc>
              <a:buNone/>
            </a:pPr>
            <a:r>
              <a:rPr lang="en-US" altLang="ko-KR" dirty="0"/>
              <a:t> </a:t>
            </a:r>
            <a:r>
              <a:rPr lang="en-US" altLang="ko-KR" dirty="0" smtClean="0"/>
              <a:t>   Goal</a:t>
            </a:r>
          </a:p>
          <a:p>
            <a:pPr marL="0" indent="0">
              <a:lnSpc>
                <a:spcPct val="150000"/>
              </a:lnSpc>
              <a:buNone/>
            </a:pPr>
            <a:r>
              <a:rPr lang="en-US" altLang="ko-KR" sz="2000" dirty="0"/>
              <a:t>:</a:t>
            </a:r>
            <a:r>
              <a:rPr lang="en-US" altLang="ko-KR" sz="2000" dirty="0"/>
              <a:t> Finding the most powerful model for sampling methods based on an absolute risk.</a:t>
            </a:r>
            <a:endParaRPr lang="ko-KR" altLang="en-US" sz="2000" dirty="0"/>
          </a:p>
        </p:txBody>
      </p:sp>
      <p:grpSp>
        <p:nvGrpSpPr>
          <p:cNvPr id="39" name="그룹 38"/>
          <p:cNvGrpSpPr/>
          <p:nvPr/>
        </p:nvGrpSpPr>
        <p:grpSpPr>
          <a:xfrm>
            <a:off x="2215952" y="1556792"/>
            <a:ext cx="3520008" cy="1962218"/>
            <a:chOff x="4796408" y="2762926"/>
            <a:chExt cx="3520008" cy="1962218"/>
          </a:xfrm>
        </p:grpSpPr>
        <p:grpSp>
          <p:nvGrpSpPr>
            <p:cNvPr id="12" name="그룹 11"/>
            <p:cNvGrpSpPr/>
            <p:nvPr/>
          </p:nvGrpSpPr>
          <p:grpSpPr>
            <a:xfrm>
              <a:off x="4796408" y="2762926"/>
              <a:ext cx="3520008" cy="1962218"/>
              <a:chOff x="295908" y="2474894"/>
              <a:chExt cx="3520008" cy="1962218"/>
            </a:xfrm>
          </p:grpSpPr>
          <p:cxnSp>
            <p:nvCxnSpPr>
              <p:cNvPr id="13" name="직선 연결선 12"/>
              <p:cNvCxnSpPr>
                <a:stCxn id="20" idx="3"/>
                <a:endCxn id="21" idx="2"/>
              </p:cNvCxnSpPr>
              <p:nvPr/>
            </p:nvCxnSpPr>
            <p:spPr>
              <a:xfrm>
                <a:off x="1619672" y="2780928"/>
                <a:ext cx="756084" cy="0"/>
              </a:xfrm>
              <a:prstGeom prst="line">
                <a:avLst/>
              </a:prstGeom>
              <a:ln/>
            </p:spPr>
            <p:style>
              <a:lnRef idx="2">
                <a:schemeClr val="dk1"/>
              </a:lnRef>
              <a:fillRef idx="0">
                <a:schemeClr val="dk1"/>
              </a:fillRef>
              <a:effectRef idx="1">
                <a:schemeClr val="dk1"/>
              </a:effectRef>
              <a:fontRef idx="minor">
                <a:schemeClr val="tx1"/>
              </a:fontRef>
            </p:style>
          </p:cxnSp>
          <p:cxnSp>
            <p:nvCxnSpPr>
              <p:cNvPr id="14" name="직선 연결선 13"/>
              <p:cNvCxnSpPr>
                <a:stCxn id="22" idx="0"/>
              </p:cNvCxnSpPr>
              <p:nvPr/>
            </p:nvCxnSpPr>
            <p:spPr>
              <a:xfrm flipV="1">
                <a:off x="583940" y="3429000"/>
                <a:ext cx="0" cy="414046"/>
              </a:xfrm>
              <a:prstGeom prst="line">
                <a:avLst/>
              </a:prstGeom>
              <a:ln/>
            </p:spPr>
            <p:style>
              <a:lnRef idx="2">
                <a:schemeClr val="dk1"/>
              </a:lnRef>
              <a:fillRef idx="0">
                <a:schemeClr val="dk1"/>
              </a:fillRef>
              <a:effectRef idx="1">
                <a:schemeClr val="dk1"/>
              </a:effectRef>
              <a:fontRef idx="minor">
                <a:schemeClr val="tx1"/>
              </a:fontRef>
            </p:style>
          </p:cxnSp>
          <p:cxnSp>
            <p:nvCxnSpPr>
              <p:cNvPr id="15" name="직선 연결선 14"/>
              <p:cNvCxnSpPr/>
              <p:nvPr/>
            </p:nvCxnSpPr>
            <p:spPr>
              <a:xfrm flipV="1">
                <a:off x="3509882"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6" name="직선 연결선 15"/>
              <p:cNvCxnSpPr>
                <a:stCxn id="23" idx="0"/>
              </p:cNvCxnSpPr>
              <p:nvPr/>
            </p:nvCxnSpPr>
            <p:spPr>
              <a:xfrm flipV="1">
                <a:off x="1529662" y="3429001"/>
                <a:ext cx="0" cy="396043"/>
              </a:xfrm>
              <a:prstGeom prst="line">
                <a:avLst/>
              </a:prstGeom>
              <a:ln/>
            </p:spPr>
            <p:style>
              <a:lnRef idx="2">
                <a:schemeClr val="dk1"/>
              </a:lnRef>
              <a:fillRef idx="0">
                <a:schemeClr val="dk1"/>
              </a:fillRef>
              <a:effectRef idx="1">
                <a:schemeClr val="dk1"/>
              </a:effectRef>
              <a:fontRef idx="minor">
                <a:schemeClr val="tx1"/>
              </a:fontRef>
            </p:style>
          </p:cxnSp>
          <p:cxnSp>
            <p:nvCxnSpPr>
              <p:cNvPr id="17" name="직선 연결선 16"/>
              <p:cNvCxnSpPr/>
              <p:nvPr/>
            </p:nvCxnSpPr>
            <p:spPr>
              <a:xfrm flipV="1">
                <a:off x="2453989"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8" name="직선 연결선 17"/>
              <p:cNvCxnSpPr/>
              <p:nvPr/>
            </p:nvCxnSpPr>
            <p:spPr>
              <a:xfrm>
                <a:off x="583940" y="3429000"/>
                <a:ext cx="2925942" cy="0"/>
              </a:xfrm>
              <a:prstGeom prst="line">
                <a:avLst/>
              </a:prstGeom>
              <a:ln/>
            </p:spPr>
            <p:style>
              <a:lnRef idx="2">
                <a:schemeClr val="dk1"/>
              </a:lnRef>
              <a:fillRef idx="0">
                <a:schemeClr val="dk1"/>
              </a:fillRef>
              <a:effectRef idx="1">
                <a:schemeClr val="dk1"/>
              </a:effectRef>
              <a:fontRef idx="minor">
                <a:schemeClr val="tx1"/>
              </a:fontRef>
            </p:style>
          </p:cxnSp>
          <p:cxnSp>
            <p:nvCxnSpPr>
              <p:cNvPr id="19" name="직선 연결선 18"/>
              <p:cNvCxnSpPr/>
              <p:nvPr/>
            </p:nvCxnSpPr>
            <p:spPr>
              <a:xfrm>
                <a:off x="1997714" y="2780928"/>
                <a:ext cx="0" cy="648072"/>
              </a:xfrm>
              <a:prstGeom prst="line">
                <a:avLst/>
              </a:prstGeom>
              <a:ln/>
            </p:spPr>
            <p:style>
              <a:lnRef idx="2">
                <a:schemeClr val="dk1"/>
              </a:lnRef>
              <a:fillRef idx="0">
                <a:schemeClr val="dk1"/>
              </a:fillRef>
              <a:effectRef idx="1">
                <a:schemeClr val="dk1"/>
              </a:effectRef>
              <a:fontRef idx="minor">
                <a:schemeClr val="tx1"/>
              </a:fontRef>
            </p:style>
          </p:cxnSp>
          <p:sp>
            <p:nvSpPr>
              <p:cNvPr id="20" name="직사각형 19"/>
              <p:cNvSpPr/>
              <p:nvPr/>
            </p:nvSpPr>
            <p:spPr>
              <a:xfrm>
                <a:off x="1043608" y="249289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1" name="타원 20"/>
              <p:cNvSpPr/>
              <p:nvPr/>
            </p:nvSpPr>
            <p:spPr>
              <a:xfrm>
                <a:off x="2375756" y="247489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2" name="직사각형 21"/>
              <p:cNvSpPr/>
              <p:nvPr/>
            </p:nvSpPr>
            <p:spPr>
              <a:xfrm>
                <a:off x="295908" y="384304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3" name="타원 22"/>
              <p:cNvSpPr/>
              <p:nvPr/>
            </p:nvSpPr>
            <p:spPr>
              <a:xfrm>
                <a:off x="122362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4" name="직사각형 23"/>
              <p:cNvSpPr/>
              <p:nvPr/>
            </p:nvSpPr>
            <p:spPr>
              <a:xfrm>
                <a:off x="2195736" y="3861048"/>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5" name="타원 24"/>
              <p:cNvSpPr/>
              <p:nvPr/>
            </p:nvSpPr>
            <p:spPr>
              <a:xfrm>
                <a:off x="320384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grpSp>
        <p:pic>
          <p:nvPicPr>
            <p:cNvPr id="10" name="그림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030" y="4221088"/>
              <a:ext cx="400050" cy="400050"/>
            </a:xfrm>
            <a:prstGeom prst="rect">
              <a:avLst/>
            </a:prstGeom>
          </p:spPr>
        </p:pic>
      </p:grpSp>
      <p:sp>
        <p:nvSpPr>
          <p:cNvPr id="40" name="TextBox 39"/>
          <p:cNvSpPr txBox="1"/>
          <p:nvPr/>
        </p:nvSpPr>
        <p:spPr>
          <a:xfrm>
            <a:off x="1994686" y="3645024"/>
            <a:ext cx="4533362" cy="369332"/>
          </a:xfrm>
          <a:prstGeom prst="rect">
            <a:avLst/>
          </a:prstGeom>
          <a:noFill/>
        </p:spPr>
        <p:txBody>
          <a:bodyPr wrap="square" rtlCol="0">
            <a:spAutoFit/>
          </a:bodyPr>
          <a:lstStyle/>
          <a:p>
            <a:r>
              <a:rPr lang="en-US" altLang="ko-KR" dirty="0">
                <a:latin typeface="Trebuchet MS" panose="020B0603020202020204" pitchFamily="34" charset="0"/>
              </a:rPr>
              <a:t>Fig. Simple Family used in simulations</a:t>
            </a:r>
            <a:endParaRPr lang="ko-KR" altLang="en-US" dirty="0">
              <a:latin typeface="Trebuchet MS" panose="020B0603020202020204" pitchFamily="34" charset="0"/>
            </a:endParaRPr>
          </a:p>
        </p:txBody>
      </p:sp>
      <p:grpSp>
        <p:nvGrpSpPr>
          <p:cNvPr id="43" name="그룹 42"/>
          <p:cNvGrpSpPr/>
          <p:nvPr/>
        </p:nvGrpSpPr>
        <p:grpSpPr>
          <a:xfrm>
            <a:off x="6023992" y="836712"/>
            <a:ext cx="4644008" cy="144016"/>
            <a:chOff x="7452320" y="836712"/>
            <a:chExt cx="4644008" cy="144016"/>
          </a:xfrm>
        </p:grpSpPr>
        <p:cxnSp>
          <p:nvCxnSpPr>
            <p:cNvPr id="44" name="직선 연결선 43"/>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타원 44"/>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48" name="표 47"/>
          <p:cNvGraphicFramePr>
            <a:graphicFrameLocks noGrp="1"/>
          </p:cNvGraphicFramePr>
          <p:nvPr>
            <p:extLst>
              <p:ext uri="{D42A27DB-BD31-4B8C-83A1-F6EECF244321}">
                <p14:modId xmlns:p14="http://schemas.microsoft.com/office/powerpoint/2010/main" val="2681692362"/>
              </p:ext>
            </p:extLst>
          </p:nvPr>
        </p:nvGraphicFramePr>
        <p:xfrm>
          <a:off x="2424416" y="4653136"/>
          <a:ext cx="7416000" cy="1381760"/>
        </p:xfrm>
        <a:graphic>
          <a:graphicData uri="http://schemas.openxmlformats.org/drawingml/2006/table">
            <a:tbl>
              <a:tblPr firstRow="1" bandRow="1">
                <a:tableStyleId>{2D5ABB26-0587-4C30-8999-92F81FD0307C}</a:tableStyleId>
              </a:tblPr>
              <a:tblGrid>
                <a:gridCol w="1476000"/>
                <a:gridCol w="1188000"/>
                <a:gridCol w="1188000"/>
                <a:gridCol w="1188000"/>
                <a:gridCol w="1188000"/>
                <a:gridCol w="1188000"/>
              </a:tblGrid>
              <a:tr h="370840">
                <a:tc>
                  <a:txBody>
                    <a:bodyPr/>
                    <a:lstStyle/>
                    <a:p>
                      <a:pPr algn="ctr" latinLnBrk="1"/>
                      <a:endParaRPr lang="ko-KR" altLang="en-US"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Random Sample</a:t>
                      </a:r>
                      <a:endParaRPr lang="ko-KR" altLang="en-US"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Model1</a:t>
                      </a:r>
                      <a:endParaRPr lang="ko-KR" altLang="en-US"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Model2</a:t>
                      </a:r>
                      <a:endParaRPr lang="ko-KR" altLang="en-US"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Model3</a:t>
                      </a:r>
                      <a:endParaRPr lang="ko-KR" altLang="en-US"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Model4</a:t>
                      </a:r>
                      <a:endParaRPr lang="ko-KR" altLang="en-US"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Case (500)</a:t>
                      </a:r>
                      <a:endParaRPr lang="ko-KR" altLang="en-US"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Random</a:t>
                      </a:r>
                      <a:endParaRPr lang="ko-KR" altLang="en-US"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ahoma" panose="020B0604030504040204" pitchFamily="34" charset="0"/>
                          <a:ea typeface="Tahoma" panose="020B0604030504040204" pitchFamily="34" charset="0"/>
                          <a:cs typeface="Tahoma" panose="020B0604030504040204" pitchFamily="34" charset="0"/>
                        </a:rPr>
                        <a:t>High Risk</a:t>
                      </a:r>
                      <a:endParaRPr lang="ko-KR" altLang="en-US" dirty="0" smtClean="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ahoma" panose="020B0604030504040204" pitchFamily="34" charset="0"/>
                          <a:ea typeface="Tahoma" panose="020B0604030504040204" pitchFamily="34" charset="0"/>
                          <a:cs typeface="Tahoma" panose="020B0604030504040204" pitchFamily="34" charset="0"/>
                        </a:rPr>
                        <a:t>High Risk</a:t>
                      </a:r>
                      <a:endParaRPr lang="ko-KR" altLang="en-US" dirty="0" smtClean="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Random</a:t>
                      </a:r>
                      <a:endParaRPr lang="ko-KR" altLang="en-US"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ahoma" panose="020B0604030504040204" pitchFamily="34" charset="0"/>
                          <a:ea typeface="Tahoma" panose="020B0604030504040204" pitchFamily="34" charset="0"/>
                          <a:cs typeface="Tahoma" panose="020B0604030504040204" pitchFamily="34" charset="0"/>
                        </a:rPr>
                        <a:t>Low</a:t>
                      </a:r>
                      <a:r>
                        <a:rPr lang="en-US" altLang="ko-KR" baseline="0" dirty="0" smtClean="0">
                          <a:latin typeface="Tahoma" panose="020B0604030504040204" pitchFamily="34" charset="0"/>
                          <a:ea typeface="Tahoma" panose="020B0604030504040204" pitchFamily="34" charset="0"/>
                          <a:cs typeface="Tahoma" panose="020B0604030504040204" pitchFamily="34" charset="0"/>
                        </a:rPr>
                        <a:t> Risk</a:t>
                      </a:r>
                      <a:endParaRPr lang="ko-KR" altLang="en-US" dirty="0" smtClean="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noFill/>
                  </a:tcPr>
                </a:tc>
              </a:tr>
              <a:tr h="370840">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Control</a:t>
                      </a:r>
                      <a:r>
                        <a:rPr lang="ko-KR" altLang="en-US" baseline="0" dirty="0" smtClean="0">
                          <a:latin typeface="Tahoma" panose="020B0604030504040204" pitchFamily="34" charset="0"/>
                          <a:cs typeface="Tahoma" panose="020B0604030504040204" pitchFamily="34" charset="0"/>
                        </a:rPr>
                        <a:t> </a:t>
                      </a:r>
                      <a:r>
                        <a:rPr lang="en-US" altLang="ko-KR" baseline="0" dirty="0" smtClean="0">
                          <a:latin typeface="Tahoma" panose="020B0604030504040204" pitchFamily="34" charset="0"/>
                          <a:ea typeface="Tahoma" panose="020B0604030504040204" pitchFamily="34" charset="0"/>
                          <a:cs typeface="Tahoma" panose="020B0604030504040204" pitchFamily="34" charset="0"/>
                        </a:rPr>
                        <a:t>(500)</a:t>
                      </a:r>
                      <a:endParaRPr lang="en-US" altLang="ko-KR" dirty="0" smtClean="0">
                        <a:latin typeface="Tahoma" panose="020B0604030504040204" pitchFamily="34" charset="0"/>
                        <a:ea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Random</a:t>
                      </a:r>
                      <a:endParaRPr lang="ko-KR" altLang="en-US" dirty="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ahoma" panose="020B0604030504040204" pitchFamily="34" charset="0"/>
                          <a:ea typeface="Tahoma" panose="020B0604030504040204" pitchFamily="34" charset="0"/>
                          <a:cs typeface="Tahoma" panose="020B0604030504040204" pitchFamily="34" charset="0"/>
                        </a:rPr>
                        <a:t>Random</a:t>
                      </a:r>
                      <a:endParaRPr lang="ko-KR" altLang="en-US" dirty="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ahoma" panose="020B0604030504040204" pitchFamily="34" charset="0"/>
                          <a:ea typeface="Tahoma" panose="020B0604030504040204" pitchFamily="34" charset="0"/>
                          <a:cs typeface="Tahoma" panose="020B0604030504040204" pitchFamily="34" charset="0"/>
                        </a:rPr>
                        <a:t>Low</a:t>
                      </a:r>
                      <a:r>
                        <a:rPr lang="en-US" altLang="ko-KR" baseline="0" dirty="0" smtClean="0">
                          <a:latin typeface="Tahoma" panose="020B0604030504040204" pitchFamily="34" charset="0"/>
                          <a:ea typeface="Tahoma" panose="020B0604030504040204" pitchFamily="34" charset="0"/>
                          <a:cs typeface="Tahoma" panose="020B0604030504040204" pitchFamily="34" charset="0"/>
                        </a:rPr>
                        <a:t> Risk</a:t>
                      </a:r>
                      <a:endParaRPr lang="ko-KR" altLang="en-US" dirty="0" smtClean="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ahoma" panose="020B0604030504040204" pitchFamily="34" charset="0"/>
                          <a:ea typeface="Tahoma" panose="020B0604030504040204" pitchFamily="34" charset="0"/>
                          <a:cs typeface="Tahoma" panose="020B0604030504040204" pitchFamily="34" charset="0"/>
                        </a:rPr>
                        <a:t>Low</a:t>
                      </a:r>
                      <a:r>
                        <a:rPr lang="en-US" altLang="ko-KR" baseline="0" dirty="0" smtClean="0">
                          <a:latin typeface="Tahoma" panose="020B0604030504040204" pitchFamily="34" charset="0"/>
                          <a:ea typeface="Tahoma" panose="020B0604030504040204" pitchFamily="34" charset="0"/>
                          <a:cs typeface="Tahoma" panose="020B0604030504040204" pitchFamily="34" charset="0"/>
                        </a:rPr>
                        <a:t> Risk</a:t>
                      </a:r>
                      <a:endParaRPr lang="ko-KR" altLang="en-US" dirty="0" smtClean="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ahoma" panose="020B0604030504040204" pitchFamily="34" charset="0"/>
                          <a:ea typeface="Tahoma" panose="020B0604030504040204" pitchFamily="34" charset="0"/>
                          <a:cs typeface="Tahoma" panose="020B0604030504040204" pitchFamily="34" charset="0"/>
                        </a:rPr>
                        <a:t>High Risk</a:t>
                      </a:r>
                      <a:endParaRPr lang="ko-KR" altLang="en-US" dirty="0" smtClean="0">
                        <a:latin typeface="Tahoma" panose="020B0604030504040204" pitchFamily="34" charset="0"/>
                        <a:cs typeface="Tahoma" panose="020B0604030504040204" pitchFamily="34" charset="0"/>
                      </a:endParaRPr>
                    </a:p>
                  </a:txBody>
                  <a:tcPr anchor="ctr">
                    <a:lnB w="28575" cap="flat" cmpd="sng" algn="ctr">
                      <a:solidFill>
                        <a:schemeClr val="tx1"/>
                      </a:solidFill>
                      <a:prstDash val="solid"/>
                      <a:round/>
                      <a:headEnd type="none" w="med" len="med"/>
                      <a:tailEnd type="none" w="med" len="med"/>
                    </a:lnB>
                    <a:noFill/>
                  </a:tcPr>
                </a:tc>
              </a:tr>
            </a:tbl>
          </a:graphicData>
        </a:graphic>
      </p:graphicFrame>
      <p:sp>
        <p:nvSpPr>
          <p:cNvPr id="49" name="직사각형 48"/>
          <p:cNvSpPr/>
          <p:nvPr/>
        </p:nvSpPr>
        <p:spPr>
          <a:xfrm>
            <a:off x="2215036" y="4149081"/>
            <a:ext cx="1936749" cy="461665"/>
          </a:xfrm>
          <a:prstGeom prst="rect">
            <a:avLst/>
          </a:prstGeom>
        </p:spPr>
        <p:txBody>
          <a:bodyPr wrap="none">
            <a:spAutoFit/>
          </a:bodyPr>
          <a:lstStyle/>
          <a:p>
            <a:pPr marL="285750" indent="-285750">
              <a:buFont typeface="Arial" panose="020B0604020202020204" pitchFamily="34" charset="0"/>
              <a:buChar char="•"/>
            </a:pPr>
            <a:r>
              <a:rPr lang="en-US" altLang="ko-KR" sz="2400" dirty="0"/>
              <a:t>Model List</a:t>
            </a:r>
            <a:endParaRPr lang="ko-KR" altLang="en-US" sz="2400"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4824"/>
            <a:ext cx="504056" cy="504056"/>
          </a:xfrm>
          <a:prstGeom prst="rect">
            <a:avLst/>
          </a:prstGeom>
        </p:spPr>
      </p:pic>
      <p:sp>
        <p:nvSpPr>
          <p:cNvPr id="5" name="슬라이드 번호 개체 틀 4"/>
          <p:cNvSpPr>
            <a:spLocks noGrp="1"/>
          </p:cNvSpPr>
          <p:nvPr>
            <p:ph type="sldNum" sz="quarter" idx="4294967295"/>
          </p:nvPr>
        </p:nvSpPr>
        <p:spPr>
          <a:xfrm>
            <a:off x="8077200" y="6356351"/>
            <a:ext cx="2133600" cy="365125"/>
          </a:xfrm>
        </p:spPr>
        <p:txBody>
          <a:bodyPr/>
          <a:lstStyle/>
          <a:p>
            <a:r>
              <a:rPr lang="en-US" altLang="ko-KR" dirty="0" smtClean="0"/>
              <a:t>24</a:t>
            </a:r>
            <a:endParaRPr lang="ko-KR" altLang="en-US" dirty="0"/>
          </a:p>
        </p:txBody>
      </p:sp>
    </p:spTree>
    <p:extLst>
      <p:ext uri="{BB962C8B-B14F-4D97-AF65-F5344CB8AC3E}">
        <p14:creationId xmlns:p14="http://schemas.microsoft.com/office/powerpoint/2010/main" val="1671953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Simulation </a:t>
            </a:r>
            <a:r>
              <a:rPr lang="en-US" altLang="ko-KR" dirty="0" smtClean="0"/>
              <a:t>Analysis Result</a:t>
            </a:r>
            <a:endParaRPr lang="ko-KR" altLang="en-US" dirty="0"/>
          </a:p>
        </p:txBody>
      </p:sp>
      <p:sp>
        <p:nvSpPr>
          <p:cNvPr id="3" name="내용 개체 틀 2"/>
          <p:cNvSpPr>
            <a:spLocks noGrp="1"/>
          </p:cNvSpPr>
          <p:nvPr>
            <p:ph idx="1"/>
          </p:nvPr>
        </p:nvSpPr>
        <p:spPr>
          <a:xfrm>
            <a:off x="1981200" y="1379910"/>
            <a:ext cx="8229600" cy="4425355"/>
          </a:xfrm>
        </p:spPr>
        <p:txBody>
          <a:bodyPr/>
          <a:lstStyle/>
          <a:p>
            <a:r>
              <a:rPr lang="en-US" altLang="ko-KR" dirty="0" smtClean="0"/>
              <a:t>Empirical Size</a:t>
            </a:r>
            <a:endParaRPr lang="ko-KR" altLang="en-US" dirty="0"/>
          </a:p>
        </p:txBody>
      </p:sp>
      <p:grpSp>
        <p:nvGrpSpPr>
          <p:cNvPr id="6" name="그룹 5"/>
          <p:cNvGrpSpPr/>
          <p:nvPr/>
        </p:nvGrpSpPr>
        <p:grpSpPr>
          <a:xfrm>
            <a:off x="8148736" y="836712"/>
            <a:ext cx="4644008" cy="144016"/>
            <a:chOff x="7452320" y="836712"/>
            <a:chExt cx="4644008" cy="144016"/>
          </a:xfrm>
        </p:grpSpPr>
        <p:cxnSp>
          <p:nvCxnSpPr>
            <p:cNvPr id="7" name="직선 연결선 6"/>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p:cNvSpPr txBox="1"/>
          <p:nvPr/>
        </p:nvSpPr>
        <p:spPr>
          <a:xfrm>
            <a:off x="1991544" y="1852140"/>
            <a:ext cx="8064896" cy="424732"/>
          </a:xfrm>
          <a:prstGeom prst="rect">
            <a:avLst/>
          </a:prstGeom>
          <a:noFill/>
        </p:spPr>
        <p:txBody>
          <a:bodyPr wrap="square" rtlCol="0">
            <a:spAutoFit/>
          </a:bodyPr>
          <a:lstStyle/>
          <a:p>
            <a:pPr marL="285750" indent="-285750">
              <a:lnSpc>
                <a:spcPct val="120000"/>
              </a:lnSpc>
              <a:buFont typeface="Trebuchet MS" panose="020B0603020202020204" pitchFamily="34" charset="0"/>
              <a:buChar char="–"/>
            </a:pPr>
            <a:r>
              <a:rPr lang="en-US" altLang="ko-KR" dirty="0">
                <a:latin typeface="Trebuchet MS" panose="020B0603020202020204" pitchFamily="34" charset="0"/>
              </a:rPr>
              <a:t>Effect Size : 0 , Number </a:t>
            </a:r>
            <a:r>
              <a:rPr lang="en-US" altLang="ko-KR" dirty="0">
                <a:latin typeface="Trebuchet MS" panose="020B0603020202020204" pitchFamily="34" charset="0"/>
              </a:rPr>
              <a:t>of Replicate : </a:t>
            </a:r>
            <a:r>
              <a:rPr lang="en-US" altLang="ko-KR" dirty="0">
                <a:latin typeface="Trebuchet MS" panose="020B0603020202020204" pitchFamily="34" charset="0"/>
              </a:rPr>
              <a:t>2,000, prevalence : 0.2 , </a:t>
            </a:r>
            <a:r>
              <a:rPr lang="en-US" altLang="ko-KR" dirty="0" err="1">
                <a:latin typeface="Trebuchet MS" panose="020B0603020202020204" pitchFamily="34" charset="0"/>
              </a:rPr>
              <a:t>maf</a:t>
            </a:r>
            <a:r>
              <a:rPr lang="en-US" altLang="ko-KR" dirty="0">
                <a:latin typeface="Trebuchet MS" panose="020B0603020202020204" pitchFamily="34" charset="0"/>
              </a:rPr>
              <a:t> : 0.2</a:t>
            </a:r>
          </a:p>
        </p:txBody>
      </p:sp>
      <p:pic>
        <p:nvPicPr>
          <p:cNvPr id="11" name="그림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3343" y="4128867"/>
            <a:ext cx="8028383" cy="2007096"/>
          </a:xfrm>
          <a:prstGeom prst="rect">
            <a:avLst/>
          </a:prstGeom>
        </p:spPr>
      </p:pic>
      <p:sp>
        <p:nvSpPr>
          <p:cNvPr id="4" name="TextBox 3"/>
          <p:cNvSpPr txBox="1"/>
          <p:nvPr/>
        </p:nvSpPr>
        <p:spPr>
          <a:xfrm>
            <a:off x="1559496" y="3140969"/>
            <a:ext cx="864096" cy="323165"/>
          </a:xfrm>
          <a:prstGeom prst="rect">
            <a:avLst/>
          </a:prstGeom>
          <a:noFill/>
        </p:spPr>
        <p:txBody>
          <a:bodyPr wrap="square" rtlCol="0">
            <a:spAutoFit/>
          </a:bodyPr>
          <a:lstStyle/>
          <a:p>
            <a:r>
              <a:rPr lang="en-US" altLang="ko-KR" sz="1500" b="1" dirty="0"/>
              <a:t>h</a:t>
            </a:r>
            <a:r>
              <a:rPr lang="en-US" altLang="ko-KR" sz="1500" b="1" baseline="30000" dirty="0"/>
              <a:t>2</a:t>
            </a:r>
            <a:r>
              <a:rPr lang="en-US" altLang="ko-KR" sz="1500" b="1" dirty="0"/>
              <a:t>=0.2</a:t>
            </a:r>
            <a:endParaRPr lang="ko-KR" altLang="en-US" sz="1500" b="1" dirty="0"/>
          </a:p>
        </p:txBody>
      </p:sp>
      <p:sp>
        <p:nvSpPr>
          <p:cNvPr id="12" name="TextBox 11"/>
          <p:cNvSpPr txBox="1"/>
          <p:nvPr/>
        </p:nvSpPr>
        <p:spPr>
          <a:xfrm>
            <a:off x="1559496" y="4978044"/>
            <a:ext cx="864096" cy="323165"/>
          </a:xfrm>
          <a:prstGeom prst="rect">
            <a:avLst/>
          </a:prstGeom>
          <a:noFill/>
        </p:spPr>
        <p:txBody>
          <a:bodyPr wrap="square" rtlCol="0">
            <a:spAutoFit/>
          </a:bodyPr>
          <a:lstStyle/>
          <a:p>
            <a:r>
              <a:rPr lang="en-US" altLang="ko-KR" sz="1500" b="1" dirty="0"/>
              <a:t>h</a:t>
            </a:r>
            <a:r>
              <a:rPr lang="en-US" altLang="ko-KR" sz="1500" b="1" baseline="30000" dirty="0"/>
              <a:t>2</a:t>
            </a:r>
            <a:r>
              <a:rPr lang="en-US" altLang="ko-KR" sz="1500" b="1" dirty="0"/>
              <a:t>=0.4</a:t>
            </a:r>
            <a:endParaRPr lang="ko-KR" altLang="en-US" sz="1500" b="1" dirty="0"/>
          </a:p>
        </p:txBody>
      </p:sp>
      <p:pic>
        <p:nvPicPr>
          <p:cNvPr id="10" name="그림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1584" y="2276872"/>
            <a:ext cx="8028384" cy="2007096"/>
          </a:xfrm>
          <a:prstGeom prst="rect">
            <a:avLst/>
          </a:prstGeom>
        </p:spPr>
      </p:pic>
      <p:sp>
        <p:nvSpPr>
          <p:cNvPr id="5" name="슬라이드 번호 개체 틀 4"/>
          <p:cNvSpPr>
            <a:spLocks noGrp="1"/>
          </p:cNvSpPr>
          <p:nvPr>
            <p:ph type="sldNum" sz="quarter" idx="4294967295"/>
          </p:nvPr>
        </p:nvSpPr>
        <p:spPr>
          <a:xfrm>
            <a:off x="8077200" y="6356351"/>
            <a:ext cx="2133600" cy="365125"/>
          </a:xfrm>
        </p:spPr>
        <p:txBody>
          <a:bodyPr/>
          <a:lstStyle/>
          <a:p>
            <a:r>
              <a:rPr lang="en-US" altLang="ko-KR" dirty="0" smtClean="0"/>
              <a:t>25</a:t>
            </a:r>
            <a:endParaRPr lang="ko-KR" altLang="en-US" dirty="0"/>
          </a:p>
        </p:txBody>
      </p:sp>
    </p:spTree>
    <p:extLst>
      <p:ext uri="{BB962C8B-B14F-4D97-AF65-F5344CB8AC3E}">
        <p14:creationId xmlns:p14="http://schemas.microsoft.com/office/powerpoint/2010/main" val="1500593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Simulation </a:t>
            </a:r>
            <a:r>
              <a:rPr lang="en-US" altLang="ko-KR" dirty="0" smtClean="0"/>
              <a:t>Analysis Result</a:t>
            </a:r>
            <a:endParaRPr lang="ko-KR" altLang="en-US" dirty="0"/>
          </a:p>
        </p:txBody>
      </p:sp>
      <p:sp>
        <p:nvSpPr>
          <p:cNvPr id="3" name="내용 개체 틀 2"/>
          <p:cNvSpPr>
            <a:spLocks noGrp="1"/>
          </p:cNvSpPr>
          <p:nvPr>
            <p:ph idx="1"/>
          </p:nvPr>
        </p:nvSpPr>
        <p:spPr>
          <a:xfrm>
            <a:off x="1981200" y="1379910"/>
            <a:ext cx="8229600" cy="4425355"/>
          </a:xfrm>
        </p:spPr>
        <p:txBody>
          <a:bodyPr/>
          <a:lstStyle/>
          <a:p>
            <a:r>
              <a:rPr lang="en-US" altLang="ko-KR" dirty="0" smtClean="0"/>
              <a:t>Empirical Power</a:t>
            </a:r>
            <a:endParaRPr lang="ko-KR" altLang="en-US" dirty="0"/>
          </a:p>
        </p:txBody>
      </p:sp>
      <p:grpSp>
        <p:nvGrpSpPr>
          <p:cNvPr id="6" name="그룹 5"/>
          <p:cNvGrpSpPr/>
          <p:nvPr/>
        </p:nvGrpSpPr>
        <p:grpSpPr>
          <a:xfrm>
            <a:off x="8148736" y="836712"/>
            <a:ext cx="4644008" cy="144016"/>
            <a:chOff x="7452320" y="836712"/>
            <a:chExt cx="4644008" cy="144016"/>
          </a:xfrm>
        </p:grpSpPr>
        <p:cxnSp>
          <p:nvCxnSpPr>
            <p:cNvPr id="7" name="직선 연결선 6"/>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p:cNvSpPr txBox="1"/>
          <p:nvPr/>
        </p:nvSpPr>
        <p:spPr>
          <a:xfrm>
            <a:off x="1991544" y="1811957"/>
            <a:ext cx="8676457" cy="424732"/>
          </a:xfrm>
          <a:prstGeom prst="rect">
            <a:avLst/>
          </a:prstGeom>
          <a:noFill/>
        </p:spPr>
        <p:txBody>
          <a:bodyPr wrap="square" rtlCol="0">
            <a:spAutoFit/>
          </a:bodyPr>
          <a:lstStyle/>
          <a:p>
            <a:pPr marL="285750" indent="-285750">
              <a:lnSpc>
                <a:spcPct val="120000"/>
              </a:lnSpc>
              <a:buFont typeface="Trebuchet MS" panose="020B0603020202020204" pitchFamily="34" charset="0"/>
              <a:buChar char="–"/>
            </a:pPr>
            <a:r>
              <a:rPr lang="en-US" altLang="ko-KR" dirty="0">
                <a:latin typeface="Trebuchet MS" panose="020B0603020202020204" pitchFamily="34" charset="0"/>
              </a:rPr>
              <a:t>Effect Size : 0.005 , Number </a:t>
            </a:r>
            <a:r>
              <a:rPr lang="en-US" altLang="ko-KR" dirty="0">
                <a:latin typeface="Trebuchet MS" panose="020B0603020202020204" pitchFamily="34" charset="0"/>
              </a:rPr>
              <a:t>of Replicate : </a:t>
            </a:r>
            <a:r>
              <a:rPr lang="en-US" altLang="ko-KR" dirty="0">
                <a:latin typeface="Trebuchet MS" panose="020B0603020202020204" pitchFamily="34" charset="0"/>
              </a:rPr>
              <a:t>2,000, prevalence : 0.2 , </a:t>
            </a:r>
            <a:r>
              <a:rPr lang="en-US" altLang="ko-KR" dirty="0" err="1">
                <a:latin typeface="Trebuchet MS" panose="020B0603020202020204" pitchFamily="34" charset="0"/>
              </a:rPr>
              <a:t>maf</a:t>
            </a:r>
            <a:r>
              <a:rPr lang="en-US" altLang="ko-KR" dirty="0">
                <a:latin typeface="Trebuchet MS" panose="020B0603020202020204" pitchFamily="34" charset="0"/>
              </a:rPr>
              <a:t> : 0.2</a:t>
            </a:r>
          </a:p>
        </p:txBody>
      </p:sp>
      <p:graphicFrame>
        <p:nvGraphicFramePr>
          <p:cNvPr id="5" name="표 4"/>
          <p:cNvGraphicFramePr>
            <a:graphicFrameLocks noGrp="1"/>
          </p:cNvGraphicFramePr>
          <p:nvPr>
            <p:extLst>
              <p:ext uri="{D42A27DB-BD31-4B8C-83A1-F6EECF244321}">
                <p14:modId xmlns:p14="http://schemas.microsoft.com/office/powerpoint/2010/main" val="653578977"/>
              </p:ext>
            </p:extLst>
          </p:nvPr>
        </p:nvGraphicFramePr>
        <p:xfrm>
          <a:off x="2204913" y="2420888"/>
          <a:ext cx="7812000" cy="2804160"/>
        </p:xfrm>
        <a:graphic>
          <a:graphicData uri="http://schemas.openxmlformats.org/drawingml/2006/table">
            <a:tbl>
              <a:tblPr firstRow="1" bandRow="1">
                <a:tableStyleId>{2D5ABB26-0587-4C30-8999-92F81FD0307C}</a:tableStyleId>
              </a:tblPr>
              <a:tblGrid>
                <a:gridCol w="1116000"/>
                <a:gridCol w="1116000"/>
                <a:gridCol w="1116000"/>
                <a:gridCol w="1116000"/>
                <a:gridCol w="1116000"/>
                <a:gridCol w="1116000"/>
                <a:gridCol w="1116000"/>
              </a:tblGrid>
              <a:tr h="370840">
                <a:tc>
                  <a:txBody>
                    <a:bodyPr/>
                    <a:lstStyle/>
                    <a:p>
                      <a:pPr algn="ctr" latinLnBrk="1"/>
                      <a:r>
                        <a:rPr lang="en-US" altLang="ko-KR" sz="1600" i="1" dirty="0" smtClean="0">
                          <a:latin typeface="Tahoma" panose="020B0604030504040204" pitchFamily="34" charset="0"/>
                          <a:ea typeface="Tahoma" panose="020B0604030504040204" pitchFamily="34" charset="0"/>
                          <a:cs typeface="Tahoma" panose="020B0604030504040204" pitchFamily="34" charset="0"/>
                        </a:rPr>
                        <a:t>h</a:t>
                      </a:r>
                      <a:r>
                        <a:rPr lang="en-US" altLang="ko-KR" sz="1600" i="1" baseline="30000" dirty="0" smtClean="0">
                          <a:latin typeface="Tahoma" panose="020B0604030504040204" pitchFamily="34" charset="0"/>
                          <a:ea typeface="Tahoma" panose="020B0604030504040204" pitchFamily="34" charset="0"/>
                          <a:cs typeface="Tahoma" panose="020B0604030504040204" pitchFamily="34" charset="0"/>
                        </a:rPr>
                        <a:t>2</a:t>
                      </a:r>
                      <a:endParaRPr lang="ko-KR" altLang="en-US" sz="1600" i="1"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Sig. level</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Random</a:t>
                      </a:r>
                      <a:r>
                        <a:rPr lang="en-US" altLang="ko-KR" sz="1600" baseline="0" dirty="0" smtClean="0">
                          <a:latin typeface="Tahoma" panose="020B0604030504040204" pitchFamily="34" charset="0"/>
                          <a:ea typeface="Tahoma" panose="020B0604030504040204" pitchFamily="34" charset="0"/>
                          <a:cs typeface="Tahoma" panose="020B0604030504040204" pitchFamily="34" charset="0"/>
                        </a:rPr>
                        <a:t> Sample</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b="1" dirty="0" smtClean="0">
                          <a:latin typeface="Tahoma" panose="020B0604030504040204" pitchFamily="34" charset="0"/>
                          <a:ea typeface="Tahoma" panose="020B0604030504040204" pitchFamily="34" charset="0"/>
                          <a:cs typeface="Tahoma" panose="020B0604030504040204" pitchFamily="34" charset="0"/>
                        </a:rPr>
                        <a:t>Model 1</a:t>
                      </a:r>
                      <a:endParaRPr lang="ko-KR" altLang="en-US" sz="1600" b="1"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Model 2</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b="1" dirty="0" smtClean="0">
                          <a:latin typeface="Tahoma" panose="020B0604030504040204" pitchFamily="34" charset="0"/>
                          <a:ea typeface="Tahoma" panose="020B0604030504040204" pitchFamily="34" charset="0"/>
                          <a:cs typeface="Tahoma" panose="020B0604030504040204" pitchFamily="34" charset="0"/>
                        </a:rPr>
                        <a:t>Model 3</a:t>
                      </a:r>
                      <a:endParaRPr lang="ko-KR" altLang="en-US" sz="1600" b="1"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Model 4</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rowSpan="3">
                  <a:txBody>
                    <a:bodyPr/>
                    <a:lstStyle/>
                    <a:p>
                      <a:pPr algn="ctr" latinLnBrk="1"/>
                      <a:r>
                        <a:rPr lang="en-US" altLang="ko-KR" sz="1600" baseline="0" dirty="0" smtClean="0">
                          <a:latin typeface="Trebuchet MS" panose="020B0603020202020204" pitchFamily="34" charset="0"/>
                        </a:rPr>
                        <a:t>0.2</a:t>
                      </a:r>
                      <a:endParaRPr lang="ko-KR" altLang="en-US" sz="1600" i="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rebuchet MS" panose="020B0603020202020204" pitchFamily="34" charset="0"/>
                        </a:rPr>
                        <a:t>0.01</a:t>
                      </a:r>
                      <a:endParaRPr lang="ko-KR" altLang="en-US" sz="16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a:effectLst/>
                          <a:latin typeface="Trebuchet MS" panose="020B0603020202020204" pitchFamily="34" charset="0"/>
                        </a:rPr>
                        <a:t>0.285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1" u="none" strike="noStrike" dirty="0">
                          <a:effectLst/>
                          <a:latin typeface="Trebuchet MS" panose="020B0603020202020204" pitchFamily="34" charset="0"/>
                        </a:rPr>
                        <a:t>0.5905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0" u="none" strike="noStrike" dirty="0" smtClean="0">
                          <a:effectLst/>
                          <a:latin typeface="Trebuchet MS" panose="020B0603020202020204" pitchFamily="34" charset="0"/>
                        </a:rPr>
                        <a:t>0.8220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1" u="none" strike="noStrike" dirty="0" smtClean="0">
                          <a:effectLst/>
                          <a:latin typeface="Trebuchet MS" panose="020B0603020202020204" pitchFamily="34" charset="0"/>
                        </a:rPr>
                        <a:t>0.5520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a:effectLst/>
                          <a:latin typeface="Trebuchet MS" panose="020B0603020202020204" pitchFamily="34" charset="0"/>
                        </a:rPr>
                        <a:t>0.0095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0.05</a:t>
                      </a:r>
                      <a:endParaRPr lang="ko-KR" altLang="en-US" sz="1600" dirty="0">
                        <a:latin typeface="Trebuchet MS" panose="020B0603020202020204" pitchFamily="34" charset="0"/>
                      </a:endParaRPr>
                    </a:p>
                  </a:txBody>
                  <a:tcPr anchor="ctr"/>
                </a:tc>
                <a:tc>
                  <a:txBody>
                    <a:bodyPr/>
                    <a:lstStyle/>
                    <a:p>
                      <a:pPr algn="ctr" fontAlgn="ctr"/>
                      <a:r>
                        <a:rPr lang="en-US" altLang="ko-KR" sz="1600" u="none" strike="noStrike" dirty="0">
                          <a:effectLst/>
                          <a:latin typeface="Trebuchet MS" panose="020B0603020202020204" pitchFamily="34" charset="0"/>
                        </a:rPr>
                        <a:t>0.503</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1" u="none" strike="noStrike" dirty="0">
                          <a:effectLst/>
                          <a:latin typeface="Trebuchet MS" panose="020B0603020202020204" pitchFamily="34" charset="0"/>
                        </a:rPr>
                        <a:t>0.8045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0" u="none" strike="noStrike" dirty="0" smtClean="0">
                          <a:effectLst/>
                          <a:latin typeface="Trebuchet MS" panose="020B0603020202020204" pitchFamily="34" charset="0"/>
                        </a:rPr>
                        <a:t>0.9460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1" u="none" strike="noStrike" dirty="0" smtClean="0">
                          <a:effectLst/>
                          <a:latin typeface="Trebuchet MS" panose="020B0603020202020204" pitchFamily="34" charset="0"/>
                        </a:rPr>
                        <a:t>0.7900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smtClean="0">
                          <a:effectLst/>
                          <a:latin typeface="Trebuchet MS" panose="020B0603020202020204" pitchFamily="34" charset="0"/>
                        </a:rPr>
                        <a:t>0.0580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0.1</a:t>
                      </a:r>
                      <a:endParaRPr lang="ko-KR" altLang="en-US" sz="1600" dirty="0">
                        <a:latin typeface="Trebuchet MS" panose="020B0603020202020204"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0.634</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b="1" u="none" strike="noStrike" dirty="0" smtClean="0">
                          <a:effectLst/>
                          <a:latin typeface="Trebuchet MS" panose="020B0603020202020204" pitchFamily="34" charset="0"/>
                        </a:rPr>
                        <a:t>0.8730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b="0" u="none" strike="noStrike" dirty="0" smtClean="0">
                          <a:effectLst/>
                          <a:latin typeface="Trebuchet MS" panose="020B0603020202020204" pitchFamily="34" charset="0"/>
                        </a:rPr>
                        <a:t>0.9720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b="1" u="none" strike="noStrike" dirty="0" smtClean="0">
                          <a:effectLst/>
                          <a:latin typeface="Trebuchet MS" panose="020B0603020202020204" pitchFamily="34" charset="0"/>
                        </a:rPr>
                        <a:t>0.8690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0.1065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r>
              <a:tr h="370840">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aseline="0" dirty="0" smtClean="0">
                          <a:latin typeface="Trebuchet MS" panose="020B0603020202020204" pitchFamily="34" charset="0"/>
                        </a:rPr>
                        <a:t>0.4</a:t>
                      </a:r>
                      <a:endParaRPr lang="ko-KR" altLang="en-US" sz="1600" i="0" dirty="0" smtClean="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rebuchet MS" panose="020B0603020202020204" pitchFamily="34" charset="0"/>
                        </a:rPr>
                        <a:t>0.01</a:t>
                      </a:r>
                      <a:endParaRPr lang="ko-KR" altLang="en-US" sz="16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rebuchet MS" panose="020B0603020202020204" pitchFamily="34" charset="0"/>
                        </a:rPr>
                        <a:t>0.2595</a:t>
                      </a:r>
                      <a:endParaRPr lang="ko-KR" altLang="en-US" sz="16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1" u="none" strike="noStrike" dirty="0">
                          <a:effectLst/>
                          <a:latin typeface="Trebuchet MS" panose="020B0603020202020204" pitchFamily="34" charset="0"/>
                        </a:rPr>
                        <a:t>0.5105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0" u="none" strike="noStrike" dirty="0">
                          <a:effectLst/>
                          <a:latin typeface="Trebuchet MS" panose="020B0603020202020204" pitchFamily="34" charset="0"/>
                        </a:rPr>
                        <a:t>0.7525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1" u="none" strike="noStrike" dirty="0" smtClean="0">
                          <a:effectLst/>
                          <a:latin typeface="Trebuchet MS" panose="020B0603020202020204" pitchFamily="34" charset="0"/>
                        </a:rPr>
                        <a:t>0.5070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smtClean="0">
                          <a:effectLst/>
                          <a:latin typeface="Trebuchet MS" panose="020B0603020202020204" pitchFamily="34" charset="0"/>
                        </a:rPr>
                        <a:t>0.0080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0.05</a:t>
                      </a:r>
                      <a:endParaRPr lang="ko-KR" altLang="en-US" sz="1600" dirty="0">
                        <a:latin typeface="Trebuchet MS" panose="020B0603020202020204" pitchFamily="34" charset="0"/>
                      </a:endParaRPr>
                    </a:p>
                  </a:txBody>
                  <a:tcPr anchor="ctr"/>
                </a:tc>
                <a:tc>
                  <a:txBody>
                    <a:bodyPr/>
                    <a:lstStyle/>
                    <a:p>
                      <a:pPr algn="ctr" latinLnBrk="1"/>
                      <a:r>
                        <a:rPr lang="en-US" altLang="ko-KR" sz="1600" dirty="0" smtClean="0">
                          <a:latin typeface="Trebuchet MS" panose="020B0603020202020204" pitchFamily="34" charset="0"/>
                        </a:rPr>
                        <a:t>0.4890</a:t>
                      </a:r>
                      <a:endParaRPr lang="ko-KR" altLang="en-US" sz="1600" dirty="0">
                        <a:latin typeface="Trebuchet MS" panose="020B0603020202020204" pitchFamily="34" charset="0"/>
                      </a:endParaRPr>
                    </a:p>
                  </a:txBody>
                  <a:tcPr anchor="ctr"/>
                </a:tc>
                <a:tc>
                  <a:txBody>
                    <a:bodyPr/>
                    <a:lstStyle/>
                    <a:p>
                      <a:pPr algn="ctr" fontAlgn="ctr"/>
                      <a:r>
                        <a:rPr lang="en-US" altLang="ko-KR" sz="1600" b="1" u="none" strike="noStrike" dirty="0">
                          <a:effectLst/>
                          <a:latin typeface="Trebuchet MS" panose="020B0603020202020204" pitchFamily="34" charset="0"/>
                        </a:rPr>
                        <a:t>0.7405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0" u="none" strike="noStrike" dirty="0">
                          <a:effectLst/>
                          <a:latin typeface="Trebuchet MS" panose="020B0603020202020204" pitchFamily="34" charset="0"/>
                        </a:rPr>
                        <a:t>0.8955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1" u="none" strike="noStrike" dirty="0" smtClean="0">
                          <a:effectLst/>
                          <a:latin typeface="Trebuchet MS" panose="020B0603020202020204" pitchFamily="34" charset="0"/>
                        </a:rPr>
                        <a:t>0.7350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smtClean="0">
                          <a:effectLst/>
                          <a:latin typeface="Trebuchet MS" panose="020B0603020202020204" pitchFamily="34" charset="0"/>
                        </a:rPr>
                        <a:t>0.0480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0.1</a:t>
                      </a:r>
                      <a:endParaRPr lang="ko-KR" altLang="en-US" sz="1600" dirty="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rebuchet MS" panose="020B0603020202020204" pitchFamily="34" charset="0"/>
                        </a:rPr>
                        <a:t>0.6275</a:t>
                      </a:r>
                      <a:endParaRPr lang="ko-KR" altLang="en-US" sz="1600" dirty="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b="1" u="none" strike="noStrike" dirty="0" smtClean="0">
                          <a:effectLst/>
                          <a:latin typeface="Trebuchet MS" panose="020B0603020202020204" pitchFamily="34" charset="0"/>
                        </a:rPr>
                        <a:t>0.8370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b="0" u="none" strike="noStrike" dirty="0" smtClean="0">
                          <a:effectLst/>
                          <a:latin typeface="Trebuchet MS" panose="020B0603020202020204" pitchFamily="34" charset="0"/>
                        </a:rPr>
                        <a:t>0.9460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b="1" u="none" strike="noStrike" dirty="0">
                          <a:effectLst/>
                          <a:latin typeface="Trebuchet MS" panose="020B0603020202020204" pitchFamily="34" charset="0"/>
                        </a:rPr>
                        <a:t>0.8265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0.1075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567609" y="5301209"/>
            <a:ext cx="6724661" cy="723275"/>
          </a:xfrm>
          <a:prstGeom prst="rect">
            <a:avLst/>
          </a:prstGeom>
          <a:noFill/>
        </p:spPr>
        <p:txBody>
          <a:bodyPr wrap="none" rtlCol="0">
            <a:spAutoFit/>
          </a:bodyPr>
          <a:lstStyle/>
          <a:p>
            <a:r>
              <a:rPr lang="ko-KR" altLang="en-US" sz="2000" dirty="0">
                <a:latin typeface="Tahoma" panose="020B0604030504040204" pitchFamily="34" charset="0"/>
                <a:ea typeface="맑은 고딕"/>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Model 2 is the most powerful sampling criteria</a:t>
            </a:r>
          </a:p>
          <a:p>
            <a:endParaRPr lang="en-US" altLang="ko-KR" sz="100" dirty="0">
              <a:latin typeface="Tahoma" panose="020B0604030504040204" pitchFamily="34" charset="0"/>
              <a:ea typeface="Tahoma" panose="020B0604030504040204" pitchFamily="34" charset="0"/>
              <a:cs typeface="Tahoma" panose="020B0604030504040204" pitchFamily="34" charset="0"/>
            </a:endParaRPr>
          </a:p>
          <a:p>
            <a:endParaRPr lang="en-US" altLang="ko-KR" sz="100" dirty="0">
              <a:latin typeface="Tahoma" panose="020B0604030504040204" pitchFamily="34" charset="0"/>
              <a:ea typeface="Tahoma" panose="020B0604030504040204" pitchFamily="34" charset="0"/>
              <a:cs typeface="Tahoma" panose="020B0604030504040204" pitchFamily="34" charset="0"/>
            </a:endParaRPr>
          </a:p>
          <a:p>
            <a:endParaRPr lang="en-US" altLang="ko-KR" sz="100" dirty="0">
              <a:latin typeface="Tahoma" panose="020B0604030504040204" pitchFamily="34" charset="0"/>
              <a:ea typeface="Tahoma" panose="020B0604030504040204" pitchFamily="34" charset="0"/>
              <a:cs typeface="Tahoma" panose="020B0604030504040204" pitchFamily="34" charset="0"/>
            </a:endParaRPr>
          </a:p>
          <a:p>
            <a:r>
              <a:rPr lang="en-US" altLang="ko-KR"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   (Case with high absolute risk, Control with low absolute risk) </a:t>
            </a:r>
            <a:endParaRPr lang="ko-KR" altLang="en-US" dirty="0">
              <a:latin typeface="Tahoma" panose="020B0604030504040204" pitchFamily="34" charset="0"/>
              <a:cs typeface="Tahoma" panose="020B0604030504040204" pitchFamily="34" charset="0"/>
            </a:endParaRPr>
          </a:p>
        </p:txBody>
      </p:sp>
      <p:sp>
        <p:nvSpPr>
          <p:cNvPr id="9" name="슬라이드 번호 개체 틀 8"/>
          <p:cNvSpPr>
            <a:spLocks noGrp="1"/>
          </p:cNvSpPr>
          <p:nvPr>
            <p:ph type="sldNum" sz="quarter" idx="4294967295"/>
          </p:nvPr>
        </p:nvSpPr>
        <p:spPr>
          <a:xfrm>
            <a:off x="8077200" y="6356351"/>
            <a:ext cx="2133600" cy="365125"/>
          </a:xfrm>
        </p:spPr>
        <p:txBody>
          <a:bodyPr/>
          <a:lstStyle/>
          <a:p>
            <a:r>
              <a:rPr lang="en-US" altLang="ko-KR" dirty="0" smtClean="0"/>
              <a:t>26</a:t>
            </a:r>
            <a:endParaRPr lang="ko-KR" altLang="en-US" dirty="0"/>
          </a:p>
        </p:txBody>
      </p:sp>
    </p:spTree>
    <p:extLst>
      <p:ext uri="{BB962C8B-B14F-4D97-AF65-F5344CB8AC3E}">
        <p14:creationId xmlns:p14="http://schemas.microsoft.com/office/powerpoint/2010/main" val="89039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Simulation </a:t>
            </a:r>
            <a:r>
              <a:rPr lang="en-US" altLang="ko-KR" dirty="0" smtClean="0"/>
              <a:t>Analysis Result</a:t>
            </a:r>
            <a:endParaRPr lang="ko-KR" altLang="en-US" dirty="0"/>
          </a:p>
        </p:txBody>
      </p:sp>
      <p:sp>
        <p:nvSpPr>
          <p:cNvPr id="3" name="내용 개체 틀 2"/>
          <p:cNvSpPr>
            <a:spLocks noGrp="1"/>
          </p:cNvSpPr>
          <p:nvPr>
            <p:ph idx="1"/>
          </p:nvPr>
        </p:nvSpPr>
        <p:spPr>
          <a:xfrm>
            <a:off x="1981200" y="1379910"/>
            <a:ext cx="8229600" cy="4425355"/>
          </a:xfrm>
        </p:spPr>
        <p:txBody>
          <a:bodyPr/>
          <a:lstStyle/>
          <a:p>
            <a:r>
              <a:rPr lang="en-US" altLang="ko-KR" dirty="0" smtClean="0"/>
              <a:t>Empirical Power</a:t>
            </a:r>
            <a:endParaRPr lang="ko-KR" altLang="en-US" dirty="0"/>
          </a:p>
        </p:txBody>
      </p:sp>
      <p:grpSp>
        <p:nvGrpSpPr>
          <p:cNvPr id="6" name="그룹 5"/>
          <p:cNvGrpSpPr/>
          <p:nvPr/>
        </p:nvGrpSpPr>
        <p:grpSpPr>
          <a:xfrm>
            <a:off x="8148736" y="836712"/>
            <a:ext cx="4644008" cy="144016"/>
            <a:chOff x="7452320" y="836712"/>
            <a:chExt cx="4644008" cy="144016"/>
          </a:xfrm>
        </p:grpSpPr>
        <p:cxnSp>
          <p:nvCxnSpPr>
            <p:cNvPr id="7" name="직선 연결선 6"/>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p:cNvSpPr txBox="1"/>
          <p:nvPr/>
        </p:nvSpPr>
        <p:spPr>
          <a:xfrm>
            <a:off x="1991544" y="1811957"/>
            <a:ext cx="8676457" cy="424732"/>
          </a:xfrm>
          <a:prstGeom prst="rect">
            <a:avLst/>
          </a:prstGeom>
          <a:noFill/>
        </p:spPr>
        <p:txBody>
          <a:bodyPr wrap="square" rtlCol="0">
            <a:spAutoFit/>
          </a:bodyPr>
          <a:lstStyle/>
          <a:p>
            <a:pPr marL="285750" indent="-285750">
              <a:lnSpc>
                <a:spcPct val="120000"/>
              </a:lnSpc>
              <a:buFont typeface="Trebuchet MS" panose="020B0603020202020204" pitchFamily="34" charset="0"/>
              <a:buChar char="–"/>
            </a:pPr>
            <a:r>
              <a:rPr lang="en-US" altLang="ko-KR" dirty="0">
                <a:latin typeface="Trebuchet MS" panose="020B0603020202020204" pitchFamily="34" charset="0"/>
              </a:rPr>
              <a:t>Effect Size : 0.005 , Number </a:t>
            </a:r>
            <a:r>
              <a:rPr lang="en-US" altLang="ko-KR" dirty="0">
                <a:latin typeface="Trebuchet MS" panose="020B0603020202020204" pitchFamily="34" charset="0"/>
              </a:rPr>
              <a:t>of Replicate : </a:t>
            </a:r>
            <a:r>
              <a:rPr lang="en-US" altLang="ko-KR" dirty="0">
                <a:latin typeface="Trebuchet MS" panose="020B0603020202020204" pitchFamily="34" charset="0"/>
              </a:rPr>
              <a:t>2,000, prevalence : 0.2 , </a:t>
            </a:r>
            <a:r>
              <a:rPr lang="en-US" altLang="ko-KR" dirty="0" err="1">
                <a:latin typeface="Trebuchet MS" panose="020B0603020202020204" pitchFamily="34" charset="0"/>
              </a:rPr>
              <a:t>maf</a:t>
            </a:r>
            <a:r>
              <a:rPr lang="en-US" altLang="ko-KR" dirty="0">
                <a:latin typeface="Trebuchet MS" panose="020B0603020202020204" pitchFamily="34" charset="0"/>
              </a:rPr>
              <a:t> : 0.2</a:t>
            </a:r>
          </a:p>
        </p:txBody>
      </p:sp>
      <p:graphicFrame>
        <p:nvGraphicFramePr>
          <p:cNvPr id="5" name="표 4"/>
          <p:cNvGraphicFramePr>
            <a:graphicFrameLocks noGrp="1"/>
          </p:cNvGraphicFramePr>
          <p:nvPr>
            <p:extLst>
              <p:ext uri="{D42A27DB-BD31-4B8C-83A1-F6EECF244321}">
                <p14:modId xmlns:p14="http://schemas.microsoft.com/office/powerpoint/2010/main" val="2320927223"/>
              </p:ext>
            </p:extLst>
          </p:nvPr>
        </p:nvGraphicFramePr>
        <p:xfrm>
          <a:off x="2204913" y="2420888"/>
          <a:ext cx="7812000" cy="2804160"/>
        </p:xfrm>
        <a:graphic>
          <a:graphicData uri="http://schemas.openxmlformats.org/drawingml/2006/table">
            <a:tbl>
              <a:tblPr firstRow="1" bandRow="1">
                <a:tableStyleId>{2D5ABB26-0587-4C30-8999-92F81FD0307C}</a:tableStyleId>
              </a:tblPr>
              <a:tblGrid>
                <a:gridCol w="1116000"/>
                <a:gridCol w="1116000"/>
                <a:gridCol w="1116000"/>
                <a:gridCol w="1116000"/>
                <a:gridCol w="1116000"/>
                <a:gridCol w="1116000"/>
                <a:gridCol w="1116000"/>
              </a:tblGrid>
              <a:tr h="370840">
                <a:tc>
                  <a:txBody>
                    <a:bodyPr/>
                    <a:lstStyle/>
                    <a:p>
                      <a:pPr algn="ctr" latinLnBrk="1"/>
                      <a:r>
                        <a:rPr lang="en-US" altLang="ko-KR" sz="1600" i="1" dirty="0" smtClean="0">
                          <a:latin typeface="Tahoma" panose="020B0604030504040204" pitchFamily="34" charset="0"/>
                          <a:ea typeface="Tahoma" panose="020B0604030504040204" pitchFamily="34" charset="0"/>
                          <a:cs typeface="Tahoma" panose="020B0604030504040204" pitchFamily="34" charset="0"/>
                        </a:rPr>
                        <a:t>h</a:t>
                      </a:r>
                      <a:r>
                        <a:rPr lang="en-US" altLang="ko-KR" sz="1600" i="1" baseline="30000" dirty="0" smtClean="0">
                          <a:latin typeface="Tahoma" panose="020B0604030504040204" pitchFamily="34" charset="0"/>
                          <a:ea typeface="Tahoma" panose="020B0604030504040204" pitchFamily="34" charset="0"/>
                          <a:cs typeface="Tahoma" panose="020B0604030504040204" pitchFamily="34" charset="0"/>
                        </a:rPr>
                        <a:t>2</a:t>
                      </a:r>
                      <a:endParaRPr lang="ko-KR" altLang="en-US" sz="1600" i="1"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Sig. level</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Random</a:t>
                      </a:r>
                      <a:r>
                        <a:rPr lang="en-US" altLang="ko-KR" sz="1600" baseline="0" dirty="0" smtClean="0">
                          <a:latin typeface="Tahoma" panose="020B0604030504040204" pitchFamily="34" charset="0"/>
                          <a:ea typeface="Tahoma" panose="020B0604030504040204" pitchFamily="34" charset="0"/>
                          <a:cs typeface="Tahoma" panose="020B0604030504040204" pitchFamily="34" charset="0"/>
                        </a:rPr>
                        <a:t> Sample</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Model 1</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b="1" dirty="0" smtClean="0">
                          <a:latin typeface="Tahoma" panose="020B0604030504040204" pitchFamily="34" charset="0"/>
                          <a:ea typeface="Tahoma" panose="020B0604030504040204" pitchFamily="34" charset="0"/>
                          <a:cs typeface="Tahoma" panose="020B0604030504040204" pitchFamily="34" charset="0"/>
                        </a:rPr>
                        <a:t>Model 2</a:t>
                      </a:r>
                      <a:endParaRPr lang="ko-KR" altLang="en-US" sz="1600" b="1"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Model 3</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ahoma" panose="020B0604030504040204" pitchFamily="34" charset="0"/>
                          <a:ea typeface="Tahoma" panose="020B0604030504040204" pitchFamily="34" charset="0"/>
                          <a:cs typeface="Tahoma" panose="020B0604030504040204" pitchFamily="34" charset="0"/>
                        </a:rPr>
                        <a:t>Model 4</a:t>
                      </a:r>
                      <a:endParaRPr lang="ko-KR" altLang="en-US" sz="1600" dirty="0">
                        <a:latin typeface="Tahoma" panose="020B0604030504040204" pitchFamily="34" charset="0"/>
                        <a:cs typeface="Tahoma" panose="020B060403050404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rowSpan="3">
                  <a:txBody>
                    <a:bodyPr/>
                    <a:lstStyle/>
                    <a:p>
                      <a:pPr algn="ctr" latinLnBrk="1"/>
                      <a:r>
                        <a:rPr lang="en-US" altLang="ko-KR" sz="1600" baseline="0" dirty="0" smtClean="0">
                          <a:latin typeface="Trebuchet MS" panose="020B0603020202020204" pitchFamily="34" charset="0"/>
                        </a:rPr>
                        <a:t>0.2</a:t>
                      </a:r>
                      <a:endParaRPr lang="ko-KR" altLang="en-US" sz="1600" i="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rebuchet MS" panose="020B0603020202020204" pitchFamily="34" charset="0"/>
                        </a:rPr>
                        <a:t>0.01</a:t>
                      </a:r>
                      <a:endParaRPr lang="ko-KR" altLang="en-US" sz="16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a:effectLst/>
                          <a:latin typeface="Trebuchet MS" panose="020B0603020202020204" pitchFamily="34" charset="0"/>
                        </a:rPr>
                        <a:t>0.285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a:effectLst/>
                          <a:latin typeface="Trebuchet MS" panose="020B0603020202020204" pitchFamily="34" charset="0"/>
                        </a:rPr>
                        <a:t>0.5905</a:t>
                      </a:r>
                      <a:endParaRPr lang="en-US" altLang="ko-KR" sz="1600" b="0" i="0" u="none" strike="noStrike">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1" u="none" strike="noStrike" dirty="0" smtClean="0">
                          <a:effectLst/>
                          <a:latin typeface="Trebuchet MS" panose="020B0603020202020204" pitchFamily="34" charset="0"/>
                        </a:rPr>
                        <a:t>0.8220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smtClean="0">
                          <a:effectLst/>
                          <a:latin typeface="Trebuchet MS" panose="020B0603020202020204" pitchFamily="34" charset="0"/>
                        </a:rPr>
                        <a:t>0.5520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a:effectLst/>
                          <a:latin typeface="Trebuchet MS" panose="020B0603020202020204" pitchFamily="34" charset="0"/>
                        </a:rPr>
                        <a:t>0.0095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0.05</a:t>
                      </a:r>
                      <a:endParaRPr lang="ko-KR" altLang="en-US" sz="1600" dirty="0">
                        <a:latin typeface="Trebuchet MS" panose="020B0603020202020204" pitchFamily="34" charset="0"/>
                      </a:endParaRPr>
                    </a:p>
                  </a:txBody>
                  <a:tcPr anchor="ctr"/>
                </a:tc>
                <a:tc>
                  <a:txBody>
                    <a:bodyPr/>
                    <a:lstStyle/>
                    <a:p>
                      <a:pPr algn="ctr" fontAlgn="ctr"/>
                      <a:r>
                        <a:rPr lang="en-US" altLang="ko-KR" sz="1600" u="none" strike="noStrike" dirty="0">
                          <a:effectLst/>
                          <a:latin typeface="Trebuchet MS" panose="020B0603020202020204" pitchFamily="34" charset="0"/>
                        </a:rPr>
                        <a:t>0.503</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a:effectLst/>
                          <a:latin typeface="Trebuchet MS" panose="020B0603020202020204" pitchFamily="34" charset="0"/>
                        </a:rPr>
                        <a:t>0.8045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1" u="none" strike="noStrike" dirty="0" smtClean="0">
                          <a:effectLst/>
                          <a:latin typeface="Trebuchet MS" panose="020B0603020202020204" pitchFamily="34" charset="0"/>
                        </a:rPr>
                        <a:t>0.9460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smtClean="0">
                          <a:effectLst/>
                          <a:latin typeface="Trebuchet MS" panose="020B0603020202020204" pitchFamily="34" charset="0"/>
                        </a:rPr>
                        <a:t>0.7900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smtClean="0">
                          <a:effectLst/>
                          <a:latin typeface="Trebuchet MS" panose="020B0603020202020204" pitchFamily="34" charset="0"/>
                        </a:rPr>
                        <a:t>0.0580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0.1</a:t>
                      </a:r>
                      <a:endParaRPr lang="ko-KR" altLang="en-US" sz="1600" dirty="0">
                        <a:latin typeface="Trebuchet MS" panose="020B0603020202020204"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0.634</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smtClean="0">
                          <a:effectLst/>
                          <a:latin typeface="Trebuchet MS" panose="020B0603020202020204" pitchFamily="34" charset="0"/>
                        </a:rPr>
                        <a:t>0.8730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b="1" u="none" strike="noStrike" dirty="0" smtClean="0">
                          <a:effectLst/>
                          <a:latin typeface="Trebuchet MS" panose="020B0603020202020204" pitchFamily="34" charset="0"/>
                        </a:rPr>
                        <a:t>0.9720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smtClean="0">
                          <a:effectLst/>
                          <a:latin typeface="Trebuchet MS" panose="020B0603020202020204" pitchFamily="34" charset="0"/>
                        </a:rPr>
                        <a:t>0.8690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0.1065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r>
              <a:tr h="370840">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aseline="0" dirty="0" smtClean="0">
                          <a:latin typeface="Trebuchet MS" panose="020B0603020202020204" pitchFamily="34" charset="0"/>
                        </a:rPr>
                        <a:t>0.4</a:t>
                      </a:r>
                      <a:endParaRPr lang="ko-KR" altLang="en-US" sz="1600" i="0" dirty="0" smtClean="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rebuchet MS" panose="020B0603020202020204" pitchFamily="34" charset="0"/>
                        </a:rPr>
                        <a:t>0.01</a:t>
                      </a:r>
                      <a:endParaRPr lang="ko-KR" altLang="en-US" sz="16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latinLnBrk="1"/>
                      <a:r>
                        <a:rPr lang="en-US" altLang="ko-KR" sz="1600" dirty="0" smtClean="0">
                          <a:latin typeface="Trebuchet MS" panose="020B0603020202020204" pitchFamily="34" charset="0"/>
                        </a:rPr>
                        <a:t>0.2595</a:t>
                      </a:r>
                      <a:endParaRPr lang="ko-KR" altLang="en-US" sz="16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a:effectLst/>
                          <a:latin typeface="Trebuchet MS" panose="020B0603020202020204" pitchFamily="34" charset="0"/>
                        </a:rPr>
                        <a:t>0.5105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b="1" u="none" strike="noStrike" dirty="0">
                          <a:effectLst/>
                          <a:latin typeface="Trebuchet MS" panose="020B0603020202020204" pitchFamily="34" charset="0"/>
                        </a:rPr>
                        <a:t>0.7525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smtClean="0">
                          <a:effectLst/>
                          <a:latin typeface="Trebuchet MS" panose="020B0603020202020204" pitchFamily="34" charset="0"/>
                        </a:rPr>
                        <a:t>0.5070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600" u="none" strike="noStrike" dirty="0" smtClean="0">
                          <a:effectLst/>
                          <a:latin typeface="Trebuchet MS" panose="020B0603020202020204" pitchFamily="34" charset="0"/>
                        </a:rPr>
                        <a:t>0.0080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0.05</a:t>
                      </a:r>
                      <a:endParaRPr lang="ko-KR" altLang="en-US" sz="1600" dirty="0">
                        <a:latin typeface="Trebuchet MS" panose="020B0603020202020204" pitchFamily="34" charset="0"/>
                      </a:endParaRPr>
                    </a:p>
                  </a:txBody>
                  <a:tcPr anchor="ctr"/>
                </a:tc>
                <a:tc>
                  <a:txBody>
                    <a:bodyPr/>
                    <a:lstStyle/>
                    <a:p>
                      <a:pPr algn="ctr" latinLnBrk="1"/>
                      <a:r>
                        <a:rPr lang="en-US" altLang="ko-KR" sz="1600" dirty="0" smtClean="0">
                          <a:latin typeface="Trebuchet MS" panose="020B0603020202020204" pitchFamily="34" charset="0"/>
                        </a:rPr>
                        <a:t>0.4890</a:t>
                      </a:r>
                      <a:endParaRPr lang="ko-KR" altLang="en-US" sz="1600" dirty="0">
                        <a:latin typeface="Trebuchet MS" panose="020B0603020202020204" pitchFamily="34" charset="0"/>
                      </a:endParaRPr>
                    </a:p>
                  </a:txBody>
                  <a:tcPr anchor="ctr"/>
                </a:tc>
                <a:tc>
                  <a:txBody>
                    <a:bodyPr/>
                    <a:lstStyle/>
                    <a:p>
                      <a:pPr algn="ctr" fontAlgn="ctr"/>
                      <a:r>
                        <a:rPr lang="en-US" altLang="ko-KR" sz="1600" u="none" strike="noStrike" dirty="0">
                          <a:effectLst/>
                          <a:latin typeface="Trebuchet MS" panose="020B0603020202020204" pitchFamily="34" charset="0"/>
                        </a:rPr>
                        <a:t>0.7405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b="1" u="none" strike="noStrike" dirty="0">
                          <a:effectLst/>
                          <a:latin typeface="Trebuchet MS" panose="020B0603020202020204" pitchFamily="34" charset="0"/>
                        </a:rPr>
                        <a:t>0.8955</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smtClean="0">
                          <a:effectLst/>
                          <a:latin typeface="Trebuchet MS" panose="020B0603020202020204" pitchFamily="34" charset="0"/>
                        </a:rPr>
                        <a:t>0.7350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600" u="none" strike="noStrike" dirty="0" smtClean="0">
                          <a:effectLst/>
                          <a:latin typeface="Trebuchet MS" panose="020B0603020202020204" pitchFamily="34" charset="0"/>
                        </a:rPr>
                        <a:t>0.0480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tc>
              </a:tr>
              <a:tr h="370840">
                <a:tc vMerge="1">
                  <a:txBody>
                    <a:bodyPr/>
                    <a:lstStyle/>
                    <a:p>
                      <a:pPr latinLnBrk="1"/>
                      <a:endParaRPr lang="ko-KR" altLang="en-US" dirty="0"/>
                    </a:p>
                  </a:txBody>
                  <a:tcPr/>
                </a:tc>
                <a:tc>
                  <a:txBody>
                    <a:bodyPr/>
                    <a:lstStyle/>
                    <a:p>
                      <a:pPr algn="ctr" latinLnBrk="1"/>
                      <a:r>
                        <a:rPr lang="en-US" altLang="ko-KR" sz="1600" dirty="0" smtClean="0">
                          <a:latin typeface="Trebuchet MS" panose="020B0603020202020204" pitchFamily="34" charset="0"/>
                        </a:rPr>
                        <a:t>0.1</a:t>
                      </a:r>
                      <a:endParaRPr lang="ko-KR" altLang="en-US" sz="1600" dirty="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latinLnBrk="1"/>
                      <a:r>
                        <a:rPr lang="en-US" altLang="ko-KR" sz="1600" dirty="0" smtClean="0">
                          <a:latin typeface="Trebuchet MS" panose="020B0603020202020204" pitchFamily="34" charset="0"/>
                        </a:rPr>
                        <a:t>0.6275</a:t>
                      </a:r>
                      <a:endParaRPr lang="ko-KR" altLang="en-US" sz="1600" dirty="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smtClean="0">
                          <a:effectLst/>
                          <a:latin typeface="Trebuchet MS" panose="020B0603020202020204" pitchFamily="34" charset="0"/>
                        </a:rPr>
                        <a:t>0.8370</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b="1" u="none" strike="noStrike" dirty="0" smtClean="0">
                          <a:effectLst/>
                          <a:latin typeface="Trebuchet MS" panose="020B0603020202020204" pitchFamily="34" charset="0"/>
                        </a:rPr>
                        <a:t>0.9460</a:t>
                      </a:r>
                      <a:endParaRPr lang="en-US" altLang="ko-KR" sz="1600" b="1"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0.8265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ko-KR" sz="1600" u="none" strike="noStrike" dirty="0">
                          <a:effectLst/>
                          <a:latin typeface="Trebuchet MS" panose="020B0603020202020204" pitchFamily="34" charset="0"/>
                        </a:rPr>
                        <a:t>0.1075</a:t>
                      </a:r>
                      <a:endParaRPr lang="en-US" altLang="ko-KR" sz="1600" b="0" i="0" u="none" strike="noStrike" dirty="0">
                        <a:solidFill>
                          <a:srgbClr val="000000"/>
                        </a:solidFill>
                        <a:effectLst/>
                        <a:latin typeface="Trebuchet MS" panose="020B0603020202020204" pitchFamily="34" charset="0"/>
                      </a:endParaRPr>
                    </a:p>
                  </a:txBody>
                  <a:tcPr marL="9525" marR="9525" marT="9525" marB="0" anchor="ctr">
                    <a:lnB w="28575"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567609" y="5301209"/>
            <a:ext cx="6724661" cy="723275"/>
          </a:xfrm>
          <a:prstGeom prst="rect">
            <a:avLst/>
          </a:prstGeom>
          <a:noFill/>
        </p:spPr>
        <p:txBody>
          <a:bodyPr wrap="none" rtlCol="0">
            <a:spAutoFit/>
          </a:bodyPr>
          <a:lstStyle/>
          <a:p>
            <a:r>
              <a:rPr lang="ko-KR" altLang="en-US" sz="2000" dirty="0">
                <a:latin typeface="Tahoma" panose="020B0604030504040204" pitchFamily="34" charset="0"/>
                <a:ea typeface="맑은 고딕"/>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Model 2 is the most powerful sampling criteria</a:t>
            </a:r>
          </a:p>
          <a:p>
            <a:endParaRPr lang="en-US" altLang="ko-KR" sz="100" dirty="0">
              <a:latin typeface="Tahoma" panose="020B0604030504040204" pitchFamily="34" charset="0"/>
              <a:ea typeface="Tahoma" panose="020B0604030504040204" pitchFamily="34" charset="0"/>
              <a:cs typeface="Tahoma" panose="020B0604030504040204" pitchFamily="34" charset="0"/>
            </a:endParaRPr>
          </a:p>
          <a:p>
            <a:endParaRPr lang="en-US" altLang="ko-KR" sz="100" dirty="0">
              <a:latin typeface="Tahoma" panose="020B0604030504040204" pitchFamily="34" charset="0"/>
              <a:ea typeface="Tahoma" panose="020B0604030504040204" pitchFamily="34" charset="0"/>
              <a:cs typeface="Tahoma" panose="020B0604030504040204" pitchFamily="34" charset="0"/>
            </a:endParaRPr>
          </a:p>
          <a:p>
            <a:endParaRPr lang="en-US" altLang="ko-KR" sz="100" dirty="0">
              <a:latin typeface="Tahoma" panose="020B0604030504040204" pitchFamily="34" charset="0"/>
              <a:ea typeface="Tahoma" panose="020B0604030504040204" pitchFamily="34" charset="0"/>
              <a:cs typeface="Tahoma" panose="020B0604030504040204" pitchFamily="34" charset="0"/>
            </a:endParaRPr>
          </a:p>
          <a:p>
            <a:r>
              <a:rPr lang="en-US" altLang="ko-KR"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   (Case with high absolute risk, Control with low absolute risk) </a:t>
            </a:r>
            <a:endParaRPr lang="ko-KR" altLang="en-US" dirty="0">
              <a:latin typeface="Tahoma" panose="020B0604030504040204" pitchFamily="34" charset="0"/>
              <a:cs typeface="Tahoma" panose="020B0604030504040204" pitchFamily="34" charset="0"/>
            </a:endParaRPr>
          </a:p>
        </p:txBody>
      </p:sp>
      <p:sp>
        <p:nvSpPr>
          <p:cNvPr id="9" name="슬라이드 번호 개체 틀 8"/>
          <p:cNvSpPr>
            <a:spLocks noGrp="1"/>
          </p:cNvSpPr>
          <p:nvPr>
            <p:ph type="sldNum" sz="quarter" idx="4294967295"/>
          </p:nvPr>
        </p:nvSpPr>
        <p:spPr>
          <a:xfrm>
            <a:off x="8077200" y="6356351"/>
            <a:ext cx="2133600" cy="365125"/>
          </a:xfrm>
        </p:spPr>
        <p:txBody>
          <a:bodyPr/>
          <a:lstStyle/>
          <a:p>
            <a:r>
              <a:rPr lang="en-US" altLang="ko-KR" dirty="0" smtClean="0"/>
              <a:t>26</a:t>
            </a:r>
            <a:endParaRPr lang="ko-KR" altLang="en-US" dirty="0"/>
          </a:p>
        </p:txBody>
      </p:sp>
    </p:spTree>
    <p:extLst>
      <p:ext uri="{BB962C8B-B14F-4D97-AF65-F5344CB8AC3E}">
        <p14:creationId xmlns:p14="http://schemas.microsoft.com/office/powerpoint/2010/main" val="22334423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Simulation Model</a:t>
            </a:r>
            <a:endParaRPr lang="ko-KR" altLang="en-US" dirty="0"/>
          </a:p>
        </p:txBody>
      </p:sp>
      <p:grpSp>
        <p:nvGrpSpPr>
          <p:cNvPr id="29" name="그룹 28"/>
          <p:cNvGrpSpPr/>
          <p:nvPr/>
        </p:nvGrpSpPr>
        <p:grpSpPr>
          <a:xfrm>
            <a:off x="6023992" y="836712"/>
            <a:ext cx="4644008" cy="144016"/>
            <a:chOff x="7452320" y="836712"/>
            <a:chExt cx="4644008" cy="144016"/>
          </a:xfrm>
        </p:grpSpPr>
        <p:cxnSp>
          <p:nvCxnSpPr>
            <p:cNvPr id="30" name="직선 연결선 29"/>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타원 30"/>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1919536" y="1988840"/>
            <a:ext cx="4533362" cy="3456384"/>
            <a:chOff x="614702" y="1916832"/>
            <a:chExt cx="4533362" cy="3456384"/>
          </a:xfrm>
        </p:grpSpPr>
        <p:grpSp>
          <p:nvGrpSpPr>
            <p:cNvPr id="28" name="그룹 27"/>
            <p:cNvGrpSpPr/>
            <p:nvPr/>
          </p:nvGrpSpPr>
          <p:grpSpPr>
            <a:xfrm>
              <a:off x="827584" y="1916832"/>
              <a:ext cx="4104456" cy="2902471"/>
              <a:chOff x="1979712" y="2114854"/>
              <a:chExt cx="4104456" cy="2902471"/>
            </a:xfrm>
          </p:grpSpPr>
          <p:cxnSp>
            <p:nvCxnSpPr>
              <p:cNvPr id="21" name="직선 연결선 20"/>
              <p:cNvCxnSpPr/>
              <p:nvPr/>
            </p:nvCxnSpPr>
            <p:spPr>
              <a:xfrm>
                <a:off x="2933818" y="2438890"/>
                <a:ext cx="0" cy="648072"/>
              </a:xfrm>
              <a:prstGeom prst="line">
                <a:avLst/>
              </a:prstGeom>
              <a:ln/>
            </p:spPr>
            <p:style>
              <a:lnRef idx="2">
                <a:schemeClr val="dk1"/>
              </a:lnRef>
              <a:fillRef idx="0">
                <a:schemeClr val="dk1"/>
              </a:fillRef>
              <a:effectRef idx="1">
                <a:schemeClr val="dk1"/>
              </a:effectRef>
              <a:fontRef idx="minor">
                <a:schemeClr val="tx1"/>
              </a:fontRef>
            </p:style>
          </p:cxnSp>
          <p:grpSp>
            <p:nvGrpSpPr>
              <p:cNvPr id="5" name="그룹 4"/>
              <p:cNvGrpSpPr/>
              <p:nvPr/>
            </p:nvGrpSpPr>
            <p:grpSpPr>
              <a:xfrm>
                <a:off x="2288604" y="3055107"/>
                <a:ext cx="3520008" cy="1962218"/>
                <a:chOff x="295908" y="2474894"/>
                <a:chExt cx="3520008" cy="1962218"/>
              </a:xfrm>
            </p:grpSpPr>
            <p:cxnSp>
              <p:nvCxnSpPr>
                <p:cNvPr id="7" name="직선 연결선 6"/>
                <p:cNvCxnSpPr>
                  <a:stCxn id="14" idx="3"/>
                  <a:endCxn id="15" idx="2"/>
                </p:cNvCxnSpPr>
                <p:nvPr/>
              </p:nvCxnSpPr>
              <p:spPr>
                <a:xfrm>
                  <a:off x="1211152" y="2780928"/>
                  <a:ext cx="1620180" cy="0"/>
                </a:xfrm>
                <a:prstGeom prst="line">
                  <a:avLst/>
                </a:prstGeom>
                <a:ln/>
              </p:spPr>
              <p:style>
                <a:lnRef idx="2">
                  <a:schemeClr val="dk1"/>
                </a:lnRef>
                <a:fillRef idx="0">
                  <a:schemeClr val="dk1"/>
                </a:fillRef>
                <a:effectRef idx="1">
                  <a:schemeClr val="dk1"/>
                </a:effectRef>
                <a:fontRef idx="minor">
                  <a:schemeClr val="tx1"/>
                </a:fontRef>
              </p:style>
            </p:cxnSp>
            <p:cxnSp>
              <p:nvCxnSpPr>
                <p:cNvPr id="8" name="직선 연결선 7"/>
                <p:cNvCxnSpPr>
                  <a:stCxn id="16" idx="0"/>
                </p:cNvCxnSpPr>
                <p:nvPr/>
              </p:nvCxnSpPr>
              <p:spPr>
                <a:xfrm flipV="1">
                  <a:off x="583940" y="3429000"/>
                  <a:ext cx="0" cy="414046"/>
                </a:xfrm>
                <a:prstGeom prst="line">
                  <a:avLst/>
                </a:prstGeom>
                <a:ln/>
              </p:spPr>
              <p:style>
                <a:lnRef idx="2">
                  <a:schemeClr val="dk1"/>
                </a:lnRef>
                <a:fillRef idx="0">
                  <a:schemeClr val="dk1"/>
                </a:fillRef>
                <a:effectRef idx="1">
                  <a:schemeClr val="dk1"/>
                </a:effectRef>
                <a:fontRef idx="minor">
                  <a:schemeClr val="tx1"/>
                </a:fontRef>
              </p:style>
            </p:cxnSp>
            <p:cxnSp>
              <p:nvCxnSpPr>
                <p:cNvPr id="9" name="직선 연결선 8"/>
                <p:cNvCxnSpPr/>
                <p:nvPr/>
              </p:nvCxnSpPr>
              <p:spPr>
                <a:xfrm flipV="1">
                  <a:off x="3509882"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0" name="직선 연결선 9"/>
                <p:cNvCxnSpPr>
                  <a:stCxn id="17" idx="0"/>
                </p:cNvCxnSpPr>
                <p:nvPr/>
              </p:nvCxnSpPr>
              <p:spPr>
                <a:xfrm flipV="1">
                  <a:off x="1529662" y="3429001"/>
                  <a:ext cx="0" cy="396043"/>
                </a:xfrm>
                <a:prstGeom prst="line">
                  <a:avLst/>
                </a:prstGeom>
                <a:ln/>
              </p:spPr>
              <p:style>
                <a:lnRef idx="2">
                  <a:schemeClr val="dk1"/>
                </a:lnRef>
                <a:fillRef idx="0">
                  <a:schemeClr val="dk1"/>
                </a:fillRef>
                <a:effectRef idx="1">
                  <a:schemeClr val="dk1"/>
                </a:effectRef>
                <a:fontRef idx="minor">
                  <a:schemeClr val="tx1"/>
                </a:fontRef>
              </p:style>
            </p:cxnSp>
            <p:cxnSp>
              <p:nvCxnSpPr>
                <p:cNvPr id="11" name="직선 연결선 10"/>
                <p:cNvCxnSpPr/>
                <p:nvPr/>
              </p:nvCxnSpPr>
              <p:spPr>
                <a:xfrm flipV="1">
                  <a:off x="2453989" y="3429000"/>
                  <a:ext cx="0" cy="702078"/>
                </a:xfrm>
                <a:prstGeom prst="line">
                  <a:avLst/>
                </a:prstGeom>
                <a:ln/>
              </p:spPr>
              <p:style>
                <a:lnRef idx="2">
                  <a:schemeClr val="dk1"/>
                </a:lnRef>
                <a:fillRef idx="0">
                  <a:schemeClr val="dk1"/>
                </a:fillRef>
                <a:effectRef idx="1">
                  <a:schemeClr val="dk1"/>
                </a:effectRef>
                <a:fontRef idx="minor">
                  <a:schemeClr val="tx1"/>
                </a:fontRef>
              </p:style>
            </p:cxnSp>
            <p:cxnSp>
              <p:nvCxnSpPr>
                <p:cNvPr id="12" name="직선 연결선 11"/>
                <p:cNvCxnSpPr/>
                <p:nvPr/>
              </p:nvCxnSpPr>
              <p:spPr>
                <a:xfrm>
                  <a:off x="583940" y="3429000"/>
                  <a:ext cx="2925942"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직선 연결선 12"/>
                <p:cNvCxnSpPr/>
                <p:nvPr/>
              </p:nvCxnSpPr>
              <p:spPr>
                <a:xfrm>
                  <a:off x="1997714" y="2780928"/>
                  <a:ext cx="0" cy="648072"/>
                </a:xfrm>
                <a:prstGeom prst="line">
                  <a:avLst/>
                </a:prstGeom>
                <a:ln/>
              </p:spPr>
              <p:style>
                <a:lnRef idx="2">
                  <a:schemeClr val="dk1"/>
                </a:lnRef>
                <a:fillRef idx="0">
                  <a:schemeClr val="dk1"/>
                </a:fillRef>
                <a:effectRef idx="1">
                  <a:schemeClr val="dk1"/>
                </a:effectRef>
                <a:fontRef idx="minor">
                  <a:schemeClr val="tx1"/>
                </a:fontRef>
              </p:style>
            </p:cxnSp>
            <p:sp>
              <p:nvSpPr>
                <p:cNvPr id="14" name="직사각형 13"/>
                <p:cNvSpPr/>
                <p:nvPr/>
              </p:nvSpPr>
              <p:spPr>
                <a:xfrm>
                  <a:off x="635088" y="249289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5" name="타원 14"/>
                <p:cNvSpPr/>
                <p:nvPr/>
              </p:nvSpPr>
              <p:spPr>
                <a:xfrm>
                  <a:off x="2831332" y="247489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6" name="직사각형 15"/>
                <p:cNvSpPr/>
                <p:nvPr/>
              </p:nvSpPr>
              <p:spPr>
                <a:xfrm>
                  <a:off x="295908" y="384304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7" name="타원 16"/>
                <p:cNvSpPr/>
                <p:nvPr/>
              </p:nvSpPr>
              <p:spPr>
                <a:xfrm>
                  <a:off x="122362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8" name="직사각형 17"/>
                <p:cNvSpPr/>
                <p:nvPr/>
              </p:nvSpPr>
              <p:spPr>
                <a:xfrm>
                  <a:off x="2195736" y="3861048"/>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9" name="타원 18"/>
                <p:cNvSpPr/>
                <p:nvPr/>
              </p:nvSpPr>
              <p:spPr>
                <a:xfrm>
                  <a:off x="3203848" y="382504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grpSp>
          <p:cxnSp>
            <p:nvCxnSpPr>
              <p:cNvPr id="20" name="직선 연결선 19"/>
              <p:cNvCxnSpPr>
                <a:stCxn id="22" idx="3"/>
                <a:endCxn id="23" idx="2"/>
              </p:cNvCxnSpPr>
              <p:nvPr/>
            </p:nvCxnSpPr>
            <p:spPr>
              <a:xfrm>
                <a:off x="2555776" y="2438890"/>
                <a:ext cx="756084" cy="0"/>
              </a:xfrm>
              <a:prstGeom prst="line">
                <a:avLst/>
              </a:prstGeom>
              <a:ln/>
            </p:spPr>
            <p:style>
              <a:lnRef idx="2">
                <a:schemeClr val="dk1"/>
              </a:lnRef>
              <a:fillRef idx="0">
                <a:schemeClr val="dk1"/>
              </a:fillRef>
              <a:effectRef idx="1">
                <a:schemeClr val="dk1"/>
              </a:effectRef>
              <a:fontRef idx="minor">
                <a:schemeClr val="tx1"/>
              </a:fontRef>
            </p:style>
          </p:cxnSp>
          <p:sp>
            <p:nvSpPr>
              <p:cNvPr id="22" name="직사각형 21"/>
              <p:cNvSpPr/>
              <p:nvPr/>
            </p:nvSpPr>
            <p:spPr>
              <a:xfrm>
                <a:off x="1979712" y="2150858"/>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3" name="타원 22"/>
              <p:cNvSpPr/>
              <p:nvPr/>
            </p:nvSpPr>
            <p:spPr>
              <a:xfrm>
                <a:off x="3311860" y="2132856"/>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cxnSp>
            <p:nvCxnSpPr>
              <p:cNvPr id="24" name="직선 연결선 23"/>
              <p:cNvCxnSpPr/>
              <p:nvPr/>
            </p:nvCxnSpPr>
            <p:spPr>
              <a:xfrm>
                <a:off x="5094058" y="2420888"/>
                <a:ext cx="0" cy="648072"/>
              </a:xfrm>
              <a:prstGeom prst="line">
                <a:avLst/>
              </a:prstGeom>
              <a:ln/>
            </p:spPr>
            <p:style>
              <a:lnRef idx="2">
                <a:schemeClr val="dk1"/>
              </a:lnRef>
              <a:fillRef idx="0">
                <a:schemeClr val="dk1"/>
              </a:fillRef>
              <a:effectRef idx="1">
                <a:schemeClr val="dk1"/>
              </a:effectRef>
              <a:fontRef idx="minor">
                <a:schemeClr val="tx1"/>
              </a:fontRef>
            </p:style>
          </p:cxnSp>
          <p:cxnSp>
            <p:nvCxnSpPr>
              <p:cNvPr id="25" name="직선 연결선 24"/>
              <p:cNvCxnSpPr>
                <a:stCxn id="26" idx="3"/>
                <a:endCxn id="27" idx="2"/>
              </p:cNvCxnSpPr>
              <p:nvPr/>
            </p:nvCxnSpPr>
            <p:spPr>
              <a:xfrm>
                <a:off x="4716016" y="2420888"/>
                <a:ext cx="756084" cy="0"/>
              </a:xfrm>
              <a:prstGeom prst="line">
                <a:avLst/>
              </a:prstGeom>
              <a:ln/>
            </p:spPr>
            <p:style>
              <a:lnRef idx="2">
                <a:schemeClr val="dk1"/>
              </a:lnRef>
              <a:fillRef idx="0">
                <a:schemeClr val="dk1"/>
              </a:fillRef>
              <a:effectRef idx="1">
                <a:schemeClr val="dk1"/>
              </a:effectRef>
              <a:fontRef idx="minor">
                <a:schemeClr val="tx1"/>
              </a:fontRef>
            </p:style>
          </p:cxnSp>
          <p:sp>
            <p:nvSpPr>
              <p:cNvPr id="26" name="직사각형 25"/>
              <p:cNvSpPr/>
              <p:nvPr/>
            </p:nvSpPr>
            <p:spPr>
              <a:xfrm>
                <a:off x="4139952" y="2132856"/>
                <a:ext cx="576064" cy="576064"/>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27" name="타원 26"/>
              <p:cNvSpPr/>
              <p:nvPr/>
            </p:nvSpPr>
            <p:spPr>
              <a:xfrm>
                <a:off x="5472100" y="2114854"/>
                <a:ext cx="612068" cy="612068"/>
              </a:xfrm>
              <a:prstGeom prst="ellipse">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grpSp>
        <p:sp>
          <p:nvSpPr>
            <p:cNvPr id="32" name="TextBox 31"/>
            <p:cNvSpPr txBox="1"/>
            <p:nvPr/>
          </p:nvSpPr>
          <p:spPr>
            <a:xfrm>
              <a:off x="614702" y="5003884"/>
              <a:ext cx="4533362" cy="369332"/>
            </a:xfrm>
            <a:prstGeom prst="rect">
              <a:avLst/>
            </a:prstGeom>
            <a:noFill/>
          </p:spPr>
          <p:txBody>
            <a:bodyPr wrap="square" rtlCol="0">
              <a:spAutoFit/>
            </a:bodyPr>
            <a:lstStyle/>
            <a:p>
              <a:r>
                <a:rPr lang="en-US" altLang="ko-KR" dirty="0">
                  <a:latin typeface="Trebuchet MS" panose="020B0603020202020204" pitchFamily="34" charset="0"/>
                </a:rPr>
                <a:t>Fig. Extended Family used in simulations</a:t>
              </a:r>
              <a:endParaRPr lang="ko-KR" altLang="en-US" dirty="0">
                <a:latin typeface="Trebuchet MS" panose="020B0603020202020204" pitchFamily="34" charset="0"/>
              </a:endParaRPr>
            </a:p>
          </p:txBody>
        </p:sp>
      </p:grpSp>
      <p:graphicFrame>
        <p:nvGraphicFramePr>
          <p:cNvPr id="35" name="표 34"/>
          <p:cNvGraphicFramePr>
            <a:graphicFrameLocks noGrp="1"/>
          </p:cNvGraphicFramePr>
          <p:nvPr>
            <p:extLst>
              <p:ext uri="{D42A27DB-BD31-4B8C-83A1-F6EECF244321}">
                <p14:modId xmlns:p14="http://schemas.microsoft.com/office/powerpoint/2010/main" val="3487716563"/>
              </p:ext>
            </p:extLst>
          </p:nvPr>
        </p:nvGraphicFramePr>
        <p:xfrm>
          <a:off x="6528048" y="2524864"/>
          <a:ext cx="3600000" cy="2560320"/>
        </p:xfrm>
        <a:graphic>
          <a:graphicData uri="http://schemas.openxmlformats.org/drawingml/2006/table">
            <a:tbl>
              <a:tblPr firstRow="1" bandRow="1">
                <a:tableStyleId>{2D5ABB26-0587-4C30-8999-92F81FD0307C}</a:tableStyleId>
              </a:tblPr>
              <a:tblGrid>
                <a:gridCol w="1224000"/>
                <a:gridCol w="1188000"/>
                <a:gridCol w="1188000"/>
              </a:tblGrid>
              <a:tr h="370840">
                <a:tc>
                  <a:txBody>
                    <a:bodyPr/>
                    <a:lstStyle/>
                    <a:p>
                      <a:pPr algn="ctr" latinLnBrk="1"/>
                      <a:endParaRPr lang="ko-KR" altLang="en-US" dirty="0">
                        <a:latin typeface="Trebuchet MS" panose="020B060302020202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rebuchet MS" panose="020B0603020202020204" pitchFamily="34" charset="0"/>
                        </a:rPr>
                        <a:t>Case </a:t>
                      </a:r>
                    </a:p>
                    <a:p>
                      <a:pPr algn="ctr" latinLnBrk="1"/>
                      <a:r>
                        <a:rPr lang="en-US" altLang="ko-KR" dirty="0" smtClean="0">
                          <a:latin typeface="Trebuchet MS" panose="020B0603020202020204" pitchFamily="34" charset="0"/>
                        </a:rPr>
                        <a:t>(500)</a:t>
                      </a:r>
                      <a:endParaRPr lang="ko-KR" altLang="en-US" dirty="0">
                        <a:latin typeface="Trebuchet MS" panose="020B060302020202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latinLnBrk="1"/>
                      <a:r>
                        <a:rPr lang="en-US" altLang="ko-KR" dirty="0" smtClean="0">
                          <a:latin typeface="Trebuchet MS" panose="020B0603020202020204" pitchFamily="34" charset="0"/>
                        </a:rPr>
                        <a:t>Control</a:t>
                      </a:r>
                      <a:r>
                        <a:rPr lang="en-US" altLang="ko-KR" baseline="0" dirty="0" smtClean="0">
                          <a:latin typeface="Trebuchet MS" panose="020B0603020202020204" pitchFamily="34" charset="0"/>
                        </a:rPr>
                        <a:t> (500)</a:t>
                      </a:r>
                      <a:endParaRPr lang="ko-KR" altLang="en-US" dirty="0">
                        <a:latin typeface="Trebuchet MS" panose="020B0603020202020204" pitchFamily="34" charset="0"/>
                      </a:endParaRPr>
                    </a:p>
                  </a:txBody>
                  <a:tcPr anchor="ct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370840">
                <a:tc>
                  <a:txBody>
                    <a:bodyPr/>
                    <a:lstStyle/>
                    <a:p>
                      <a:pPr algn="ctr" latinLnBrk="1"/>
                      <a:r>
                        <a:rPr lang="en-US" altLang="ko-KR" dirty="0" smtClean="0">
                          <a:latin typeface="Trebuchet MS" panose="020B0603020202020204" pitchFamily="34" charset="0"/>
                        </a:rPr>
                        <a:t>Random</a:t>
                      </a:r>
                    </a:p>
                    <a:p>
                      <a:pPr algn="ctr" latinLnBrk="1"/>
                      <a:r>
                        <a:rPr lang="en-US" altLang="ko-KR" dirty="0" smtClean="0">
                          <a:latin typeface="Trebuchet MS" panose="020B0603020202020204" pitchFamily="34" charset="0"/>
                        </a:rPr>
                        <a:t>Sample</a:t>
                      </a:r>
                      <a:endParaRPr lang="ko-KR" altLang="en-US"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rPr>
                        <a:t>Random</a:t>
                      </a:r>
                      <a:endParaRPr lang="ko-KR" altLang="en-US" dirty="0" smtClean="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rPr>
                        <a:t>Random</a:t>
                      </a:r>
                      <a:endParaRPr lang="ko-KR" altLang="en-US" dirty="0" smtClean="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noFill/>
                  </a:tcPr>
                </a:tc>
              </a:tr>
              <a:tr h="370840">
                <a:tc>
                  <a:txBody>
                    <a:bodyPr/>
                    <a:lstStyle/>
                    <a:p>
                      <a:pPr algn="ctr" latinLnBrk="1"/>
                      <a:r>
                        <a:rPr lang="en-US" altLang="ko-KR" dirty="0" smtClean="0">
                          <a:latin typeface="Trebuchet MS" panose="020B0603020202020204" pitchFamily="34" charset="0"/>
                        </a:rPr>
                        <a:t>Minimum</a:t>
                      </a:r>
                      <a:r>
                        <a:rPr lang="en-US" altLang="ko-KR" baseline="0" dirty="0" smtClean="0">
                          <a:latin typeface="Trebuchet MS" panose="020B0603020202020204" pitchFamily="34" charset="0"/>
                        </a:rPr>
                        <a:t> Model</a:t>
                      </a:r>
                      <a:endParaRPr lang="ko-KR" altLang="en-US" dirty="0">
                        <a:latin typeface="Trebuchet MS" panose="020B0603020202020204" pitchFamily="34" charset="0"/>
                      </a:endParaRPr>
                    </a:p>
                  </a:txBody>
                  <a:tcPr anchor="c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rPr>
                        <a:t>Low</a:t>
                      </a:r>
                      <a:r>
                        <a:rPr lang="en-US" altLang="ko-KR" baseline="0" dirty="0" smtClean="0">
                          <a:latin typeface="Trebuchet MS" panose="020B0603020202020204" pitchFamily="34" charset="0"/>
                        </a:rPr>
                        <a:t> Risk</a:t>
                      </a:r>
                      <a:endParaRPr lang="ko-KR" altLang="en-US" dirty="0" smtClean="0">
                        <a:latin typeface="Trebuchet MS" panose="020B0603020202020204" pitchFamily="34" charset="0"/>
                      </a:endParaRPr>
                    </a:p>
                  </a:txBody>
                  <a:tcPr anchor="c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rPr>
                        <a:t>Low</a:t>
                      </a:r>
                      <a:r>
                        <a:rPr lang="en-US" altLang="ko-KR" baseline="0" dirty="0" smtClean="0">
                          <a:latin typeface="Trebuchet MS" panose="020B0603020202020204" pitchFamily="34" charset="0"/>
                        </a:rPr>
                        <a:t> Risk</a:t>
                      </a:r>
                      <a:endParaRPr lang="ko-KR" altLang="en-US" dirty="0" smtClean="0">
                        <a:latin typeface="Trebuchet MS" panose="020B0603020202020204" pitchFamily="34" charset="0"/>
                      </a:endParaRPr>
                    </a:p>
                  </a:txBody>
                  <a:tcPr anchor="ctr">
                    <a:noFill/>
                  </a:tcPr>
                </a:tc>
              </a:tr>
              <a:tr h="370840">
                <a:tc>
                  <a:txBody>
                    <a:bodyPr/>
                    <a:lstStyle/>
                    <a:p>
                      <a:pPr algn="ctr" latinLnBrk="1"/>
                      <a:r>
                        <a:rPr lang="en-US" altLang="ko-KR" dirty="0" smtClean="0">
                          <a:latin typeface="Trebuchet MS" panose="020B0603020202020204" pitchFamily="34" charset="0"/>
                        </a:rPr>
                        <a:t>Maximum Model</a:t>
                      </a:r>
                      <a:endParaRPr lang="ko-KR" altLang="en-US" dirty="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rPr>
                        <a:t>High</a:t>
                      </a:r>
                      <a:r>
                        <a:rPr lang="en-US" altLang="ko-KR" baseline="0" dirty="0" smtClean="0">
                          <a:latin typeface="Trebuchet MS" panose="020B0603020202020204" pitchFamily="34" charset="0"/>
                        </a:rPr>
                        <a:t> Risk</a:t>
                      </a:r>
                      <a:endParaRPr lang="ko-KR" altLang="en-US" dirty="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rPr>
                        <a:t>Low</a:t>
                      </a:r>
                      <a:r>
                        <a:rPr lang="en-US" altLang="ko-KR" baseline="0" dirty="0" smtClean="0">
                          <a:latin typeface="Trebuchet MS" panose="020B0603020202020204" pitchFamily="34" charset="0"/>
                        </a:rPr>
                        <a:t> Risk</a:t>
                      </a:r>
                      <a:endParaRPr lang="ko-KR" altLang="en-US" dirty="0" smtClean="0">
                        <a:latin typeface="Trebuchet MS" panose="020B0603020202020204" pitchFamily="34" charset="0"/>
                      </a:endParaRPr>
                    </a:p>
                  </a:txBody>
                  <a:tcPr anchor="ctr">
                    <a:lnB w="28575" cap="flat" cmpd="sng" algn="ctr">
                      <a:solidFill>
                        <a:schemeClr val="tx1"/>
                      </a:solidFill>
                      <a:prstDash val="solid"/>
                      <a:round/>
                      <a:headEnd type="none" w="med" len="med"/>
                      <a:tailEnd type="none" w="med" len="med"/>
                    </a:lnB>
                    <a:noFill/>
                  </a:tcPr>
                </a:tc>
              </a:tr>
            </a:tbl>
          </a:graphicData>
        </a:graphic>
      </p:graphicFrame>
      <p:sp>
        <p:nvSpPr>
          <p:cNvPr id="36" name="직사각형 35"/>
          <p:cNvSpPr/>
          <p:nvPr/>
        </p:nvSpPr>
        <p:spPr>
          <a:xfrm>
            <a:off x="6550311" y="1851212"/>
            <a:ext cx="1936749" cy="461665"/>
          </a:xfrm>
          <a:prstGeom prst="rect">
            <a:avLst/>
          </a:prstGeom>
        </p:spPr>
        <p:txBody>
          <a:bodyPr wrap="none">
            <a:spAutoFit/>
          </a:bodyPr>
          <a:lstStyle/>
          <a:p>
            <a:pPr marL="285750" indent="-285750">
              <a:buFont typeface="Arial" panose="020B0604020202020204" pitchFamily="34" charset="0"/>
              <a:buChar char="•"/>
            </a:pPr>
            <a:r>
              <a:rPr lang="en-US" altLang="ko-KR" sz="2400" dirty="0"/>
              <a:t>Model List</a:t>
            </a:r>
            <a:endParaRPr lang="ko-KR" altLang="en-US" sz="2400" dirty="0"/>
          </a:p>
        </p:txBody>
      </p:sp>
      <p:sp>
        <p:nvSpPr>
          <p:cNvPr id="3" name="슬라이드 번호 개체 틀 2"/>
          <p:cNvSpPr>
            <a:spLocks noGrp="1"/>
          </p:cNvSpPr>
          <p:nvPr>
            <p:ph type="sldNum" sz="quarter" idx="4294967295"/>
          </p:nvPr>
        </p:nvSpPr>
        <p:spPr>
          <a:xfrm>
            <a:off x="8077200" y="6356351"/>
            <a:ext cx="2133600" cy="365125"/>
          </a:xfrm>
        </p:spPr>
        <p:txBody>
          <a:bodyPr/>
          <a:lstStyle/>
          <a:p>
            <a:r>
              <a:rPr lang="en-US" altLang="ko-KR" dirty="0" smtClean="0"/>
              <a:t>27</a:t>
            </a:r>
            <a:endParaRPr lang="ko-KR" altLang="en-US" dirty="0"/>
          </a:p>
        </p:txBody>
      </p:sp>
    </p:spTree>
    <p:extLst>
      <p:ext uri="{BB962C8B-B14F-4D97-AF65-F5344CB8AC3E}">
        <p14:creationId xmlns:p14="http://schemas.microsoft.com/office/powerpoint/2010/main" val="268013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6672264" y="1988840"/>
            <a:ext cx="5866928" cy="1362075"/>
          </a:xfrm>
        </p:spPr>
        <p:txBody>
          <a:bodyPr>
            <a:normAutofit/>
          </a:bodyPr>
          <a:lstStyle/>
          <a:p>
            <a:pPr algn="l"/>
            <a:r>
              <a:rPr lang="en-US" altLang="ko-KR" sz="6000" dirty="0">
                <a:solidFill>
                  <a:schemeClr val="tx1">
                    <a:lumMod val="65000"/>
                    <a:lumOff val="35000"/>
                  </a:schemeClr>
                </a:solidFill>
                <a:effectLst>
                  <a:reflection blurRad="6350" stA="55000" endA="300" endPos="45500" dir="5400000" sy="-100000" algn="bl" rotWithShape="0"/>
                </a:effectLst>
                <a:latin typeface="Trebuchet MS" panose="020B0603020202020204" pitchFamily="34" charset="0"/>
              </a:rPr>
              <a:t>Introduction</a:t>
            </a:r>
            <a:endParaRPr lang="ko-KR" altLang="en-US" sz="6000" dirty="0">
              <a:solidFill>
                <a:schemeClr val="tx1">
                  <a:lumMod val="65000"/>
                  <a:lumOff val="35000"/>
                </a:schemeClr>
              </a:solidFill>
              <a:effectLst>
                <a:reflection blurRad="6350" stA="55000" endA="300" endPos="45500" dir="5400000" sy="-100000" algn="bl" rotWithShape="0"/>
              </a:effectLst>
              <a:latin typeface="Trebuchet MS" panose="020B0603020202020204" pitchFamily="34" charset="0"/>
            </a:endParaRPr>
          </a:p>
        </p:txBody>
      </p:sp>
      <p:grpSp>
        <p:nvGrpSpPr>
          <p:cNvPr id="7" name="그룹 6"/>
          <p:cNvGrpSpPr/>
          <p:nvPr/>
        </p:nvGrpSpPr>
        <p:grpSpPr>
          <a:xfrm>
            <a:off x="-491208" y="2924944"/>
            <a:ext cx="6659216" cy="144016"/>
            <a:chOff x="-3132856" y="4005064"/>
            <a:chExt cx="6659216" cy="144016"/>
          </a:xfrm>
        </p:grpSpPr>
        <p:cxnSp>
          <p:nvCxnSpPr>
            <p:cNvPr id="4" name="직선 연결선 3"/>
            <p:cNvCxnSpPr/>
            <p:nvPr/>
          </p:nvCxnSpPr>
          <p:spPr>
            <a:xfrm>
              <a:off x="-3132856" y="4077072"/>
              <a:ext cx="65152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82344" y="4005064"/>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02149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Simulation </a:t>
            </a:r>
            <a:r>
              <a:rPr lang="en-US" altLang="ko-KR" dirty="0" smtClean="0"/>
              <a:t>Analysis Result</a:t>
            </a:r>
            <a:endParaRPr lang="ko-KR" altLang="en-US" dirty="0"/>
          </a:p>
        </p:txBody>
      </p:sp>
      <p:sp>
        <p:nvSpPr>
          <p:cNvPr id="3" name="내용 개체 틀 2"/>
          <p:cNvSpPr>
            <a:spLocks noGrp="1"/>
          </p:cNvSpPr>
          <p:nvPr>
            <p:ph idx="1"/>
          </p:nvPr>
        </p:nvSpPr>
        <p:spPr>
          <a:xfrm>
            <a:off x="1981200" y="1379910"/>
            <a:ext cx="8229600" cy="4425355"/>
          </a:xfrm>
        </p:spPr>
        <p:txBody>
          <a:bodyPr/>
          <a:lstStyle/>
          <a:p>
            <a:r>
              <a:rPr lang="en-US" altLang="ko-KR" dirty="0" smtClean="0"/>
              <a:t>Empirical Size</a:t>
            </a:r>
            <a:endParaRPr lang="ko-KR" altLang="en-US" dirty="0"/>
          </a:p>
        </p:txBody>
      </p:sp>
      <p:grpSp>
        <p:nvGrpSpPr>
          <p:cNvPr id="6" name="그룹 5"/>
          <p:cNvGrpSpPr/>
          <p:nvPr/>
        </p:nvGrpSpPr>
        <p:grpSpPr>
          <a:xfrm>
            <a:off x="8148736" y="836712"/>
            <a:ext cx="4644008" cy="144016"/>
            <a:chOff x="7452320" y="836712"/>
            <a:chExt cx="4644008" cy="144016"/>
          </a:xfrm>
        </p:grpSpPr>
        <p:cxnSp>
          <p:nvCxnSpPr>
            <p:cNvPr id="7" name="직선 연결선 6"/>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p:cNvSpPr txBox="1"/>
          <p:nvPr/>
        </p:nvSpPr>
        <p:spPr>
          <a:xfrm>
            <a:off x="1991544" y="1811957"/>
            <a:ext cx="8064896" cy="424732"/>
          </a:xfrm>
          <a:prstGeom prst="rect">
            <a:avLst/>
          </a:prstGeom>
          <a:noFill/>
        </p:spPr>
        <p:txBody>
          <a:bodyPr wrap="square" rtlCol="0">
            <a:spAutoFit/>
          </a:bodyPr>
          <a:lstStyle/>
          <a:p>
            <a:pPr marL="285750" indent="-285750">
              <a:lnSpc>
                <a:spcPct val="120000"/>
              </a:lnSpc>
              <a:buFont typeface="Trebuchet MS" panose="020B0603020202020204" pitchFamily="34" charset="0"/>
              <a:buChar char="–"/>
            </a:pPr>
            <a:r>
              <a:rPr lang="en-US" altLang="ko-KR" dirty="0">
                <a:latin typeface="Trebuchet MS" panose="020B0603020202020204" pitchFamily="34" charset="0"/>
              </a:rPr>
              <a:t>Effect Size : 0 , Number </a:t>
            </a:r>
            <a:r>
              <a:rPr lang="en-US" altLang="ko-KR" dirty="0">
                <a:latin typeface="Trebuchet MS" panose="020B0603020202020204" pitchFamily="34" charset="0"/>
              </a:rPr>
              <a:t>of Replicate : </a:t>
            </a:r>
            <a:r>
              <a:rPr lang="en-US" altLang="ko-KR" dirty="0">
                <a:latin typeface="Trebuchet MS" panose="020B0603020202020204" pitchFamily="34" charset="0"/>
              </a:rPr>
              <a:t>2,000, prevalence : 0.2 , </a:t>
            </a:r>
            <a:r>
              <a:rPr lang="en-US" altLang="ko-KR" dirty="0" err="1">
                <a:latin typeface="Trebuchet MS" panose="020B0603020202020204" pitchFamily="34" charset="0"/>
              </a:rPr>
              <a:t>maf</a:t>
            </a:r>
            <a:r>
              <a:rPr lang="en-US" altLang="ko-KR" dirty="0">
                <a:latin typeface="Trebuchet MS" panose="020B0603020202020204" pitchFamily="34" charset="0"/>
              </a:rPr>
              <a:t> : 0.2</a:t>
            </a:r>
          </a:p>
        </p:txBody>
      </p:sp>
      <p:pic>
        <p:nvPicPr>
          <p:cNvPr id="10" name="그림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3774" y="2276873"/>
            <a:ext cx="4817029" cy="2007095"/>
          </a:xfrm>
          <a:prstGeom prst="rect">
            <a:avLst/>
          </a:prstGeom>
        </p:spPr>
      </p:pic>
      <p:pic>
        <p:nvPicPr>
          <p:cNvPr id="11" name="그림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9020" y="4128868"/>
            <a:ext cx="4817029" cy="2007095"/>
          </a:xfrm>
          <a:prstGeom prst="rect">
            <a:avLst/>
          </a:prstGeom>
        </p:spPr>
      </p:pic>
      <p:sp>
        <p:nvSpPr>
          <p:cNvPr id="4" name="TextBox 3"/>
          <p:cNvSpPr txBox="1"/>
          <p:nvPr/>
        </p:nvSpPr>
        <p:spPr>
          <a:xfrm>
            <a:off x="2639616" y="3140969"/>
            <a:ext cx="864096" cy="323165"/>
          </a:xfrm>
          <a:prstGeom prst="rect">
            <a:avLst/>
          </a:prstGeom>
          <a:noFill/>
        </p:spPr>
        <p:txBody>
          <a:bodyPr wrap="square" rtlCol="0">
            <a:spAutoFit/>
          </a:bodyPr>
          <a:lstStyle/>
          <a:p>
            <a:r>
              <a:rPr lang="en-US" altLang="ko-KR" sz="1500" b="1" dirty="0"/>
              <a:t>h</a:t>
            </a:r>
            <a:r>
              <a:rPr lang="en-US" altLang="ko-KR" sz="1500" b="1" baseline="30000" dirty="0"/>
              <a:t>2</a:t>
            </a:r>
            <a:r>
              <a:rPr lang="en-US" altLang="ko-KR" sz="1500" b="1" dirty="0"/>
              <a:t>=0.2</a:t>
            </a:r>
            <a:endParaRPr lang="ko-KR" altLang="en-US" sz="1500" b="1" dirty="0"/>
          </a:p>
        </p:txBody>
      </p:sp>
      <p:sp>
        <p:nvSpPr>
          <p:cNvPr id="12" name="TextBox 11"/>
          <p:cNvSpPr txBox="1"/>
          <p:nvPr/>
        </p:nvSpPr>
        <p:spPr>
          <a:xfrm>
            <a:off x="2711624" y="4978044"/>
            <a:ext cx="864096" cy="323165"/>
          </a:xfrm>
          <a:prstGeom prst="rect">
            <a:avLst/>
          </a:prstGeom>
          <a:noFill/>
        </p:spPr>
        <p:txBody>
          <a:bodyPr wrap="square" rtlCol="0">
            <a:spAutoFit/>
          </a:bodyPr>
          <a:lstStyle/>
          <a:p>
            <a:r>
              <a:rPr lang="en-US" altLang="ko-KR" sz="1500" b="1" dirty="0"/>
              <a:t>h</a:t>
            </a:r>
            <a:r>
              <a:rPr lang="en-US" altLang="ko-KR" sz="1500" b="1" baseline="30000" dirty="0"/>
              <a:t>2</a:t>
            </a:r>
            <a:r>
              <a:rPr lang="en-US" altLang="ko-KR" sz="1500" b="1" dirty="0"/>
              <a:t>=0.4</a:t>
            </a:r>
            <a:endParaRPr lang="ko-KR" altLang="en-US" sz="1500" b="1" dirty="0"/>
          </a:p>
        </p:txBody>
      </p:sp>
      <p:sp>
        <p:nvSpPr>
          <p:cNvPr id="5" name="슬라이드 번호 개체 틀 4"/>
          <p:cNvSpPr>
            <a:spLocks noGrp="1"/>
          </p:cNvSpPr>
          <p:nvPr>
            <p:ph type="sldNum" sz="quarter" idx="4294967295"/>
          </p:nvPr>
        </p:nvSpPr>
        <p:spPr>
          <a:xfrm>
            <a:off x="8077200" y="6356351"/>
            <a:ext cx="2133600" cy="365125"/>
          </a:xfrm>
        </p:spPr>
        <p:txBody>
          <a:bodyPr/>
          <a:lstStyle/>
          <a:p>
            <a:r>
              <a:rPr lang="en-US" altLang="ko-KR" dirty="0" smtClean="0"/>
              <a:t>28</a:t>
            </a:r>
            <a:endParaRPr lang="ko-KR" altLang="en-US" dirty="0"/>
          </a:p>
        </p:txBody>
      </p:sp>
    </p:spTree>
    <p:extLst>
      <p:ext uri="{BB962C8B-B14F-4D97-AF65-F5344CB8AC3E}">
        <p14:creationId xmlns:p14="http://schemas.microsoft.com/office/powerpoint/2010/main" val="1435592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Simulation </a:t>
            </a:r>
            <a:r>
              <a:rPr lang="en-US" altLang="ko-KR" dirty="0" smtClean="0"/>
              <a:t>Analysis Result</a:t>
            </a:r>
            <a:endParaRPr lang="ko-KR" altLang="en-US" dirty="0"/>
          </a:p>
        </p:txBody>
      </p:sp>
      <p:sp>
        <p:nvSpPr>
          <p:cNvPr id="3" name="내용 개체 틀 2"/>
          <p:cNvSpPr>
            <a:spLocks noGrp="1"/>
          </p:cNvSpPr>
          <p:nvPr>
            <p:ph idx="1"/>
          </p:nvPr>
        </p:nvSpPr>
        <p:spPr>
          <a:xfrm>
            <a:off x="1981200" y="1379910"/>
            <a:ext cx="8229600" cy="4425355"/>
          </a:xfrm>
        </p:spPr>
        <p:txBody>
          <a:bodyPr/>
          <a:lstStyle/>
          <a:p>
            <a:r>
              <a:rPr lang="en-US" altLang="ko-KR" dirty="0" smtClean="0"/>
              <a:t>Empirical Power</a:t>
            </a:r>
            <a:endParaRPr lang="ko-KR" altLang="en-US" dirty="0"/>
          </a:p>
        </p:txBody>
      </p:sp>
      <p:grpSp>
        <p:nvGrpSpPr>
          <p:cNvPr id="6" name="그룹 5"/>
          <p:cNvGrpSpPr/>
          <p:nvPr/>
        </p:nvGrpSpPr>
        <p:grpSpPr>
          <a:xfrm>
            <a:off x="8148736" y="836712"/>
            <a:ext cx="4644008" cy="144016"/>
            <a:chOff x="7452320" y="836712"/>
            <a:chExt cx="4644008" cy="144016"/>
          </a:xfrm>
        </p:grpSpPr>
        <p:cxnSp>
          <p:nvCxnSpPr>
            <p:cNvPr id="7" name="직선 연결선 6"/>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TextBox 12"/>
          <p:cNvSpPr txBox="1"/>
          <p:nvPr/>
        </p:nvSpPr>
        <p:spPr>
          <a:xfrm>
            <a:off x="1991544" y="1811957"/>
            <a:ext cx="8676457" cy="424732"/>
          </a:xfrm>
          <a:prstGeom prst="rect">
            <a:avLst/>
          </a:prstGeom>
          <a:noFill/>
        </p:spPr>
        <p:txBody>
          <a:bodyPr wrap="square" rtlCol="0">
            <a:spAutoFit/>
          </a:bodyPr>
          <a:lstStyle/>
          <a:p>
            <a:pPr marL="285750" indent="-285750">
              <a:lnSpc>
                <a:spcPct val="120000"/>
              </a:lnSpc>
              <a:buFont typeface="Trebuchet MS" panose="020B0603020202020204" pitchFamily="34" charset="0"/>
              <a:buChar char="–"/>
            </a:pPr>
            <a:r>
              <a:rPr lang="en-US" altLang="ko-KR" dirty="0">
                <a:latin typeface="Trebuchet MS" panose="020B0603020202020204" pitchFamily="34" charset="0"/>
              </a:rPr>
              <a:t>Effect Size : 0.005 , Number </a:t>
            </a:r>
            <a:r>
              <a:rPr lang="en-US" altLang="ko-KR" dirty="0">
                <a:latin typeface="Trebuchet MS" panose="020B0603020202020204" pitchFamily="34" charset="0"/>
              </a:rPr>
              <a:t>of Replicate : </a:t>
            </a:r>
            <a:r>
              <a:rPr lang="en-US" altLang="ko-KR" dirty="0">
                <a:latin typeface="Trebuchet MS" panose="020B0603020202020204" pitchFamily="34" charset="0"/>
              </a:rPr>
              <a:t>2,000, prevalence : 0.2 , </a:t>
            </a:r>
            <a:r>
              <a:rPr lang="en-US" altLang="ko-KR" dirty="0" err="1">
                <a:latin typeface="Trebuchet MS" panose="020B0603020202020204" pitchFamily="34" charset="0"/>
              </a:rPr>
              <a:t>maf</a:t>
            </a:r>
            <a:r>
              <a:rPr lang="en-US" altLang="ko-KR" dirty="0">
                <a:latin typeface="Trebuchet MS" panose="020B0603020202020204" pitchFamily="34" charset="0"/>
              </a:rPr>
              <a:t> : 0.2</a:t>
            </a:r>
          </a:p>
        </p:txBody>
      </p:sp>
      <p:graphicFrame>
        <p:nvGraphicFramePr>
          <p:cNvPr id="9" name="표 8"/>
          <p:cNvGraphicFramePr>
            <a:graphicFrameLocks noGrp="1"/>
          </p:cNvGraphicFramePr>
          <p:nvPr>
            <p:extLst>
              <p:ext uri="{D42A27DB-BD31-4B8C-83A1-F6EECF244321}">
                <p14:modId xmlns:p14="http://schemas.microsoft.com/office/powerpoint/2010/main" val="1553975073"/>
              </p:ext>
            </p:extLst>
          </p:nvPr>
        </p:nvGraphicFramePr>
        <p:xfrm>
          <a:off x="3287689" y="2420888"/>
          <a:ext cx="5835303" cy="2865120"/>
        </p:xfrm>
        <a:graphic>
          <a:graphicData uri="http://schemas.openxmlformats.org/drawingml/2006/table">
            <a:tbl>
              <a:tblPr firstRow="1" bandRow="1">
                <a:tableStyleId>{2D5ABB26-0587-4C30-8999-92F81FD0307C}</a:tableStyleId>
              </a:tblPr>
              <a:tblGrid>
                <a:gridCol w="591987"/>
                <a:gridCol w="1310829"/>
                <a:gridCol w="1310829"/>
                <a:gridCol w="1310829"/>
                <a:gridCol w="1310829"/>
              </a:tblGrid>
              <a:tr h="370840">
                <a:tc>
                  <a:txBody>
                    <a:bodyPr/>
                    <a:lstStyle/>
                    <a:p>
                      <a:pPr algn="ctr" latinLnBrk="1"/>
                      <a:r>
                        <a:rPr lang="en-US" altLang="ko-KR" sz="1800" i="1" dirty="0" smtClean="0">
                          <a:latin typeface="Tahoma" panose="020B0604030504040204" pitchFamily="34" charset="0"/>
                          <a:ea typeface="Tahoma" panose="020B0604030504040204" pitchFamily="34" charset="0"/>
                          <a:cs typeface="Tahoma" panose="020B0604030504040204" pitchFamily="34" charset="0"/>
                        </a:rPr>
                        <a:t>h</a:t>
                      </a:r>
                      <a:r>
                        <a:rPr lang="en-US" altLang="ko-KR" sz="1800" i="1" baseline="30000" dirty="0" smtClean="0">
                          <a:latin typeface="Tahoma" panose="020B0604030504040204" pitchFamily="34" charset="0"/>
                          <a:ea typeface="Tahoma" panose="020B0604030504040204" pitchFamily="34" charset="0"/>
                          <a:cs typeface="Tahoma" panose="020B0604030504040204" pitchFamily="34" charset="0"/>
                        </a:rPr>
                        <a:t>2</a:t>
                      </a:r>
                      <a:endParaRPr lang="ko-KR" altLang="en-US" sz="1800" i="1"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800" dirty="0" smtClean="0">
                          <a:latin typeface="Tahoma" panose="020B0604030504040204" pitchFamily="34" charset="0"/>
                          <a:ea typeface="Tahoma" panose="020B0604030504040204" pitchFamily="34" charset="0"/>
                          <a:cs typeface="Tahoma" panose="020B0604030504040204" pitchFamily="34" charset="0"/>
                        </a:rPr>
                        <a:t>Sig. level</a:t>
                      </a:r>
                      <a:endParaRPr lang="ko-KR" altLang="en-US" sz="1800"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800" dirty="0" smtClean="0">
                          <a:latin typeface="Tahoma" panose="020B0604030504040204" pitchFamily="34" charset="0"/>
                          <a:ea typeface="Tahoma" panose="020B0604030504040204" pitchFamily="34" charset="0"/>
                          <a:cs typeface="Tahoma" panose="020B0604030504040204" pitchFamily="34" charset="0"/>
                        </a:rPr>
                        <a:t>Random</a:t>
                      </a:r>
                      <a:r>
                        <a:rPr lang="en-US" altLang="ko-KR" sz="1800" baseline="0" dirty="0" smtClean="0">
                          <a:latin typeface="Tahoma" panose="020B0604030504040204" pitchFamily="34" charset="0"/>
                          <a:ea typeface="Tahoma" panose="020B0604030504040204" pitchFamily="34" charset="0"/>
                          <a:cs typeface="Tahoma" panose="020B0604030504040204" pitchFamily="34" charset="0"/>
                        </a:rPr>
                        <a:t> Sample</a:t>
                      </a:r>
                      <a:endParaRPr lang="ko-KR" altLang="en-US" sz="1800"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800" dirty="0" smtClean="0">
                          <a:latin typeface="Tahoma" panose="020B0604030504040204" pitchFamily="34" charset="0"/>
                          <a:ea typeface="Tahoma" panose="020B0604030504040204" pitchFamily="34" charset="0"/>
                          <a:cs typeface="Tahoma" panose="020B0604030504040204" pitchFamily="34" charset="0"/>
                        </a:rPr>
                        <a:t>Minimum Model</a:t>
                      </a:r>
                      <a:endParaRPr lang="ko-KR" altLang="en-US" sz="1800"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latinLnBrk="1"/>
                      <a:r>
                        <a:rPr lang="en-US" altLang="ko-KR" sz="1800" dirty="0" smtClean="0">
                          <a:latin typeface="Tahoma" panose="020B0604030504040204" pitchFamily="34" charset="0"/>
                          <a:ea typeface="Tahoma" panose="020B0604030504040204" pitchFamily="34" charset="0"/>
                          <a:cs typeface="Tahoma" panose="020B0604030504040204" pitchFamily="34" charset="0"/>
                        </a:rPr>
                        <a:t>Maximum Model</a:t>
                      </a:r>
                      <a:endParaRPr lang="ko-KR" altLang="en-US" sz="1800" dirty="0">
                        <a:latin typeface="Tahoma" panose="020B0604030504040204" pitchFamily="34" charset="0"/>
                        <a:cs typeface="Tahoma" panose="020B0604030504040204" pitchFamily="34"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rowSpan="3">
                  <a:txBody>
                    <a:bodyPr/>
                    <a:lstStyle/>
                    <a:p>
                      <a:pPr algn="ctr" latinLnBrk="1"/>
                      <a:r>
                        <a:rPr lang="en-US" altLang="ko-KR" sz="1800" baseline="0" dirty="0" smtClean="0">
                          <a:latin typeface="Trebuchet MS" panose="020B0603020202020204" pitchFamily="34" charset="0"/>
                        </a:rPr>
                        <a:t>0.2</a:t>
                      </a:r>
                      <a:endParaRPr lang="ko-KR" altLang="en-US" sz="1800" i="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latinLnBrk="1"/>
                      <a:r>
                        <a:rPr lang="en-US" altLang="ko-KR" sz="1800" dirty="0" smtClean="0">
                          <a:latin typeface="Trebuchet MS" panose="020B0603020202020204" pitchFamily="34" charset="0"/>
                        </a:rPr>
                        <a:t>0.01</a:t>
                      </a:r>
                      <a:endParaRPr lang="ko-KR" altLang="en-US" sz="18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fontAlgn="ctr"/>
                      <a:r>
                        <a:rPr lang="en-US" altLang="ko-KR" sz="1800" b="0" i="0" u="none" strike="noStrike" dirty="0" smtClean="0">
                          <a:solidFill>
                            <a:srgbClr val="000000"/>
                          </a:solidFill>
                          <a:effectLst/>
                          <a:latin typeface="Trebuchet MS" panose="020B0603020202020204" pitchFamily="34" charset="0"/>
                        </a:rPr>
                        <a:t>0.2840</a:t>
                      </a:r>
                      <a:endParaRPr lang="en-US" altLang="ko-KR" sz="18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800" b="0" i="0" u="none" strike="noStrike">
                          <a:solidFill>
                            <a:srgbClr val="000000"/>
                          </a:solidFill>
                          <a:effectLst/>
                          <a:latin typeface="Trebuchet MS" panose="020B0603020202020204" pitchFamily="34" charset="0"/>
                        </a:rPr>
                        <a:t>0.2175</a:t>
                      </a: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800" b="1" i="0" u="none" strike="noStrike" dirty="0">
                          <a:solidFill>
                            <a:srgbClr val="000000"/>
                          </a:solidFill>
                          <a:effectLst/>
                          <a:latin typeface="Trebuchet MS" panose="020B0603020202020204" pitchFamily="34" charset="0"/>
                        </a:rPr>
                        <a:t>0.9645</a:t>
                      </a:r>
                    </a:p>
                  </a:txBody>
                  <a:tcPr marL="9525" marR="9525" marT="9525" marB="0" anchor="ctr">
                    <a:lnT w="19050" cap="flat" cmpd="sng" algn="ctr">
                      <a:solidFill>
                        <a:schemeClr val="tx1"/>
                      </a:solid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en-US" altLang="ko-KR" sz="1800" dirty="0" smtClean="0">
                          <a:latin typeface="Trebuchet MS" panose="020B0603020202020204" pitchFamily="34" charset="0"/>
                        </a:rPr>
                        <a:t>0.05</a:t>
                      </a:r>
                      <a:endParaRPr lang="ko-KR" altLang="en-US" sz="1800" dirty="0">
                        <a:latin typeface="Trebuchet MS" panose="020B0603020202020204" pitchFamily="34" charset="0"/>
                      </a:endParaRPr>
                    </a:p>
                  </a:txBody>
                  <a:tcPr anchor="ctr"/>
                </a:tc>
                <a:tc>
                  <a:txBody>
                    <a:bodyPr/>
                    <a:lstStyle/>
                    <a:p>
                      <a:pPr algn="ctr" fontAlgn="ctr"/>
                      <a:r>
                        <a:rPr lang="en-US" altLang="ko-KR" sz="1800" b="0" i="0" u="none" strike="noStrike" dirty="0">
                          <a:solidFill>
                            <a:srgbClr val="000000"/>
                          </a:solidFill>
                          <a:effectLst/>
                          <a:latin typeface="Trebuchet MS" panose="020B0603020202020204" pitchFamily="34" charset="0"/>
                        </a:rPr>
                        <a:t>0.5235</a:t>
                      </a:r>
                    </a:p>
                  </a:txBody>
                  <a:tcPr marL="9525" marR="9525" marT="9525" marB="0" anchor="ctr"/>
                </a:tc>
                <a:tc>
                  <a:txBody>
                    <a:bodyPr/>
                    <a:lstStyle/>
                    <a:p>
                      <a:pPr algn="ctr" fontAlgn="ctr"/>
                      <a:r>
                        <a:rPr lang="en-US" altLang="ko-KR" sz="1800" b="0" i="0" u="none" strike="noStrike" dirty="0" smtClean="0">
                          <a:solidFill>
                            <a:srgbClr val="000000"/>
                          </a:solidFill>
                          <a:effectLst/>
                          <a:latin typeface="Trebuchet MS" panose="020B0603020202020204" pitchFamily="34" charset="0"/>
                        </a:rPr>
                        <a:t>0.4590</a:t>
                      </a:r>
                      <a:endParaRPr lang="en-US" altLang="ko-KR"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800" b="1" i="0" u="none" strike="noStrike" dirty="0">
                          <a:solidFill>
                            <a:srgbClr val="000000"/>
                          </a:solidFill>
                          <a:effectLst/>
                          <a:latin typeface="Trebuchet MS" panose="020B0603020202020204" pitchFamily="34" charset="0"/>
                        </a:rPr>
                        <a:t>0.9955</a:t>
                      </a:r>
                    </a:p>
                  </a:txBody>
                  <a:tcPr marL="9525" marR="9525" marT="9525" marB="0" anchor="ctr"/>
                </a:tc>
              </a:tr>
              <a:tr h="370840">
                <a:tc vMerge="1">
                  <a:txBody>
                    <a:bodyPr/>
                    <a:lstStyle/>
                    <a:p>
                      <a:pPr latinLnBrk="1"/>
                      <a:endParaRPr lang="ko-KR" altLang="en-US" dirty="0"/>
                    </a:p>
                  </a:txBody>
                  <a:tcPr/>
                </a:tc>
                <a:tc>
                  <a:txBody>
                    <a:bodyPr/>
                    <a:lstStyle/>
                    <a:p>
                      <a:pPr algn="ctr" latinLnBrk="1"/>
                      <a:r>
                        <a:rPr lang="en-US" altLang="ko-KR" sz="1800" dirty="0" smtClean="0">
                          <a:latin typeface="Trebuchet MS" panose="020B0603020202020204" pitchFamily="34" charset="0"/>
                        </a:rPr>
                        <a:t>0.1</a:t>
                      </a:r>
                      <a:endParaRPr lang="ko-KR" altLang="en-US" sz="1800" dirty="0">
                        <a:latin typeface="Trebuchet MS" panose="020B0603020202020204"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fontAlgn="ctr"/>
                      <a:r>
                        <a:rPr lang="en-US" altLang="ko-KR" sz="1800" b="0" i="0" u="none" strike="noStrike" dirty="0">
                          <a:solidFill>
                            <a:srgbClr val="000000"/>
                          </a:solidFill>
                          <a:effectLst/>
                          <a:latin typeface="Trebuchet MS" panose="020B0603020202020204" pitchFamily="34" charset="0"/>
                        </a:rPr>
                        <a:t>0.6445</a:t>
                      </a: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800" b="0" i="0" u="none" strike="noStrike" dirty="0">
                          <a:solidFill>
                            <a:srgbClr val="000000"/>
                          </a:solidFill>
                          <a:effectLst/>
                          <a:latin typeface="Trebuchet MS" panose="020B0603020202020204" pitchFamily="34" charset="0"/>
                        </a:rPr>
                        <a:t>0.5815</a:t>
                      </a: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800" b="1" i="0" u="none" strike="noStrike" dirty="0">
                          <a:solidFill>
                            <a:srgbClr val="000000"/>
                          </a:solidFill>
                          <a:effectLst/>
                          <a:latin typeface="Trebuchet MS" panose="020B0603020202020204" pitchFamily="34" charset="0"/>
                        </a:rPr>
                        <a:t>0.9985</a:t>
                      </a:r>
                    </a:p>
                  </a:txBody>
                  <a:tcPr marL="9525" marR="9525" marT="9525" marB="0" anchor="ctr">
                    <a:lnB w="19050" cap="flat" cmpd="sng" algn="ctr">
                      <a:solidFill>
                        <a:schemeClr val="tx1"/>
                      </a:solidFill>
                      <a:prstDash val="solid"/>
                      <a:round/>
                      <a:headEnd type="none" w="med" len="med"/>
                      <a:tailEnd type="none" w="med" len="med"/>
                    </a:lnB>
                  </a:tcPr>
                </a:tc>
              </a:tr>
              <a:tr h="370840">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aseline="0" dirty="0" smtClean="0">
                          <a:latin typeface="Trebuchet MS" panose="020B0603020202020204" pitchFamily="34" charset="0"/>
                        </a:rPr>
                        <a:t>0.4</a:t>
                      </a:r>
                      <a:endParaRPr lang="ko-KR" altLang="en-US" sz="1800" i="0" dirty="0" smtClean="0">
                        <a:latin typeface="Trebuchet MS" panose="020B0603020202020204"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latinLnBrk="1"/>
                      <a:r>
                        <a:rPr lang="en-US" altLang="ko-KR" sz="1800" dirty="0" smtClean="0">
                          <a:latin typeface="Trebuchet MS" panose="020B0603020202020204" pitchFamily="34" charset="0"/>
                        </a:rPr>
                        <a:t>0.01</a:t>
                      </a:r>
                      <a:endParaRPr lang="ko-KR" altLang="en-US" sz="1800" dirty="0">
                        <a:latin typeface="Trebuchet MS" panose="020B0603020202020204" pitchFamily="34" charset="0"/>
                      </a:endParaRPr>
                    </a:p>
                  </a:txBody>
                  <a:tcPr anchor="ctr">
                    <a:lnT w="19050" cap="flat" cmpd="sng" algn="ctr">
                      <a:solidFill>
                        <a:schemeClr val="tx1"/>
                      </a:solidFill>
                      <a:prstDash val="solid"/>
                      <a:round/>
                      <a:headEnd type="none" w="med" len="med"/>
                      <a:tailEnd type="none" w="med" len="med"/>
                    </a:lnT>
                  </a:tcPr>
                </a:tc>
                <a:tc>
                  <a:txBody>
                    <a:bodyPr/>
                    <a:lstStyle/>
                    <a:p>
                      <a:pPr algn="ctr" fontAlgn="ctr"/>
                      <a:r>
                        <a:rPr lang="en-US" altLang="ko-KR" sz="1800" b="0" i="0" u="none" strike="noStrike" dirty="0" smtClean="0">
                          <a:solidFill>
                            <a:srgbClr val="000000"/>
                          </a:solidFill>
                          <a:effectLst/>
                          <a:latin typeface="Trebuchet MS" panose="020B0603020202020204" pitchFamily="34" charset="0"/>
                        </a:rPr>
                        <a:t>0.2550</a:t>
                      </a:r>
                      <a:endParaRPr lang="en-US" altLang="ko-KR" sz="18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800" b="0" i="0" u="none" strike="noStrike" dirty="0" smtClean="0">
                          <a:solidFill>
                            <a:srgbClr val="000000"/>
                          </a:solidFill>
                          <a:effectLst/>
                          <a:latin typeface="Trebuchet MS" panose="020B0603020202020204" pitchFamily="34" charset="0"/>
                        </a:rPr>
                        <a:t>0.2050</a:t>
                      </a:r>
                      <a:endParaRPr lang="en-US" altLang="ko-KR" sz="1800" b="0" i="0" u="none" strike="noStrike" dirty="0">
                        <a:solidFill>
                          <a:srgbClr val="000000"/>
                        </a:solidFill>
                        <a:effectLst/>
                        <a:latin typeface="Trebuchet MS" panose="020B0603020202020204" pitchFamily="34" charset="0"/>
                      </a:endParaRPr>
                    </a:p>
                  </a:txBody>
                  <a:tcPr marL="9525" marR="9525" marT="9525" marB="0" anchor="ctr">
                    <a:lnT w="19050" cap="flat" cmpd="sng" algn="ctr">
                      <a:solidFill>
                        <a:schemeClr val="tx1"/>
                      </a:solidFill>
                      <a:prstDash val="solid"/>
                      <a:round/>
                      <a:headEnd type="none" w="med" len="med"/>
                      <a:tailEnd type="none" w="med" len="med"/>
                    </a:lnT>
                  </a:tcPr>
                </a:tc>
                <a:tc>
                  <a:txBody>
                    <a:bodyPr/>
                    <a:lstStyle/>
                    <a:p>
                      <a:pPr algn="ctr" fontAlgn="ctr"/>
                      <a:r>
                        <a:rPr lang="en-US" altLang="ko-KR" sz="1800" b="1" i="0" u="none" strike="noStrike" dirty="0">
                          <a:solidFill>
                            <a:srgbClr val="000000"/>
                          </a:solidFill>
                          <a:effectLst/>
                          <a:latin typeface="Trebuchet MS" panose="020B0603020202020204" pitchFamily="34" charset="0"/>
                        </a:rPr>
                        <a:t>0.8965</a:t>
                      </a:r>
                    </a:p>
                  </a:txBody>
                  <a:tcPr marL="9525" marR="9525" marT="9525" marB="0" anchor="ctr">
                    <a:lnT w="19050" cap="flat" cmpd="sng" algn="ctr">
                      <a:solidFill>
                        <a:schemeClr val="tx1"/>
                      </a:solidFill>
                      <a:prstDash val="solid"/>
                      <a:round/>
                      <a:headEnd type="none" w="med" len="med"/>
                      <a:tailEnd type="none" w="med" len="med"/>
                    </a:lnT>
                  </a:tcPr>
                </a:tc>
              </a:tr>
              <a:tr h="370840">
                <a:tc vMerge="1">
                  <a:txBody>
                    <a:bodyPr/>
                    <a:lstStyle/>
                    <a:p>
                      <a:pPr latinLnBrk="1"/>
                      <a:endParaRPr lang="ko-KR" altLang="en-US" dirty="0"/>
                    </a:p>
                  </a:txBody>
                  <a:tcPr/>
                </a:tc>
                <a:tc>
                  <a:txBody>
                    <a:bodyPr/>
                    <a:lstStyle/>
                    <a:p>
                      <a:pPr algn="ctr" latinLnBrk="1"/>
                      <a:r>
                        <a:rPr lang="en-US" altLang="ko-KR" sz="1800" dirty="0" smtClean="0">
                          <a:latin typeface="Trebuchet MS" panose="020B0603020202020204" pitchFamily="34" charset="0"/>
                        </a:rPr>
                        <a:t>0.05</a:t>
                      </a:r>
                      <a:endParaRPr lang="ko-KR" altLang="en-US" sz="1800" dirty="0">
                        <a:latin typeface="Trebuchet MS" panose="020B0603020202020204" pitchFamily="34" charset="0"/>
                      </a:endParaRPr>
                    </a:p>
                  </a:txBody>
                  <a:tcPr anchor="ctr"/>
                </a:tc>
                <a:tc>
                  <a:txBody>
                    <a:bodyPr/>
                    <a:lstStyle/>
                    <a:p>
                      <a:pPr algn="ctr" fontAlgn="ctr"/>
                      <a:r>
                        <a:rPr lang="en-US" altLang="ko-KR" sz="1800" b="0" i="0" u="none" strike="noStrike" dirty="0" smtClean="0">
                          <a:solidFill>
                            <a:srgbClr val="000000"/>
                          </a:solidFill>
                          <a:effectLst/>
                          <a:latin typeface="Trebuchet MS" panose="020B0603020202020204" pitchFamily="34" charset="0"/>
                        </a:rPr>
                        <a:t>0.5050</a:t>
                      </a:r>
                      <a:endParaRPr lang="en-US" altLang="ko-KR"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ctr"/>
                      <a:r>
                        <a:rPr lang="en-US" altLang="ko-KR" sz="1800" b="0" i="0" u="none" strike="noStrike" dirty="0">
                          <a:solidFill>
                            <a:srgbClr val="000000"/>
                          </a:solidFill>
                          <a:effectLst/>
                          <a:latin typeface="Trebuchet MS" panose="020B0603020202020204" pitchFamily="34" charset="0"/>
                        </a:rPr>
                        <a:t>0.4315</a:t>
                      </a:r>
                    </a:p>
                  </a:txBody>
                  <a:tcPr marL="9525" marR="9525" marT="9525" marB="0" anchor="ctr"/>
                </a:tc>
                <a:tc>
                  <a:txBody>
                    <a:bodyPr/>
                    <a:lstStyle/>
                    <a:p>
                      <a:pPr algn="ctr" fontAlgn="ctr"/>
                      <a:r>
                        <a:rPr lang="en-US" altLang="ko-KR" sz="1800" b="1" i="0" u="none" strike="noStrike" dirty="0">
                          <a:solidFill>
                            <a:srgbClr val="000000"/>
                          </a:solidFill>
                          <a:effectLst/>
                          <a:latin typeface="Trebuchet MS" panose="020B0603020202020204" pitchFamily="34" charset="0"/>
                        </a:rPr>
                        <a:t>0.9715</a:t>
                      </a:r>
                    </a:p>
                  </a:txBody>
                  <a:tcPr marL="9525" marR="9525" marT="9525" marB="0" anchor="ctr"/>
                </a:tc>
              </a:tr>
              <a:tr h="370840">
                <a:tc vMerge="1">
                  <a:txBody>
                    <a:bodyPr/>
                    <a:lstStyle/>
                    <a:p>
                      <a:pPr latinLnBrk="1"/>
                      <a:endParaRPr lang="ko-KR" altLang="en-US" dirty="0"/>
                    </a:p>
                  </a:txBody>
                  <a:tcPr/>
                </a:tc>
                <a:tc>
                  <a:txBody>
                    <a:bodyPr/>
                    <a:lstStyle/>
                    <a:p>
                      <a:pPr algn="ctr" latinLnBrk="1"/>
                      <a:r>
                        <a:rPr lang="en-US" altLang="ko-KR" sz="1800" dirty="0" smtClean="0">
                          <a:latin typeface="Trebuchet MS" panose="020B0603020202020204" pitchFamily="34" charset="0"/>
                        </a:rPr>
                        <a:t>0.1</a:t>
                      </a:r>
                      <a:endParaRPr lang="ko-KR" altLang="en-US" sz="1800" dirty="0">
                        <a:latin typeface="Trebuchet MS" panose="020B0603020202020204"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fontAlgn="ctr"/>
                      <a:r>
                        <a:rPr lang="en-US" altLang="ko-KR" sz="1800" b="0" i="0" u="none" strike="noStrike" dirty="0" smtClean="0">
                          <a:solidFill>
                            <a:srgbClr val="000000"/>
                          </a:solidFill>
                          <a:effectLst/>
                          <a:latin typeface="Trebuchet MS" panose="020B0603020202020204" pitchFamily="34" charset="0"/>
                        </a:rPr>
                        <a:t>0.6390</a:t>
                      </a:r>
                      <a:endParaRPr lang="en-US" altLang="ko-KR" sz="1800" b="0" i="0" u="none" strike="noStrike" dirty="0">
                        <a:solidFill>
                          <a:srgbClr val="000000"/>
                        </a:solidFill>
                        <a:effectLst/>
                        <a:latin typeface="Trebuchet MS" panose="020B0603020202020204" pitchFamily="34" charset="0"/>
                      </a:endParaRP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800" b="0" i="0" u="none" strike="noStrike" dirty="0">
                          <a:solidFill>
                            <a:srgbClr val="000000"/>
                          </a:solidFill>
                          <a:effectLst/>
                          <a:latin typeface="Trebuchet MS" panose="020B0603020202020204" pitchFamily="34" charset="0"/>
                        </a:rPr>
                        <a:t>0.5655</a:t>
                      </a:r>
                    </a:p>
                  </a:txBody>
                  <a:tcPr marL="9525" marR="9525" marT="9525" marB="0" anchor="ctr">
                    <a:lnB w="19050" cap="flat" cmpd="sng" algn="ctr">
                      <a:solidFill>
                        <a:schemeClr val="tx1"/>
                      </a:solidFill>
                      <a:prstDash val="solid"/>
                      <a:round/>
                      <a:headEnd type="none" w="med" len="med"/>
                      <a:tailEnd type="none" w="med" len="med"/>
                    </a:lnB>
                  </a:tcPr>
                </a:tc>
                <a:tc>
                  <a:txBody>
                    <a:bodyPr/>
                    <a:lstStyle/>
                    <a:p>
                      <a:pPr algn="ctr" fontAlgn="ctr"/>
                      <a:r>
                        <a:rPr lang="en-US" altLang="ko-KR" sz="1800" b="1" i="0" u="none" strike="noStrike" dirty="0">
                          <a:solidFill>
                            <a:srgbClr val="000000"/>
                          </a:solidFill>
                          <a:effectLst/>
                          <a:latin typeface="Trebuchet MS" panose="020B0603020202020204" pitchFamily="34" charset="0"/>
                        </a:rPr>
                        <a:t>0.9815</a:t>
                      </a:r>
                    </a:p>
                  </a:txBody>
                  <a:tcPr marL="9525" marR="9525" marT="9525" marB="0" anchor="ctr">
                    <a:lnB w="1905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063552" y="5301208"/>
            <a:ext cx="8136904" cy="707886"/>
          </a:xfrm>
          <a:prstGeom prst="rect">
            <a:avLst/>
          </a:prstGeom>
          <a:noFill/>
        </p:spPr>
        <p:txBody>
          <a:bodyPr wrap="square" rtlCol="0">
            <a:spAutoFit/>
          </a:bodyPr>
          <a:lstStyle/>
          <a:p>
            <a:r>
              <a:rPr lang="ko-KR" altLang="en-US" sz="2000" dirty="0">
                <a:latin typeface="Tahoma" panose="020B0604030504040204" pitchFamily="34" charset="0"/>
                <a:ea typeface="맑은 고딕"/>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Under the assumption that there are sufficient controls with low </a:t>
            </a:r>
          </a:p>
          <a:p>
            <a:r>
              <a:rPr lang="en-US" altLang="ko-KR" sz="2000" dirty="0">
                <a:latin typeface="Tahoma" panose="020B0604030504040204" pitchFamily="34" charset="0"/>
                <a:ea typeface="Tahoma" panose="020B0604030504040204" pitchFamily="34" charset="0"/>
                <a:cs typeface="Tahoma" panose="020B0604030504040204" pitchFamily="34" charset="0"/>
              </a:rPr>
              <a:t>absolute risk, case selection is important to improve statistical power.</a:t>
            </a:r>
            <a:endParaRPr lang="ko-KR" altLang="en-US" dirty="0">
              <a:latin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4294967295"/>
          </p:nvPr>
        </p:nvSpPr>
        <p:spPr>
          <a:xfrm>
            <a:off x="8077200" y="6356351"/>
            <a:ext cx="2133600" cy="365125"/>
          </a:xfrm>
        </p:spPr>
        <p:txBody>
          <a:bodyPr/>
          <a:lstStyle/>
          <a:p>
            <a:r>
              <a:rPr lang="en-US" altLang="ko-KR" dirty="0" smtClean="0"/>
              <a:t>29</a:t>
            </a:r>
            <a:endParaRPr lang="ko-KR" altLang="en-US" dirty="0"/>
          </a:p>
        </p:txBody>
      </p:sp>
    </p:spTree>
    <p:extLst>
      <p:ext uri="{BB962C8B-B14F-4D97-AF65-F5344CB8AC3E}">
        <p14:creationId xmlns:p14="http://schemas.microsoft.com/office/powerpoint/2010/main" val="3993967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a:xfrm>
            <a:off x="1775520" y="2906714"/>
            <a:ext cx="7811144" cy="1500187"/>
          </a:xfrm>
        </p:spPr>
        <p:txBody>
          <a:bodyPr/>
          <a:lstStyle/>
          <a:p>
            <a:pPr algn="r"/>
            <a:r>
              <a:rPr lang="en-US" altLang="ko-KR" dirty="0" smtClean="0"/>
              <a:t>Real Data Analysis</a:t>
            </a:r>
            <a:endParaRPr lang="ko-KR" altLang="en-US" dirty="0"/>
          </a:p>
        </p:txBody>
      </p:sp>
      <p:sp>
        <p:nvSpPr>
          <p:cNvPr id="3" name="텍스트 개체 틀 2"/>
          <p:cNvSpPr>
            <a:spLocks noGrp="1"/>
          </p:cNvSpPr>
          <p:nvPr>
            <p:ph type="body" idx="13"/>
          </p:nvPr>
        </p:nvSpPr>
        <p:spPr/>
        <p:txBody>
          <a:bodyPr/>
          <a:lstStyle/>
          <a:p>
            <a:endParaRPr lang="ko-KR" altLang="en-US"/>
          </a:p>
        </p:txBody>
      </p:sp>
      <p:grpSp>
        <p:nvGrpSpPr>
          <p:cNvPr id="4" name="그룹 3"/>
          <p:cNvGrpSpPr/>
          <p:nvPr/>
        </p:nvGrpSpPr>
        <p:grpSpPr>
          <a:xfrm>
            <a:off x="1524000" y="4077072"/>
            <a:ext cx="1726160" cy="144016"/>
            <a:chOff x="1800200" y="4005064"/>
            <a:chExt cx="1726160" cy="144016"/>
          </a:xfrm>
        </p:grpSpPr>
        <p:cxnSp>
          <p:nvCxnSpPr>
            <p:cNvPr id="5" name="직선 연결선 4"/>
            <p:cNvCxnSpPr/>
            <p:nvPr/>
          </p:nvCxnSpPr>
          <p:spPr>
            <a:xfrm>
              <a:off x="1800200" y="4077072"/>
              <a:ext cx="1582144"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82344" y="4005064"/>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14261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Real Data Analysis</a:t>
            </a:r>
            <a:endParaRPr lang="ko-KR" altLang="en-US" dirty="0"/>
          </a:p>
        </p:txBody>
      </p:sp>
      <p:sp>
        <p:nvSpPr>
          <p:cNvPr id="3" name="내용 개체 틀 2"/>
          <p:cNvSpPr>
            <a:spLocks noGrp="1"/>
          </p:cNvSpPr>
          <p:nvPr>
            <p:ph idx="1"/>
          </p:nvPr>
        </p:nvSpPr>
        <p:spPr>
          <a:xfrm>
            <a:off x="1981200" y="1379910"/>
            <a:ext cx="8229600" cy="4425355"/>
          </a:xfrm>
        </p:spPr>
        <p:txBody>
          <a:bodyPr/>
          <a:lstStyle/>
          <a:p>
            <a:r>
              <a:rPr lang="en-US" altLang="ko-KR" sz="2000" dirty="0"/>
              <a:t>Data : </a:t>
            </a:r>
            <a:r>
              <a:rPr lang="ko-KR" altLang="en-US" sz="2000" dirty="0">
                <a:latin typeface="나눔바른고딕" panose="020B0603020101020101" pitchFamily="50" charset="-127"/>
                <a:ea typeface="나눔바른고딕" panose="020B0603020101020101" pitchFamily="50" charset="-127"/>
              </a:rPr>
              <a:t>안성</a:t>
            </a:r>
            <a:r>
              <a:rPr lang="en-US" altLang="ko-KR" sz="2000" dirty="0">
                <a:latin typeface="나눔바른고딕" panose="020B0603020101020101" pitchFamily="50" charset="-127"/>
                <a:ea typeface="나눔바른고딕" panose="020B0603020101020101" pitchFamily="50" charset="-127"/>
              </a:rPr>
              <a:t>/</a:t>
            </a:r>
            <a:r>
              <a:rPr lang="ko-KR" altLang="en-US" sz="2000" dirty="0">
                <a:latin typeface="나눔바른고딕" panose="020B0603020101020101" pitchFamily="50" charset="-127"/>
                <a:ea typeface="나눔바른고딕" panose="020B0603020101020101" pitchFamily="50" charset="-127"/>
              </a:rPr>
              <a:t>안산 </a:t>
            </a:r>
            <a:r>
              <a:rPr lang="ko-KR" altLang="en-US" sz="2000" dirty="0" err="1">
                <a:latin typeface="나눔바른고딕" panose="020B0603020101020101" pitchFamily="50" charset="-127"/>
                <a:ea typeface="나눔바른고딕" panose="020B0603020101020101" pitchFamily="50" charset="-127"/>
              </a:rPr>
              <a:t>코호트</a:t>
            </a:r>
            <a:r>
              <a:rPr lang="en-US" altLang="ko-KR" sz="2000" dirty="0">
                <a:latin typeface="나눔바른고딕" panose="020B0603020101020101" pitchFamily="50" charset="-127"/>
                <a:ea typeface="나눔바른고딕" panose="020B0603020101020101" pitchFamily="50" charset="-127"/>
              </a:rPr>
              <a:t>(8,842</a:t>
            </a:r>
            <a:r>
              <a:rPr lang="ko-KR" altLang="en-US" sz="2000" dirty="0">
                <a:latin typeface="나눔바른고딕" panose="020B0603020101020101" pitchFamily="50" charset="-127"/>
                <a:ea typeface="나눔바른고딕" panose="020B0603020101020101" pitchFamily="50" charset="-127"/>
              </a:rPr>
              <a:t>명</a:t>
            </a:r>
            <a:r>
              <a:rPr lang="en-US" altLang="ko-KR" sz="2000" dirty="0">
                <a:latin typeface="나눔바른고딕" panose="020B0603020101020101" pitchFamily="50" charset="-127"/>
                <a:ea typeface="나눔바른고딕" panose="020B0603020101020101" pitchFamily="50" charset="-127"/>
              </a:rPr>
              <a:t>)</a:t>
            </a:r>
            <a:r>
              <a:rPr lang="ko-KR" altLang="en-US" sz="2000" dirty="0">
                <a:latin typeface="나눔바른고딕" panose="020B0603020101020101" pitchFamily="50" charset="-127"/>
                <a:ea typeface="나눔바른고딕" panose="020B0603020101020101" pitchFamily="50" charset="-127"/>
              </a:rPr>
              <a:t> </a:t>
            </a:r>
            <a:r>
              <a:rPr lang="en-US" altLang="ko-KR" sz="2000" dirty="0">
                <a:latin typeface="나눔바른고딕" panose="020B0603020101020101" pitchFamily="50" charset="-127"/>
                <a:ea typeface="나눔바른고딕" panose="020B0603020101020101" pitchFamily="50" charset="-127"/>
              </a:rPr>
              <a:t>+ T2d Patients(681</a:t>
            </a:r>
            <a:r>
              <a:rPr lang="ko-KR" altLang="en-US" sz="2000" dirty="0">
                <a:latin typeface="나눔바른고딕" panose="020B0603020101020101" pitchFamily="50" charset="-127"/>
                <a:ea typeface="나눔바른고딕" panose="020B0603020101020101" pitchFamily="50" charset="-127"/>
              </a:rPr>
              <a:t>명</a:t>
            </a:r>
            <a:r>
              <a:rPr lang="en-US" altLang="ko-KR" sz="2000" dirty="0">
                <a:latin typeface="나눔바른고딕" panose="020B0603020101020101" pitchFamily="50" charset="-127"/>
                <a:ea typeface="나눔바른고딕" panose="020B0603020101020101" pitchFamily="50" charset="-127"/>
              </a:rPr>
              <a:t>)</a:t>
            </a:r>
          </a:p>
          <a:p>
            <a:r>
              <a:rPr lang="en-US" altLang="ko-KR" sz="2000" dirty="0"/>
              <a:t>Case(300) / Control(300) were selected.</a:t>
            </a:r>
          </a:p>
          <a:p>
            <a:endParaRPr lang="en-US" altLang="ko-KR" sz="1800" dirty="0"/>
          </a:p>
          <a:p>
            <a:r>
              <a:rPr lang="en-US" altLang="ko-KR" sz="2000" dirty="0"/>
              <a:t>Significant SNPs list</a:t>
            </a:r>
            <a:endParaRPr lang="ko-KR" altLang="en-US" sz="2000" dirty="0"/>
          </a:p>
        </p:txBody>
      </p:sp>
      <p:grpSp>
        <p:nvGrpSpPr>
          <p:cNvPr id="6" name="그룹 5"/>
          <p:cNvGrpSpPr/>
          <p:nvPr/>
        </p:nvGrpSpPr>
        <p:grpSpPr>
          <a:xfrm>
            <a:off x="6204520" y="836712"/>
            <a:ext cx="4644008" cy="144016"/>
            <a:chOff x="7452320" y="836712"/>
            <a:chExt cx="4644008" cy="144016"/>
          </a:xfrm>
        </p:grpSpPr>
        <p:cxnSp>
          <p:nvCxnSpPr>
            <p:cNvPr id="7" name="직선 연결선 6"/>
            <p:cNvCxnSpPr/>
            <p:nvPr/>
          </p:nvCxnSpPr>
          <p:spPr>
            <a:xfrm>
              <a:off x="7524328" y="908720"/>
              <a:ext cx="45720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타원 7"/>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슬라이드 번호 개체 틀 3"/>
          <p:cNvSpPr>
            <a:spLocks noGrp="1"/>
          </p:cNvSpPr>
          <p:nvPr>
            <p:ph type="sldNum" sz="quarter" idx="4294967295"/>
          </p:nvPr>
        </p:nvSpPr>
        <p:spPr>
          <a:xfrm>
            <a:off x="8077200" y="6356351"/>
            <a:ext cx="2133600" cy="365125"/>
          </a:xfrm>
        </p:spPr>
        <p:txBody>
          <a:bodyPr/>
          <a:lstStyle/>
          <a:p>
            <a:r>
              <a:rPr lang="en-US" altLang="ko-KR" dirty="0" smtClean="0"/>
              <a:t>31</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968312503"/>
              </p:ext>
            </p:extLst>
          </p:nvPr>
        </p:nvGraphicFramePr>
        <p:xfrm>
          <a:off x="2567608" y="2982560"/>
          <a:ext cx="7200000" cy="2966720"/>
        </p:xfrm>
        <a:graphic>
          <a:graphicData uri="http://schemas.openxmlformats.org/drawingml/2006/table">
            <a:tbl>
              <a:tblPr firstRow="1" bandRow="1">
                <a:tableStyleId>{2D5ABB26-0587-4C30-8999-92F81FD0307C}</a:tableStyleId>
              </a:tblPr>
              <a:tblGrid>
                <a:gridCol w="720000"/>
                <a:gridCol w="1440000"/>
                <a:gridCol w="1440000"/>
                <a:gridCol w="720000"/>
                <a:gridCol w="1440000"/>
                <a:gridCol w="1440000"/>
              </a:tblGrid>
              <a:tr h="370840">
                <a:tc gridSpan="3">
                  <a:txBody>
                    <a:bodyPr/>
                    <a:lstStyle/>
                    <a:p>
                      <a:pPr algn="ctr" latinLnBrk="1"/>
                      <a:r>
                        <a:rPr lang="en-US" altLang="ko-KR" dirty="0" smtClean="0"/>
                        <a:t>Random</a:t>
                      </a:r>
                      <a:r>
                        <a:rPr lang="en-US" altLang="ko-KR" baseline="0" dirty="0" smtClean="0"/>
                        <a:t> Sample</a:t>
                      </a:r>
                      <a:endParaRPr lang="ko-KR" altLang="en-US" dirty="0">
                        <a:latin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algn="ctr" latinLnBrk="1"/>
                      <a:r>
                        <a:rPr lang="en-US" altLang="ko-KR" dirty="0" smtClean="0"/>
                        <a:t>Ascertained</a:t>
                      </a:r>
                      <a:r>
                        <a:rPr lang="en-US" altLang="ko-KR" baseline="0" dirty="0" smtClean="0"/>
                        <a:t> Sample</a:t>
                      </a:r>
                      <a:endParaRPr lang="ko-KR" altLang="en-US"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hMerge="1">
                  <a:txBody>
                    <a:bodyPr/>
                    <a:lstStyle/>
                    <a:p>
                      <a:pPr latinLnBrk="1"/>
                      <a:endParaRPr lang="ko-KR" altLang="en-US" dirty="0"/>
                    </a:p>
                  </a:txBody>
                  <a:tcPr/>
                </a:tc>
              </a:tr>
              <a:tr h="370840">
                <a:tc>
                  <a:txBody>
                    <a:bodyPr/>
                    <a:lstStyle/>
                    <a:p>
                      <a:pPr algn="ctr" latinLnBrk="1"/>
                      <a:r>
                        <a:rPr lang="en-US" altLang="ko-KR" sz="1800" dirty="0" err="1" smtClean="0"/>
                        <a:t>Chr</a:t>
                      </a:r>
                      <a:endParaRPr lang="ko-KR" altLang="en-US" sz="1800" dirty="0">
                        <a:latin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dirty="0" smtClean="0"/>
                        <a:t>SNP</a:t>
                      </a:r>
                      <a:endParaRPr lang="ko-KR" altLang="en-US" sz="1800" dirty="0">
                        <a:latin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dirty="0" smtClean="0"/>
                        <a:t>P value</a:t>
                      </a:r>
                      <a:endParaRPr lang="ko-KR" altLang="en-US" sz="1800" dirty="0">
                        <a:latin typeface="Tahoma" panose="020B060403050404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dirty="0" err="1" smtClean="0"/>
                        <a:t>Chr</a:t>
                      </a:r>
                      <a:endParaRPr lang="ko-KR" altLang="en-US" sz="18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dirty="0" smtClean="0"/>
                        <a:t>SNP</a:t>
                      </a:r>
                      <a:endParaRPr lang="ko-KR" altLang="en-US" sz="1800" dirty="0">
                        <a:latin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800" dirty="0" smtClean="0"/>
                        <a:t>P value</a:t>
                      </a:r>
                      <a:endParaRPr lang="ko-KR" altLang="en-US" sz="1800" dirty="0">
                        <a:latin typeface="Tahoma" panose="020B060403050404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latin typeface="Trebuchet MS" panose="020B0603020202020204" pitchFamily="34" charset="0"/>
                          <a:cs typeface="Tahoma" panose="020B0604030504040204" pitchFamily="34" charset="0"/>
                        </a:rPr>
                        <a:t>rs2056907</a:t>
                      </a:r>
                      <a:endParaRPr lang="ko-KR" altLang="en-US" dirty="0">
                        <a:latin typeface="Trebuchet MS" panose="020B060302020202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latin typeface="Trebuchet MS" panose="020B0603020202020204" pitchFamily="34" charset="0"/>
                          <a:cs typeface="Tahoma" panose="020B0604030504040204" pitchFamily="34" charset="0"/>
                        </a:rPr>
                        <a:t>2.33x10</a:t>
                      </a:r>
                      <a:r>
                        <a:rPr lang="en-US" altLang="ko-KR" baseline="30000" dirty="0" smtClean="0">
                          <a:latin typeface="Trebuchet MS" panose="020B0603020202020204" pitchFamily="34" charset="0"/>
                          <a:cs typeface="Tahoma" panose="020B0604030504040204" pitchFamily="34" charset="0"/>
                        </a:rPr>
                        <a:t>-4</a:t>
                      </a:r>
                      <a:endParaRPr lang="ko-KR" altLang="en-US" dirty="0">
                        <a:latin typeface="Trebuchet MS" panose="020B060302020202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latinLnBrk="1"/>
                      <a:r>
                        <a:rPr lang="en-US" altLang="ko-KR" dirty="0" smtClean="0">
                          <a:latin typeface="Trebuchet MS" panose="020B0603020202020204" pitchFamily="34" charset="0"/>
                          <a:cs typeface="Tahoma" panose="020B0604030504040204" pitchFamily="34" charset="0"/>
                        </a:rPr>
                        <a:t>rs911540</a:t>
                      </a:r>
                      <a:endParaRPr lang="ko-KR" altLang="en-US" dirty="0">
                        <a:latin typeface="Trebuchet MS" panose="020B060302020202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b="1" dirty="0" smtClean="0">
                          <a:latin typeface="Trebuchet MS" panose="020B0603020202020204" pitchFamily="34" charset="0"/>
                          <a:cs typeface="Tahoma" panose="020B0604030504040204" pitchFamily="34" charset="0"/>
                        </a:rPr>
                        <a:t>3.80x10</a:t>
                      </a:r>
                      <a:r>
                        <a:rPr lang="en-US" altLang="ko-KR" b="1" baseline="30000" dirty="0" smtClean="0">
                          <a:latin typeface="Trebuchet MS" panose="020B0603020202020204" pitchFamily="34" charset="0"/>
                          <a:cs typeface="Tahoma" panose="020B0604030504040204" pitchFamily="34" charset="0"/>
                        </a:rPr>
                        <a:t>-5</a:t>
                      </a:r>
                      <a:endParaRPr lang="ko-KR" altLang="en-US" b="1" dirty="0" smtClean="0">
                        <a:latin typeface="Trebuchet MS" panose="020B0603020202020204" pitchFamily="34" charset="0"/>
                        <a:cs typeface="Tahoma" panose="020B0604030504040204" pitchFamily="34" charset="0"/>
                      </a:endParaRPr>
                    </a:p>
                  </a:txBody>
                  <a:tcPr>
                    <a:lnT w="12700" cap="flat" cmpd="sng" algn="ctr">
                      <a:solidFill>
                        <a:schemeClr val="tx1"/>
                      </a:solidFill>
                      <a:prstDash val="solid"/>
                      <a:round/>
                      <a:headEnd type="none" w="med" len="med"/>
                      <a:tailEnd type="none" w="med" len="med"/>
                    </a:lnT>
                  </a:tcPr>
                </a:tc>
              </a:tr>
              <a:tr h="370840">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dirty="0" smtClean="0">
                          <a:latin typeface="Trebuchet MS" panose="020B0603020202020204" pitchFamily="34" charset="0"/>
                          <a:cs typeface="Tahoma" panose="020B0604030504040204" pitchFamily="34" charset="0"/>
                        </a:rPr>
                        <a:t>rs6457200</a:t>
                      </a:r>
                      <a:endParaRPr lang="ko-KR" altLang="en-US" dirty="0">
                        <a:latin typeface="Trebuchet MS" panose="020B0603020202020204" pitchFamily="34" charset="0"/>
                        <a:cs typeface="Tahoma" panose="020B0604030504040204"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cs typeface="Tahoma" panose="020B0604030504040204" pitchFamily="34" charset="0"/>
                        </a:rPr>
                        <a:t>2.82x10</a:t>
                      </a:r>
                      <a:r>
                        <a:rPr lang="en-US" altLang="ko-KR" baseline="30000" dirty="0" smtClean="0">
                          <a:latin typeface="Trebuchet MS" panose="020B0603020202020204" pitchFamily="34" charset="0"/>
                          <a:cs typeface="Tahoma" panose="020B0604030504040204" pitchFamily="34" charset="0"/>
                        </a:rPr>
                        <a:t>-4</a:t>
                      </a:r>
                      <a:endParaRPr lang="ko-KR" altLang="en-US" dirty="0" smtClean="0">
                        <a:latin typeface="Trebuchet MS" panose="020B060302020202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dirty="0" smtClean="0">
                          <a:latin typeface="Trebuchet MS" panose="020B0603020202020204" pitchFamily="34" charset="0"/>
                          <a:cs typeface="Tahoma" panose="020B0604030504040204" pitchFamily="34" charset="0"/>
                        </a:rPr>
                        <a:t>rs9381266</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b="1" dirty="0" smtClean="0">
                          <a:latin typeface="Trebuchet MS" panose="020B0603020202020204" pitchFamily="34" charset="0"/>
                          <a:cs typeface="Tahoma" panose="020B0604030504040204" pitchFamily="34" charset="0"/>
                        </a:rPr>
                        <a:t>5.07x10</a:t>
                      </a:r>
                      <a:r>
                        <a:rPr lang="en-US" altLang="ko-KR" b="1" baseline="30000" dirty="0" smtClean="0">
                          <a:latin typeface="Trebuchet MS" panose="020B0603020202020204" pitchFamily="34" charset="0"/>
                          <a:cs typeface="Tahoma" panose="020B0604030504040204" pitchFamily="34" charset="0"/>
                        </a:rPr>
                        <a:t>-5</a:t>
                      </a:r>
                      <a:endParaRPr lang="ko-KR" altLang="en-US" b="1" dirty="0">
                        <a:latin typeface="Trebuchet MS" panose="020B0603020202020204" pitchFamily="34" charset="0"/>
                        <a:cs typeface="Tahoma" panose="020B0604030504040204" pitchFamily="34" charset="0"/>
                      </a:endParaRPr>
                    </a:p>
                  </a:txBody>
                  <a:tcPr/>
                </a:tc>
              </a:tr>
              <a:tr h="370840">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dirty="0" smtClean="0">
                          <a:latin typeface="Trebuchet MS" panose="020B0603020202020204" pitchFamily="34" charset="0"/>
                          <a:cs typeface="Tahoma" panose="020B0604030504040204" pitchFamily="34" charset="0"/>
                        </a:rPr>
                        <a:t>rs790259</a:t>
                      </a:r>
                      <a:endParaRPr lang="ko-KR" altLang="en-US" dirty="0">
                        <a:latin typeface="Trebuchet MS" panose="020B0603020202020204" pitchFamily="34" charset="0"/>
                        <a:cs typeface="Tahoma" panose="020B0604030504040204"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cs typeface="Tahoma" panose="020B0604030504040204" pitchFamily="34" charset="0"/>
                        </a:rPr>
                        <a:t>3.50x10</a:t>
                      </a:r>
                      <a:r>
                        <a:rPr lang="en-US" altLang="ko-KR" baseline="30000" dirty="0" smtClean="0">
                          <a:latin typeface="Trebuchet MS" panose="020B0603020202020204" pitchFamily="34" charset="0"/>
                          <a:cs typeface="Tahoma" panose="020B0604030504040204" pitchFamily="34" charset="0"/>
                        </a:rPr>
                        <a:t>-4</a:t>
                      </a:r>
                      <a:endParaRPr lang="ko-KR" altLang="en-US" dirty="0" smtClean="0">
                        <a:latin typeface="Trebuchet MS" panose="020B060302020202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dirty="0" smtClean="0">
                          <a:latin typeface="Trebuchet MS" panose="020B0603020202020204" pitchFamily="34" charset="0"/>
                          <a:cs typeface="Tahoma" panose="020B0604030504040204" pitchFamily="34" charset="0"/>
                        </a:rPr>
                        <a:t>rs4959749</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b="1" dirty="0" smtClean="0">
                          <a:latin typeface="Trebuchet MS" panose="020B0603020202020204" pitchFamily="34" charset="0"/>
                          <a:cs typeface="Tahoma" panose="020B0604030504040204" pitchFamily="34" charset="0"/>
                        </a:rPr>
                        <a:t>6.53x10</a:t>
                      </a:r>
                      <a:r>
                        <a:rPr lang="en-US" altLang="ko-KR" b="1" baseline="30000" dirty="0" smtClean="0">
                          <a:latin typeface="Trebuchet MS" panose="020B0603020202020204" pitchFamily="34" charset="0"/>
                          <a:cs typeface="Tahoma" panose="020B0604030504040204" pitchFamily="34" charset="0"/>
                        </a:rPr>
                        <a:t>-5</a:t>
                      </a:r>
                      <a:endParaRPr lang="ko-KR" altLang="en-US" b="1" dirty="0">
                        <a:latin typeface="Trebuchet MS" panose="020B0603020202020204" pitchFamily="34" charset="0"/>
                        <a:cs typeface="Tahoma" panose="020B0604030504040204" pitchFamily="34" charset="0"/>
                      </a:endParaRPr>
                    </a:p>
                  </a:txBody>
                  <a:tcPr/>
                </a:tc>
              </a:tr>
              <a:tr h="370840">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dirty="0" smtClean="0">
                          <a:latin typeface="Trebuchet MS" panose="020B0603020202020204" pitchFamily="34" charset="0"/>
                          <a:cs typeface="Tahoma" panose="020B0604030504040204" pitchFamily="34" charset="0"/>
                        </a:rPr>
                        <a:t>rs790260</a:t>
                      </a:r>
                      <a:endParaRPr lang="ko-KR" altLang="en-US" dirty="0">
                        <a:latin typeface="Trebuchet MS" panose="020B0603020202020204" pitchFamily="34" charset="0"/>
                        <a:cs typeface="Tahoma" panose="020B0604030504040204"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cs typeface="Tahoma" panose="020B0604030504040204" pitchFamily="34" charset="0"/>
                        </a:rPr>
                        <a:t>3.50x10</a:t>
                      </a:r>
                      <a:r>
                        <a:rPr lang="en-US" altLang="ko-KR" baseline="30000" dirty="0" smtClean="0">
                          <a:latin typeface="Trebuchet MS" panose="020B0603020202020204" pitchFamily="34" charset="0"/>
                          <a:cs typeface="Tahoma" panose="020B0604030504040204" pitchFamily="34" charset="0"/>
                        </a:rPr>
                        <a:t>-4</a:t>
                      </a:r>
                      <a:endParaRPr lang="ko-KR" altLang="en-US" dirty="0" smtClean="0">
                        <a:latin typeface="Trebuchet MS" panose="020B060302020202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dirty="0" smtClean="0">
                          <a:latin typeface="Trebuchet MS" panose="020B0603020202020204" pitchFamily="34" charset="0"/>
                          <a:cs typeface="Tahoma" panose="020B0604030504040204" pitchFamily="34" charset="0"/>
                        </a:rPr>
                        <a:t>rs200080</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b="1" dirty="0" smtClean="0">
                          <a:latin typeface="Trebuchet MS" panose="020B0603020202020204" pitchFamily="34" charset="0"/>
                          <a:cs typeface="Tahoma" panose="020B0604030504040204" pitchFamily="34" charset="0"/>
                        </a:rPr>
                        <a:t>7.88x10</a:t>
                      </a:r>
                      <a:r>
                        <a:rPr lang="en-US" altLang="ko-KR" b="1" baseline="30000" dirty="0" smtClean="0">
                          <a:latin typeface="Trebuchet MS" panose="020B0603020202020204" pitchFamily="34" charset="0"/>
                          <a:cs typeface="Tahoma" panose="020B0604030504040204" pitchFamily="34" charset="0"/>
                        </a:rPr>
                        <a:t>-5</a:t>
                      </a:r>
                      <a:endParaRPr lang="ko-KR" altLang="en-US" b="1" dirty="0">
                        <a:latin typeface="Trebuchet MS" panose="020B0603020202020204" pitchFamily="34" charset="0"/>
                        <a:cs typeface="Tahoma" panose="020B0604030504040204" pitchFamily="34" charset="0"/>
                      </a:endParaRPr>
                    </a:p>
                  </a:txBody>
                  <a:tcPr/>
                </a:tc>
              </a:tr>
              <a:tr h="370840">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dirty="0" smtClean="0">
                          <a:latin typeface="Trebuchet MS" panose="020B0603020202020204" pitchFamily="34" charset="0"/>
                          <a:cs typeface="Tahoma" panose="020B0604030504040204" pitchFamily="34" charset="0"/>
                        </a:rPr>
                        <a:t>rs839556</a:t>
                      </a:r>
                      <a:endParaRPr lang="ko-KR" altLang="en-US" dirty="0">
                        <a:latin typeface="Trebuchet MS" panose="020B0603020202020204" pitchFamily="34" charset="0"/>
                        <a:cs typeface="Tahoma" panose="020B0604030504040204"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cs typeface="Tahoma" panose="020B0604030504040204" pitchFamily="34" charset="0"/>
                        </a:rPr>
                        <a:t>4.96x10</a:t>
                      </a:r>
                      <a:r>
                        <a:rPr lang="en-US" altLang="ko-KR" baseline="30000" dirty="0" smtClean="0">
                          <a:latin typeface="Trebuchet MS" panose="020B0603020202020204" pitchFamily="34" charset="0"/>
                          <a:cs typeface="Tahoma" panose="020B0604030504040204" pitchFamily="34" charset="0"/>
                        </a:rPr>
                        <a:t>-4</a:t>
                      </a:r>
                      <a:endParaRPr lang="ko-KR" altLang="en-US" dirty="0" smtClean="0">
                        <a:latin typeface="Trebuchet MS" panose="020B060302020202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latinLnBrk="1"/>
                      <a:r>
                        <a:rPr lang="en-US" altLang="ko-KR" dirty="0" smtClean="0">
                          <a:latin typeface="Trebuchet MS" panose="020B0603020202020204" pitchFamily="34" charset="0"/>
                          <a:cs typeface="Tahoma" panose="020B0604030504040204" pitchFamily="34" charset="0"/>
                        </a:rPr>
                        <a:t>rs2500083</a:t>
                      </a:r>
                      <a:endParaRPr lang="ko-KR" altLang="en-US" dirty="0">
                        <a:latin typeface="Trebuchet MS" panose="020B0603020202020204" pitchFamily="34" charset="0"/>
                        <a:cs typeface="Tahoma" panose="020B0604030504040204" pitchFamily="34" charset="0"/>
                      </a:endParaRPr>
                    </a:p>
                  </a:txBody>
                  <a:tcPr/>
                </a:tc>
                <a:tc>
                  <a:txBody>
                    <a:bodyPr/>
                    <a:lstStyle/>
                    <a:p>
                      <a:pPr algn="ctr" latinLnBrk="1"/>
                      <a:r>
                        <a:rPr lang="en-US" altLang="ko-KR" b="1" dirty="0" smtClean="0">
                          <a:latin typeface="Trebuchet MS" panose="020B0603020202020204" pitchFamily="34" charset="0"/>
                          <a:cs typeface="Tahoma" panose="020B0604030504040204" pitchFamily="34" charset="0"/>
                        </a:rPr>
                        <a:t>7.95x10</a:t>
                      </a:r>
                      <a:r>
                        <a:rPr lang="en-US" altLang="ko-KR" b="1" baseline="30000" dirty="0" smtClean="0">
                          <a:latin typeface="Trebuchet MS" panose="020B0603020202020204" pitchFamily="34" charset="0"/>
                          <a:cs typeface="Tahoma" panose="020B0604030504040204" pitchFamily="34" charset="0"/>
                        </a:rPr>
                        <a:t>-5</a:t>
                      </a:r>
                      <a:endParaRPr lang="ko-KR" altLang="en-US" b="1" dirty="0">
                        <a:latin typeface="Trebuchet MS" panose="020B0603020202020204" pitchFamily="34" charset="0"/>
                        <a:cs typeface="Tahoma" panose="020B0604030504040204" pitchFamily="34" charset="0"/>
                      </a:endParaRPr>
                    </a:p>
                  </a:txBody>
                  <a:tcPr/>
                </a:tc>
              </a:tr>
              <a:tr h="370840">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B w="28575" cap="flat" cmpd="sng" algn="ctr">
                      <a:solidFill>
                        <a:schemeClr val="tx1"/>
                      </a:solidFill>
                      <a:prstDash val="solid"/>
                      <a:round/>
                      <a:headEnd type="none" w="med" len="med"/>
                      <a:tailEnd type="none" w="med" len="med"/>
                    </a:lnB>
                  </a:tcPr>
                </a:tc>
                <a:tc>
                  <a:txBody>
                    <a:bodyPr/>
                    <a:lstStyle/>
                    <a:p>
                      <a:pPr algn="ctr" latinLnBrk="1"/>
                      <a:r>
                        <a:rPr lang="en-US" altLang="ko-KR" dirty="0" smtClean="0">
                          <a:latin typeface="Trebuchet MS" panose="020B0603020202020204" pitchFamily="34" charset="0"/>
                          <a:cs typeface="Tahoma" panose="020B0604030504040204" pitchFamily="34" charset="0"/>
                        </a:rPr>
                        <a:t>rs187810</a:t>
                      </a:r>
                      <a:endParaRPr lang="ko-KR" altLang="en-US" dirty="0">
                        <a:latin typeface="Trebuchet MS" panose="020B0603020202020204" pitchFamily="34" charset="0"/>
                        <a:cs typeface="Tahoma" panose="020B0604030504040204" pitchFamily="34" charset="0"/>
                      </a:endParaRPr>
                    </a:p>
                  </a:txBody>
                  <a:tcPr>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latin typeface="Trebuchet MS" panose="020B0603020202020204" pitchFamily="34" charset="0"/>
                          <a:cs typeface="Tahoma" panose="020B0604030504040204" pitchFamily="34" charset="0"/>
                        </a:rPr>
                        <a:t>6.50x10</a:t>
                      </a:r>
                      <a:r>
                        <a:rPr lang="en-US" altLang="ko-KR" baseline="30000" dirty="0" smtClean="0">
                          <a:latin typeface="Trebuchet MS" panose="020B0603020202020204" pitchFamily="34" charset="0"/>
                          <a:cs typeface="Tahoma" panose="020B0604030504040204" pitchFamily="34" charset="0"/>
                        </a:rPr>
                        <a:t>-4</a:t>
                      </a:r>
                      <a:endParaRPr lang="ko-KR" altLang="en-US" dirty="0" smtClean="0">
                        <a:latin typeface="Trebuchet MS" panose="020B0603020202020204" pitchFamily="34" charset="0"/>
                        <a:cs typeface="Tahoma" panose="020B0604030504040204" pitchFamily="34" charset="0"/>
                      </a:endParaRPr>
                    </a:p>
                  </a:txBody>
                  <a:tcP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latinLnBrk="1"/>
                      <a:r>
                        <a:rPr lang="en-US" altLang="ko-KR" dirty="0" smtClean="0">
                          <a:latin typeface="Trebuchet MS" panose="020B0603020202020204" pitchFamily="34" charset="0"/>
                        </a:rPr>
                        <a:t>6</a:t>
                      </a:r>
                      <a:endParaRPr lang="ko-KR" altLang="en-US" dirty="0">
                        <a:latin typeface="Trebuchet MS" panose="020B060302020202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latinLnBrk="1"/>
                      <a:r>
                        <a:rPr lang="en-US" altLang="ko-KR" dirty="0" smtClean="0">
                          <a:latin typeface="Trebuchet MS" panose="020B0603020202020204" pitchFamily="34" charset="0"/>
                          <a:cs typeface="Tahoma" panose="020B0604030504040204" pitchFamily="34" charset="0"/>
                        </a:rPr>
                        <a:t>rs346307</a:t>
                      </a:r>
                      <a:endParaRPr lang="ko-KR" altLang="en-US" dirty="0">
                        <a:latin typeface="Trebuchet MS" panose="020B0603020202020204" pitchFamily="34" charset="0"/>
                        <a:cs typeface="Tahoma" panose="020B0604030504040204" pitchFamily="34" charset="0"/>
                      </a:endParaRPr>
                    </a:p>
                  </a:txBody>
                  <a:tcPr>
                    <a:lnB w="28575" cap="flat" cmpd="sng" algn="ctr">
                      <a:solidFill>
                        <a:schemeClr val="tx1"/>
                      </a:solidFill>
                      <a:prstDash val="solid"/>
                      <a:round/>
                      <a:headEnd type="none" w="med" len="med"/>
                      <a:tailEnd type="none" w="med" len="med"/>
                    </a:lnB>
                  </a:tcPr>
                </a:tc>
                <a:tc>
                  <a:txBody>
                    <a:bodyPr/>
                    <a:lstStyle/>
                    <a:p>
                      <a:pPr algn="ctr" latinLnBrk="1"/>
                      <a:r>
                        <a:rPr lang="en-US" altLang="ko-KR" b="1" dirty="0" smtClean="0">
                          <a:latin typeface="Trebuchet MS" panose="020B0603020202020204" pitchFamily="34" charset="0"/>
                          <a:cs typeface="Tahoma" panose="020B0604030504040204" pitchFamily="34" charset="0"/>
                        </a:rPr>
                        <a:t>1.09x10</a:t>
                      </a:r>
                      <a:r>
                        <a:rPr lang="en-US" altLang="ko-KR" b="1" baseline="30000" dirty="0" smtClean="0">
                          <a:latin typeface="Trebuchet MS" panose="020B0603020202020204" pitchFamily="34" charset="0"/>
                          <a:cs typeface="Tahoma" panose="020B0604030504040204" pitchFamily="34" charset="0"/>
                        </a:rPr>
                        <a:t>-4</a:t>
                      </a:r>
                      <a:endParaRPr lang="ko-KR" altLang="en-US" b="1" dirty="0">
                        <a:latin typeface="Trebuchet MS" panose="020B0603020202020204" pitchFamily="34" charset="0"/>
                        <a:cs typeface="Tahoma" panose="020B0604030504040204" pitchFamily="34" charset="0"/>
                      </a:endParaRPr>
                    </a:p>
                  </a:txBody>
                  <a:tcP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3389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a:xfrm>
            <a:off x="1775520" y="2906714"/>
            <a:ext cx="7811144" cy="1500187"/>
          </a:xfrm>
        </p:spPr>
        <p:txBody>
          <a:bodyPr/>
          <a:lstStyle/>
          <a:p>
            <a:pPr algn="r"/>
            <a:r>
              <a:rPr lang="en-US" altLang="ko-KR" dirty="0" smtClean="0"/>
              <a:t>Discussion</a:t>
            </a:r>
            <a:endParaRPr lang="ko-KR" altLang="en-US" dirty="0"/>
          </a:p>
        </p:txBody>
      </p:sp>
      <p:sp>
        <p:nvSpPr>
          <p:cNvPr id="3" name="텍스트 개체 틀 2"/>
          <p:cNvSpPr>
            <a:spLocks noGrp="1"/>
          </p:cNvSpPr>
          <p:nvPr>
            <p:ph type="body" idx="13"/>
          </p:nvPr>
        </p:nvSpPr>
        <p:spPr/>
        <p:txBody>
          <a:bodyPr/>
          <a:lstStyle/>
          <a:p>
            <a:endParaRPr lang="ko-KR" altLang="en-US"/>
          </a:p>
        </p:txBody>
      </p:sp>
      <p:grpSp>
        <p:nvGrpSpPr>
          <p:cNvPr id="4" name="그룹 3"/>
          <p:cNvGrpSpPr/>
          <p:nvPr/>
        </p:nvGrpSpPr>
        <p:grpSpPr>
          <a:xfrm>
            <a:off x="-672752" y="4077072"/>
            <a:ext cx="6659216" cy="144016"/>
            <a:chOff x="-3132856" y="4005064"/>
            <a:chExt cx="6659216" cy="144016"/>
          </a:xfrm>
        </p:grpSpPr>
        <p:cxnSp>
          <p:nvCxnSpPr>
            <p:cNvPr id="5" name="직선 연결선 4"/>
            <p:cNvCxnSpPr/>
            <p:nvPr/>
          </p:nvCxnSpPr>
          <p:spPr>
            <a:xfrm>
              <a:off x="-3132856" y="4077072"/>
              <a:ext cx="65152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82344" y="4005064"/>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370170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Discussion</a:t>
            </a:r>
            <a:endParaRPr lang="ko-KR" altLang="en-US" dirty="0"/>
          </a:p>
        </p:txBody>
      </p:sp>
      <p:sp>
        <p:nvSpPr>
          <p:cNvPr id="3" name="내용 개체 틀 2"/>
          <p:cNvSpPr>
            <a:spLocks noGrp="1"/>
          </p:cNvSpPr>
          <p:nvPr>
            <p:ph idx="1"/>
          </p:nvPr>
        </p:nvSpPr>
        <p:spPr/>
        <p:txBody>
          <a:bodyPr>
            <a:normAutofit/>
          </a:bodyPr>
          <a:lstStyle/>
          <a:p>
            <a:r>
              <a:rPr lang="en-US" altLang="ko-KR" dirty="0" smtClean="0"/>
              <a:t>In many GWASs, there is no efficient strategy for informative individual selection. </a:t>
            </a:r>
          </a:p>
          <a:p>
            <a:endParaRPr lang="en-US" altLang="ko-KR" sz="1500" dirty="0"/>
          </a:p>
          <a:p>
            <a:r>
              <a:rPr lang="en-US" altLang="ko-KR" dirty="0" smtClean="0"/>
              <a:t>Our results show that individual selection based on an absolute risk improves statistical power. Moreover, it has similar effect that enlarge the number of samples.</a:t>
            </a:r>
          </a:p>
          <a:p>
            <a:endParaRPr lang="en-US" altLang="ko-KR" sz="1500" dirty="0"/>
          </a:p>
          <a:p>
            <a:r>
              <a:rPr lang="en-US" altLang="ko-KR" dirty="0" smtClean="0"/>
              <a:t>Even though the proposed method makes ascertained individuals more homogeneous, there still exists heterogeneity between individuals.</a:t>
            </a:r>
            <a:endParaRPr lang="en-US" altLang="ko-KR" dirty="0" smtClean="0">
              <a:ea typeface="Tahoma" panose="020B0604030504040204" pitchFamily="34" charset="0"/>
            </a:endParaRPr>
          </a:p>
          <a:p>
            <a:pPr marL="0" indent="0">
              <a:buNone/>
            </a:pPr>
            <a:r>
              <a:rPr lang="en-US" altLang="ko-KR" dirty="0" smtClean="0">
                <a:ea typeface="Tahoma" panose="020B0604030504040204" pitchFamily="34" charset="0"/>
              </a:rPr>
              <a:t>   ⇒ Weighted score statistics seems to be an efficient  </a:t>
            </a:r>
          </a:p>
          <a:p>
            <a:pPr marL="0" indent="0">
              <a:buNone/>
            </a:pPr>
            <a:r>
              <a:rPr lang="en-US" altLang="ko-KR" dirty="0">
                <a:ea typeface="Tahoma" panose="020B0604030504040204" pitchFamily="34" charset="0"/>
              </a:rPr>
              <a:t> </a:t>
            </a:r>
            <a:r>
              <a:rPr lang="en-US" altLang="ko-KR" dirty="0" smtClean="0">
                <a:ea typeface="Tahoma" panose="020B0604030504040204" pitchFamily="34" charset="0"/>
              </a:rPr>
              <a:t>      choice.</a:t>
            </a:r>
            <a:endParaRPr lang="ko-KR" altLang="en-US" dirty="0"/>
          </a:p>
        </p:txBody>
      </p:sp>
      <p:grpSp>
        <p:nvGrpSpPr>
          <p:cNvPr id="4" name="그룹 3"/>
          <p:cNvGrpSpPr/>
          <p:nvPr/>
        </p:nvGrpSpPr>
        <p:grpSpPr>
          <a:xfrm>
            <a:off x="4367808" y="836712"/>
            <a:ext cx="6300192" cy="144016"/>
            <a:chOff x="7452320" y="836712"/>
            <a:chExt cx="6300192" cy="144016"/>
          </a:xfrm>
        </p:grpSpPr>
        <p:cxnSp>
          <p:nvCxnSpPr>
            <p:cNvPr id="5" name="직선 연결선 4"/>
            <p:cNvCxnSpPr/>
            <p:nvPr/>
          </p:nvCxnSpPr>
          <p:spPr>
            <a:xfrm>
              <a:off x="7524328" y="908720"/>
              <a:ext cx="6228184"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슬라이드 번호 개체 틀 6"/>
          <p:cNvSpPr>
            <a:spLocks noGrp="1"/>
          </p:cNvSpPr>
          <p:nvPr>
            <p:ph type="sldNum" sz="quarter" idx="4294967295"/>
          </p:nvPr>
        </p:nvSpPr>
        <p:spPr>
          <a:xfrm>
            <a:off x="8077200" y="6356351"/>
            <a:ext cx="2133600" cy="365125"/>
          </a:xfrm>
        </p:spPr>
        <p:txBody>
          <a:bodyPr/>
          <a:lstStyle/>
          <a:p>
            <a:r>
              <a:rPr lang="en-US" altLang="ko-KR" dirty="0" smtClean="0"/>
              <a:t>33</a:t>
            </a:r>
            <a:endParaRPr lang="ko-KR" altLang="en-US" dirty="0"/>
          </a:p>
        </p:txBody>
      </p:sp>
    </p:spTree>
    <p:extLst>
      <p:ext uri="{BB962C8B-B14F-4D97-AF65-F5344CB8AC3E}">
        <p14:creationId xmlns:p14="http://schemas.microsoft.com/office/powerpoint/2010/main" val="136818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03512" y="404664"/>
            <a:ext cx="8229600" cy="720080"/>
          </a:xfrm>
        </p:spPr>
        <p:txBody>
          <a:bodyPr>
            <a:normAutofit fontScale="90000"/>
          </a:bodyPr>
          <a:lstStyle/>
          <a:p>
            <a:pPr algn="just"/>
            <a:r>
              <a:rPr lang="en-US" altLang="ko-KR" dirty="0" smtClean="0"/>
              <a:t>What makes people different</a:t>
            </a:r>
            <a:endParaRPr lang="ko-KR" altLang="en-US" dirty="0"/>
          </a:p>
        </p:txBody>
      </p:sp>
      <p:pic>
        <p:nvPicPr>
          <p:cNvPr id="14" name="내용 개체 틀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1564" y="1612776"/>
            <a:ext cx="800100" cy="800100"/>
          </a:xfrm>
        </p:spPr>
      </p:pic>
      <p:pic>
        <p:nvPicPr>
          <p:cNvPr id="15" name="그림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732" y="1620788"/>
            <a:ext cx="800100" cy="800100"/>
          </a:xfrm>
          <a:prstGeom prst="rect">
            <a:avLst/>
          </a:prstGeom>
        </p:spPr>
      </p:pic>
      <p:pic>
        <p:nvPicPr>
          <p:cNvPr id="16" name="그림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1884" y="1620788"/>
            <a:ext cx="800100" cy="800100"/>
          </a:xfrm>
          <a:prstGeom prst="rect">
            <a:avLst/>
          </a:prstGeom>
        </p:spPr>
      </p:pic>
      <p:pic>
        <p:nvPicPr>
          <p:cNvPr id="17" name="그림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8028" y="1620788"/>
            <a:ext cx="800100" cy="800100"/>
          </a:xfrm>
          <a:prstGeom prst="rect">
            <a:avLst/>
          </a:prstGeom>
        </p:spPr>
      </p:pic>
      <p:pic>
        <p:nvPicPr>
          <p:cNvPr id="18" name="그림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88188" y="1620788"/>
            <a:ext cx="800100" cy="800100"/>
          </a:xfrm>
          <a:prstGeom prst="rect">
            <a:avLst/>
          </a:prstGeom>
        </p:spPr>
      </p:pic>
      <p:sp>
        <p:nvSpPr>
          <p:cNvPr id="22" name="TextBox 21"/>
          <p:cNvSpPr txBox="1"/>
          <p:nvPr/>
        </p:nvSpPr>
        <p:spPr>
          <a:xfrm>
            <a:off x="1919537" y="2708921"/>
            <a:ext cx="8352927" cy="3139321"/>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a:latin typeface="Tahoma" panose="020B0604030504040204" pitchFamily="34" charset="0"/>
                <a:ea typeface="Tahoma" panose="020B0604030504040204" pitchFamily="34" charset="0"/>
                <a:cs typeface="Tahoma" panose="020B0604030504040204" pitchFamily="34" charset="0"/>
              </a:rPr>
              <a:t>Human Genome consists of 23 pairs of chromosomes and about 3 billion nucleotide sequences. </a:t>
            </a:r>
          </a:p>
          <a:p>
            <a:pPr marL="285750" indent="-285750">
              <a:buFont typeface="Arial" panose="020B0604020202020204" pitchFamily="34" charset="0"/>
              <a:buChar char="•"/>
            </a:pPr>
            <a:endParaRPr lang="en-US" altLang="ko-KR" sz="22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2200" dirty="0">
                <a:latin typeface="Tahoma" panose="020B0604030504040204" pitchFamily="34" charset="0"/>
                <a:ea typeface="Tahoma" panose="020B0604030504040204" pitchFamily="34" charset="0"/>
                <a:cs typeface="Tahoma" panose="020B0604030504040204" pitchFamily="34" charset="0"/>
              </a:rPr>
              <a:t>All of human has 99.9% of same nucleotide and 0.1% of different nucleotide, and</a:t>
            </a:r>
            <a:r>
              <a:rPr lang="en-US" altLang="ko-KR" sz="2200" b="1" dirty="0">
                <a:latin typeface="Tahoma" panose="020B0604030504040204" pitchFamily="34" charset="0"/>
                <a:ea typeface="Tahoma" panose="020B0604030504040204" pitchFamily="34" charset="0"/>
                <a:cs typeface="Tahoma" panose="020B0604030504040204" pitchFamily="34" charset="0"/>
              </a:rPr>
              <a:t> it makes the genetic difference among the people.</a:t>
            </a:r>
          </a:p>
          <a:p>
            <a:pPr marL="285750" indent="-285750">
              <a:buFont typeface="Arial" panose="020B0604020202020204" pitchFamily="34" charset="0"/>
              <a:buChar char="•"/>
            </a:pPr>
            <a:endParaRPr lang="en-US" altLang="ko-KR" sz="22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2200" dirty="0">
                <a:latin typeface="Tahoma" panose="020B0604030504040204" pitchFamily="34" charset="0"/>
                <a:ea typeface="Tahoma" panose="020B0604030504040204" pitchFamily="34" charset="0"/>
                <a:cs typeface="Tahoma" panose="020B0604030504040204" pitchFamily="34" charset="0"/>
              </a:rPr>
              <a:t>Thus, DNA sequencing is the most basic step to examine biological phenomenon.</a:t>
            </a:r>
          </a:p>
        </p:txBody>
      </p:sp>
      <p:pic>
        <p:nvPicPr>
          <p:cNvPr id="23" name="그림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20336" y="1628800"/>
            <a:ext cx="800100" cy="800100"/>
          </a:xfrm>
          <a:prstGeom prst="rect">
            <a:avLst/>
          </a:prstGeom>
        </p:spPr>
      </p:pic>
      <p:grpSp>
        <p:nvGrpSpPr>
          <p:cNvPr id="8" name="그룹 7"/>
          <p:cNvGrpSpPr/>
          <p:nvPr/>
        </p:nvGrpSpPr>
        <p:grpSpPr>
          <a:xfrm>
            <a:off x="8796808" y="836712"/>
            <a:ext cx="1871192" cy="144016"/>
            <a:chOff x="7452320" y="836712"/>
            <a:chExt cx="1871192" cy="144016"/>
          </a:xfrm>
        </p:grpSpPr>
        <p:cxnSp>
          <p:nvCxnSpPr>
            <p:cNvPr id="4" name="직선 연결선 3"/>
            <p:cNvCxnSpPr/>
            <p:nvPr/>
          </p:nvCxnSpPr>
          <p:spPr>
            <a:xfrm>
              <a:off x="7524328" y="908720"/>
              <a:ext cx="1799184"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슬라이드 번호 개체 틀 2"/>
          <p:cNvSpPr>
            <a:spLocks noGrp="1"/>
          </p:cNvSpPr>
          <p:nvPr>
            <p:ph type="sldNum" sz="quarter" idx="4294967295"/>
          </p:nvPr>
        </p:nvSpPr>
        <p:spPr>
          <a:xfrm>
            <a:off x="8077200" y="6356351"/>
            <a:ext cx="2133600" cy="365125"/>
          </a:xfrm>
        </p:spPr>
        <p:txBody>
          <a:bodyPr/>
          <a:lstStyle/>
          <a:p>
            <a:fld id="{42FB122E-1395-4605-AD60-0E5CED0707A7}" type="slidenum">
              <a:rPr lang="ko-KR" altLang="en-US" smtClean="0"/>
              <a:t>4</a:t>
            </a:fld>
            <a:endParaRPr lang="ko-KR" altLang="en-US" dirty="0"/>
          </a:p>
        </p:txBody>
      </p:sp>
    </p:spTree>
    <p:extLst>
      <p:ext uri="{BB962C8B-B14F-4D97-AF65-F5344CB8AC3E}">
        <p14:creationId xmlns:p14="http://schemas.microsoft.com/office/powerpoint/2010/main" val="4101781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gn="just"/>
            <a:r>
              <a:rPr lang="en-US" altLang="ko-KR" dirty="0" smtClean="0"/>
              <a:t>History of DNA Sequencing Tech.</a:t>
            </a:r>
            <a:endParaRPr lang="ko-KR" altLang="en-US" dirty="0"/>
          </a:p>
        </p:txBody>
      </p:sp>
      <p:grpSp>
        <p:nvGrpSpPr>
          <p:cNvPr id="103" name="그룹 102"/>
          <p:cNvGrpSpPr/>
          <p:nvPr/>
        </p:nvGrpSpPr>
        <p:grpSpPr>
          <a:xfrm>
            <a:off x="2135561" y="1484784"/>
            <a:ext cx="7949867" cy="2808312"/>
            <a:chOff x="611560" y="1708938"/>
            <a:chExt cx="7949867" cy="2808312"/>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t="50000" b="44887"/>
            <a:stretch/>
          </p:blipFill>
          <p:spPr>
            <a:xfrm>
              <a:off x="683568" y="3356992"/>
              <a:ext cx="7511925" cy="277960"/>
            </a:xfrm>
            <a:prstGeom prst="rect">
              <a:avLst/>
            </a:prstGeom>
          </p:spPr>
        </p:pic>
        <p:sp>
          <p:nvSpPr>
            <p:cNvPr id="24" name="TextBox 23"/>
            <p:cNvSpPr txBox="1"/>
            <p:nvPr/>
          </p:nvSpPr>
          <p:spPr>
            <a:xfrm>
              <a:off x="611560" y="1924962"/>
              <a:ext cx="1634486" cy="954107"/>
            </a:xfrm>
            <a:prstGeom prst="rect">
              <a:avLst/>
            </a:prstGeom>
            <a:noFill/>
          </p:spPr>
          <p:txBody>
            <a:bodyPr wrap="none" rtlCol="0">
              <a:spAutoFit/>
            </a:bodyPr>
            <a:lstStyle/>
            <a:p>
              <a:r>
                <a:rPr lang="en-US" altLang="ko-KR" sz="1400" b="1" i="1" dirty="0">
                  <a:latin typeface="Arial Unicode MS" panose="020B0604020202020204" pitchFamily="50" charset="-127"/>
                  <a:ea typeface="Arial Unicode MS" panose="020B0604020202020204" pitchFamily="50" charset="-127"/>
                  <a:cs typeface="Arial Unicode MS" panose="020B0604020202020204" pitchFamily="50" charset="-127"/>
                </a:rPr>
                <a:t>2000 - 2003</a:t>
              </a:r>
            </a:p>
            <a:p>
              <a:r>
                <a:rPr lang="en-US" altLang="ko-KR" sz="1400" dirty="0">
                  <a:latin typeface="Tahoma" panose="020B0604030504040204" pitchFamily="34" charset="0"/>
                  <a:ea typeface="Tahoma" panose="020B0604030504040204" pitchFamily="34" charset="0"/>
                  <a:cs typeface="Tahoma" panose="020B0604030504040204" pitchFamily="34" charset="0"/>
                </a:rPr>
                <a:t>Human Genome</a:t>
              </a:r>
            </a:p>
            <a:p>
              <a:r>
                <a:rPr lang="en-US" altLang="ko-KR" sz="1400" dirty="0">
                  <a:latin typeface="Tahoma" panose="020B0604030504040204" pitchFamily="34" charset="0"/>
                  <a:ea typeface="Tahoma" panose="020B0604030504040204" pitchFamily="34" charset="0"/>
                  <a:cs typeface="Tahoma" panose="020B0604030504040204" pitchFamily="34" charset="0"/>
                </a:rPr>
                <a:t>project Completed</a:t>
              </a:r>
            </a:p>
            <a:p>
              <a:r>
                <a:rPr lang="en-US" altLang="ko-KR" sz="1400" dirty="0">
                  <a:latin typeface="Tahoma" panose="020B0604030504040204" pitchFamily="34" charset="0"/>
                  <a:cs typeface="Tahoma" panose="020B0604030504040204" pitchFamily="34" charset="0"/>
                </a:rPr>
                <a:t>$100 Million</a:t>
              </a:r>
              <a:endParaRPr lang="ko-KR" altLang="en-US" sz="1400" dirty="0">
                <a:latin typeface="Tahoma" panose="020B0604030504040204" pitchFamily="34" charset="0"/>
                <a:cs typeface="Tahoma" panose="020B0604030504040204" pitchFamily="34" charset="0"/>
              </a:endParaRPr>
            </a:p>
          </p:txBody>
        </p:sp>
        <p:sp>
          <p:nvSpPr>
            <p:cNvPr id="36" name="타원 35"/>
            <p:cNvSpPr/>
            <p:nvPr/>
          </p:nvSpPr>
          <p:spPr>
            <a:xfrm>
              <a:off x="1187624" y="3591019"/>
              <a:ext cx="216024" cy="216024"/>
            </a:xfrm>
            <a:prstGeom prst="ellipse">
              <a:avLst/>
            </a:prstGeom>
            <a:ln>
              <a:solidFill>
                <a:srgbClr val="66666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a:p>
          </p:txBody>
        </p:sp>
        <p:cxnSp>
          <p:nvCxnSpPr>
            <p:cNvPr id="37" name="직선 연결선 36"/>
            <p:cNvCxnSpPr/>
            <p:nvPr/>
          </p:nvCxnSpPr>
          <p:spPr>
            <a:xfrm flipV="1">
              <a:off x="1304605" y="3823882"/>
              <a:ext cx="0" cy="324036"/>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nvGrpSpPr>
            <p:cNvPr id="69" name="그룹 68"/>
            <p:cNvGrpSpPr/>
            <p:nvPr/>
          </p:nvGrpSpPr>
          <p:grpSpPr>
            <a:xfrm>
              <a:off x="4813179" y="2451827"/>
              <a:ext cx="216024" cy="923168"/>
              <a:chOff x="4813179" y="2127790"/>
              <a:chExt cx="216024" cy="923168"/>
            </a:xfrm>
          </p:grpSpPr>
          <p:sp>
            <p:nvSpPr>
              <p:cNvPr id="51" name="타원 50"/>
              <p:cNvSpPr/>
              <p:nvPr/>
            </p:nvSpPr>
            <p:spPr>
              <a:xfrm>
                <a:off x="4813179" y="2834934"/>
                <a:ext cx="216024" cy="216024"/>
              </a:xfrm>
              <a:prstGeom prst="ellipse">
                <a:avLst/>
              </a:prstGeom>
              <a:ln>
                <a:solidFill>
                  <a:srgbClr val="66666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a:p>
            </p:txBody>
          </p:sp>
          <p:cxnSp>
            <p:nvCxnSpPr>
              <p:cNvPr id="62" name="직선 연결선 61"/>
              <p:cNvCxnSpPr/>
              <p:nvPr/>
            </p:nvCxnSpPr>
            <p:spPr>
              <a:xfrm>
                <a:off x="4921191" y="2127790"/>
                <a:ext cx="0" cy="670268"/>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3246869" y="1708938"/>
              <a:ext cx="1613163" cy="1169551"/>
            </a:xfrm>
            <a:prstGeom prst="rect">
              <a:avLst/>
            </a:prstGeom>
            <a:noFill/>
          </p:spPr>
          <p:txBody>
            <a:bodyPr wrap="square" rtlCol="0">
              <a:spAutoFit/>
            </a:bodyPr>
            <a:lstStyle/>
            <a:p>
              <a:r>
                <a:rPr lang="en-US" altLang="ko-KR" sz="1400" b="1" i="1" dirty="0">
                  <a:latin typeface="Arial Unicode MS" panose="020B0604020202020204" pitchFamily="50" charset="-127"/>
                  <a:ea typeface="Arial Unicode MS" panose="020B0604020202020204" pitchFamily="50" charset="-127"/>
                  <a:cs typeface="Arial Unicode MS" panose="020B0604020202020204" pitchFamily="50" charset="-127"/>
                </a:rPr>
                <a:t>2009</a:t>
              </a:r>
            </a:p>
            <a:p>
              <a:r>
                <a:rPr lang="en-US" altLang="ko-KR" sz="1400" dirty="0">
                  <a:latin typeface="Arial Unicode MS" panose="020B0604020202020204" pitchFamily="50" charset="-127"/>
                  <a:ea typeface="Arial Unicode MS" panose="020B0604020202020204" pitchFamily="50" charset="-127"/>
                  <a:cs typeface="Arial Unicode MS" panose="020B0604020202020204" pitchFamily="50" charset="-127"/>
                </a:rPr>
                <a:t>$48,000 </a:t>
              </a:r>
              <a:r>
                <a:rPr lang="en-US" altLang="ko-KR" sz="1400" dirty="0" err="1">
                  <a:latin typeface="Arial Unicode MS" panose="020B0604020202020204" pitchFamily="50" charset="-127"/>
                  <a:ea typeface="Arial Unicode MS" panose="020B0604020202020204" pitchFamily="50" charset="-127"/>
                  <a:cs typeface="Arial Unicode MS" panose="020B0604020202020204" pitchFamily="50" charset="-127"/>
                </a:rPr>
                <a:t>Illumina</a:t>
              </a:r>
              <a:endParaRPr lang="en-US" altLang="ko-KR" sz="1400" dirty="0">
                <a:latin typeface="Arial Unicode MS" panose="020B0604020202020204" pitchFamily="50" charset="-127"/>
                <a:ea typeface="Arial Unicode MS" panose="020B0604020202020204" pitchFamily="50" charset="-127"/>
                <a:cs typeface="Arial Unicode MS" panose="020B0604020202020204" pitchFamily="50" charset="-127"/>
              </a:endParaRPr>
            </a:p>
            <a:p>
              <a:r>
                <a:rPr lang="en-US" altLang="ko-KR" sz="1400" dirty="0">
                  <a:latin typeface="Arial Unicode MS" panose="020B0604020202020204" pitchFamily="50" charset="-127"/>
                  <a:ea typeface="Arial Unicode MS" panose="020B0604020202020204" pitchFamily="50" charset="-127"/>
                  <a:cs typeface="Arial Unicode MS" panose="020B0604020202020204" pitchFamily="50" charset="-127"/>
                </a:rPr>
                <a:t>“Cost will fall from $ 48,000 to under $1,000 during 5 years”</a:t>
              </a:r>
            </a:p>
          </p:txBody>
        </p:sp>
        <p:cxnSp>
          <p:nvCxnSpPr>
            <p:cNvPr id="72" name="직선 연결선 71"/>
            <p:cNvCxnSpPr/>
            <p:nvPr/>
          </p:nvCxnSpPr>
          <p:spPr>
            <a:xfrm flipH="1">
              <a:off x="4824028" y="2411596"/>
              <a:ext cx="108012" cy="0"/>
            </a:xfrm>
            <a:prstGeom prst="line">
              <a:avLst/>
            </a:prstGeom>
            <a:ln>
              <a:solidFill>
                <a:srgbClr val="666666"/>
              </a:solidFill>
              <a:prstDash val="dash"/>
            </a:ln>
          </p:spPr>
          <p:style>
            <a:lnRef idx="1">
              <a:schemeClr val="accent1"/>
            </a:lnRef>
            <a:fillRef idx="0">
              <a:schemeClr val="accent1"/>
            </a:fillRef>
            <a:effectRef idx="0">
              <a:schemeClr val="accent1"/>
            </a:effectRef>
            <a:fontRef idx="minor">
              <a:schemeClr val="tx1"/>
            </a:fontRef>
          </p:style>
        </p:cxnSp>
        <p:grpSp>
          <p:nvGrpSpPr>
            <p:cNvPr id="80" name="그룹 79"/>
            <p:cNvGrpSpPr/>
            <p:nvPr/>
          </p:nvGrpSpPr>
          <p:grpSpPr>
            <a:xfrm>
              <a:off x="5868144" y="3645024"/>
              <a:ext cx="1829187" cy="864096"/>
              <a:chOff x="5364088" y="3645024"/>
              <a:chExt cx="1829187" cy="864096"/>
            </a:xfrm>
          </p:grpSpPr>
          <p:sp>
            <p:nvSpPr>
              <p:cNvPr id="74" name="타원 73"/>
              <p:cNvSpPr/>
              <p:nvPr/>
            </p:nvSpPr>
            <p:spPr>
              <a:xfrm>
                <a:off x="5364088" y="3645024"/>
                <a:ext cx="216024" cy="216024"/>
              </a:xfrm>
              <a:prstGeom prst="ellipse">
                <a:avLst/>
              </a:prstGeom>
              <a:ln>
                <a:solidFill>
                  <a:srgbClr val="66666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a:p>
            </p:txBody>
          </p:sp>
          <p:sp>
            <p:nvSpPr>
              <p:cNvPr id="78" name="TextBox 77"/>
              <p:cNvSpPr txBox="1"/>
              <p:nvPr/>
            </p:nvSpPr>
            <p:spPr>
              <a:xfrm>
                <a:off x="5580112" y="3985900"/>
                <a:ext cx="1613163" cy="523220"/>
              </a:xfrm>
              <a:prstGeom prst="rect">
                <a:avLst/>
              </a:prstGeom>
              <a:noFill/>
            </p:spPr>
            <p:txBody>
              <a:bodyPr wrap="square" rtlCol="0">
                <a:spAutoFit/>
              </a:bodyPr>
              <a:lstStyle/>
              <a:p>
                <a:r>
                  <a:rPr lang="en-US" altLang="ko-KR" sz="1400" b="1" i="1" dirty="0">
                    <a:latin typeface="Arial Unicode MS" panose="020B0604020202020204" pitchFamily="50" charset="-127"/>
                    <a:ea typeface="Arial Unicode MS" panose="020B0604020202020204" pitchFamily="50" charset="-127"/>
                    <a:cs typeface="Arial Unicode MS" panose="020B0604020202020204" pitchFamily="50" charset="-127"/>
                  </a:rPr>
                  <a:t>2011</a:t>
                </a:r>
              </a:p>
              <a:p>
                <a:r>
                  <a:rPr lang="en-US" altLang="ko-KR" sz="1400" dirty="0">
                    <a:latin typeface="Arial Unicode MS" panose="020B0604020202020204" pitchFamily="50" charset="-127"/>
                    <a:ea typeface="Arial Unicode MS" panose="020B0604020202020204" pitchFamily="50" charset="-127"/>
                    <a:cs typeface="Arial Unicode MS" panose="020B0604020202020204" pitchFamily="50" charset="-127"/>
                  </a:rPr>
                  <a:t>$5,000 </a:t>
                </a:r>
                <a:r>
                  <a:rPr lang="en-US" altLang="ko-KR" sz="1400" dirty="0" err="1">
                    <a:latin typeface="Arial Unicode MS" panose="020B0604020202020204" pitchFamily="50" charset="-127"/>
                    <a:ea typeface="Arial Unicode MS" panose="020B0604020202020204" pitchFamily="50" charset="-127"/>
                    <a:cs typeface="Arial Unicode MS" panose="020B0604020202020204" pitchFamily="50" charset="-127"/>
                  </a:rPr>
                  <a:t>Illumina</a:t>
                </a:r>
                <a:endParaRPr lang="en-US" altLang="ko-KR" sz="14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79" name="직선 연결선 32"/>
              <p:cNvCxnSpPr/>
              <p:nvPr/>
            </p:nvCxnSpPr>
            <p:spPr>
              <a:xfrm rot="16200000" flipH="1">
                <a:off x="5330684" y="4009617"/>
                <a:ext cx="397996" cy="100859"/>
              </a:xfrm>
              <a:prstGeom prst="bentConnector3">
                <a:avLst>
                  <a:gd name="adj1" fmla="val 102781"/>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81" name="그룹 80"/>
            <p:cNvGrpSpPr/>
            <p:nvPr/>
          </p:nvGrpSpPr>
          <p:grpSpPr>
            <a:xfrm>
              <a:off x="6015747" y="2636913"/>
              <a:ext cx="572477" cy="779151"/>
              <a:chOff x="4456726" y="2271807"/>
              <a:chExt cx="572477" cy="779151"/>
            </a:xfrm>
          </p:grpSpPr>
          <p:sp>
            <p:nvSpPr>
              <p:cNvPr id="82" name="타원 81"/>
              <p:cNvSpPr/>
              <p:nvPr/>
            </p:nvSpPr>
            <p:spPr>
              <a:xfrm>
                <a:off x="4813179" y="2834934"/>
                <a:ext cx="216024" cy="216024"/>
              </a:xfrm>
              <a:prstGeom prst="ellipse">
                <a:avLst/>
              </a:prstGeom>
              <a:ln>
                <a:solidFill>
                  <a:srgbClr val="66666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a:p>
            </p:txBody>
          </p:sp>
          <p:cxnSp>
            <p:nvCxnSpPr>
              <p:cNvPr id="83" name="직선 연결선 82"/>
              <p:cNvCxnSpPr/>
              <p:nvPr/>
            </p:nvCxnSpPr>
            <p:spPr>
              <a:xfrm rot="16200000" flipH="1">
                <a:off x="4419484" y="2309049"/>
                <a:ext cx="532599" cy="458115"/>
              </a:xfrm>
              <a:prstGeom prst="bentConnector3">
                <a:avLst>
                  <a:gd name="adj1" fmla="val 50000"/>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5335101" y="1916832"/>
              <a:ext cx="1613163" cy="523220"/>
            </a:xfrm>
            <a:prstGeom prst="rect">
              <a:avLst/>
            </a:prstGeom>
            <a:noFill/>
          </p:spPr>
          <p:txBody>
            <a:bodyPr wrap="square" rtlCol="0">
              <a:spAutoFit/>
            </a:bodyPr>
            <a:lstStyle/>
            <a:p>
              <a:r>
                <a:rPr lang="en-US" altLang="ko-KR" sz="1400" b="1" i="1" dirty="0">
                  <a:latin typeface="Arial Unicode MS" panose="020B0604020202020204" pitchFamily="50" charset="-127"/>
                  <a:ea typeface="Arial Unicode MS" panose="020B0604020202020204" pitchFamily="50" charset="-127"/>
                  <a:cs typeface="Arial Unicode MS" panose="020B0604020202020204" pitchFamily="50" charset="-127"/>
                </a:rPr>
                <a:t>2012</a:t>
              </a:r>
            </a:p>
            <a:p>
              <a:r>
                <a:rPr lang="en-US" altLang="ko-KR" sz="1400" dirty="0">
                  <a:latin typeface="Arial Unicode MS" panose="020B0604020202020204" pitchFamily="50" charset="-127"/>
                  <a:ea typeface="Arial Unicode MS" panose="020B0604020202020204" pitchFamily="50" charset="-127"/>
                  <a:cs typeface="Arial Unicode MS" panose="020B0604020202020204" pitchFamily="50" charset="-127"/>
                </a:rPr>
                <a:t>$6,995 Gene by Gene, Ltd.</a:t>
              </a:r>
            </a:p>
          </p:txBody>
        </p:sp>
        <p:sp>
          <p:nvSpPr>
            <p:cNvPr id="95" name="타원 94"/>
            <p:cNvSpPr/>
            <p:nvPr/>
          </p:nvSpPr>
          <p:spPr>
            <a:xfrm>
              <a:off x="7452320" y="3212976"/>
              <a:ext cx="216024" cy="216024"/>
            </a:xfrm>
            <a:prstGeom prst="ellipse">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a:p>
          </p:txBody>
        </p:sp>
        <p:cxnSp>
          <p:nvCxnSpPr>
            <p:cNvPr id="96" name="직선 연결선 95"/>
            <p:cNvCxnSpPr>
              <a:stCxn id="95" idx="0"/>
            </p:cNvCxnSpPr>
            <p:nvPr/>
          </p:nvCxnSpPr>
          <p:spPr>
            <a:xfrm flipV="1">
              <a:off x="7560332" y="2888940"/>
              <a:ext cx="0" cy="324036"/>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948264" y="2401724"/>
              <a:ext cx="1613163" cy="523220"/>
            </a:xfrm>
            <a:prstGeom prst="rect">
              <a:avLst/>
            </a:prstGeom>
            <a:noFill/>
          </p:spPr>
          <p:txBody>
            <a:bodyPr wrap="square" rtlCol="0">
              <a:spAutoFit/>
            </a:bodyPr>
            <a:lstStyle/>
            <a:p>
              <a:r>
                <a:rPr lang="en-US" altLang="ko-KR" sz="1400" b="1" i="1" dirty="0">
                  <a:solidFill>
                    <a:srgbClr val="C00000"/>
                  </a:solidFill>
                  <a:latin typeface="Arial Unicode MS" panose="020B0604020202020204" pitchFamily="50" charset="-127"/>
                  <a:ea typeface="Arial Unicode MS" panose="020B0604020202020204" pitchFamily="50" charset="-127"/>
                  <a:cs typeface="Arial Unicode MS" panose="020B0604020202020204" pitchFamily="50" charset="-127"/>
                </a:rPr>
                <a:t>2014</a:t>
              </a:r>
            </a:p>
            <a:p>
              <a:r>
                <a:rPr lang="en-US" altLang="ko-KR" sz="1400" dirty="0">
                  <a:solidFill>
                    <a:srgbClr val="C00000"/>
                  </a:solidFill>
                  <a:latin typeface="Arial Unicode MS" panose="020B0604020202020204" pitchFamily="50" charset="-127"/>
                  <a:ea typeface="Arial Unicode MS" panose="020B0604020202020204" pitchFamily="50" charset="-127"/>
                  <a:cs typeface="Arial Unicode MS" panose="020B0604020202020204" pitchFamily="50" charset="-127"/>
                </a:rPr>
                <a:t>$1,000 </a:t>
              </a:r>
              <a:r>
                <a:rPr lang="en-US" altLang="ko-KR" sz="1400" dirty="0" err="1">
                  <a:solidFill>
                    <a:srgbClr val="C00000"/>
                  </a:solidFill>
                  <a:latin typeface="Arial Unicode MS" panose="020B0604020202020204" pitchFamily="50" charset="-127"/>
                  <a:ea typeface="Arial Unicode MS" panose="020B0604020202020204" pitchFamily="50" charset="-127"/>
                  <a:cs typeface="Arial Unicode MS" panose="020B0604020202020204" pitchFamily="50" charset="-127"/>
                </a:rPr>
                <a:t>Illumina</a:t>
              </a:r>
              <a:endParaRPr lang="en-US" altLang="ko-KR" sz="1400" dirty="0">
                <a:solidFill>
                  <a:srgbClr val="C00000"/>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99" name="직선 연결선 98"/>
            <p:cNvCxnSpPr/>
            <p:nvPr/>
          </p:nvCxnSpPr>
          <p:spPr>
            <a:xfrm flipH="1">
              <a:off x="1331640" y="4167083"/>
              <a:ext cx="108012" cy="0"/>
            </a:xfrm>
            <a:prstGeom prst="line">
              <a:avLst/>
            </a:prstGeom>
            <a:ln>
              <a:solidFill>
                <a:srgbClr val="666666"/>
              </a:solidFill>
              <a:prstDash val="dash"/>
            </a:ln>
          </p:spPr>
          <p:style>
            <a:lnRef idx="1">
              <a:schemeClr val="accent1"/>
            </a:lnRef>
            <a:fillRef idx="0">
              <a:schemeClr val="accent1"/>
            </a:fillRef>
            <a:effectRef idx="0">
              <a:schemeClr val="accent1"/>
            </a:effectRef>
            <a:fontRef idx="minor">
              <a:schemeClr val="tx1"/>
            </a:fontRef>
          </p:style>
        </p:cxnSp>
        <p:sp>
          <p:nvSpPr>
            <p:cNvPr id="100" name="타원 99"/>
            <p:cNvSpPr/>
            <p:nvPr/>
          </p:nvSpPr>
          <p:spPr>
            <a:xfrm>
              <a:off x="2267744" y="3158971"/>
              <a:ext cx="216024" cy="216024"/>
            </a:xfrm>
            <a:prstGeom prst="ellipse">
              <a:avLst/>
            </a:prstGeom>
            <a:ln>
              <a:solidFill>
                <a:srgbClr val="66666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a:p>
          </p:txBody>
        </p:sp>
        <p:cxnSp>
          <p:nvCxnSpPr>
            <p:cNvPr id="101" name="직선 연결선 100"/>
            <p:cNvCxnSpPr>
              <a:stCxn id="100" idx="0"/>
            </p:cNvCxnSpPr>
            <p:nvPr/>
          </p:nvCxnSpPr>
          <p:spPr>
            <a:xfrm flipV="1">
              <a:off x="2375756" y="2465313"/>
              <a:ext cx="0" cy="693658"/>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485421" y="3778586"/>
              <a:ext cx="2082430" cy="738664"/>
            </a:xfrm>
            <a:prstGeom prst="rect">
              <a:avLst/>
            </a:prstGeom>
            <a:noFill/>
          </p:spPr>
          <p:txBody>
            <a:bodyPr wrap="none" rtlCol="0">
              <a:spAutoFit/>
            </a:bodyPr>
            <a:lstStyle/>
            <a:p>
              <a:r>
                <a:rPr lang="en-US" altLang="ko-KR" sz="1400" b="1" i="1" dirty="0">
                  <a:latin typeface="Arial Unicode MS" panose="020B0604020202020204" pitchFamily="50" charset="-127"/>
                  <a:ea typeface="Arial Unicode MS" panose="020B0604020202020204" pitchFamily="50" charset="-127"/>
                  <a:cs typeface="Arial Unicode MS" panose="020B0604020202020204" pitchFamily="50" charset="-127"/>
                </a:rPr>
                <a:t>1900 - 2005</a:t>
              </a:r>
            </a:p>
            <a:p>
              <a:r>
                <a:rPr lang="en-US" altLang="ko-KR" sz="1400" dirty="0">
                  <a:latin typeface="Tahoma" panose="020B0604030504040204" pitchFamily="34" charset="0"/>
                  <a:ea typeface="Tahoma" panose="020B0604030504040204" pitchFamily="34" charset="0"/>
                  <a:cs typeface="Tahoma" panose="020B0604030504040204" pitchFamily="34" charset="0"/>
                </a:rPr>
                <a:t>Conventional Seq. Tech.</a:t>
              </a:r>
            </a:p>
            <a:p>
              <a:r>
                <a:rPr lang="en-US" altLang="ko-KR" sz="1400" dirty="0">
                  <a:latin typeface="Tahoma" panose="020B0604030504040204" pitchFamily="34" charset="0"/>
                  <a:cs typeface="Tahoma" panose="020B0604030504040204" pitchFamily="34" charset="0"/>
                </a:rPr>
                <a:t>$1 Billon ~ $3 Billon</a:t>
              </a:r>
              <a:endParaRPr lang="ko-KR" altLang="en-US" sz="1400" dirty="0">
                <a:latin typeface="Tahoma" panose="020B0604030504040204" pitchFamily="34" charset="0"/>
                <a:cs typeface="Tahoma" panose="020B0604030504040204" pitchFamily="34" charset="0"/>
              </a:endParaRPr>
            </a:p>
          </p:txBody>
        </p:sp>
      </p:grpSp>
      <p:grpSp>
        <p:nvGrpSpPr>
          <p:cNvPr id="115" name="그룹 114"/>
          <p:cNvGrpSpPr/>
          <p:nvPr/>
        </p:nvGrpSpPr>
        <p:grpSpPr>
          <a:xfrm>
            <a:off x="2999656" y="4581128"/>
            <a:ext cx="5328592" cy="1512168"/>
            <a:chOff x="395536" y="4581128"/>
            <a:chExt cx="5328592" cy="1512168"/>
          </a:xfrm>
        </p:grpSpPr>
        <p:sp>
          <p:nvSpPr>
            <p:cNvPr id="108" name="모서리가 둥근 직사각형 107"/>
            <p:cNvSpPr/>
            <p:nvPr/>
          </p:nvSpPr>
          <p:spPr>
            <a:xfrm>
              <a:off x="1810541" y="4581128"/>
              <a:ext cx="3841579" cy="151216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TextBox 104"/>
            <p:cNvSpPr txBox="1"/>
            <p:nvPr/>
          </p:nvSpPr>
          <p:spPr>
            <a:xfrm>
              <a:off x="2415470" y="4725144"/>
              <a:ext cx="556563" cy="400110"/>
            </a:xfrm>
            <a:prstGeom prst="rect">
              <a:avLst/>
            </a:prstGeom>
            <a:noFill/>
          </p:spPr>
          <p:txBody>
            <a:bodyPr wrap="none" rtlCol="0">
              <a:spAutoFit/>
            </a:bodyPr>
            <a:lstStyle/>
            <a:p>
              <a:r>
                <a:rPr lang="en-US" altLang="ko-KR" sz="2000" b="1" dirty="0">
                  <a:latin typeface="Arial Unicode MS" panose="020B0604020202020204" pitchFamily="50" charset="-127"/>
                  <a:ea typeface="Arial Unicode MS" panose="020B0604020202020204" pitchFamily="50" charset="-127"/>
                  <a:cs typeface="Arial Unicode MS" panose="020B0604020202020204" pitchFamily="50" charset="-127"/>
                </a:rPr>
                <a:t>2000</a:t>
              </a:r>
              <a:endParaRPr lang="ko-KR" altLang="en-US" sz="2000" b="1"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06" name="TextBox 105"/>
            <p:cNvSpPr txBox="1"/>
            <p:nvPr/>
          </p:nvSpPr>
          <p:spPr>
            <a:xfrm>
              <a:off x="4258813" y="4715852"/>
              <a:ext cx="556563" cy="400110"/>
            </a:xfrm>
            <a:prstGeom prst="rect">
              <a:avLst/>
            </a:prstGeom>
            <a:noFill/>
          </p:spPr>
          <p:txBody>
            <a:bodyPr wrap="none" rtlCol="0">
              <a:spAutoFit/>
            </a:bodyPr>
            <a:lstStyle/>
            <a:p>
              <a:r>
                <a:rPr lang="en-US" altLang="ko-KR" sz="2000" b="1" dirty="0">
                  <a:latin typeface="Arial Unicode MS" panose="020B0604020202020204" pitchFamily="50" charset="-127"/>
                  <a:ea typeface="Arial Unicode MS" panose="020B0604020202020204" pitchFamily="50" charset="-127"/>
                  <a:cs typeface="Arial Unicode MS" panose="020B0604020202020204" pitchFamily="50" charset="-127"/>
                </a:rPr>
                <a:t>2014</a:t>
              </a:r>
              <a:endParaRPr lang="ko-KR" altLang="en-US" sz="2000" b="1"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107" name="그림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507" y="5301003"/>
              <a:ext cx="606309" cy="606309"/>
            </a:xfrm>
            <a:prstGeom prst="rect">
              <a:avLst/>
            </a:prstGeom>
          </p:spPr>
        </p:pic>
        <p:pic>
          <p:nvPicPr>
            <p:cNvPr id="110" name="그림 1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301208"/>
              <a:ext cx="606309" cy="606309"/>
            </a:xfrm>
            <a:prstGeom prst="rect">
              <a:avLst/>
            </a:prstGeom>
          </p:spPr>
        </p:pic>
        <p:sp>
          <p:nvSpPr>
            <p:cNvPr id="111" name="TextBox 110"/>
            <p:cNvSpPr txBox="1"/>
            <p:nvPr/>
          </p:nvSpPr>
          <p:spPr>
            <a:xfrm>
              <a:off x="2767837" y="5337212"/>
              <a:ext cx="1084083" cy="369332"/>
            </a:xfrm>
            <a:prstGeom prst="rect">
              <a:avLst/>
            </a:prstGeom>
            <a:noFill/>
          </p:spPr>
          <p:txBody>
            <a:bodyPr wrap="square" rtlCol="0">
              <a:spAutoFit/>
            </a:bodyPr>
            <a:lstStyle/>
            <a:p>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X 1</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12" name="TextBox 111"/>
            <p:cNvSpPr txBox="1"/>
            <p:nvPr/>
          </p:nvSpPr>
          <p:spPr>
            <a:xfrm>
              <a:off x="4125458" y="5363924"/>
              <a:ext cx="1598670" cy="369332"/>
            </a:xfrm>
            <a:prstGeom prst="rect">
              <a:avLst/>
            </a:prstGeom>
            <a:noFill/>
          </p:spPr>
          <p:txBody>
            <a:bodyPr wrap="square" rtlCol="0">
              <a:spAutoFit/>
            </a:bodyPr>
            <a:lstStyle/>
            <a:p>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X 1,000,000</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113" name="그림 1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5005164"/>
              <a:ext cx="800100" cy="800100"/>
            </a:xfrm>
            <a:prstGeom prst="rect">
              <a:avLst/>
            </a:prstGeom>
          </p:spPr>
        </p:pic>
        <p:sp>
          <p:nvSpPr>
            <p:cNvPr id="114" name="오른쪽 화살표 113"/>
            <p:cNvSpPr/>
            <p:nvPr/>
          </p:nvSpPr>
          <p:spPr>
            <a:xfrm>
              <a:off x="1304605" y="5301003"/>
              <a:ext cx="387075" cy="2475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17" name="직선 연결선 116"/>
          <p:cNvCxnSpPr/>
          <p:nvPr/>
        </p:nvCxnSpPr>
        <p:spPr>
          <a:xfrm flipH="1">
            <a:off x="3791744" y="2241159"/>
            <a:ext cx="108012" cy="0"/>
          </a:xfrm>
          <a:prstGeom prst="line">
            <a:avLst/>
          </a:prstGeom>
          <a:ln>
            <a:solidFill>
              <a:srgbClr val="666666"/>
            </a:solidFill>
            <a:prstDash val="dash"/>
          </a:ln>
        </p:spPr>
        <p:style>
          <a:lnRef idx="1">
            <a:schemeClr val="accent1"/>
          </a:lnRef>
          <a:fillRef idx="0">
            <a:schemeClr val="accent1"/>
          </a:fillRef>
          <a:effectRef idx="0">
            <a:schemeClr val="accent1"/>
          </a:effectRef>
          <a:fontRef idx="minor">
            <a:schemeClr val="tx1"/>
          </a:fontRef>
        </p:style>
      </p:cxnSp>
      <p:grpSp>
        <p:nvGrpSpPr>
          <p:cNvPr id="121" name="그룹 120"/>
          <p:cNvGrpSpPr/>
          <p:nvPr/>
        </p:nvGrpSpPr>
        <p:grpSpPr>
          <a:xfrm>
            <a:off x="9624392" y="836712"/>
            <a:ext cx="1691680" cy="144016"/>
            <a:chOff x="7452320" y="836712"/>
            <a:chExt cx="1691680" cy="144016"/>
          </a:xfrm>
        </p:grpSpPr>
        <p:cxnSp>
          <p:nvCxnSpPr>
            <p:cNvPr id="122" name="직선 연결선 121"/>
            <p:cNvCxnSpPr/>
            <p:nvPr/>
          </p:nvCxnSpPr>
          <p:spPr>
            <a:xfrm>
              <a:off x="7524328" y="908720"/>
              <a:ext cx="1619672"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 name="타원 122"/>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슬라이드 번호 개체 틀 2"/>
          <p:cNvSpPr>
            <a:spLocks noGrp="1"/>
          </p:cNvSpPr>
          <p:nvPr>
            <p:ph type="sldNum" sz="quarter" idx="4294967295"/>
          </p:nvPr>
        </p:nvSpPr>
        <p:spPr>
          <a:xfrm>
            <a:off x="8077200" y="6356351"/>
            <a:ext cx="2133600" cy="365125"/>
          </a:xfrm>
        </p:spPr>
        <p:txBody>
          <a:bodyPr/>
          <a:lstStyle/>
          <a:p>
            <a:fld id="{42FB122E-1395-4605-AD60-0E5CED0707A7}" type="slidenum">
              <a:rPr lang="ko-KR" altLang="en-US" smtClean="0"/>
              <a:t>5</a:t>
            </a:fld>
            <a:endParaRPr lang="ko-KR" altLang="en-US" dirty="0"/>
          </a:p>
        </p:txBody>
      </p:sp>
    </p:spTree>
    <p:extLst>
      <p:ext uri="{BB962C8B-B14F-4D97-AF65-F5344CB8AC3E}">
        <p14:creationId xmlns:p14="http://schemas.microsoft.com/office/powerpoint/2010/main" val="257415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Informative </a:t>
            </a:r>
            <a:r>
              <a:rPr lang="en-US" altLang="ko-KR" dirty="0" err="1" smtClean="0"/>
              <a:t>Indiv</a:t>
            </a:r>
            <a:r>
              <a:rPr lang="en-US" altLang="ko-KR" dirty="0" smtClean="0"/>
              <a:t>. Selection</a:t>
            </a:r>
            <a:endParaRPr lang="ko-KR" altLang="en-US" dirty="0"/>
          </a:p>
        </p:txBody>
      </p:sp>
      <p:sp>
        <p:nvSpPr>
          <p:cNvPr id="3" name="내용 개체 틀 2"/>
          <p:cNvSpPr>
            <a:spLocks noGrp="1"/>
          </p:cNvSpPr>
          <p:nvPr>
            <p:ph idx="1"/>
          </p:nvPr>
        </p:nvSpPr>
        <p:spPr>
          <a:xfrm>
            <a:off x="1981200" y="1700809"/>
            <a:ext cx="8229600" cy="4425355"/>
          </a:xfrm>
        </p:spPr>
        <p:txBody>
          <a:bodyPr/>
          <a:lstStyle/>
          <a:p>
            <a:endParaRPr lang="en-US" altLang="ko-KR" dirty="0" smtClean="0"/>
          </a:p>
          <a:p>
            <a:endParaRPr lang="en-US" altLang="ko-KR" dirty="0"/>
          </a:p>
          <a:p>
            <a:endParaRPr lang="en-US" altLang="ko-KR" dirty="0" smtClean="0"/>
          </a:p>
          <a:p>
            <a:endParaRPr lang="en-US" altLang="ko-KR" sz="3000" dirty="0"/>
          </a:p>
          <a:p>
            <a:r>
              <a:rPr lang="en-US" altLang="ko-KR" dirty="0" smtClean="0"/>
              <a:t>Disease history of family members has been largely used to GWASs, and </a:t>
            </a:r>
            <a:r>
              <a:rPr lang="en-US" altLang="ko-KR" dirty="0" err="1" smtClean="0"/>
              <a:t>phenotyping</a:t>
            </a:r>
            <a:r>
              <a:rPr lang="en-US" altLang="ko-KR" dirty="0" smtClean="0"/>
              <a:t> is relatively easy to obtain and cheap.</a:t>
            </a:r>
          </a:p>
          <a:p>
            <a:endParaRPr lang="en-US" altLang="ko-KR" sz="1000" dirty="0"/>
          </a:p>
          <a:p>
            <a:r>
              <a:rPr lang="en-US" altLang="ko-KR" dirty="0" smtClean="0"/>
              <a:t>It is unclear which individuals should be </a:t>
            </a:r>
            <a:r>
              <a:rPr lang="en-US" altLang="ko-KR" dirty="0" err="1" smtClean="0"/>
              <a:t>genotypted</a:t>
            </a:r>
            <a:r>
              <a:rPr lang="en-US" altLang="ko-KR" dirty="0" smtClean="0"/>
              <a:t>. </a:t>
            </a:r>
          </a:p>
          <a:p>
            <a:pPr marL="0" indent="0">
              <a:buNone/>
            </a:pPr>
            <a:r>
              <a:rPr lang="en-US" altLang="ko-KR" dirty="0" smtClean="0">
                <a:ea typeface="Tahoma" panose="020B0604030504040204" pitchFamily="34" charset="0"/>
              </a:rPr>
              <a:t>	⇒ False negative finding rate </a:t>
            </a:r>
            <a:r>
              <a:rPr lang="en-US" altLang="ko-KR" dirty="0" smtClean="0">
                <a:latin typeface="Times New Roman"/>
                <a:ea typeface="Tahoma" panose="020B0604030504040204" pitchFamily="34" charset="0"/>
                <a:cs typeface="Times New Roman"/>
              </a:rPr>
              <a:t>↓</a:t>
            </a:r>
            <a:endParaRPr lang="ko-KR" altLang="en-US" dirty="0"/>
          </a:p>
        </p:txBody>
      </p:sp>
      <p:grpSp>
        <p:nvGrpSpPr>
          <p:cNvPr id="4" name="그룹 3"/>
          <p:cNvGrpSpPr/>
          <p:nvPr/>
        </p:nvGrpSpPr>
        <p:grpSpPr>
          <a:xfrm>
            <a:off x="8436768" y="836712"/>
            <a:ext cx="2267744" cy="144016"/>
            <a:chOff x="7452320" y="836712"/>
            <a:chExt cx="2267744" cy="144016"/>
          </a:xfrm>
        </p:grpSpPr>
        <p:cxnSp>
          <p:nvCxnSpPr>
            <p:cNvPr id="5" name="직선 연결선 4"/>
            <p:cNvCxnSpPr/>
            <p:nvPr/>
          </p:nvCxnSpPr>
          <p:spPr>
            <a:xfrm>
              <a:off x="7524328" y="908720"/>
              <a:ext cx="219573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2063553" y="1569566"/>
            <a:ext cx="7036545" cy="1027336"/>
            <a:chOff x="200701" y="1779319"/>
            <a:chExt cx="7036545" cy="1027336"/>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106" y="1838553"/>
              <a:ext cx="968102" cy="968102"/>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883" y="1828800"/>
              <a:ext cx="945857" cy="945857"/>
            </a:xfrm>
            <a:prstGeom prst="rect">
              <a:avLst/>
            </a:prstGeom>
          </p:spPr>
        </p:pic>
        <p:sp>
          <p:nvSpPr>
            <p:cNvPr id="10" name="TextBox 9"/>
            <p:cNvSpPr txBox="1"/>
            <p:nvPr/>
          </p:nvSpPr>
          <p:spPr>
            <a:xfrm>
              <a:off x="200701" y="1912302"/>
              <a:ext cx="1838965" cy="646331"/>
            </a:xfrm>
            <a:prstGeom prst="rect">
              <a:avLst/>
            </a:prstGeom>
            <a:noFill/>
          </p:spPr>
          <p:txBody>
            <a:bodyPr wrap="none" rtlCol="0">
              <a:spAutoFit/>
            </a:bodyPr>
            <a:lstStyle/>
            <a:p>
              <a:pPr algn="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Disease (1)</a:t>
              </a:r>
            </a:p>
            <a:p>
              <a:pPr algn="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Disease-free (0)</a:t>
              </a:r>
              <a:endParaRPr lang="ko-KR" altLang="en-US" dirty="0">
                <a:latin typeface="Trebuchet MS" panose="020B0603020202020204" pitchFamily="34" charset="0"/>
                <a:ea typeface="Arial Unicode MS" panose="020B0604020202020204" pitchFamily="50" charset="-127"/>
                <a:cs typeface="Arial Unicode MS" panose="020B0604020202020204" pitchFamily="50" charset="-127"/>
              </a:endParaRPr>
            </a:p>
          </p:txBody>
        </p:sp>
        <p:sp>
          <p:nvSpPr>
            <p:cNvPr id="11" name="TextBox 10"/>
            <p:cNvSpPr txBox="1"/>
            <p:nvPr/>
          </p:nvSpPr>
          <p:spPr>
            <a:xfrm>
              <a:off x="6432154" y="1779319"/>
              <a:ext cx="805092" cy="923330"/>
            </a:xfrm>
            <a:prstGeom prst="rect">
              <a:avLst/>
            </a:prstGeom>
            <a:noFill/>
          </p:spPr>
          <p:txBody>
            <a:bodyPr wrap="none" rtlCol="0">
              <a:spAutoFit/>
            </a:bodyPr>
            <a:lstStyle/>
            <a:p>
              <a:pPr algn="ct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aa (0)</a:t>
              </a:r>
            </a:p>
            <a:p>
              <a:pPr algn="ct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Aa (1)</a:t>
              </a:r>
            </a:p>
            <a:p>
              <a:pPr algn="ct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AA (2)</a:t>
              </a:r>
              <a:endParaRPr lang="ko-KR" altLang="en-US" dirty="0">
                <a:latin typeface="Trebuchet MS" panose="020B0603020202020204" pitchFamily="34" charset="0"/>
                <a:ea typeface="Arial Unicode MS" panose="020B0604020202020204" pitchFamily="50" charset="-127"/>
                <a:cs typeface="Arial Unicode MS" panose="020B0604020202020204" pitchFamily="50" charset="-127"/>
              </a:endParaRPr>
            </a:p>
          </p:txBody>
        </p:sp>
        <p:cxnSp>
          <p:nvCxnSpPr>
            <p:cNvPr id="13" name="직선 연결선 12"/>
            <p:cNvCxnSpPr/>
            <p:nvPr/>
          </p:nvCxnSpPr>
          <p:spPr>
            <a:xfrm>
              <a:off x="3347864" y="2301728"/>
              <a:ext cx="792088" cy="0"/>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644008" y="2301728"/>
              <a:ext cx="792088" cy="0"/>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pic>
          <p:nvPicPr>
            <p:cNvPr id="16" name="그림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7125" y="1982569"/>
              <a:ext cx="704757" cy="704757"/>
            </a:xfrm>
            <a:prstGeom prst="rect">
              <a:avLst/>
            </a:prstGeom>
          </p:spPr>
        </p:pic>
      </p:grpSp>
      <p:sp>
        <p:nvSpPr>
          <p:cNvPr id="20" name="슬라이드 번호 개체 틀 19"/>
          <p:cNvSpPr>
            <a:spLocks noGrp="1"/>
          </p:cNvSpPr>
          <p:nvPr>
            <p:ph type="sldNum" sz="quarter" idx="4294967295"/>
          </p:nvPr>
        </p:nvSpPr>
        <p:spPr>
          <a:xfrm>
            <a:off x="8077200" y="6356351"/>
            <a:ext cx="2133600" cy="365125"/>
          </a:xfrm>
        </p:spPr>
        <p:txBody>
          <a:bodyPr/>
          <a:lstStyle/>
          <a:p>
            <a:fld id="{42FB122E-1395-4605-AD60-0E5CED0707A7}" type="slidenum">
              <a:rPr lang="ko-KR" altLang="en-US" smtClean="0"/>
              <a:t>6</a:t>
            </a:fld>
            <a:endParaRPr lang="ko-KR" altLang="en-US"/>
          </a:p>
        </p:txBody>
      </p:sp>
    </p:spTree>
    <p:extLst>
      <p:ext uri="{BB962C8B-B14F-4D97-AF65-F5344CB8AC3E}">
        <p14:creationId xmlns:p14="http://schemas.microsoft.com/office/powerpoint/2010/main" val="349214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Informative </a:t>
            </a:r>
            <a:r>
              <a:rPr lang="en-US" altLang="ko-KR" dirty="0" err="1" smtClean="0"/>
              <a:t>Indiv</a:t>
            </a:r>
            <a:r>
              <a:rPr lang="en-US" altLang="ko-KR" dirty="0" smtClean="0"/>
              <a:t>. Selection</a:t>
            </a:r>
            <a:endParaRPr lang="ko-KR" altLang="en-US" dirty="0"/>
          </a:p>
        </p:txBody>
      </p:sp>
      <p:grpSp>
        <p:nvGrpSpPr>
          <p:cNvPr id="4" name="그룹 3"/>
          <p:cNvGrpSpPr/>
          <p:nvPr/>
        </p:nvGrpSpPr>
        <p:grpSpPr>
          <a:xfrm>
            <a:off x="8436768" y="836712"/>
            <a:ext cx="2267744" cy="144016"/>
            <a:chOff x="7452320" y="836712"/>
            <a:chExt cx="2267744" cy="144016"/>
          </a:xfrm>
        </p:grpSpPr>
        <p:cxnSp>
          <p:nvCxnSpPr>
            <p:cNvPr id="5" name="직선 연결선 4"/>
            <p:cNvCxnSpPr/>
            <p:nvPr/>
          </p:nvCxnSpPr>
          <p:spPr>
            <a:xfrm>
              <a:off x="7524328" y="908720"/>
              <a:ext cx="219573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2063553" y="1569566"/>
            <a:ext cx="7036545" cy="1027336"/>
            <a:chOff x="200701" y="1779319"/>
            <a:chExt cx="7036545" cy="1027336"/>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106" y="1838553"/>
              <a:ext cx="968102" cy="968102"/>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883" y="1828800"/>
              <a:ext cx="945857" cy="945857"/>
            </a:xfrm>
            <a:prstGeom prst="rect">
              <a:avLst/>
            </a:prstGeom>
          </p:spPr>
        </p:pic>
        <p:sp>
          <p:nvSpPr>
            <p:cNvPr id="10" name="TextBox 9"/>
            <p:cNvSpPr txBox="1"/>
            <p:nvPr/>
          </p:nvSpPr>
          <p:spPr>
            <a:xfrm>
              <a:off x="200701" y="1912302"/>
              <a:ext cx="1838965" cy="646331"/>
            </a:xfrm>
            <a:prstGeom prst="rect">
              <a:avLst/>
            </a:prstGeom>
            <a:noFill/>
          </p:spPr>
          <p:txBody>
            <a:bodyPr wrap="none" rtlCol="0">
              <a:spAutoFit/>
            </a:bodyPr>
            <a:lstStyle/>
            <a:p>
              <a:pPr algn="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Disease (1)</a:t>
              </a:r>
            </a:p>
            <a:p>
              <a:pPr algn="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Disease-free (0)</a:t>
              </a:r>
              <a:endParaRPr lang="ko-KR" altLang="en-US" dirty="0">
                <a:latin typeface="Trebuchet MS" panose="020B0603020202020204" pitchFamily="34" charset="0"/>
                <a:ea typeface="Arial Unicode MS" panose="020B0604020202020204" pitchFamily="50" charset="-127"/>
                <a:cs typeface="Arial Unicode MS" panose="020B0604020202020204" pitchFamily="50" charset="-127"/>
              </a:endParaRPr>
            </a:p>
          </p:txBody>
        </p:sp>
        <p:sp>
          <p:nvSpPr>
            <p:cNvPr id="11" name="TextBox 10"/>
            <p:cNvSpPr txBox="1"/>
            <p:nvPr/>
          </p:nvSpPr>
          <p:spPr>
            <a:xfrm>
              <a:off x="6432154" y="1779319"/>
              <a:ext cx="805092" cy="923330"/>
            </a:xfrm>
            <a:prstGeom prst="rect">
              <a:avLst/>
            </a:prstGeom>
            <a:noFill/>
          </p:spPr>
          <p:txBody>
            <a:bodyPr wrap="none" rtlCol="0">
              <a:spAutoFit/>
            </a:bodyPr>
            <a:lstStyle/>
            <a:p>
              <a:pPr algn="ct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aa (0)</a:t>
              </a:r>
            </a:p>
            <a:p>
              <a:pPr algn="ct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Aa (1)</a:t>
              </a:r>
            </a:p>
            <a:p>
              <a:pPr algn="ctr"/>
              <a:r>
                <a:rPr lang="en-US" altLang="ko-KR" dirty="0">
                  <a:latin typeface="Trebuchet MS" panose="020B0603020202020204" pitchFamily="34" charset="0"/>
                  <a:ea typeface="Arial Unicode MS" panose="020B0604020202020204" pitchFamily="50" charset="-127"/>
                  <a:cs typeface="Arial Unicode MS" panose="020B0604020202020204" pitchFamily="50" charset="-127"/>
                </a:rPr>
                <a:t>AA (2)</a:t>
              </a:r>
              <a:endParaRPr lang="ko-KR" altLang="en-US" dirty="0">
                <a:latin typeface="Trebuchet MS" panose="020B0603020202020204" pitchFamily="34" charset="0"/>
                <a:ea typeface="Arial Unicode MS" panose="020B0604020202020204" pitchFamily="50" charset="-127"/>
                <a:cs typeface="Arial Unicode MS" panose="020B0604020202020204" pitchFamily="50" charset="-127"/>
              </a:endParaRPr>
            </a:p>
          </p:txBody>
        </p:sp>
        <p:cxnSp>
          <p:nvCxnSpPr>
            <p:cNvPr id="13" name="직선 연결선 12"/>
            <p:cNvCxnSpPr/>
            <p:nvPr/>
          </p:nvCxnSpPr>
          <p:spPr>
            <a:xfrm>
              <a:off x="3347864" y="2301728"/>
              <a:ext cx="792088" cy="0"/>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644008" y="2301728"/>
              <a:ext cx="792088" cy="0"/>
            </a:xfrm>
            <a:prstGeom prst="line">
              <a:avLst/>
            </a:prstGeom>
            <a:ln>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pic>
        <p:nvPicPr>
          <p:cNvPr id="15" name="그림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1964" y="2628900"/>
            <a:ext cx="800100" cy="800100"/>
          </a:xfrm>
          <a:prstGeom prst="rect">
            <a:avLst/>
          </a:prstGeom>
        </p:spPr>
      </p:pic>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1964" y="1712801"/>
            <a:ext cx="800100" cy="800100"/>
          </a:xfrm>
          <a:prstGeom prst="rect">
            <a:avLst/>
          </a:prstGeom>
        </p:spPr>
      </p:pic>
      <p:sp>
        <p:nvSpPr>
          <p:cNvPr id="18" name="내용 개체 틀 2"/>
          <p:cNvSpPr>
            <a:spLocks noGrp="1"/>
          </p:cNvSpPr>
          <p:nvPr>
            <p:ph idx="1"/>
          </p:nvPr>
        </p:nvSpPr>
        <p:spPr>
          <a:xfrm>
            <a:off x="1981200" y="1700809"/>
            <a:ext cx="8229600" cy="4425355"/>
          </a:xfrm>
        </p:spPr>
        <p:txBody>
          <a:bodyPr/>
          <a:lstStyle/>
          <a:p>
            <a:endParaRPr lang="en-US" altLang="ko-KR" dirty="0" smtClean="0"/>
          </a:p>
          <a:p>
            <a:endParaRPr lang="en-US" altLang="ko-KR" dirty="0"/>
          </a:p>
          <a:p>
            <a:endParaRPr lang="en-US" altLang="ko-KR" dirty="0" smtClean="0"/>
          </a:p>
          <a:p>
            <a:endParaRPr lang="en-US" altLang="ko-KR" sz="3000" dirty="0"/>
          </a:p>
          <a:p>
            <a:r>
              <a:rPr lang="en-US" altLang="ko-KR" dirty="0" smtClean="0"/>
              <a:t>Disease history of family members has been largely used to GWASs, and </a:t>
            </a:r>
            <a:r>
              <a:rPr lang="en-US" altLang="ko-KR" dirty="0" err="1" smtClean="0"/>
              <a:t>phenotyping</a:t>
            </a:r>
            <a:r>
              <a:rPr lang="en-US" altLang="ko-KR" dirty="0" smtClean="0"/>
              <a:t> is relatively easy to obtain and cheap.</a:t>
            </a:r>
          </a:p>
          <a:p>
            <a:endParaRPr lang="en-US" altLang="ko-KR" sz="1000" dirty="0"/>
          </a:p>
          <a:p>
            <a:r>
              <a:rPr lang="en-US" altLang="ko-KR" dirty="0" smtClean="0"/>
              <a:t>It is unclear which individuals should be </a:t>
            </a:r>
            <a:r>
              <a:rPr lang="en-US" altLang="ko-KR" dirty="0" err="1" smtClean="0"/>
              <a:t>genotypted</a:t>
            </a:r>
            <a:r>
              <a:rPr lang="en-US" altLang="ko-KR" dirty="0" smtClean="0"/>
              <a:t>. </a:t>
            </a:r>
          </a:p>
          <a:p>
            <a:pPr marL="0" indent="0">
              <a:buNone/>
            </a:pPr>
            <a:r>
              <a:rPr lang="en-US" altLang="ko-KR" dirty="0" smtClean="0">
                <a:ea typeface="Tahoma" panose="020B0604030504040204" pitchFamily="34" charset="0"/>
              </a:rPr>
              <a:t>	⇒ False negative finding rate </a:t>
            </a:r>
            <a:r>
              <a:rPr lang="en-US" altLang="ko-KR" dirty="0" smtClean="0">
                <a:latin typeface="Times New Roman"/>
                <a:ea typeface="Tahoma" panose="020B0604030504040204" pitchFamily="34" charset="0"/>
                <a:cs typeface="Times New Roman"/>
              </a:rPr>
              <a:t>↓</a:t>
            </a:r>
            <a:endParaRPr lang="ko-KR" altLang="en-US" dirty="0"/>
          </a:p>
        </p:txBody>
      </p:sp>
      <p:sp>
        <p:nvSpPr>
          <p:cNvPr id="19" name="슬라이드 번호 개체 틀 18"/>
          <p:cNvSpPr>
            <a:spLocks noGrp="1"/>
          </p:cNvSpPr>
          <p:nvPr>
            <p:ph type="sldNum" sz="quarter" idx="4294967295"/>
          </p:nvPr>
        </p:nvSpPr>
        <p:spPr>
          <a:xfrm>
            <a:off x="8077200" y="6356351"/>
            <a:ext cx="2133600" cy="365125"/>
          </a:xfrm>
        </p:spPr>
        <p:txBody>
          <a:bodyPr/>
          <a:lstStyle/>
          <a:p>
            <a:r>
              <a:rPr lang="en-US" altLang="ko-KR" dirty="0" smtClean="0"/>
              <a:t>6</a:t>
            </a:r>
            <a:endParaRPr lang="ko-KR" altLang="en-US" dirty="0"/>
          </a:p>
        </p:txBody>
      </p:sp>
    </p:spTree>
    <p:extLst>
      <p:ext uri="{BB962C8B-B14F-4D97-AF65-F5344CB8AC3E}">
        <p14:creationId xmlns:p14="http://schemas.microsoft.com/office/powerpoint/2010/main" val="2190164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Informative </a:t>
            </a:r>
            <a:r>
              <a:rPr lang="en-US" altLang="ko-KR" dirty="0" err="1"/>
              <a:t>Indiv</a:t>
            </a:r>
            <a:r>
              <a:rPr lang="en-US" altLang="ko-KR" dirty="0"/>
              <a:t>. Selection</a:t>
            </a:r>
            <a:endParaRPr lang="ko-KR" altLang="en-US" dirty="0"/>
          </a:p>
        </p:txBody>
      </p:sp>
      <p:sp>
        <p:nvSpPr>
          <p:cNvPr id="10" name="내용 개체 틀 9"/>
          <p:cNvSpPr>
            <a:spLocks noGrp="1"/>
          </p:cNvSpPr>
          <p:nvPr>
            <p:ph idx="1"/>
          </p:nvPr>
        </p:nvSpPr>
        <p:spPr>
          <a:xfrm>
            <a:off x="2938142" y="4509121"/>
            <a:ext cx="7272658" cy="1905075"/>
          </a:xfrm>
        </p:spPr>
        <p:txBody>
          <a:bodyPr>
            <a:normAutofit/>
          </a:bodyPr>
          <a:lstStyle/>
          <a:p>
            <a:pPr marL="514350" indent="-514350" algn="just">
              <a:buFont typeface="+mj-lt"/>
              <a:buAutoNum type="arabicPeriod"/>
            </a:pPr>
            <a:r>
              <a:rPr lang="en-US" altLang="ko-KR" sz="3000" dirty="0"/>
              <a:t>Who is more likely to get disease?</a:t>
            </a:r>
          </a:p>
          <a:p>
            <a:pPr marL="514350" indent="-514350" algn="ctr">
              <a:buFont typeface="+mj-lt"/>
              <a:buAutoNum type="arabicPeriod"/>
            </a:pPr>
            <a:endParaRPr lang="en-US" altLang="ko-KR" sz="1000" dirty="0"/>
          </a:p>
          <a:p>
            <a:pPr marL="514350" indent="-514350" algn="just">
              <a:buFont typeface="+mj-lt"/>
              <a:buAutoNum type="arabicPeriod"/>
            </a:pPr>
            <a:r>
              <a:rPr lang="en-US" altLang="ko-KR" sz="3000" dirty="0"/>
              <a:t>Who does have causal variants?</a:t>
            </a:r>
            <a:endParaRPr lang="ko-KR" altLang="en-US" sz="3000" dirty="0"/>
          </a:p>
        </p:txBody>
      </p:sp>
      <p:grpSp>
        <p:nvGrpSpPr>
          <p:cNvPr id="41" name="그룹 40"/>
          <p:cNvGrpSpPr/>
          <p:nvPr/>
        </p:nvGrpSpPr>
        <p:grpSpPr>
          <a:xfrm>
            <a:off x="8436768" y="836712"/>
            <a:ext cx="2267744" cy="144016"/>
            <a:chOff x="7452320" y="836712"/>
            <a:chExt cx="2267744" cy="144016"/>
          </a:xfrm>
        </p:grpSpPr>
        <p:cxnSp>
          <p:nvCxnSpPr>
            <p:cNvPr id="42" name="직선 연결선 41"/>
            <p:cNvCxnSpPr/>
            <p:nvPr/>
          </p:nvCxnSpPr>
          <p:spPr>
            <a:xfrm>
              <a:off x="7524328" y="908720"/>
              <a:ext cx="2195736"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타원 56"/>
            <p:cNvSpPr/>
            <p:nvPr/>
          </p:nvSpPr>
          <p:spPr>
            <a:xfrm>
              <a:off x="7452320" y="836712"/>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2" name="그룹 101"/>
          <p:cNvGrpSpPr/>
          <p:nvPr/>
        </p:nvGrpSpPr>
        <p:grpSpPr>
          <a:xfrm>
            <a:off x="2384460" y="1556792"/>
            <a:ext cx="7527964" cy="2356604"/>
            <a:chOff x="797937" y="1556792"/>
            <a:chExt cx="7527964" cy="2356604"/>
          </a:xfrm>
        </p:grpSpPr>
        <p:grpSp>
          <p:nvGrpSpPr>
            <p:cNvPr id="16" name="그룹 15"/>
            <p:cNvGrpSpPr/>
            <p:nvPr/>
          </p:nvGrpSpPr>
          <p:grpSpPr>
            <a:xfrm>
              <a:off x="797937" y="1871827"/>
              <a:ext cx="1468440" cy="1134126"/>
              <a:chOff x="755576" y="1754814"/>
              <a:chExt cx="1468440" cy="1134126"/>
            </a:xfrm>
          </p:grpSpPr>
          <p:grpSp>
            <p:nvGrpSpPr>
              <p:cNvPr id="15" name="그룹 14"/>
              <p:cNvGrpSpPr/>
              <p:nvPr/>
            </p:nvGrpSpPr>
            <p:grpSpPr>
              <a:xfrm>
                <a:off x="755576" y="1754814"/>
                <a:ext cx="1468440" cy="666074"/>
                <a:chOff x="755576" y="2186862"/>
                <a:chExt cx="1468440" cy="666074"/>
              </a:xfrm>
            </p:grpSpPr>
            <p:sp>
              <p:nvSpPr>
                <p:cNvPr id="3" name="직사각형 2"/>
                <p:cNvSpPr/>
                <p:nvPr/>
              </p:nvSpPr>
              <p:spPr>
                <a:xfrm>
                  <a:off x="755576" y="220486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 name="타원 3"/>
                <p:cNvSpPr/>
                <p:nvPr/>
              </p:nvSpPr>
              <p:spPr>
                <a:xfrm>
                  <a:off x="1755964" y="2186862"/>
                  <a:ext cx="468052" cy="4680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6" name="직선 연결선 5"/>
                <p:cNvCxnSpPr>
                  <a:stCxn id="3" idx="3"/>
                  <a:endCxn id="4"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1471794" y="2420888"/>
                  <a:ext cx="0" cy="432048"/>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6" name="타원 75"/>
              <p:cNvSpPr/>
              <p:nvPr/>
            </p:nvSpPr>
            <p:spPr>
              <a:xfrm>
                <a:off x="1237768" y="2420888"/>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4417097" y="1556792"/>
              <a:ext cx="1476164" cy="1260140"/>
              <a:chOff x="2627784" y="2330878"/>
              <a:chExt cx="1476164" cy="1260140"/>
            </a:xfrm>
          </p:grpSpPr>
          <p:grpSp>
            <p:nvGrpSpPr>
              <p:cNvPr id="58" name="그룹 57"/>
              <p:cNvGrpSpPr/>
              <p:nvPr/>
            </p:nvGrpSpPr>
            <p:grpSpPr>
              <a:xfrm>
                <a:off x="2627784" y="2330878"/>
                <a:ext cx="1468440" cy="666074"/>
                <a:chOff x="755576" y="2186862"/>
                <a:chExt cx="1468440" cy="666074"/>
              </a:xfrm>
            </p:grpSpPr>
            <p:sp>
              <p:nvSpPr>
                <p:cNvPr id="60" name="직사각형 59"/>
                <p:cNvSpPr/>
                <p:nvPr/>
              </p:nvSpPr>
              <p:spPr>
                <a:xfrm>
                  <a:off x="755576" y="2204864"/>
                  <a:ext cx="43204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63" name="타원 62"/>
                <p:cNvSpPr/>
                <p:nvPr/>
              </p:nvSpPr>
              <p:spPr>
                <a:xfrm>
                  <a:off x="1755964" y="2186862"/>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64" name="직선 연결선 63"/>
                <p:cNvCxnSpPr>
                  <a:stCxn id="60" idx="3"/>
                  <a:endCxn id="63"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1475656" y="2420888"/>
                  <a:ext cx="0" cy="432048"/>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79" name="직선 연결선 78"/>
              <p:cNvCxnSpPr/>
              <p:nvPr/>
            </p:nvCxnSpPr>
            <p:spPr>
              <a:xfrm>
                <a:off x="2843808" y="2996952"/>
                <a:ext cx="1006849"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a:off x="2843808" y="2996952"/>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3851920" y="2996952"/>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타원 77"/>
              <p:cNvSpPr/>
              <p:nvPr/>
            </p:nvSpPr>
            <p:spPr>
              <a:xfrm>
                <a:off x="3635896" y="3122966"/>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627784" y="3140968"/>
                <a:ext cx="43204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2267744" y="2565841"/>
              <a:ext cx="1918490" cy="1288492"/>
              <a:chOff x="4453710" y="1772816"/>
              <a:chExt cx="1918490" cy="1288492"/>
            </a:xfrm>
          </p:grpSpPr>
          <p:grpSp>
            <p:nvGrpSpPr>
              <p:cNvPr id="66" name="그룹 65"/>
              <p:cNvGrpSpPr/>
              <p:nvPr/>
            </p:nvGrpSpPr>
            <p:grpSpPr>
              <a:xfrm>
                <a:off x="4687736" y="1772816"/>
                <a:ext cx="1468440" cy="828092"/>
                <a:chOff x="755576" y="2186862"/>
                <a:chExt cx="1468440" cy="828092"/>
              </a:xfrm>
            </p:grpSpPr>
            <p:sp>
              <p:nvSpPr>
                <p:cNvPr id="67" name="직사각형 66"/>
                <p:cNvSpPr/>
                <p:nvPr/>
              </p:nvSpPr>
              <p:spPr>
                <a:xfrm>
                  <a:off x="755576" y="220486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68" name="타원 67"/>
                <p:cNvSpPr/>
                <p:nvPr/>
              </p:nvSpPr>
              <p:spPr>
                <a:xfrm>
                  <a:off x="1755964" y="2186862"/>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69" name="직선 연결선 68"/>
                <p:cNvCxnSpPr>
                  <a:stCxn id="67" idx="3"/>
                  <a:endCxn id="68"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직선 연결선 69"/>
                <p:cNvCxnSpPr>
                  <a:endCxn id="85" idx="0"/>
                </p:cNvCxnSpPr>
                <p:nvPr/>
              </p:nvCxnSpPr>
              <p:spPr>
                <a:xfrm>
                  <a:off x="1471794" y="2420888"/>
                  <a:ext cx="0" cy="59406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2" name="직선 연결선 81"/>
              <p:cNvCxnSpPr/>
              <p:nvPr/>
            </p:nvCxnSpPr>
            <p:spPr>
              <a:xfrm>
                <a:off x="4682048" y="2452259"/>
                <a:ext cx="1474128"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p:nvCxnSpPr>
            <p:spPr>
              <a:xfrm>
                <a:off x="4682048" y="2452259"/>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직선 연결선 83"/>
              <p:cNvCxnSpPr>
                <a:endCxn id="86" idx="0"/>
              </p:cNvCxnSpPr>
              <p:nvPr/>
            </p:nvCxnSpPr>
            <p:spPr>
              <a:xfrm>
                <a:off x="6156176" y="2452259"/>
                <a:ext cx="0" cy="151871"/>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5" name="직사각형 84"/>
              <p:cNvSpPr/>
              <p:nvPr/>
            </p:nvSpPr>
            <p:spPr>
              <a:xfrm>
                <a:off x="5187930" y="2600908"/>
                <a:ext cx="432048" cy="4320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6" name="직사각형 85"/>
              <p:cNvSpPr/>
              <p:nvPr/>
            </p:nvSpPr>
            <p:spPr>
              <a:xfrm>
                <a:off x="5940152" y="2604130"/>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7" name="타원 86"/>
              <p:cNvSpPr/>
              <p:nvPr/>
            </p:nvSpPr>
            <p:spPr>
              <a:xfrm>
                <a:off x="4453710" y="2593256"/>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39" name="그룹 38"/>
            <p:cNvGrpSpPr/>
            <p:nvPr/>
          </p:nvGrpSpPr>
          <p:grpSpPr>
            <a:xfrm>
              <a:off x="5905192" y="2629696"/>
              <a:ext cx="2420709" cy="1283700"/>
              <a:chOff x="5917719" y="2488489"/>
              <a:chExt cx="2420709" cy="1283700"/>
            </a:xfrm>
          </p:grpSpPr>
          <p:grpSp>
            <p:nvGrpSpPr>
              <p:cNvPr id="71" name="그룹 70"/>
              <p:cNvGrpSpPr/>
              <p:nvPr/>
            </p:nvGrpSpPr>
            <p:grpSpPr>
              <a:xfrm>
                <a:off x="6401788" y="2488489"/>
                <a:ext cx="1468440" cy="666074"/>
                <a:chOff x="755576" y="2186862"/>
                <a:chExt cx="1468440" cy="666074"/>
              </a:xfrm>
            </p:grpSpPr>
            <p:sp>
              <p:nvSpPr>
                <p:cNvPr id="72" name="직사각형 71"/>
                <p:cNvSpPr/>
                <p:nvPr/>
              </p:nvSpPr>
              <p:spPr>
                <a:xfrm>
                  <a:off x="755576" y="220486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3" name="타원 72"/>
                <p:cNvSpPr/>
                <p:nvPr/>
              </p:nvSpPr>
              <p:spPr>
                <a:xfrm>
                  <a:off x="1755964" y="2186862"/>
                  <a:ext cx="468052" cy="4680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74" name="직선 연결선 73"/>
                <p:cNvCxnSpPr>
                  <a:stCxn id="72" idx="3"/>
                  <a:endCxn id="73" idx="2"/>
                </p:cNvCxnSpPr>
                <p:nvPr/>
              </p:nvCxnSpPr>
              <p:spPr>
                <a:xfrm>
                  <a:off x="1187624" y="2420888"/>
                  <a:ext cx="568340"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1471794" y="2420888"/>
                  <a:ext cx="0" cy="432048"/>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cxnSp>
            <p:nvCxnSpPr>
              <p:cNvPr id="88" name="직선 연결선 87"/>
              <p:cNvCxnSpPr/>
              <p:nvPr/>
            </p:nvCxnSpPr>
            <p:spPr>
              <a:xfrm>
                <a:off x="6151745" y="3160562"/>
                <a:ext cx="1962065" cy="0"/>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6151745" y="3154563"/>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6804248" y="3154563"/>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7524328" y="3162947"/>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a:off x="8104402" y="3160121"/>
                <a:ext cx="0" cy="144016"/>
              </a:xfrm>
              <a:prstGeom prst="line">
                <a:avLst/>
              </a:prstGeom>
              <a:ln w="19050">
                <a:solidFill>
                  <a:srgbClr val="666666"/>
                </a:solidFill>
              </a:ln>
              <a:effectLst>
                <a:outerShdw blurRad="508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3" name="타원 92"/>
              <p:cNvSpPr/>
              <p:nvPr/>
            </p:nvSpPr>
            <p:spPr>
              <a:xfrm>
                <a:off x="5917719" y="3304137"/>
                <a:ext cx="468052" cy="46805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4" name="직사각형 93"/>
              <p:cNvSpPr/>
              <p:nvPr/>
            </p:nvSpPr>
            <p:spPr>
              <a:xfrm>
                <a:off x="6588224" y="3298579"/>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5" name="직사각형 94"/>
              <p:cNvSpPr/>
              <p:nvPr/>
            </p:nvSpPr>
            <p:spPr>
              <a:xfrm>
                <a:off x="7308304" y="3284984"/>
                <a:ext cx="432048"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6" name="타원 95"/>
              <p:cNvSpPr/>
              <p:nvPr/>
            </p:nvSpPr>
            <p:spPr>
              <a:xfrm>
                <a:off x="7870376" y="3280577"/>
                <a:ext cx="468052" cy="4680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pic>
          <p:nvPicPr>
            <p:cNvPr id="98" name="그림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4142" y="2671914"/>
              <a:ext cx="200025" cy="200025"/>
            </a:xfrm>
            <a:prstGeom prst="rect">
              <a:avLst/>
            </a:prstGeom>
          </p:spPr>
        </p:pic>
        <p:pic>
          <p:nvPicPr>
            <p:cNvPr id="99" name="그림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069" y="3520294"/>
              <a:ext cx="200025" cy="200025"/>
            </a:xfrm>
            <a:prstGeom prst="rect">
              <a:avLst/>
            </a:prstGeom>
          </p:spPr>
        </p:pic>
        <p:pic>
          <p:nvPicPr>
            <p:cNvPr id="100" name="그림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108" y="2483830"/>
              <a:ext cx="200025" cy="200025"/>
            </a:xfrm>
            <a:prstGeom prst="rect">
              <a:avLst/>
            </a:prstGeom>
          </p:spPr>
        </p:pic>
        <p:pic>
          <p:nvPicPr>
            <p:cNvPr id="101" name="그림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205" y="3579357"/>
              <a:ext cx="200025" cy="200025"/>
            </a:xfrm>
            <a:prstGeom prst="rect">
              <a:avLst/>
            </a:prstGeom>
          </p:spPr>
        </p:pic>
      </p:grpSp>
      <p:sp>
        <p:nvSpPr>
          <p:cNvPr id="103" name="슬라이드 번호 개체 틀 102"/>
          <p:cNvSpPr>
            <a:spLocks noGrp="1"/>
          </p:cNvSpPr>
          <p:nvPr>
            <p:ph type="sldNum" sz="quarter" idx="4294967295"/>
          </p:nvPr>
        </p:nvSpPr>
        <p:spPr>
          <a:xfrm>
            <a:off x="8077200" y="6356351"/>
            <a:ext cx="2133600" cy="365125"/>
          </a:xfrm>
        </p:spPr>
        <p:txBody>
          <a:bodyPr/>
          <a:lstStyle/>
          <a:p>
            <a:r>
              <a:rPr lang="en-US" altLang="ko-KR" dirty="0" smtClean="0"/>
              <a:t>7</a:t>
            </a:r>
            <a:endParaRPr lang="ko-KR" altLang="en-US" dirty="0"/>
          </a:p>
        </p:txBody>
      </p:sp>
    </p:spTree>
    <p:extLst>
      <p:ext uri="{BB962C8B-B14F-4D97-AF65-F5344CB8AC3E}">
        <p14:creationId xmlns:p14="http://schemas.microsoft.com/office/powerpoint/2010/main" val="702479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p:txBody>
          <a:bodyPr/>
          <a:lstStyle/>
          <a:p>
            <a:pPr algn="r"/>
            <a:r>
              <a:rPr lang="en-US" altLang="ko-KR" dirty="0"/>
              <a:t>Methods</a:t>
            </a:r>
            <a:endParaRPr lang="ko-KR" altLang="en-US" dirty="0"/>
          </a:p>
        </p:txBody>
      </p:sp>
      <p:sp>
        <p:nvSpPr>
          <p:cNvPr id="3" name="텍스트 개체 틀 2"/>
          <p:cNvSpPr>
            <a:spLocks noGrp="1"/>
          </p:cNvSpPr>
          <p:nvPr>
            <p:ph type="body" idx="13"/>
          </p:nvPr>
        </p:nvSpPr>
        <p:spPr/>
        <p:txBody>
          <a:bodyPr/>
          <a:lstStyle/>
          <a:p>
            <a:r>
              <a:rPr lang="en-US" altLang="ko-KR" dirty="0" smtClean="0"/>
              <a:t>Risk Prediction Model</a:t>
            </a:r>
            <a:endParaRPr lang="ko-KR" altLang="en-US" dirty="0"/>
          </a:p>
        </p:txBody>
      </p:sp>
      <p:grpSp>
        <p:nvGrpSpPr>
          <p:cNvPr id="4" name="그룹 3"/>
          <p:cNvGrpSpPr/>
          <p:nvPr/>
        </p:nvGrpSpPr>
        <p:grpSpPr>
          <a:xfrm>
            <a:off x="-168696" y="4077072"/>
            <a:ext cx="6659216" cy="144016"/>
            <a:chOff x="-3132856" y="4005064"/>
            <a:chExt cx="6659216" cy="144016"/>
          </a:xfrm>
        </p:grpSpPr>
        <p:cxnSp>
          <p:nvCxnSpPr>
            <p:cNvPr id="5" name="직선 연결선 4"/>
            <p:cNvCxnSpPr/>
            <p:nvPr/>
          </p:nvCxnSpPr>
          <p:spPr>
            <a:xfrm>
              <a:off x="-3132856" y="4077072"/>
              <a:ext cx="6515200"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타원 5"/>
            <p:cNvSpPr/>
            <p:nvPr/>
          </p:nvSpPr>
          <p:spPr>
            <a:xfrm>
              <a:off x="3382344" y="4005064"/>
              <a:ext cx="144016" cy="144016"/>
            </a:xfrm>
            <a:prstGeom prst="ellipse">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67007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4461</TotalTime>
  <Words>1282</Words>
  <Application>Microsoft Office PowerPoint</Application>
  <PresentationFormat>와이드스크린</PresentationFormat>
  <Paragraphs>497</Paragraphs>
  <Slides>35</Slides>
  <Notes>9</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35</vt:i4>
      </vt:variant>
    </vt:vector>
  </HeadingPairs>
  <TitlesOfParts>
    <vt:vector size="44" baseType="lpstr">
      <vt:lpstr>Arial Unicode MS</vt:lpstr>
      <vt:lpstr>나눔바른고딕</vt:lpstr>
      <vt:lpstr>맑은 고딕</vt:lpstr>
      <vt:lpstr>Arial</vt:lpstr>
      <vt:lpstr>Tahoma</vt:lpstr>
      <vt:lpstr>Times New Roman</vt:lpstr>
      <vt:lpstr>Trebuchet MS</vt:lpstr>
      <vt:lpstr>Office 테마</vt:lpstr>
      <vt:lpstr>디자인 사용자 지정</vt:lpstr>
      <vt:lpstr>Development of  Liability Threshold Model for  Family-based Samples and Its Application  to Genetic Data</vt:lpstr>
      <vt:lpstr>Contents</vt:lpstr>
      <vt:lpstr>Introduction</vt:lpstr>
      <vt:lpstr>What makes people different</vt:lpstr>
      <vt:lpstr>History of DNA Sequencing Tech.</vt:lpstr>
      <vt:lpstr>Informative Indiv. Selection</vt:lpstr>
      <vt:lpstr>Informative Indiv. Selection</vt:lpstr>
      <vt:lpstr>Informative Indiv. Selection</vt:lpstr>
      <vt:lpstr>PowerPoint 프레젠테이션</vt:lpstr>
      <vt:lpstr>Liability Threshold Model</vt:lpstr>
      <vt:lpstr>Liability Threshold Model</vt:lpstr>
      <vt:lpstr>Liability Threshold Model</vt:lpstr>
      <vt:lpstr>Liability Threshold Model</vt:lpstr>
      <vt:lpstr>Truncated Normal Dist.</vt:lpstr>
      <vt:lpstr>Truncated Normal Dist.</vt:lpstr>
      <vt:lpstr>Truncated Normal Dist.</vt:lpstr>
      <vt:lpstr>Truncated Normal Dist.</vt:lpstr>
      <vt:lpstr>Truncated Normal Dist.</vt:lpstr>
      <vt:lpstr>Truncated Normal Dist.</vt:lpstr>
      <vt:lpstr>Absolute Risk for Disease</vt:lpstr>
      <vt:lpstr>PowerPoint 프레젠테이션</vt:lpstr>
      <vt:lpstr>Informative Individuals</vt:lpstr>
      <vt:lpstr>Informative Individuals</vt:lpstr>
      <vt:lpstr>PowerPoint 프레젠테이션</vt:lpstr>
      <vt:lpstr>Simulation Model</vt:lpstr>
      <vt:lpstr>Simulation Analysis Result</vt:lpstr>
      <vt:lpstr>Simulation Analysis Result</vt:lpstr>
      <vt:lpstr>Simulation Analysis Result</vt:lpstr>
      <vt:lpstr>Simulation Model</vt:lpstr>
      <vt:lpstr>Simulation Analysis Result</vt:lpstr>
      <vt:lpstr>Simulation Analysis Result</vt:lpstr>
      <vt:lpstr>PowerPoint 프레젠테이션</vt:lpstr>
      <vt:lpstr>Real Data Analysis</vt:lpstr>
      <vt:lpstr>PowerPoint 프레젠테이션</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김원지</dc:creator>
  <cp:lastModifiedBy>Wonji</cp:lastModifiedBy>
  <cp:revision>172</cp:revision>
  <dcterms:created xsi:type="dcterms:W3CDTF">2014-12-06T14:31:55Z</dcterms:created>
  <dcterms:modified xsi:type="dcterms:W3CDTF">2018-06-17T10:52:26Z</dcterms:modified>
</cp:coreProperties>
</file>