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1379" r:id="rId2"/>
    <p:sldId id="1854" r:id="rId3"/>
    <p:sldId id="1863" r:id="rId4"/>
    <p:sldId id="1855" r:id="rId5"/>
    <p:sldId id="1856" r:id="rId6"/>
    <p:sldId id="1857" r:id="rId7"/>
    <p:sldId id="1858" r:id="rId8"/>
    <p:sldId id="1860" r:id="rId9"/>
    <p:sldId id="1862" r:id="rId10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F81BD"/>
    <a:srgbClr val="55759C"/>
    <a:srgbClr val="0000FF"/>
    <a:srgbClr val="EEECE1"/>
    <a:srgbClr val="1D37A3"/>
    <a:srgbClr val="000099"/>
    <a:srgbClr val="9D4B07"/>
    <a:srgbClr val="603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6429" autoAdjust="0"/>
  </p:normalViewPr>
  <p:slideViewPr>
    <p:cSldViewPr>
      <p:cViewPr varScale="1">
        <p:scale>
          <a:sx n="80" d="100"/>
          <a:sy n="80" d="100"/>
        </p:scale>
        <p:origin x="90" y="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5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76" y="-90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FF872727-5E19-451F-8276-B99C9E3627DA}" type="datetimeFigureOut">
              <a:rPr lang="ko-KR" altLang="en-US" smtClean="0"/>
              <a:pPr/>
              <a:t>2016-06-14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7399A267-5899-49EB-9F24-4BF4E13EE4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929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latinLnBrk="1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E311BA3-4B1A-4689-95D6-95E0D9005A9A}" type="datetimeFigureOut">
              <a:rPr lang="ko-KR" altLang="en-US"/>
              <a:pPr>
                <a:defRPr/>
              </a:pPr>
              <a:t>2016-06-14</a:t>
            </a:fld>
            <a:endParaRPr lang="en-US" alt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latinLnBrk="1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6411"/>
          </a:xfrm>
          <a:prstGeom prst="rect">
            <a:avLst/>
          </a:prstGeom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788B667-922A-4B05-ACB5-7689EF4075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62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 smtClean="0"/>
          </a:p>
        </p:txBody>
      </p:sp>
      <p:sp>
        <p:nvSpPr>
          <p:cNvPr id="819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87D618-AA78-4EDB-ACF8-C71BBC7F0E00}" type="slidenum">
              <a:rPr lang="ko-KR" altLang="en-US" smtClean="0"/>
              <a:pPr/>
              <a:t>1</a:t>
            </a:fld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1155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503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C5577-1E64-4AFD-8E3F-944896C726C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333375"/>
            <a:ext cx="8229600" cy="57927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99B1A-5263-411F-9826-3CFD923198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구개요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503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2DFCF-B316-4718-9969-E2D44EB25A17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계목표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503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923B2-EB6F-4FC5-9FCF-9D37B0E933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57467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038600" cy="24241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702050"/>
            <a:ext cx="4038600" cy="24241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A1619-DB75-4057-9EAD-A72DAB2EBF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단계목표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503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923B2-EB6F-4FC5-9FCF-9D37B0E933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차트 개체 틀 2"/>
          <p:cNvSpPr>
            <a:spLocks noGrp="1"/>
          </p:cNvSpPr>
          <p:nvPr>
            <p:ph type="chart" idx="1"/>
          </p:nvPr>
        </p:nvSpPr>
        <p:spPr>
          <a:xfrm>
            <a:off x="457200" y="1125538"/>
            <a:ext cx="8229600" cy="5000625"/>
          </a:xfrm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endParaRPr lang="ko-KR" altLang="en-US" noProof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503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95529-2F4C-4B22-BA79-2F1C494606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11"/>
          <p:cNvSpPr/>
          <p:nvPr userDrawn="1"/>
        </p:nvSpPr>
        <p:spPr>
          <a:xfrm>
            <a:off x="323528" y="980728"/>
            <a:ext cx="8640960" cy="1214438"/>
          </a:xfrm>
          <a:prstGeom prst="roundRect">
            <a:avLst/>
          </a:prstGeom>
          <a:solidFill>
            <a:schemeClr val="accent6">
              <a:lumMod val="75000"/>
              <a:alpha val="17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>
              <a:solidFill>
                <a:srgbClr val="FFFFFF"/>
              </a:solidFill>
            </a:endParaRPr>
          </a:p>
        </p:txBody>
      </p:sp>
      <p:grpSp>
        <p:nvGrpSpPr>
          <p:cNvPr id="5" name="그룹 12"/>
          <p:cNvGrpSpPr/>
          <p:nvPr userDrawn="1"/>
        </p:nvGrpSpPr>
        <p:grpSpPr>
          <a:xfrm>
            <a:off x="323528" y="0"/>
            <a:ext cx="4176464" cy="430080"/>
            <a:chOff x="500034" y="0"/>
            <a:chExt cx="2071702" cy="357166"/>
          </a:xfrm>
          <a:solidFill>
            <a:srgbClr val="006699"/>
          </a:solidFill>
        </p:grpSpPr>
        <p:sp>
          <p:nvSpPr>
            <p:cNvPr id="6" name="한쪽 모서리는 잘리고 다른 쪽 모서리는 둥근 사각형 7"/>
            <p:cNvSpPr/>
            <p:nvPr/>
          </p:nvSpPr>
          <p:spPr>
            <a:xfrm flipV="1">
              <a:off x="500034" y="0"/>
              <a:ext cx="2071702" cy="357166"/>
            </a:xfrm>
            <a:prstGeom prst="snipRoundRect">
              <a:avLst/>
            </a:prstGeom>
            <a:grpFill/>
            <a:ln>
              <a:noFill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7" name="TextBox 8"/>
            <p:cNvSpPr txBox="1"/>
            <p:nvPr/>
          </p:nvSpPr>
          <p:spPr>
            <a:xfrm>
              <a:off x="531149" y="37059"/>
              <a:ext cx="1997714" cy="255598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marL="0" marR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aseline="0" dirty="0" smtClean="0">
                  <a:solidFill>
                    <a:schemeClr val="bg1"/>
                  </a:solidFill>
                </a:rPr>
                <a:t>2016</a:t>
              </a:r>
              <a:r>
                <a:rPr lang="ko-KR" altLang="en-US" sz="1400" baseline="0" dirty="0" smtClean="0">
                  <a:solidFill>
                    <a:schemeClr val="bg1"/>
                  </a:solidFill>
                </a:rPr>
                <a:t>년도 이학박사학위논문심사</a:t>
              </a:r>
            </a:p>
          </p:txBody>
        </p:sp>
      </p:grp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642910" y="1142984"/>
            <a:ext cx="7072362" cy="57150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642938" y="4429132"/>
            <a:ext cx="5929326" cy="1857368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6696" y="1277268"/>
            <a:ext cx="8229600" cy="475680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7200" y="621506"/>
            <a:ext cx="8229600" cy="5032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ECC88D7-4FEA-4BFA-A139-DD4401A4C35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-1" y="5819"/>
            <a:ext cx="9139045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endParaRPr lang="ko-KR" altLang="en-US" sz="2800" dirty="0">
              <a:latin typeface="Rix고딕 EB" pitchFamily="18" charset="-127"/>
              <a:ea typeface="Rix고딕 E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000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000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503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E9205-FAB2-4917-A315-84D3790916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74726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785926"/>
            <a:ext cx="4040188" cy="4340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074726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785926"/>
            <a:ext cx="4041775" cy="43402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503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1F111-02B3-4179-83A3-DFC57DA506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한쪽 모서리는 잘리고 다른 쪽 모서리는 둥근 사각형 3"/>
          <p:cNvSpPr/>
          <p:nvPr userDrawn="1"/>
        </p:nvSpPr>
        <p:spPr>
          <a:xfrm flipV="1">
            <a:off x="5572125" y="0"/>
            <a:ext cx="3571875" cy="285750"/>
          </a:xfrm>
          <a:prstGeom prst="snipRoundRect">
            <a:avLst>
              <a:gd name="adj1" fmla="val 19867"/>
              <a:gd name="adj2" fmla="val 16667"/>
            </a:avLst>
          </a:prstGeom>
          <a:solidFill>
            <a:srgbClr val="006699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모서리가 둥근 직사각형 9"/>
          <p:cNvSpPr>
            <a:spLocks noChangeArrowheads="1"/>
          </p:cNvSpPr>
          <p:nvPr userDrawn="1"/>
        </p:nvSpPr>
        <p:spPr bwMode="auto">
          <a:xfrm>
            <a:off x="611188" y="1700212"/>
            <a:ext cx="6481092" cy="3600000"/>
          </a:xfrm>
          <a:prstGeom prst="roundRect">
            <a:avLst>
              <a:gd name="adj" fmla="val 16667"/>
            </a:avLst>
          </a:prstGeom>
          <a:solidFill>
            <a:srgbClr val="D1D1F0"/>
          </a:solidFill>
          <a:ln w="25400" algn="ctr">
            <a:noFill/>
            <a:round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lvl="0"/>
            <a:endParaRPr kumimoji="0" lang="ko-KR" altLang="en-US" sz="2000">
              <a:solidFill>
                <a:srgbClr val="FFFFFF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50323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961810" y="1829932"/>
            <a:ext cx="5753330" cy="2813513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400"/>
            </a:lvl1pPr>
            <a:lvl2pPr>
              <a:lnSpc>
                <a:spcPct val="150000"/>
              </a:lnSpc>
              <a:buFont typeface="Wingdings" pitchFamily="2" charset="2"/>
              <a:buChar char="l"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</p:txBody>
      </p:sp>
      <p:sp>
        <p:nvSpPr>
          <p:cNvPr id="7" name="TextBox 8"/>
          <p:cNvSpPr txBox="1"/>
          <p:nvPr userDrawn="1"/>
        </p:nvSpPr>
        <p:spPr>
          <a:xfrm>
            <a:off x="5683456" y="-5616"/>
            <a:ext cx="3332944" cy="276999"/>
          </a:xfrm>
          <a:prstGeom prst="rect">
            <a:avLst/>
          </a:prstGeom>
          <a:noFill/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aseline="0" dirty="0" smtClean="0">
                <a:solidFill>
                  <a:schemeClr val="bg1"/>
                </a:solidFill>
              </a:rPr>
              <a:t>2016</a:t>
            </a:r>
            <a:r>
              <a:rPr lang="ko-KR" altLang="en-US" sz="1200" baseline="0" dirty="0" smtClean="0">
                <a:solidFill>
                  <a:schemeClr val="bg1"/>
                </a:solidFill>
              </a:rPr>
              <a:t>년도 이학박사학위논문심사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648C2-90BE-40C9-86C9-18FCE68828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125538"/>
            <a:ext cx="8229600" cy="5000625"/>
          </a:xfr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lvl="0"/>
            <a:endParaRPr lang="ko-KR" altLang="en-US" noProof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5032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D67C2-B208-40E7-B887-2053E0A3AB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E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000125"/>
            <a:ext cx="8229600" cy="512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latinLnBrk="1">
              <a:defRPr kumimoji="0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1">
              <a:defRPr kumimoji="0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latinLnBrk="1">
              <a:defRPr kumimoji="0" sz="120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0A84C64-19E1-448D-B692-1B6FADA0F8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  <p:sldLayoutId id="214748404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#_ENREF_65"/><Relationship Id="rId13" Type="http://schemas.openxmlformats.org/officeDocument/2006/relationships/hyperlink" Target="#_ENREF_41"/><Relationship Id="rId3" Type="http://schemas.openxmlformats.org/officeDocument/2006/relationships/hyperlink" Target="#_ENREF_51"/><Relationship Id="rId7" Type="http://schemas.openxmlformats.org/officeDocument/2006/relationships/hyperlink" Target="#_ENREF_55"/><Relationship Id="rId12" Type="http://schemas.openxmlformats.org/officeDocument/2006/relationships/hyperlink" Target="#_ENREF_85"/><Relationship Id="rId2" Type="http://schemas.openxmlformats.org/officeDocument/2006/relationships/hyperlink" Target="#_ENREF_64"/><Relationship Id="rId16" Type="http://schemas.openxmlformats.org/officeDocument/2006/relationships/hyperlink" Target="#_ENREF_78"/><Relationship Id="rId1" Type="http://schemas.openxmlformats.org/officeDocument/2006/relationships/slideLayout" Target="../slideLayouts/slideLayout4.xml"/><Relationship Id="rId6" Type="http://schemas.openxmlformats.org/officeDocument/2006/relationships/hyperlink" Target="#_ENREF_70"/><Relationship Id="rId11" Type="http://schemas.openxmlformats.org/officeDocument/2006/relationships/hyperlink" Target="#_ENREF_30"/><Relationship Id="rId5" Type="http://schemas.openxmlformats.org/officeDocument/2006/relationships/hyperlink" Target="#_ENREF_52"/><Relationship Id="rId15" Type="http://schemas.openxmlformats.org/officeDocument/2006/relationships/hyperlink" Target="#_ENREF_21"/><Relationship Id="rId10" Type="http://schemas.openxmlformats.org/officeDocument/2006/relationships/hyperlink" Target="#_ENREF_49"/><Relationship Id="rId4" Type="http://schemas.openxmlformats.org/officeDocument/2006/relationships/hyperlink" Target="#_ENREF_56"/><Relationship Id="rId9" Type="http://schemas.openxmlformats.org/officeDocument/2006/relationships/hyperlink" Target="#_ENREF_100"/><Relationship Id="rId14" Type="http://schemas.openxmlformats.org/officeDocument/2006/relationships/hyperlink" Target="#_ENREF_101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#_ENREF_35"/><Relationship Id="rId7" Type="http://schemas.openxmlformats.org/officeDocument/2006/relationships/hyperlink" Target="#_ENREF_38"/><Relationship Id="rId2" Type="http://schemas.openxmlformats.org/officeDocument/2006/relationships/hyperlink" Target="#_ENREF_103"/><Relationship Id="rId1" Type="http://schemas.openxmlformats.org/officeDocument/2006/relationships/slideLayout" Target="../slideLayouts/slideLayout4.xml"/><Relationship Id="rId6" Type="http://schemas.openxmlformats.org/officeDocument/2006/relationships/hyperlink" Target="#_ENREF_43"/><Relationship Id="rId5" Type="http://schemas.openxmlformats.org/officeDocument/2006/relationships/hyperlink" Target="#_ENREF_20"/><Relationship Id="rId4" Type="http://schemas.openxmlformats.org/officeDocument/2006/relationships/hyperlink" Target="#_ENREF_77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2"/>
          <p:cNvSpPr>
            <a:spLocks noGrp="1"/>
          </p:cNvSpPr>
          <p:nvPr>
            <p:ph type="title"/>
          </p:nvPr>
        </p:nvSpPr>
        <p:spPr bwMode="auto">
          <a:xfrm>
            <a:off x="363168" y="1100468"/>
            <a:ext cx="8424936" cy="1000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Bef>
                <a:spcPts val="2400"/>
              </a:spcBef>
            </a:pPr>
            <a:r>
              <a:rPr lang="en-US" altLang="ko-KR" sz="2400" dirty="0">
                <a:latin typeface="Arial" pitchFamily="34" charset="0"/>
              </a:rPr>
              <a:t>Statistical Analysis for Next-Generation Sequencing data in Family-based designs</a:t>
            </a:r>
            <a:endParaRPr lang="ko-KR" altLang="en-US" dirty="0" smtClean="0">
              <a:latin typeface="Arial" pitchFamily="34" charset="0"/>
            </a:endParaRPr>
          </a:p>
        </p:txBody>
      </p:sp>
      <p:sp>
        <p:nvSpPr>
          <p:cNvPr id="18435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148064" y="5578971"/>
            <a:ext cx="3744416" cy="1090389"/>
          </a:xfrm>
        </p:spPr>
        <p:txBody>
          <a:bodyPr anchor="ctr" anchorCtr="0">
            <a:noAutofit/>
          </a:bodyPr>
          <a:lstStyle/>
          <a:p>
            <a:pPr marL="0" indent="0" algn="r" eaLnBrk="1" hangingPunct="1">
              <a:lnSpc>
                <a:spcPct val="130000"/>
              </a:lnSpc>
              <a:defRPr/>
            </a:pPr>
            <a:r>
              <a:rPr lang="ko-KR" altLang="en-US" sz="1700" dirty="0" smtClean="0">
                <a:latin typeface="+mn-ea"/>
              </a:rPr>
              <a:t>서울대학교 생물정보학 협동과정</a:t>
            </a:r>
            <a:endParaRPr lang="en-US" altLang="ko-KR" sz="1700" dirty="0" smtClean="0">
              <a:latin typeface="+mn-ea"/>
            </a:endParaRPr>
          </a:p>
          <a:p>
            <a:pPr marL="0" indent="0" algn="r" eaLnBrk="1" hangingPunct="1">
              <a:lnSpc>
                <a:spcPct val="130000"/>
              </a:lnSpc>
              <a:defRPr/>
            </a:pPr>
            <a:r>
              <a:rPr lang="ko-KR" altLang="en-US" sz="1600" dirty="0" smtClean="0">
                <a:latin typeface="+mn-ea"/>
              </a:rPr>
              <a:t>생물정보통계연구실</a:t>
            </a:r>
            <a:r>
              <a:rPr lang="en-US" altLang="ko-KR" sz="1600" dirty="0" smtClean="0">
                <a:latin typeface="+mn-ea"/>
              </a:rPr>
              <a:t>(BIBS)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최성경</a:t>
            </a:r>
            <a:endParaRPr lang="en-US" altLang="ko-KR" b="1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83568" y="2790453"/>
            <a:ext cx="7128792" cy="2016224"/>
            <a:chOff x="539552" y="3021228"/>
            <a:chExt cx="7128792" cy="2016224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539552" y="3021228"/>
              <a:ext cx="7128792" cy="2016224"/>
            </a:xfrm>
            <a:prstGeom prst="roundRect">
              <a:avLst/>
            </a:prstGeom>
            <a:solidFill>
              <a:srgbClr val="FFC7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endParaRPr kumimoji="0" lang="ko-KR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8437" name="Text Box 7"/>
            <p:cNvSpPr txBox="1">
              <a:spLocks noChangeArrowheads="1"/>
            </p:cNvSpPr>
            <p:nvPr/>
          </p:nvSpPr>
          <p:spPr bwMode="auto">
            <a:xfrm>
              <a:off x="755576" y="3021228"/>
              <a:ext cx="6696744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0"/>
            <a:lstStyle/>
            <a:p>
              <a:pPr algn="ctr">
                <a:lnSpc>
                  <a:spcPct val="130000"/>
                </a:lnSpc>
                <a:buClr>
                  <a:srgbClr val="003366"/>
                </a:buClr>
              </a:pPr>
              <a:r>
                <a:rPr lang="ko-KR" altLang="en-US" sz="3000" b="1" dirty="0" smtClean="0">
                  <a:ea typeface="Arial Unicode MS" pitchFamily="50" charset="-127"/>
                  <a:cs typeface="Times New Roman" pitchFamily="18" charset="0"/>
                </a:rPr>
                <a:t>졸업논문 수정 보고</a:t>
              </a:r>
              <a:endParaRPr lang="en-US" altLang="ko-KR" sz="3000" b="1" dirty="0">
                <a:ea typeface="Arial Unicode MS" pitchFamily="50" charset="-127"/>
                <a:cs typeface="Times New Roman" pitchFamily="18" charset="0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8366"/>
          <a:stretch/>
        </p:blipFill>
        <p:spPr>
          <a:xfrm>
            <a:off x="4342464" y="5674165"/>
            <a:ext cx="949616" cy="9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32736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ko-KR" altLang="en-US" dirty="0"/>
              <a:t>예심 때 코멘트 받은 사항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  <a:buClr>
                <a:srgbClr val="003366"/>
              </a:buClr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X-chromosome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선행 연구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리뷰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200000"/>
              </a:lnSpc>
              <a:buClr>
                <a:srgbClr val="003366"/>
              </a:buClr>
            </a:pPr>
            <a:r>
              <a:rPr lang="en-US" altLang="ko-KR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Rare 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variant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선행연구 리뷰 </a:t>
            </a: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보충</a:t>
            </a:r>
            <a:endParaRPr lang="en-US" altLang="ko-KR" b="1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>
              <a:lnSpc>
                <a:spcPct val="200000"/>
              </a:lnSpc>
              <a:buClr>
                <a:srgbClr val="003366"/>
              </a:buClr>
            </a:pPr>
            <a:r>
              <a:rPr lang="ko-KR" altLang="en-US" b="1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시뮬레이션 </a:t>
            </a:r>
            <a:r>
              <a:rPr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결과를 표로 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7ECC88D7-4FEA-4BFA-A139-DD4401A4C35F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572000" y="4270"/>
            <a:ext cx="4572000" cy="5179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9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66696" y="1277268"/>
            <a:ext cx="8425784" cy="5444207"/>
          </a:xfrm>
        </p:spPr>
        <p:txBody>
          <a:bodyPr>
            <a:noAutofit/>
          </a:bodyPr>
          <a:lstStyle/>
          <a:p>
            <a:r>
              <a:rPr lang="en-US" altLang="ko-KR" sz="2000" dirty="0" smtClean="0"/>
              <a:t>Chapter 4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Introduction </a:t>
            </a:r>
            <a:r>
              <a:rPr lang="ko-KR" altLang="en-US" sz="2000" dirty="0" smtClean="0"/>
              <a:t>부분 </a:t>
            </a:r>
            <a:r>
              <a:rPr lang="ko-KR" altLang="en-US" sz="2000" dirty="0" smtClean="0">
                <a:latin typeface="-윤고딕310" panose="02030504000101010101" pitchFamily="18" charset="-127"/>
                <a:ea typeface="-윤고딕310" panose="02030504000101010101" pitchFamily="18" charset="-127"/>
              </a:rPr>
              <a:t>⇒ </a:t>
            </a:r>
            <a:r>
              <a:rPr lang="en-US" altLang="ko-KR" sz="2000" dirty="0" smtClean="0"/>
              <a:t>Chapter 1, 2</a:t>
            </a:r>
            <a:r>
              <a:rPr lang="ko-KR" altLang="en-US" sz="2000" dirty="0" smtClean="0"/>
              <a:t>로 이동</a:t>
            </a:r>
            <a:endParaRPr lang="en-US" altLang="ko-KR" sz="2000" dirty="0" smtClean="0"/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Chapter 1 </a:t>
            </a:r>
            <a:r>
              <a:rPr lang="ko-KR" altLang="en-US" sz="1800" dirty="0" smtClean="0"/>
              <a:t>부분</a:t>
            </a:r>
            <a:endParaRPr lang="en-US" altLang="ko-KR" sz="1800" dirty="0"/>
          </a:p>
          <a:p>
            <a:pPr lvl="2"/>
            <a:r>
              <a:rPr lang="en-US" altLang="ko-KR" sz="1600" dirty="0" smtClean="0"/>
              <a:t>1.1.1 An overview of genome-wide association studies </a:t>
            </a:r>
          </a:p>
          <a:p>
            <a:pPr lvl="1"/>
            <a:endParaRPr lang="en-US" altLang="ko-KR" sz="1800" dirty="0" smtClean="0"/>
          </a:p>
          <a:p>
            <a:pPr lvl="1"/>
            <a:r>
              <a:rPr lang="en-US" altLang="ko-KR" sz="1800" dirty="0" smtClean="0"/>
              <a:t>Chapter 2 </a:t>
            </a:r>
            <a:r>
              <a:rPr lang="ko-KR" altLang="en-US" sz="1800" dirty="0" smtClean="0"/>
              <a:t>부분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Burden test to analyze X-chromosome variants</a:t>
            </a:r>
          </a:p>
          <a:p>
            <a:pPr lvl="2"/>
            <a:r>
              <a:rPr lang="en-US" altLang="ko-KR" sz="1800" dirty="0" smtClean="0"/>
              <a:t>SKAT to analyze X-chromosome variants</a:t>
            </a:r>
          </a:p>
          <a:p>
            <a:pPr lvl="2"/>
            <a:r>
              <a:rPr lang="en-US" altLang="ko-KR" sz="1800" dirty="0" smtClean="0"/>
              <a:t>SKAT-O to analyze X-chromosome variants</a:t>
            </a:r>
          </a:p>
          <a:p>
            <a:pPr lvl="2"/>
            <a:r>
              <a:rPr lang="en-US" altLang="ko-KR" sz="1800" dirty="0" smtClean="0"/>
              <a:t>PedCMC-Burden for the X-chromosome</a:t>
            </a:r>
          </a:p>
          <a:p>
            <a:pPr lvl="2"/>
            <a:r>
              <a:rPr lang="en-US" altLang="ko-KR" sz="1800" dirty="0" smtClean="0"/>
              <a:t>PedCMC-Kernel </a:t>
            </a:r>
            <a:r>
              <a:rPr lang="en-US" altLang="ko-KR" sz="1800" dirty="0"/>
              <a:t>for the X-chromosome</a:t>
            </a: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1. X-chromosome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선행 연구 리뷰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(p3-4,17-32)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4572000" y="4270"/>
            <a:ext cx="4572000" cy="5179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C88D7-4FEA-4BFA-A139-DD4401A4C35F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19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2. Rare variant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선행연구 리뷰 보충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p17-32)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4572000" y="4270"/>
            <a:ext cx="4572000" cy="5179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C88D7-4FEA-4BFA-A139-DD4401A4C35F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691567"/>
              </p:ext>
            </p:extLst>
          </p:nvPr>
        </p:nvGraphicFramePr>
        <p:xfrm>
          <a:off x="386458" y="1685084"/>
          <a:ext cx="8371084" cy="5128292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71855"/>
                <a:gridCol w="1779294"/>
                <a:gridCol w="3262040"/>
                <a:gridCol w="1957895"/>
              </a:tblGrid>
              <a:tr h="292217">
                <a:tc>
                  <a:txBody>
                    <a:bodyPr/>
                    <a:lstStyle/>
                    <a:p>
                      <a:pPr marL="21590" algn="ctr">
                        <a:spcAft>
                          <a:spcPts val="400"/>
                        </a:spcAft>
                      </a:pPr>
                      <a:r>
                        <a:rPr lang="en-US" sz="1000" kern="0" dirty="0">
                          <a:effectLst/>
                        </a:rPr>
                        <a:t>Study Design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marL="21590" algn="ctr">
                        <a:spcAft>
                          <a:spcPts val="400"/>
                        </a:spcAft>
                      </a:pPr>
                      <a:r>
                        <a:rPr lang="en-US" sz="1000" kern="0" dirty="0">
                          <a:effectLst/>
                        </a:rPr>
                        <a:t>Type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000" kern="0">
                          <a:effectLst/>
                        </a:rPr>
                        <a:t>Methods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marL="11430" algn="ctr">
                        <a:spcAft>
                          <a:spcPts val="400"/>
                        </a:spcAft>
                      </a:pPr>
                      <a:r>
                        <a:rPr lang="en-US" sz="1000" kern="0">
                          <a:effectLst/>
                        </a:rPr>
                        <a:t>References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284475">
                <a:tc rowSpan="17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0" dirty="0">
                          <a:effectLst/>
                        </a:rPr>
                        <a:t>Case-Control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0" dirty="0">
                          <a:effectLst/>
                        </a:rPr>
                        <a:t>Design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0" dirty="0">
                          <a:effectLst/>
                        </a:rPr>
                        <a:t>Burden type tests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Cohort Allelic Sums Tests (CAST)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[</a:t>
                      </a:r>
                      <a:r>
                        <a:rPr lang="en-US" sz="1000" u="none" strike="noStrike" kern="100" dirty="0" err="1">
                          <a:effectLst/>
                          <a:hlinkClick r:id="rId2" action="ppaction://hlinkfile" tooltip="Morgenthaler, 2007 #111"/>
                        </a:rPr>
                        <a:t>Morgenthaler</a:t>
                      </a:r>
                      <a:r>
                        <a:rPr lang="en-US" sz="1000" u="none" strike="noStrike" kern="100" dirty="0">
                          <a:effectLst/>
                          <a:hlinkClick r:id="rId2" action="ppaction://hlinkfile" tooltip="Morgenthaler, 2007 #111"/>
                        </a:rPr>
                        <a:t> and </a:t>
                      </a:r>
                      <a:r>
                        <a:rPr lang="en-US" sz="1000" u="none" strike="noStrike" kern="100" dirty="0" err="1">
                          <a:effectLst/>
                          <a:hlinkClick r:id="rId2" action="ppaction://hlinkfile" tooltip="Morgenthaler, 2007 #111"/>
                        </a:rPr>
                        <a:t>Thilly</a:t>
                      </a:r>
                      <a:r>
                        <a:rPr lang="en-US" sz="1000" u="none" strike="noStrike" kern="100" dirty="0">
                          <a:effectLst/>
                          <a:hlinkClick r:id="rId2" action="ppaction://hlinkfile" tooltip="Morgenthaler, 2007 #111"/>
                        </a:rPr>
                        <a:t> 2007</a:t>
                      </a:r>
                      <a:r>
                        <a:rPr lang="en-US" sz="1000" kern="100" dirty="0">
                          <a:effectLst/>
                        </a:rPr>
                        <a:t>]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28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Combined Multivariate Collapsing (CMC)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[</a:t>
                      </a:r>
                      <a:r>
                        <a:rPr lang="en-US" sz="1000" u="none" strike="noStrike" kern="100">
                          <a:effectLst/>
                          <a:hlinkClick r:id="rId3" action="ppaction://hlinkfile" tooltip="Li, 2008 #115"/>
                        </a:rPr>
                        <a:t>Li and Leal 2008</a:t>
                      </a:r>
                      <a:r>
                        <a:rPr lang="en-US" sz="1000" kern="100">
                          <a:effectLst/>
                        </a:rPr>
                        <a:t>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28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Weighted Sum Statistic (WSS)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[</a:t>
                      </a:r>
                      <a:r>
                        <a:rPr lang="en-US" sz="1000" u="none" strike="noStrike" kern="100">
                          <a:effectLst/>
                          <a:hlinkClick r:id="rId4" action="ppaction://hlinkfile" tooltip="Madsen, 2009 #123"/>
                        </a:rPr>
                        <a:t>Madsen and Browning 2009</a:t>
                      </a:r>
                      <a:r>
                        <a:rPr lang="en-US" sz="1000" kern="100">
                          <a:effectLst/>
                        </a:rPr>
                        <a:t>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28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Kernel Based Adaptive Cluster (KBAC)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[</a:t>
                      </a:r>
                      <a:r>
                        <a:rPr lang="en-US" sz="1000" u="none" strike="noStrike" kern="100">
                          <a:effectLst/>
                          <a:hlinkClick r:id="rId5" action="ppaction://hlinkfile" tooltip="Liu, 2010 #185"/>
                        </a:rPr>
                        <a:t>Liu and Leal 2010</a:t>
                      </a:r>
                      <a:r>
                        <a:rPr lang="en-US" sz="1000" kern="100">
                          <a:effectLst/>
                        </a:rPr>
                        <a:t>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28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Variable Threshold (VT)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[</a:t>
                      </a:r>
                      <a:r>
                        <a:rPr lang="en-US" sz="1000" u="none" strike="noStrike" kern="100">
                          <a:effectLst/>
                          <a:hlinkClick r:id="rId6" action="ppaction://hlinkfile" tooltip="Price, 2010 #136"/>
                        </a:rPr>
                        <a:t>Price, et al. 2010</a:t>
                      </a:r>
                      <a:r>
                        <a:rPr lang="en-US" sz="1000" kern="100">
                          <a:effectLst/>
                        </a:rPr>
                        <a:t>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28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Burden test to analyze X-chromosome variants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[</a:t>
                      </a:r>
                      <a:r>
                        <a:rPr lang="en-US" sz="1000" u="none" strike="noStrike" kern="100" dirty="0">
                          <a:effectLst/>
                          <a:hlinkClick r:id="rId7" action="ppaction://hlinkfile" tooltip="Ma, 2015 #199"/>
                        </a:rPr>
                        <a:t>Ma, et al. 2015</a:t>
                      </a:r>
                      <a:r>
                        <a:rPr lang="en-US" sz="1000" kern="100" dirty="0">
                          <a:effectLst/>
                        </a:rPr>
                        <a:t>]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28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0" dirty="0">
                          <a:effectLst/>
                        </a:rPr>
                        <a:t>Variance component tests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C-alpha test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[</a:t>
                      </a:r>
                      <a:r>
                        <a:rPr lang="en-US" sz="1000" u="none" strike="noStrike" kern="100" dirty="0">
                          <a:effectLst/>
                          <a:hlinkClick r:id="rId8" action="ppaction://hlinkfile" tooltip="Neale, 2011 #149"/>
                        </a:rPr>
                        <a:t>Neale, et al. 2011</a:t>
                      </a:r>
                      <a:r>
                        <a:rPr lang="en-US" sz="1000" kern="100" dirty="0">
                          <a:effectLst/>
                        </a:rPr>
                        <a:t>]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28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Sequence Kernel Association Test (SKAT)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[</a:t>
                      </a:r>
                      <a:r>
                        <a:rPr lang="en-US" sz="1000" u="none" strike="noStrike" kern="100" dirty="0">
                          <a:effectLst/>
                          <a:hlinkClick r:id="rId9" action="ppaction://hlinkfile" tooltip="Wu, 2011 #152"/>
                        </a:rPr>
                        <a:t>Wu, et al. 2011</a:t>
                      </a:r>
                      <a:r>
                        <a:rPr lang="en-US" sz="1000" kern="100" dirty="0">
                          <a:effectLst/>
                        </a:rPr>
                        <a:t>]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28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SKAT to analyze X-chromosome variants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[</a:t>
                      </a:r>
                      <a:r>
                        <a:rPr lang="en-US" sz="1000" u="none" strike="noStrike" kern="100" dirty="0">
                          <a:effectLst/>
                          <a:hlinkClick r:id="rId7" action="ppaction://hlinkfile" tooltip="Ma, 2015 #199"/>
                        </a:rPr>
                        <a:t>Ma, et al. 2015</a:t>
                      </a:r>
                      <a:r>
                        <a:rPr lang="en-US" sz="1000" kern="100" dirty="0">
                          <a:effectLst/>
                        </a:rPr>
                        <a:t>]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28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0">
                          <a:effectLst/>
                        </a:rPr>
                        <a:t>Optimal type tests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SKAT-O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[</a:t>
                      </a:r>
                      <a:r>
                        <a:rPr lang="en-US" sz="1000" u="none" strike="noStrike" kern="100">
                          <a:effectLst/>
                          <a:hlinkClick r:id="rId10" action="ppaction://hlinkfile" tooltip="Lee, 2012 #157"/>
                        </a:rPr>
                        <a:t>Lee, et al. 2012a</a:t>
                      </a:r>
                      <a:r>
                        <a:rPr lang="en-US" sz="1000" kern="100">
                          <a:effectLst/>
                        </a:rPr>
                        <a:t>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28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Fisher’s hybrid statistics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[</a:t>
                      </a:r>
                      <a:r>
                        <a:rPr lang="en-US" sz="1000" u="none" strike="noStrike" kern="100">
                          <a:effectLst/>
                          <a:hlinkClick r:id="rId11" action="ppaction://hlinkfile" tooltip="Derkach, 2013 #197"/>
                        </a:rPr>
                        <a:t>Derkach, et al. 2013</a:t>
                      </a:r>
                      <a:r>
                        <a:rPr lang="en-US" sz="1000" kern="100">
                          <a:effectLst/>
                        </a:rPr>
                        <a:t>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28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Mixed effects Score Test (MiST)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[</a:t>
                      </a:r>
                      <a:r>
                        <a:rPr lang="en-US" sz="1000" u="none" strike="noStrike" kern="100">
                          <a:effectLst/>
                          <a:hlinkClick r:id="rId12" action="ppaction://hlinkfile" tooltip="Sun, 2013 #204"/>
                        </a:rPr>
                        <a:t>Sun, et al. 2013</a:t>
                      </a:r>
                      <a:r>
                        <a:rPr lang="en-US" sz="1000" kern="100">
                          <a:effectLst/>
                        </a:rPr>
                        <a:t>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28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SKAT-O to analyze X-chromosome variants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[</a:t>
                      </a:r>
                      <a:r>
                        <a:rPr lang="en-US" sz="1000" u="none" strike="noStrike" kern="100">
                          <a:effectLst/>
                          <a:hlinkClick r:id="rId7" action="ppaction://hlinkfile" tooltip="Ma, 2015 #199"/>
                        </a:rPr>
                        <a:t>Ma, et al. 2015</a:t>
                      </a:r>
                      <a:r>
                        <a:rPr lang="en-US" sz="1000" kern="100">
                          <a:effectLst/>
                        </a:rPr>
                        <a:t>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28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b="1" kern="0" dirty="0">
                          <a:solidFill>
                            <a:srgbClr val="FF0000"/>
                          </a:solidFill>
                          <a:effectLst/>
                        </a:rPr>
                        <a:t>Other tests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Replication Based Test (RBT)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[</a:t>
                      </a:r>
                      <a:r>
                        <a:rPr lang="en-US" sz="1000" u="none" strike="noStrike" kern="100">
                          <a:effectLst/>
                          <a:hlinkClick r:id="rId13" action="ppaction://hlinkfile" tooltip="Ionita-Laza, 2011 #202"/>
                        </a:rPr>
                        <a:t>Ionita-Laza, et al. 2011</a:t>
                      </a:r>
                      <a:r>
                        <a:rPr lang="en-US" sz="1000" kern="100">
                          <a:effectLst/>
                        </a:rPr>
                        <a:t>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28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b="1" kern="100">
                          <a:solidFill>
                            <a:srgbClr val="FF0000"/>
                          </a:solidFill>
                          <a:effectLst/>
                        </a:rPr>
                        <a:t>Variant Annotation, Analysis &amp; Search Tool (VAAST)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[</a:t>
                      </a:r>
                      <a:r>
                        <a:rPr lang="en-US" sz="1000" u="none" strike="noStrike" kern="100">
                          <a:effectLst/>
                          <a:hlinkClick r:id="rId14" action="ppaction://hlinkfile" tooltip="Yandell, 2011 #205"/>
                        </a:rPr>
                        <a:t>Yandell, et al. 2011</a:t>
                      </a:r>
                      <a:r>
                        <a:rPr lang="en-US" sz="1000" kern="100">
                          <a:effectLst/>
                        </a:rPr>
                        <a:t>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28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b="1" kern="100">
                          <a:solidFill>
                            <a:srgbClr val="FF0000"/>
                          </a:solidFill>
                          <a:effectLst/>
                        </a:rPr>
                        <a:t>Exponential-Combination (EC) test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[</a:t>
                      </a:r>
                      <a:r>
                        <a:rPr lang="en-US" sz="1000" u="none" strike="noStrike" kern="100">
                          <a:effectLst/>
                          <a:hlinkClick r:id="rId15" action="ppaction://hlinkfile" tooltip="Chen, 2012 #200"/>
                        </a:rPr>
                        <a:t>Chen, et al. 2012</a:t>
                      </a:r>
                      <a:r>
                        <a:rPr lang="en-US" sz="1000" kern="100">
                          <a:effectLst/>
                        </a:rPr>
                        <a:t>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28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Optimal Combination of Single-variant Tests (OCST)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[</a:t>
                      </a:r>
                      <a:r>
                        <a:rPr lang="en-US" sz="1000" u="none" strike="noStrike" kern="100" dirty="0">
                          <a:effectLst/>
                          <a:hlinkClick r:id="rId16" action="ppaction://hlinkfile" tooltip="Sha, 2014 #207"/>
                        </a:rPr>
                        <a:t>Sha and Zhang 2014</a:t>
                      </a:r>
                      <a:r>
                        <a:rPr lang="en-US" sz="1000" kern="100" dirty="0">
                          <a:effectLst/>
                        </a:rPr>
                        <a:t>]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19502" y="1331475"/>
            <a:ext cx="8931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2.1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Summary of statistical methods for rare variant association testing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0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2. Rare variant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선행연구 리뷰 보충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p17-32)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4572000" y="4270"/>
            <a:ext cx="4572000" cy="5179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C88D7-4FEA-4BFA-A139-DD4401A4C35F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868963"/>
              </p:ext>
            </p:extLst>
          </p:nvPr>
        </p:nvGraphicFramePr>
        <p:xfrm>
          <a:off x="387000" y="1772816"/>
          <a:ext cx="8369999" cy="4433191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413757"/>
                <a:gridCol w="1785798"/>
                <a:gridCol w="3289701"/>
                <a:gridCol w="1880743"/>
              </a:tblGrid>
              <a:tr h="454219">
                <a:tc>
                  <a:txBody>
                    <a:bodyPr/>
                    <a:lstStyle/>
                    <a:p>
                      <a:pPr marL="21590" algn="ctr">
                        <a:spcAft>
                          <a:spcPts val="400"/>
                        </a:spcAft>
                      </a:pPr>
                      <a:r>
                        <a:rPr lang="en-US" sz="1000" kern="0" dirty="0">
                          <a:effectLst/>
                        </a:rPr>
                        <a:t>Study Design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marL="21590" algn="ctr">
                        <a:spcAft>
                          <a:spcPts val="400"/>
                        </a:spcAft>
                      </a:pPr>
                      <a:r>
                        <a:rPr lang="en-US" sz="1000" kern="0" dirty="0">
                          <a:effectLst/>
                        </a:rPr>
                        <a:t>Type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000" kern="0">
                          <a:effectLst/>
                        </a:rPr>
                        <a:t>Methods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marL="11430" algn="ctr">
                        <a:spcAft>
                          <a:spcPts val="400"/>
                        </a:spcAft>
                      </a:pPr>
                      <a:r>
                        <a:rPr lang="en-US" sz="1000" kern="0">
                          <a:effectLst/>
                        </a:rPr>
                        <a:t>References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425205">
                <a:tc rowSpan="8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0" dirty="0">
                          <a:effectLst/>
                        </a:rPr>
                        <a:t>Family-based</a:t>
                      </a:r>
                      <a:br>
                        <a:rPr lang="en-US" sz="1000" kern="0" dirty="0">
                          <a:effectLst/>
                        </a:rPr>
                      </a:br>
                      <a:r>
                        <a:rPr lang="en-US" sz="1000" kern="0" dirty="0">
                          <a:effectLst/>
                        </a:rPr>
                        <a:t>Design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0">
                          <a:effectLst/>
                        </a:rPr>
                        <a:t>Burden type tests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Family-based functional Principal-Component Analysis </a:t>
                      </a:r>
                      <a:endParaRPr lang="en-US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(</a:t>
                      </a:r>
                      <a:r>
                        <a:rPr lang="en-US" sz="1000" kern="100" dirty="0">
                          <a:effectLst/>
                        </a:rPr>
                        <a:t>FPCA)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[</a:t>
                      </a:r>
                      <a:r>
                        <a:rPr lang="en-US" sz="1000" u="none" strike="noStrike" kern="100">
                          <a:effectLst/>
                          <a:hlinkClick r:id="rId2" action="ppaction://hlinkfile" tooltip="Zhu, 2012 #48"/>
                        </a:rPr>
                        <a:t>Zhu and Xiong 2012</a:t>
                      </a:r>
                      <a:r>
                        <a:rPr lang="en-US" sz="1000" kern="100">
                          <a:effectLst/>
                        </a:rPr>
                        <a:t>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7138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Pedigree-based Combined Multivariate and Collapsing </a:t>
                      </a:r>
                      <a:endParaRPr lang="en-US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(</a:t>
                      </a:r>
                      <a:r>
                        <a:rPr lang="en-US" sz="1000" kern="100" dirty="0">
                          <a:effectLst/>
                        </a:rPr>
                        <a:t>PedCMC)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[</a:t>
                      </a:r>
                      <a:r>
                        <a:rPr lang="en-US" sz="1000" u="none" strike="noStrike" kern="100">
                          <a:effectLst/>
                          <a:hlinkClick r:id="rId2" action="ppaction://hlinkfile" tooltip="Zhu, 2012 #48"/>
                        </a:rPr>
                        <a:t>Zhu and Xiong 2012</a:t>
                      </a:r>
                      <a:r>
                        <a:rPr lang="en-US" sz="1000" kern="100">
                          <a:effectLst/>
                        </a:rPr>
                        <a:t>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425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Rare Variant Transmission Disequilibrium Test (RV-TDT)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[</a:t>
                      </a:r>
                      <a:r>
                        <a:rPr lang="en-US" sz="1000" u="none" strike="noStrike" kern="100">
                          <a:effectLst/>
                          <a:hlinkClick r:id="rId3" action="ppaction://hlinkfile" tooltip="He, 2014 #165"/>
                        </a:rPr>
                        <a:t>He, et al. 2014</a:t>
                      </a:r>
                      <a:r>
                        <a:rPr lang="en-US" sz="1000" kern="100">
                          <a:effectLst/>
                        </a:rPr>
                        <a:t>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425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PedCMC-Burden for the X chromosome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[</a:t>
                      </a:r>
                      <a:r>
                        <a:rPr lang="en-US" sz="1000" u="none" strike="noStrike" kern="100">
                          <a:effectLst/>
                          <a:hlinkClick r:id="rId4" action="ppaction://hlinkfile" tooltip="Schaid, 2013 #25"/>
                        </a:rPr>
                        <a:t>Schaid, et al. 2013</a:t>
                      </a:r>
                      <a:r>
                        <a:rPr lang="en-US" sz="1000" kern="100">
                          <a:effectLst/>
                        </a:rPr>
                        <a:t>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425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0">
                          <a:effectLst/>
                        </a:rPr>
                        <a:t>Variance component tests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family-based SKAT (famSKAT)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[</a:t>
                      </a:r>
                      <a:r>
                        <a:rPr lang="en-US" sz="1000" u="none" strike="noStrike" kern="100">
                          <a:effectLst/>
                          <a:hlinkClick r:id="rId5" action="ppaction://hlinkfile" tooltip="Chen, 2013 #186"/>
                        </a:rPr>
                        <a:t>Chen, et al. 2013</a:t>
                      </a:r>
                      <a:r>
                        <a:rPr lang="en-US" sz="1000" kern="100">
                          <a:effectLst/>
                        </a:rPr>
                        <a:t>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425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PedCMC-Kernel for the X chromosome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[</a:t>
                      </a:r>
                      <a:r>
                        <a:rPr lang="en-US" sz="1000" u="none" strike="noStrike" kern="100">
                          <a:effectLst/>
                          <a:hlinkClick r:id="rId4" action="ppaction://hlinkfile" tooltip="Schaid, 2013 #25"/>
                        </a:rPr>
                        <a:t>Schaid, et al. 2013</a:t>
                      </a:r>
                      <a:r>
                        <a:rPr lang="en-US" sz="1000" kern="100">
                          <a:effectLst/>
                        </a:rPr>
                        <a:t>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7138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0">
                          <a:effectLst/>
                        </a:rPr>
                        <a:t>Optimal type test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Minimum p-value Optimized Nuisance parameter </a:t>
                      </a:r>
                      <a:endParaRPr lang="en-US" sz="1000" kern="100" dirty="0" smtClean="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Score </a:t>
                      </a:r>
                      <a:r>
                        <a:rPr lang="en-US" sz="1000" kern="100" dirty="0">
                          <a:effectLst/>
                        </a:rPr>
                        <a:t>Test Extended to Relatives (MONSTER)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>
                          <a:effectLst/>
                        </a:rPr>
                        <a:t>[</a:t>
                      </a:r>
                      <a:r>
                        <a:rPr lang="en-US" sz="1000" u="none" strike="noStrike" kern="100">
                          <a:effectLst/>
                          <a:hlinkClick r:id="rId6" action="ppaction://hlinkfile" tooltip="Jiang, 2014 #198"/>
                        </a:rPr>
                        <a:t>Jiang and McPeek 2014</a:t>
                      </a:r>
                      <a:r>
                        <a:rPr lang="en-US" sz="1000" kern="100">
                          <a:effectLst/>
                        </a:rPr>
                        <a:t>]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  <a:tr h="4252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b="1" kern="0" dirty="0">
                          <a:solidFill>
                            <a:srgbClr val="FF0000"/>
                          </a:solidFill>
                          <a:effectLst/>
                        </a:rPr>
                        <a:t>Other test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pedigree-VAAST (</a:t>
                      </a:r>
                      <a:r>
                        <a:rPr lang="en-US" sz="1000" b="1" kern="100" dirty="0" err="1">
                          <a:solidFill>
                            <a:srgbClr val="FF0000"/>
                          </a:solidFill>
                          <a:effectLst/>
                        </a:rPr>
                        <a:t>pVAAST</a:t>
                      </a:r>
                      <a:r>
                        <a:rPr lang="en-US" sz="1000" b="1" kern="10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4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[</a:t>
                      </a:r>
                      <a:r>
                        <a:rPr lang="en-US" sz="1000" u="none" strike="noStrike" kern="100" dirty="0">
                          <a:effectLst/>
                          <a:hlinkClick r:id="rId7" action="ppaction://hlinkfile" tooltip="Hu, 2014 #206"/>
                        </a:rPr>
                        <a:t>Hu, et al. 2014</a:t>
                      </a:r>
                      <a:r>
                        <a:rPr lang="en-US" sz="1000" kern="100" dirty="0">
                          <a:effectLst/>
                        </a:rPr>
                        <a:t>]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6135" marR="46135" marT="0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19502" y="1331475"/>
            <a:ext cx="8931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2.1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Summary of statistical methods for rare variant association testing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7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548146"/>
              </p:ext>
            </p:extLst>
          </p:nvPr>
        </p:nvGraphicFramePr>
        <p:xfrm>
          <a:off x="19067" y="1838586"/>
          <a:ext cx="9107999" cy="44923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398"/>
                <a:gridCol w="346535"/>
                <a:gridCol w="447490"/>
                <a:gridCol w="634358"/>
                <a:gridCol w="634358"/>
                <a:gridCol w="634358"/>
                <a:gridCol w="483286"/>
                <a:gridCol w="347254"/>
                <a:gridCol w="448206"/>
                <a:gridCol w="634358"/>
                <a:gridCol w="634358"/>
                <a:gridCol w="634358"/>
                <a:gridCol w="443910"/>
                <a:gridCol w="476695"/>
                <a:gridCol w="572217"/>
                <a:gridCol w="632930"/>
                <a:gridCol w="632930"/>
              </a:tblGrid>
              <a:tr h="5049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nSNP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β</a:t>
                      </a:r>
                      <a:endParaRPr lang="ko-KR" sz="10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(+/-)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TOP 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TOP 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TOP 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dirty="0" err="1">
                          <a:solidFill>
                            <a:srgbClr val="FFFFFF"/>
                          </a:solidFill>
                          <a:effectLst/>
                        </a:rPr>
                        <a:t>nSNP</a:t>
                      </a:r>
                      <a:endParaRPr lang="ko-KR" sz="1000" b="1" kern="100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β</a:t>
                      </a:r>
                      <a:endParaRPr lang="ko-KR" sz="1000" kern="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(+/-)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TOP 1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TOP 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TOP 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solidFill>
                            <a:srgbClr val="FFFFFF"/>
                          </a:solidFill>
                          <a:effectLst/>
                        </a:rPr>
                        <a:t>F</a:t>
                      </a:r>
                      <a:r>
                        <a:rPr lang="en-US" sz="900" b="1" kern="100" baseline="-25000" dirty="0">
                          <a:solidFill>
                            <a:srgbClr val="FFFFFF"/>
                          </a:solidFill>
                          <a:effectLst/>
                        </a:rPr>
                        <a:t>ST</a:t>
                      </a:r>
                      <a:endParaRPr lang="ko-KR" sz="1000" b="1" kern="100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β</a:t>
                      </a:r>
                      <a:endParaRPr lang="ko-KR" sz="1000" kern="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(+/-)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TOP 1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TOP 2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TOP 3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2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100/0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PedCMC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FFFF"/>
                          </a:solidFill>
                          <a:effectLst/>
                        </a:rPr>
                        <a:t>100</a:t>
                      </a:r>
                      <a:endParaRPr lang="ko-KR" sz="1000" b="1" kern="10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60/40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FF0000"/>
                          </a:solidFill>
                          <a:effectLst/>
                        </a:rPr>
                        <a:t>PedCMC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FFFF"/>
                          </a:solidFill>
                          <a:effectLst/>
                        </a:rPr>
                        <a:t>0.005</a:t>
                      </a:r>
                      <a:endParaRPr lang="ko-KR" sz="1000" b="1" kern="10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100/0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PedCMC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2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100/0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o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b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PedCMC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FFFF"/>
                          </a:solidFill>
                          <a:effectLst/>
                        </a:rPr>
                        <a:t>100</a:t>
                      </a:r>
                      <a:endParaRPr lang="ko-KR" sz="1000" b="1" kern="10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60/40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PedCMC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FFFF"/>
                          </a:solidFill>
                          <a:effectLst/>
                        </a:rPr>
                        <a:t>0.005</a:t>
                      </a:r>
                      <a:endParaRPr lang="ko-KR" sz="1000" b="1" kern="10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80/20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o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b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PedCMC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2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80/20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o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PedCMC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b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FFFF"/>
                          </a:solidFill>
                          <a:effectLst/>
                        </a:rPr>
                        <a:t>100</a:t>
                      </a:r>
                      <a:endParaRPr lang="ko-KR" sz="1000" b="1" kern="10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50/50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FPCA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FFFF"/>
                          </a:solidFill>
                          <a:effectLst/>
                        </a:rPr>
                        <a:t>0.005</a:t>
                      </a:r>
                      <a:endParaRPr lang="ko-KR" sz="1000" b="1" kern="10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60/40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PedCMC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2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80/20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 dirty="0">
                          <a:solidFill>
                            <a:srgbClr val="FF0000"/>
                          </a:solidFill>
                          <a:effectLst/>
                        </a:rPr>
                        <a:t>o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PedCMC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FFFF"/>
                          </a:solidFill>
                          <a:effectLst/>
                        </a:rPr>
                        <a:t>100</a:t>
                      </a:r>
                      <a:endParaRPr lang="ko-KR" sz="1000" b="1" kern="10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50/50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PedCMC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FFFF"/>
                          </a:solidFill>
                          <a:effectLst/>
                        </a:rPr>
                        <a:t>0.005</a:t>
                      </a:r>
                      <a:endParaRPr lang="ko-KR" sz="1000" b="1" kern="10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50/50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PedCMC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2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60/40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PedCMC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FFFF"/>
                          </a:solidFill>
                          <a:effectLst/>
                        </a:rPr>
                        <a:t>Range</a:t>
                      </a:r>
                      <a:endParaRPr lang="ko-KR" sz="1000" b="1" kern="10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100/0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FPCA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FFFF"/>
                          </a:solidFill>
                          <a:effectLst/>
                        </a:rPr>
                        <a:t>0.01</a:t>
                      </a:r>
                      <a:endParaRPr lang="ko-KR" sz="1000" b="1" kern="10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100/0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PedCMC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2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60/40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PedCMC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FFFF"/>
                          </a:solidFill>
                          <a:effectLst/>
                        </a:rPr>
                        <a:t>Range</a:t>
                      </a:r>
                      <a:endParaRPr lang="ko-KR" sz="1000" b="1" kern="10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100/0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PedCMC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FFFF"/>
                          </a:solidFill>
                          <a:effectLst/>
                        </a:rPr>
                        <a:t>0.01</a:t>
                      </a:r>
                      <a:endParaRPr lang="ko-KR" sz="1000" b="1" kern="10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80/20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o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b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PedCMC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2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50/50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FPCA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FFFF"/>
                          </a:solidFill>
                          <a:effectLst/>
                        </a:rPr>
                        <a:t>Range</a:t>
                      </a:r>
                      <a:endParaRPr lang="ko-KR" sz="1000" b="1" kern="10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80/20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FPCA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FFFF"/>
                          </a:solidFill>
                          <a:effectLst/>
                        </a:rPr>
                        <a:t>0.01</a:t>
                      </a:r>
                      <a:endParaRPr lang="ko-KR" sz="1000" b="1" kern="10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60/40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PedCMC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2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30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50/50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PedCMC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FFFF"/>
                          </a:solidFill>
                          <a:effectLst/>
                        </a:rPr>
                        <a:t>Range</a:t>
                      </a:r>
                      <a:endParaRPr lang="ko-KR" sz="1000" b="1" kern="10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80/20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o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b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FPCA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FFFF"/>
                          </a:solidFill>
                          <a:effectLst/>
                        </a:rPr>
                        <a:t>0.01</a:t>
                      </a:r>
                      <a:endParaRPr lang="ko-KR" sz="1000" b="1" kern="10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50/50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PedCMC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2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100/0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FPCA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FFFF"/>
                          </a:solidFill>
                          <a:effectLst/>
                        </a:rPr>
                        <a:t>Range</a:t>
                      </a:r>
                      <a:endParaRPr lang="ko-KR" sz="1000" b="1" kern="10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60/40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o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PedCMC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FPCA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FFFF"/>
                          </a:solidFill>
                          <a:effectLst/>
                        </a:rPr>
                        <a:t>0.05</a:t>
                      </a:r>
                      <a:endParaRPr lang="ko-KR" sz="1000" b="1" kern="10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100/0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PedCMC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2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100/0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PedCMC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FFFF"/>
                          </a:solidFill>
                          <a:effectLst/>
                        </a:rPr>
                        <a:t>Range</a:t>
                      </a:r>
                      <a:endParaRPr lang="ko-KR" sz="1000" b="1" kern="10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60/40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o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PedCMC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FFFF"/>
                          </a:solidFill>
                          <a:effectLst/>
                        </a:rPr>
                        <a:t>0.05</a:t>
                      </a:r>
                      <a:endParaRPr lang="ko-KR" sz="1000" b="1" kern="10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80/20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o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b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PedCMC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2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80/20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FPCA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FFFF"/>
                          </a:solidFill>
                          <a:effectLst/>
                        </a:rPr>
                        <a:t>Range</a:t>
                      </a:r>
                      <a:endParaRPr lang="ko-KR" sz="1000" b="1" kern="10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50/50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PedCMC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FPCA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FFFF"/>
                          </a:solidFill>
                          <a:effectLst/>
                        </a:rPr>
                        <a:t>0.05</a:t>
                      </a:r>
                      <a:endParaRPr lang="ko-KR" sz="1000" b="1" kern="10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60/40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>
                          <a:solidFill>
                            <a:srgbClr val="FF0000"/>
                          </a:solidFill>
                          <a:effectLst/>
                        </a:rPr>
                        <a:t>o</a:t>
                      </a:r>
                      <a:endParaRPr lang="ko-KR" sz="10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PedCMC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322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80/20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 dirty="0">
                          <a:solidFill>
                            <a:srgbClr val="FF0000"/>
                          </a:solidFill>
                          <a:effectLst/>
                        </a:rPr>
                        <a:t>o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b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PedCMC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FFFFFF"/>
                          </a:solidFill>
                          <a:effectLst/>
                        </a:rPr>
                        <a:t>Range</a:t>
                      </a:r>
                      <a:endParaRPr lang="ko-KR" sz="1000" b="1" kern="100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50/50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PedCMC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FFFFFF"/>
                          </a:solidFill>
                          <a:effectLst/>
                        </a:rPr>
                        <a:t>0.05</a:t>
                      </a:r>
                      <a:endParaRPr lang="ko-KR" sz="1000" b="1" kern="100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50/50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 dirty="0">
                          <a:solidFill>
                            <a:srgbClr val="FF0000"/>
                          </a:solidFill>
                          <a:effectLst/>
                        </a:rPr>
                        <a:t>FARVAT</a:t>
                      </a:r>
                      <a:r>
                        <a:rPr lang="en-US" sz="800" b="1" kern="0" baseline="-25000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ko-KR" sz="10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</a:rPr>
                        <a:t>FARVAT</a:t>
                      </a:r>
                      <a:r>
                        <a:rPr lang="en-US" sz="800" kern="0" baseline="-25000">
                          <a:effectLst/>
                        </a:rPr>
                        <a:t>o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PedCMC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시뮬레이션 결과를 표로 정리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p59)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4572000" y="4270"/>
            <a:ext cx="4572000" cy="5179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C88D7-4FEA-4BFA-A139-DD4401A4C35F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19502" y="1331475"/>
            <a:ext cx="8931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3.5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top 3 of empirical power estimates in simulation studies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3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시뮬레이션 결과를 표로 정리</a:t>
            </a:r>
            <a:r>
              <a:rPr lang="en-US" altLang="ko-KR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(p110-111)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4572000" y="4270"/>
            <a:ext cx="4572000" cy="5179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C88D7-4FEA-4BFA-A139-DD4401A4C35F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85157"/>
              </p:ext>
            </p:extLst>
          </p:nvPr>
        </p:nvGraphicFramePr>
        <p:xfrm>
          <a:off x="107504" y="1700807"/>
          <a:ext cx="8856987" cy="4655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6"/>
                <a:gridCol w="576064"/>
                <a:gridCol w="464019"/>
                <a:gridCol w="885824"/>
                <a:gridCol w="885824"/>
                <a:gridCol w="885824"/>
                <a:gridCol w="766941"/>
                <a:gridCol w="648072"/>
                <a:gridCol w="434777"/>
                <a:gridCol w="815182"/>
                <a:gridCol w="815182"/>
                <a:gridCol w="815182"/>
              </a:tblGrid>
              <a:tr h="4758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Biological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Model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Type of</a:t>
                      </a:r>
                      <a:endParaRPr lang="ko-KR" sz="900" kern="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family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β (+)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TOP1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TOP2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TOP3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FFFFFF"/>
                          </a:solidFill>
                          <a:effectLst/>
                        </a:rPr>
                        <a:t>Biological</a:t>
                      </a:r>
                      <a:endParaRPr lang="ko-KR" sz="900" b="1" kern="100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FFFFFF"/>
                          </a:solidFill>
                          <a:effectLst/>
                        </a:rPr>
                        <a:t>Model</a:t>
                      </a:r>
                      <a:endParaRPr lang="ko-KR" sz="900" b="1" kern="100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Type of</a:t>
                      </a:r>
                      <a:endParaRPr lang="ko-KR" sz="900" kern="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family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β (+)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TOP1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TOP2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TOP3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rowSpan="20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XCI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9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PedGene-Kernel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rowSpan="20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FFFFFF"/>
                          </a:solidFill>
                          <a:effectLst/>
                        </a:rPr>
                        <a:t>S-XCI</a:t>
                      </a:r>
                      <a:endParaRPr lang="ko-KR" sz="900" b="1" kern="100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FFFFFF"/>
                          </a:solidFill>
                          <a:effectLst/>
                        </a:rPr>
                        <a:t>to</a:t>
                      </a:r>
                      <a:endParaRPr lang="ko-KR" sz="900" b="1" kern="100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FFFFFF"/>
                          </a:solidFill>
                          <a:effectLst/>
                        </a:rPr>
                        <a:t>normal</a:t>
                      </a:r>
                      <a:endParaRPr lang="ko-KR" sz="900" b="1" kern="100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FFFFFF"/>
                          </a:solidFill>
                          <a:effectLst/>
                        </a:rPr>
                        <a:t>allele</a:t>
                      </a:r>
                      <a:endParaRPr lang="ko-KR" sz="900" b="1" kern="100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9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16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FARVAT-XD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FARVAT-XC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16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FARVAT-XO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FARVAT-XC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FARVAT-XB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FARVAT-XO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FARVAT-XB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PedGene-Kernel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12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PedGene-Kernel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16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FARVAT-XD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FARVAT-XC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16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FARVAT-XO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FARVAT-XB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FARVAT-XB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FARVAT-XB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A-3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PedGene-Kernel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A-3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A-3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PedGene-Kernel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A-3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A-3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16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FARVAT-XD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FARVAT-XC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A-3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16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FARVAT-XO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FARVAT-XC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A-3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FARVAT-XD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FARVAT-XB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A-3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FARVAT-XB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A-4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PedGene-Kernel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A-4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A-4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PedGene-Kernel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A-4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A-4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16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FARVAT-XD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FARVAT-XC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A-4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16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FARVAT-XO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FARVAT-XC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317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A-4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FARVAT-XD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FARVAT-XB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PedGene-Burden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A-4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FARVAT-XB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A-5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PedGene-Kernel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A-5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A-5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PedGene-Kernel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A-5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A-5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16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FARVAT-XD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FARVAT-XC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A-5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16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FARVAT-XD</a:t>
                      </a:r>
                      <a:endParaRPr lang="ko-KR" sz="9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FARVAT-XC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A-5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FF0000"/>
                          </a:solidFill>
                          <a:effectLst/>
                        </a:rPr>
                        <a:t>FARVAT-XB</a:t>
                      </a:r>
                      <a:endParaRPr lang="ko-KR" sz="9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A-5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FF0000"/>
                          </a:solidFill>
                          <a:effectLst/>
                        </a:rPr>
                        <a:t>FARVAT-XB</a:t>
                      </a:r>
                      <a:endParaRPr lang="ko-KR" sz="9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FARVAT-XO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19502" y="1331475"/>
            <a:ext cx="8931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4.8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top 3 of empirical power estimates in the absence of population substructure</a:t>
            </a:r>
          </a:p>
        </p:txBody>
      </p:sp>
    </p:spTree>
    <p:extLst>
      <p:ext uri="{BB962C8B-B14F-4D97-AF65-F5344CB8AC3E}">
        <p14:creationId xmlns:p14="http://schemas.microsoft.com/office/powerpoint/2010/main" val="1487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ko-KR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ko-KR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시뮬레이션 결과를 표로 정리</a:t>
            </a:r>
            <a:r>
              <a:rPr lang="en-US" altLang="ko-KR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(p110-111)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4572000" y="4270"/>
            <a:ext cx="4572000" cy="5179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C88D7-4FEA-4BFA-A139-DD4401A4C35F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449810"/>
              </p:ext>
            </p:extLst>
          </p:nvPr>
        </p:nvGraphicFramePr>
        <p:xfrm>
          <a:off x="107504" y="1700807"/>
          <a:ext cx="8856987" cy="4655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6"/>
                <a:gridCol w="576064"/>
                <a:gridCol w="360040"/>
                <a:gridCol w="989803"/>
                <a:gridCol w="885824"/>
                <a:gridCol w="885824"/>
                <a:gridCol w="766941"/>
                <a:gridCol w="648072"/>
                <a:gridCol w="434777"/>
                <a:gridCol w="815182"/>
                <a:gridCol w="815182"/>
                <a:gridCol w="815182"/>
              </a:tblGrid>
              <a:tr h="4758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Biological</a:t>
                      </a:r>
                      <a:endParaRPr lang="ko-KR" sz="900" kern="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Model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Type of</a:t>
                      </a:r>
                      <a:endParaRPr lang="ko-KR" sz="900" kern="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family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β (+)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TOP1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TOP2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TOP3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FFFFFF"/>
                          </a:solidFill>
                          <a:effectLst/>
                        </a:rPr>
                        <a:t>Biological</a:t>
                      </a:r>
                      <a:endParaRPr lang="ko-KR" sz="900" b="1" kern="100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FFFFFF"/>
                          </a:solidFill>
                          <a:effectLst/>
                        </a:rPr>
                        <a:t>Model</a:t>
                      </a:r>
                      <a:endParaRPr lang="ko-KR" sz="900" b="1" kern="100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Type of</a:t>
                      </a:r>
                      <a:endParaRPr lang="ko-KR" sz="900" kern="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family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β (+)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TOP1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TOP2</a:t>
                      </a:r>
                      <a:endParaRPr lang="ko-KR" sz="9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TOP3</a:t>
                      </a:r>
                      <a:endParaRPr lang="ko-KR" sz="9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rowSpan="20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E-XCI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A-1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8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PedGene-Kernel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rowSpan="20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FFFFFF"/>
                          </a:solidFill>
                          <a:effectLst/>
                        </a:rPr>
                        <a:t>S-XCI</a:t>
                      </a:r>
                      <a:endParaRPr lang="ko-KR" sz="800" b="1" kern="100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FFFFFF"/>
                          </a:solidFill>
                          <a:effectLst/>
                        </a:rPr>
                        <a:t>to</a:t>
                      </a:r>
                      <a:endParaRPr lang="ko-KR" sz="800" b="1" kern="100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FFFFFF"/>
                          </a:solidFill>
                          <a:effectLst/>
                        </a:rPr>
                        <a:t>deleterious</a:t>
                      </a:r>
                      <a:endParaRPr lang="ko-KR" sz="800" b="1" kern="100" dirty="0">
                        <a:solidFill>
                          <a:srgbClr val="FFFFFF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FFFFFF"/>
                          </a:solidFill>
                          <a:effectLst/>
                        </a:rPr>
                        <a:t>allele</a:t>
                      </a:r>
                      <a:endParaRPr lang="ko-KR" sz="800" b="1" kern="100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A-1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8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FARVAT-XD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A-1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PedGene-Burden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FARVAT-XC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PedGene-Kernel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A-1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FARVAT-XD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A-1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16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PedGene-Burden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A-1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16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FARVAT-XD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FARVAT-XC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A-1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PedGene-Burden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FARVAT-XB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A-1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FARVAT-XB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FARVAT-XO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A-2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PedGene-Kernel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A-2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FARVAT-XD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A-2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PedGene-Kernel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A-2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FARVAT-XD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A-2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16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PedGene-Burden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A-2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16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FARVAT-XD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FARVAT-XC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A-2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PedGene-Burden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FARVAT-XB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A-2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FARVAT-XB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FARVAT-XO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A-3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PedGene-Kernel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A-3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FARVAT-XD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A-3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PedGene-Kernel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A-3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FARVAT-XO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A-3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16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FARVAT-XO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FARVAT-XC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A-3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16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FARVAT-XD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FARVAT-XC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A-3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FARVAT-XB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PedGene-Burden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A-3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FARVAT-XB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FARVAT-XO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A-4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PedGene-Kernel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A-4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FARVAT-XD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A-4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PedGene-Kernel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A-4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FARVAT-XD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A-4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16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FARVAT-XD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FARVAT-XC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A-4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16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FARVAT-XD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FARVAT-XC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317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A-4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FARVAT-XB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A-4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FARVAT-XD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FARVAT-XB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FARVAT-XO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A-5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PedGene-Kernel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A-5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10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FARVAT-XD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A-5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PedGene-Kernel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A-5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12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FARVAT-XC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FARVAT-XD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A-5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16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FARVAT-XD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FARVAT-XC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A-5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16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solidFill>
                            <a:srgbClr val="FF0000"/>
                          </a:solidFill>
                          <a:effectLst/>
                        </a:rPr>
                        <a:t>FARVAT-XD</a:t>
                      </a:r>
                      <a:endParaRPr lang="ko-KR" sz="800" b="1" kern="10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FARVAT-XC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  <a:tr h="203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A-5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FF0000"/>
                          </a:solidFill>
                          <a:effectLst/>
                        </a:rPr>
                        <a:t>FARVAT-XB</a:t>
                      </a:r>
                      <a:endParaRPr lang="ko-KR" sz="8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FARVAT-XO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A-5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20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rgbClr val="FF0000"/>
                          </a:solidFill>
                          <a:effectLst/>
                        </a:rPr>
                        <a:t>FARVAT-XB</a:t>
                      </a:r>
                      <a:endParaRPr lang="ko-KR" sz="8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FARVAT-XD</a:t>
                      </a:r>
                      <a:endParaRPr lang="ko-KR" sz="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FARVAT-XO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2868" marR="42868" marT="0" marB="0" anchor="ctr"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19502" y="1331475"/>
            <a:ext cx="8931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4.8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top 3 of empirical power estimates in the absence of population substructure</a:t>
            </a:r>
          </a:p>
        </p:txBody>
      </p:sp>
    </p:spTree>
    <p:extLst>
      <p:ext uri="{BB962C8B-B14F-4D97-AF65-F5344CB8AC3E}">
        <p14:creationId xmlns:p14="http://schemas.microsoft.com/office/powerpoint/2010/main" val="23947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0" y="4270"/>
            <a:ext cx="4572000" cy="5179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en-US" altLang="ko-KR" sz="4000" b="1" dirty="0" smtClean="0">
                <a:latin typeface="+mn-ea"/>
              </a:rPr>
              <a:t>THANK YOU</a:t>
            </a:r>
            <a:endParaRPr lang="ko-KR" altLang="en-US" sz="4000" b="1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C88D7-4FEA-4BFA-A139-DD4401A4C35F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93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37193</TotalTime>
  <Words>1271</Words>
  <Application>Microsoft Office PowerPoint</Application>
  <PresentationFormat>화면 슬라이드 쇼(4:3)</PresentationFormat>
  <Paragraphs>778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Arial Unicode MS</vt:lpstr>
      <vt:lpstr>Rix고딕 EB</vt:lpstr>
      <vt:lpstr>굴림</vt:lpstr>
      <vt:lpstr>맑은 고딕</vt:lpstr>
      <vt:lpstr>-윤고딕310</vt:lpstr>
      <vt:lpstr>Arial</vt:lpstr>
      <vt:lpstr>Times New Roman</vt:lpstr>
      <vt:lpstr>Wingdings</vt:lpstr>
      <vt:lpstr>Office 테마</vt:lpstr>
      <vt:lpstr>Statistical Analysis for Next-Generation Sequencing data in Family-based designs</vt:lpstr>
      <vt:lpstr>예심 때 코멘트 받은 사항</vt:lpstr>
      <vt:lpstr>1. X-chromosome 선행 연구 리뷰(p3-4,17-32)</vt:lpstr>
      <vt:lpstr>2. Rare variant 선행연구 리뷰 보충(p17-32)</vt:lpstr>
      <vt:lpstr>2. Rare variant 선행연구 리뷰 보충(p17-32)</vt:lpstr>
      <vt:lpstr>3. 시뮬레이션 결과를 표로 정리(p59)</vt:lpstr>
      <vt:lpstr>3. 시뮬레이션 결과를 표로 정리(p110-111)</vt:lpstr>
      <vt:lpstr>3. 시뮬레이션 결과를 표로 정리(p110-111)</vt:lpstr>
      <vt:lpstr>PowerPoint 프레젠테이션</vt:lpstr>
    </vt:vector>
  </TitlesOfParts>
  <Company>SNU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달성 내용 6 : 기술의 활용</dc:title>
  <dc:creator>LeeEunJin</dc:creator>
  <cp:lastModifiedBy>Sungkyoung Choi</cp:lastModifiedBy>
  <cp:revision>1994</cp:revision>
  <cp:lastPrinted>2016-06-14T04:58:39Z</cp:lastPrinted>
  <dcterms:created xsi:type="dcterms:W3CDTF">2010-04-27T04:39:10Z</dcterms:created>
  <dcterms:modified xsi:type="dcterms:W3CDTF">2016-06-14T05:00:22Z</dcterms:modified>
</cp:coreProperties>
</file>