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9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2618-DD60-4010-82B0-FA9EE4C56AE5}" type="datetimeFigureOut">
              <a:rPr lang="ko-KR" altLang="en-US" smtClean="0"/>
              <a:t>2019. 3. 14.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A15C-46AA-4457-92A9-E38324E0B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34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2618-DD60-4010-82B0-FA9EE4C56AE5}" type="datetimeFigureOut">
              <a:rPr lang="ko-KR" altLang="en-US" smtClean="0"/>
              <a:t>2019. 3. 14.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A15C-46AA-4457-92A9-E38324E0B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9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2618-DD60-4010-82B0-FA9EE4C56AE5}" type="datetimeFigureOut">
              <a:rPr lang="ko-KR" altLang="en-US" smtClean="0"/>
              <a:t>2019. 3. 14.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A15C-46AA-4457-92A9-E38324E0B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4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2618-DD60-4010-82B0-FA9EE4C56AE5}" type="datetimeFigureOut">
              <a:rPr lang="ko-KR" altLang="en-US" smtClean="0"/>
              <a:t>2019. 3. 14.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A15C-46AA-4457-92A9-E38324E0B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02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2618-DD60-4010-82B0-FA9EE4C56AE5}" type="datetimeFigureOut">
              <a:rPr lang="ko-KR" altLang="en-US" smtClean="0"/>
              <a:t>2019. 3. 14.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A15C-46AA-4457-92A9-E38324E0B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0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2618-DD60-4010-82B0-FA9EE4C56AE5}" type="datetimeFigureOut">
              <a:rPr lang="ko-KR" altLang="en-US" smtClean="0"/>
              <a:t>2019. 3. 14.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A15C-46AA-4457-92A9-E38324E0B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0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2618-DD60-4010-82B0-FA9EE4C56AE5}" type="datetimeFigureOut">
              <a:rPr lang="ko-KR" altLang="en-US" smtClean="0"/>
              <a:t>2019. 3. 14.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A15C-46AA-4457-92A9-E38324E0B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79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2618-DD60-4010-82B0-FA9EE4C56AE5}" type="datetimeFigureOut">
              <a:rPr lang="ko-KR" altLang="en-US" smtClean="0"/>
              <a:t>2019. 3. 14.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A15C-46AA-4457-92A9-E38324E0B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3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2618-DD60-4010-82B0-FA9EE4C56AE5}" type="datetimeFigureOut">
              <a:rPr lang="ko-KR" altLang="en-US" smtClean="0"/>
              <a:t>2019. 3. 14.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A15C-46AA-4457-92A9-E38324E0B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57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2618-DD60-4010-82B0-FA9EE4C56AE5}" type="datetimeFigureOut">
              <a:rPr lang="ko-KR" altLang="en-US" smtClean="0"/>
              <a:t>2019. 3. 14.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A15C-46AA-4457-92A9-E38324E0B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33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2618-DD60-4010-82B0-FA9EE4C56AE5}" type="datetimeFigureOut">
              <a:rPr lang="ko-KR" altLang="en-US" smtClean="0"/>
              <a:t>2019. 3. 14.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A15C-46AA-4457-92A9-E38324E0B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1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A2618-DD60-4010-82B0-FA9EE4C56AE5}" type="datetimeFigureOut">
              <a:rPr lang="ko-KR" altLang="en-US" smtClean="0"/>
              <a:t>2019. 3. 14.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8A15C-46AA-4457-92A9-E38324E0B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31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73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097825"/>
              </p:ext>
            </p:extLst>
          </p:nvPr>
        </p:nvGraphicFramePr>
        <p:xfrm>
          <a:off x="2019300" y="4147218"/>
          <a:ext cx="4201466" cy="1309497"/>
        </p:xfrm>
        <a:graphic>
          <a:graphicData uri="http://schemas.openxmlformats.org/drawingml/2006/table">
            <a:tbl>
              <a:tblPr/>
              <a:tblGrid>
                <a:gridCol w="649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5900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Family size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Number of 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affected FDR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Proportion of 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affected FDR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≥2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Mean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Large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0.0118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0.0377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Medium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929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0.0159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0.0547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Small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0.0313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0.0987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78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56653"/>
              </p:ext>
            </p:extLst>
          </p:nvPr>
        </p:nvGraphicFramePr>
        <p:xfrm>
          <a:off x="2105966" y="3070893"/>
          <a:ext cx="4201466" cy="1081786"/>
        </p:xfrm>
        <a:graphic>
          <a:graphicData uri="http://schemas.openxmlformats.org/drawingml/2006/table">
            <a:tbl>
              <a:tblPr/>
              <a:tblGrid>
                <a:gridCol w="649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5900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Age at onset 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Number of 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affected FDR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Proportion of 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affected FDR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≥2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Mean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≤ 50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  <a:cs typeface="times" panose="02020603050405020304" pitchFamily="18" charset="0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  <a:cs typeface="times" panose="02020603050405020304" pitchFamily="18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  <a:cs typeface="times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  <a:cs typeface="times" panose="02020603050405020304" pitchFamily="18" charset="0"/>
                        </a:rPr>
                        <a:t>0.023789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  <a:cs typeface="times" panose="02020603050405020304" pitchFamily="18" charset="0"/>
                        </a:rPr>
                        <a:t>0.070285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&gt; 50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  <a:cs typeface="times" panose="02020603050405020304" pitchFamily="18" charset="0"/>
                        </a:rPr>
                        <a:t>1,509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  <a:cs typeface="times" panose="02020603050405020304" pitchFamily="18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  <a:cs typeface="times" panose="02020603050405020304" pitchFamily="18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  <a:cs typeface="times" panose="02020603050405020304" pitchFamily="18" charset="0"/>
                        </a:rPr>
                        <a:t>0.01259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  <a:cs typeface="times" panose="02020603050405020304" pitchFamily="18" charset="0"/>
                        </a:rPr>
                        <a:t>0.043743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415550"/>
              </p:ext>
            </p:extLst>
          </p:nvPr>
        </p:nvGraphicFramePr>
        <p:xfrm>
          <a:off x="2105966" y="2290303"/>
          <a:ext cx="4114800" cy="6286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맑은 고딕" panose="020B0503020000020004" pitchFamily="50" charset="-127"/>
                        <a:cs typeface="times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  <a:cs typeface="times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  <a:cs typeface="times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  <a:cs typeface="times" panose="02020603050405020304" pitchFamily="18" charset="0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  <a:cs typeface="times" panose="02020603050405020304" pitchFamily="18" charset="0"/>
                        </a:rPr>
                        <a:t>1509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  <a:cs typeface="times" panose="02020603050405020304" pitchFamily="18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  <a:cs typeface="times" panose="02020603050405020304" pitchFamily="18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  <a:cs typeface="times" panose="02020603050405020304" pitchFamily="18" charset="0"/>
                        </a:rPr>
                        <a:t>0.01259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  <a:cs typeface="times" panose="02020603050405020304" pitchFamily="18" charset="0"/>
                        </a:rPr>
                        <a:t>0.043743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  <a:cs typeface="times" panose="02020603050405020304" pitchFamily="18" charset="0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  <a:cs typeface="times" panose="02020603050405020304" pitchFamily="18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  <a:cs typeface="times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  <a:cs typeface="times" panose="02020603050405020304" pitchFamily="18" charset="0"/>
                        </a:rPr>
                        <a:t>0.023789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맑은 고딕" panose="020B0503020000020004" pitchFamily="50" charset="-127"/>
                          <a:cs typeface="times" panose="02020603050405020304" pitchFamily="18" charset="0"/>
                        </a:rPr>
                        <a:t>0.070285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81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FH2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5146"/>
              </p:ext>
            </p:extLst>
          </p:nvPr>
        </p:nvGraphicFramePr>
        <p:xfrm>
          <a:off x="1187624" y="1844824"/>
          <a:ext cx="6251843" cy="247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</a:t>
                      </a:r>
                      <a:b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subjects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Covariate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adjusted</a:t>
                      </a:r>
                      <a:b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Hazard ratio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Confidence</a:t>
                      </a:r>
                      <a:b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Interval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</a:t>
                      </a:r>
                      <a:r>
                        <a:rPr lang="en-US" altLang="ko-KR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Family history of CRC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No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1,766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 (ref)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0.0188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Yes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1.1998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[1.0306 , 1.3968]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affected FDRs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0 (no FH)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1,766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 (ref)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 FDR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1.2540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[1.0657 , 1.4756]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0.0064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≥ 2 FDR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0.9479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[0.9133 , 1.0948]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0.7865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41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4815291"/>
                  </p:ext>
                </p:extLst>
              </p:nvPr>
            </p:nvGraphicFramePr>
            <p:xfrm>
              <a:off x="4918392" y="2363788"/>
              <a:ext cx="5026145" cy="3143250"/>
            </p:xfrm>
            <a:graphic>
              <a:graphicData uri="http://schemas.openxmlformats.org/drawingml/2006/table">
                <a:tbl>
                  <a:tblPr/>
                  <a:tblGrid>
                    <a:gridCol w="71366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68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1681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26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209550">
                    <a:tc rowSpan="2"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Cutoff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Number of </a:t>
                          </a:r>
                          <a:r>
                            <a:rPr lang="en-US" sz="1200" kern="100" dirty="0" err="1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probands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Hazard</a:t>
                          </a:r>
                          <a:b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ratio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95% Confidence Interval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P-value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low FH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high FH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0.000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1,766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186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1.1998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[1.0306 , 1.3968]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0.0188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0.025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1,766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186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1.1998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[1.0306 , 1.3968]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0.0188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0.050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1,766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186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1.1998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[1.0306 , 1.3968]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0.0188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0.075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1,769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183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1.2395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[1.0636 , 1.4446]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0.0060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0.100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1,789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163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1.3947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[1.1871 , 1.6386]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5.218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1200" kern="100" baseline="300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-5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0.125</a:t>
                          </a:r>
                          <a:endParaRPr lang="ko-KR" sz="1000" b="1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1,843</a:t>
                          </a:r>
                          <a:endParaRPr lang="ko-KR" sz="1000" b="1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109</a:t>
                          </a:r>
                          <a:endParaRPr lang="ko-KR" sz="1000" b="1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1.6514</a:t>
                          </a:r>
                          <a:endParaRPr lang="ko-KR" sz="1000" b="1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[1.3601 , 2.0052]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4.086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1200" b="1" kern="100" baseline="300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-7</a:t>
                          </a:r>
                          <a:endParaRPr lang="ko-KR" sz="1000" b="1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0.150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1,891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61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1.5767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[1.2207 , 2.0366]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0.0005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0.175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1,910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42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1.4344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[1.0559 , 1.9487]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0.0210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0.200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1,915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37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1.5175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[1.0948 , 2.1032]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0.0123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0.225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1,929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1.7687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[1.1705 , 2.6725]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0.0068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0.250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1,929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1.7687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[1.1705 , 2.6725]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0.0068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0.275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1,940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2.0680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[1.1705 , 3.6537]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0.0123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0.300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1,943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2.6805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[1.3889 , 5.1732]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0.0033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4815291"/>
                  </p:ext>
                </p:extLst>
              </p:nvPr>
            </p:nvGraphicFramePr>
            <p:xfrm>
              <a:off x="4918392" y="2363788"/>
              <a:ext cx="5026145" cy="3287268"/>
            </p:xfrm>
            <a:graphic>
              <a:graphicData uri="http://schemas.openxmlformats.org/drawingml/2006/table">
                <a:tbl>
                  <a:tblPr/>
                  <a:tblGrid>
                    <a:gridCol w="713669"/>
                    <a:gridCol w="716813"/>
                    <a:gridCol w="716813"/>
                    <a:gridCol w="826850"/>
                    <a:gridCol w="1260000"/>
                    <a:gridCol w="792000"/>
                  </a:tblGrid>
                  <a:tr h="209550">
                    <a:tc rowSpan="2"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Cutoff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Number of </a:t>
                          </a:r>
                          <a:r>
                            <a:rPr lang="en-US" sz="1200" kern="100" dirty="0" err="1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probands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Hazard</a:t>
                          </a:r>
                          <a:b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ratio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95% Confidence Interval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P-value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983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low FH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high FH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219837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0.000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1,766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186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1.1998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[1.0306 , 1.3968]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0.0188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219837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0.025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1,766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186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1.1998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[1.0306 , 1.3968]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0.0188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219837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0.050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1,766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186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1.1998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[1.0306 , 1.3968]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0.0188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219837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0.075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1,769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183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1.2395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[1.0636 , 1.4446]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0.0060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219837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0.100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1,789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163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1.3947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[1.1871 , 1.6386]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l="-535385" t="-594595" r="-1538" b="-816216"/>
                          </a:stretch>
                        </a:blipFill>
                      </a:tcPr>
                    </a:tc>
                  </a:tr>
                  <a:tr h="219837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0.125</a:t>
                          </a:r>
                          <a:endParaRPr lang="ko-KR" sz="1000" b="1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1,843</a:t>
                          </a:r>
                          <a:endParaRPr lang="ko-KR" sz="1000" b="1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109</a:t>
                          </a:r>
                          <a:endParaRPr lang="ko-KR" sz="1000" b="1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1.6514</a:t>
                          </a:r>
                          <a:endParaRPr lang="ko-KR" sz="1000" b="1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[1.3601 , 2.0052]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l="-535385" t="-713889" r="-1538" b="-738889"/>
                          </a:stretch>
                        </a:blipFill>
                      </a:tcPr>
                    </a:tc>
                  </a:tr>
                  <a:tr h="219837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0.150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1,891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61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1.5767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[1.2207 , 2.0366]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0.0005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219837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0.175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1,910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42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1.4344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[1.0559 , 1.9487]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0.0210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219837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0.200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1,915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37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1.5175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[1.0948 , 2.1032]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0.0123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219837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0.225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1,929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1.7687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[1.1705 , 2.6725]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0.0068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219837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0.250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1,929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1.7687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[1.1705 , 2.6725]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0.0068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219837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0.275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1,940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2.0680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[1.1705 , 3.6537]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0.0123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219837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0.300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1,943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2.6805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[1.3889 , 5.1732]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0.0033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052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내용 개체 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55022912"/>
                  </p:ext>
                </p:extLst>
              </p:nvPr>
            </p:nvGraphicFramePr>
            <p:xfrm>
              <a:off x="1047750" y="2428716"/>
              <a:ext cx="6789600" cy="2933700"/>
            </p:xfrm>
            <a:graphic>
              <a:graphicData uri="http://schemas.openxmlformats.org/drawingml/2006/table">
                <a:tbl>
                  <a:tblPr/>
                  <a:tblGrid>
                    <a:gridCol w="712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2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09550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Cutoffs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Number of </a:t>
                          </a:r>
                          <a:r>
                            <a:rPr lang="en-US" altLang="ko-KR" sz="1200" kern="100" dirty="0" err="1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probands</a:t>
                          </a:r>
                          <a:endParaRPr lang="ko-KR" altLang="ko-KR" sz="1000" kern="100" dirty="0">
                            <a:effectLst/>
                            <a:latin typeface="맑은 고딕" panose="020B0503020000020004" pitchFamily="50" charset="-127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Hazard</a:t>
                          </a:r>
                          <a:br>
                            <a:rPr lang="en-US" altLang="ko-KR" sz="12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a:br>
                          <a:r>
                            <a:rPr lang="en-US" altLang="ko-KR" sz="12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ratio</a:t>
                          </a:r>
                          <a:endParaRPr lang="ko-KR" altLang="ko-KR" sz="1000" kern="100" dirty="0">
                            <a:effectLst/>
                            <a:latin typeface="맑은 고딕" panose="020B0503020000020004" pitchFamily="50" charset="-127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95% Confidence Interval</a:t>
                          </a:r>
                          <a:endParaRPr lang="ko-KR" altLang="ko-KR" sz="1000" kern="100" dirty="0">
                            <a:effectLst/>
                            <a:latin typeface="맑은 고딕" panose="020B0503020000020004" pitchFamily="50" charset="-127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P-value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1st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2nd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low FH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moderate FH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high FH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955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0.125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0.200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1,843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72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37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1.7128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[1.3523 , 2.1694]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1.293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kern="100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kern="100" baseline="300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9550"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1.5436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[1.1136 , 2.1398]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0955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0.125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0.225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1,843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86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23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1.6151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[1.3002 , 2.0063]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1.325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kern="100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kern="100" baseline="300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09550"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1.8043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[1.1939 , 2.7267]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0955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0.125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0.250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1,843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86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23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1.6151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[1.3002 , 2.0063]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1.325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kern="100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kern="100" baseline="300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09550"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1.8043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[1.1939 , 2.7267]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0955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0.125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0.275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1,843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97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1.6080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[1.3101 , 1.9737]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1.013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kern="100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kern="100" baseline="300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09550"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2.1184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[1.1989 , 3.7432]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0955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0.125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0.300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1,843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1.5949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[1.3031 , 1.9519]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5.161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kern="100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kern="100" baseline="300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09550"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2.7498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[1.4246 , 5.3078]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0955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0.125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0.325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1,843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1.5949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[1.3031 , 1.9519]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5.161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kern="100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kern="1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kern="100" baseline="300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09550"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2.7498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[1.4246 , 5.3078]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내용 개체 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55022912"/>
                  </p:ext>
                </p:extLst>
              </p:nvPr>
            </p:nvGraphicFramePr>
            <p:xfrm>
              <a:off x="1047750" y="2428716"/>
              <a:ext cx="6789600" cy="2944749"/>
            </p:xfrm>
            <a:graphic>
              <a:graphicData uri="http://schemas.openxmlformats.org/drawingml/2006/table">
                <a:tbl>
                  <a:tblPr/>
                  <a:tblGrid>
                    <a:gridCol w="712800"/>
                    <a:gridCol w="712800"/>
                    <a:gridCol w="828000"/>
                    <a:gridCol w="828000"/>
                    <a:gridCol w="828000"/>
                    <a:gridCol w="828000"/>
                    <a:gridCol w="1260000"/>
                    <a:gridCol w="792000"/>
                  </a:tblGrid>
                  <a:tr h="209550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Cutoffs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Number of </a:t>
                          </a:r>
                          <a:r>
                            <a:rPr lang="en-US" altLang="ko-KR" sz="1200" kern="10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probands</a:t>
                          </a:r>
                          <a:endParaRPr lang="ko-KR" altLang="ko-KR" sz="1000" kern="100" dirty="0" smtClean="0">
                            <a:effectLst/>
                            <a:latin typeface="맑은 고딕" panose="020B0503020000020004" pitchFamily="50" charset="-127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Hazard</a:t>
                          </a:r>
                          <a:br>
                            <a:rPr lang="en-US" altLang="ko-KR" sz="12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a:br>
                          <a:r>
                            <a:rPr lang="en-US" altLang="ko-KR" sz="12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ratio</a:t>
                          </a:r>
                          <a:endParaRPr lang="ko-KR" altLang="ko-KR" sz="1000" kern="100" dirty="0">
                            <a:effectLst/>
                            <a:latin typeface="맑은 고딕" panose="020B0503020000020004" pitchFamily="50" charset="-127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95% Confidence Interval</a:t>
                          </a:r>
                          <a:endParaRPr lang="ko-KR" altLang="ko-KR" sz="1000" kern="100" dirty="0" smtClean="0">
                            <a:effectLst/>
                            <a:latin typeface="맑은 고딕" panose="020B0503020000020004" pitchFamily="50" charset="-127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P-value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059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1st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2nd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low FH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moderate FH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high FH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20955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0.125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0.200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1,843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37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1.7128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[1.3523 , 2.1694]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l="-757692" t="-111594" r="-1538" b="-517391"/>
                          </a:stretch>
                        </a:blipFill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1.5436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[1.1136 , 2.1398]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20955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0.125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0.225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1,843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86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1.6151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[1.3002 , 2.0063]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l="-757692" t="-214706" r="-1538" b="-425000"/>
                          </a:stretch>
                        </a:blipFill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1.8043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[1.1939 , 2.7267]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20955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0.125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0.250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1,843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86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1.6151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[1.3002 , 2.0063]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l="-757692" t="-310145" r="-1538" b="-318841"/>
                          </a:stretch>
                        </a:blipFill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1.8043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[1.1939 , 2.7267]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20955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0.125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0.275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1,843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97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1.6080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[1.3101 , 1.9737]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l="-757692" t="-410145" r="-1538" b="-218841"/>
                          </a:stretch>
                        </a:blipFill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2.1184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[1.1989 , 3.7432]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20955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0.125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0.300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1,843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1.5949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[1.3031 , 1.9519]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l="-757692" t="-510145" r="-1538" b="-118841"/>
                          </a:stretch>
                        </a:blipFill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2.7498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[1.4246 , 5.3078]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20955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0.125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0.325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1,843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1.5949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[1.3031 , 1.9519]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57692" t="-610145" r="-1538" b="-18841"/>
                          </a:stretch>
                        </a:blipFill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r" fontAlgn="ctr"/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2.7498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[1.4246 , 5.3078]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413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422</Words>
  <Application>Microsoft Macintosh PowerPoint</Application>
  <PresentationFormat>Widescreen</PresentationFormat>
  <Paragraphs>252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Cambria Math</vt:lpstr>
      <vt:lpstr>times</vt:lpstr>
      <vt:lpstr>Times New Roman</vt:lpstr>
      <vt:lpstr>Office 테마</vt:lpstr>
      <vt:lpstr>PowerPoint Presentation</vt:lpstr>
      <vt:lpstr>PowerPoint Presentation</vt:lpstr>
      <vt:lpstr>PowerPoint Presentation</vt:lpstr>
      <vt:lpstr>FH2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Wonji</dc:creator>
  <cp:lastModifiedBy>Kim, Wonji</cp:lastModifiedBy>
  <cp:revision>10</cp:revision>
  <dcterms:created xsi:type="dcterms:W3CDTF">2018-07-29T09:58:15Z</dcterms:created>
  <dcterms:modified xsi:type="dcterms:W3CDTF">2019-03-14T06:22:50Z</dcterms:modified>
</cp:coreProperties>
</file>