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79" r:id="rId10"/>
    <p:sldId id="278" r:id="rId11"/>
    <p:sldId id="275" r:id="rId12"/>
    <p:sldId id="267" r:id="rId13"/>
    <p:sldId id="268" r:id="rId14"/>
    <p:sldId id="269" r:id="rId15"/>
    <p:sldId id="271" r:id="rId16"/>
    <p:sldId id="273" r:id="rId17"/>
    <p:sldId id="272" r:id="rId18"/>
    <p:sldId id="276" r:id="rId19"/>
    <p:sldId id="274" r:id="rId20"/>
    <p:sldId id="277" r:id="rId21"/>
  </p:sldIdLst>
  <p:sldSz cx="16200438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59" userDrawn="1">
          <p15:clr>
            <a:srgbClr val="A4A3A4"/>
          </p15:clr>
        </p15:guide>
        <p15:guide id="2" pos="5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3F"/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96886" autoAdjust="0"/>
  </p:normalViewPr>
  <p:slideViewPr>
    <p:cSldViewPr snapToGrid="0">
      <p:cViewPr varScale="1">
        <p:scale>
          <a:sx n="42" d="100"/>
          <a:sy n="42" d="100"/>
        </p:scale>
        <p:origin x="90" y="84"/>
      </p:cViewPr>
      <p:guideLst>
        <p:guide orient="horz" pos="5759"/>
        <p:guide pos="5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7227-8112-4F40-AA39-2CC5778266F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09763" y="685800"/>
            <a:ext cx="3038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64BA-F853-4D9A-88C0-60F91E66E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0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Only </a:t>
            </a:r>
            <a:r>
              <a:rPr lang="en-US" altLang="ko-KR" smtClean="0"/>
              <a:t>CLR subjects &amp;</a:t>
            </a:r>
            <a:r>
              <a:rPr lang="en-US" altLang="ko-KR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Only </a:t>
            </a:r>
            <a:r>
              <a:rPr lang="en-US" altLang="ko-KR" smtClean="0"/>
              <a:t>CLR subjects &amp;</a:t>
            </a:r>
            <a:r>
              <a:rPr lang="en-US" altLang="ko-KR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6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92968"/>
            <a:ext cx="13770372" cy="6366933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605435"/>
            <a:ext cx="12150329" cy="4415365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1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73667"/>
            <a:ext cx="3493219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73667"/>
            <a:ext cx="10277153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559305"/>
            <a:ext cx="13972878" cy="7607299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238572"/>
            <a:ext cx="13972878" cy="40004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868333"/>
            <a:ext cx="6885186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868333"/>
            <a:ext cx="6885186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73671"/>
            <a:ext cx="13972878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83101"/>
            <a:ext cx="6853544" cy="2197099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680200"/>
            <a:ext cx="6853544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83101"/>
            <a:ext cx="6887296" cy="2197099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680200"/>
            <a:ext cx="6887296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19200"/>
            <a:ext cx="5225063" cy="42672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633138"/>
            <a:ext cx="8201472" cy="12996333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86400"/>
            <a:ext cx="5225063" cy="10164235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19200"/>
            <a:ext cx="5225063" cy="42672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633138"/>
            <a:ext cx="8201472" cy="12996333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86400"/>
            <a:ext cx="5225063" cy="10164235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73671"/>
            <a:ext cx="1397287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868333"/>
            <a:ext cx="1397287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950271"/>
            <a:ext cx="36450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C6E4-FA51-4A84-B8A9-34B44172731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950271"/>
            <a:ext cx="5467648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950271"/>
            <a:ext cx="36450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7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38762" y="360144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15047" y="36014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7167676" y="455938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9743961" y="455938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238763" y="49777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815048" y="49777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7167562" y="5935384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43847" y="5935384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67565" y="6169384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462732" y="6169384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33818" y="648986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04019" y="5133419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462732" y="744780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534047" y="789297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197976" y="8048611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369143" y="3757246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994737" y="6645666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462732" y="8850577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75704" y="9646571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491876" y="11980758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03736" y="12214758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203733" y="12214758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780018" y="12214758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26946" y="1253523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462732" y="1060451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375704" y="11029856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0018" y="1253523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213974" y="135126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26946" y="13938011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86295" y="9712993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97976" y="11279469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197976" y="13413953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89920" y="3083852"/>
            <a:ext cx="8153124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89920" y="9328183"/>
            <a:ext cx="8153124" cy="57477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9922" y="3099489"/>
            <a:ext cx="152426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/>
              <a:t>Data </a:t>
            </a:r>
          </a:p>
          <a:p>
            <a:pPr algn="just"/>
            <a:r>
              <a:rPr lang="en-US" altLang="ko-KR" b="1" dirty="0"/>
              <a:t>Processing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89920" y="9328183"/>
            <a:ext cx="969048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095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32896"/>
              </p:ext>
            </p:extLst>
          </p:nvPr>
        </p:nvGraphicFramePr>
        <p:xfrm>
          <a:off x="2650212" y="7358084"/>
          <a:ext cx="7519265" cy="1261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872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566371" y="622239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39,131,578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7180336"/>
            <a:ext cx="0" cy="160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87136" y="7348715"/>
            <a:ext cx="1487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74105" y="884757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5,427,338 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0615751" y="6222394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Genotype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Imputation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0615750" y="7348716"/>
            <a:ext cx="1286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59"/>
              <p:cNvSpPr/>
              <p:nvPr/>
            </p:nvSpPr>
            <p:spPr>
              <a:xfrm>
                <a:off x="3116997" y="7646921"/>
                <a:ext cx="3444562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INFO &lt; 0.3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7" y="7646921"/>
                <a:ext cx="3444562" cy="932563"/>
              </a:xfrm>
              <a:prstGeom prst="rect">
                <a:avLst/>
              </a:prstGeom>
              <a:blipFill>
                <a:blip r:embed="rId3"/>
                <a:stretch>
                  <a:fillRect r="-531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59"/>
          <p:cNvSpPr/>
          <p:nvPr/>
        </p:nvSpPr>
        <p:spPr>
          <a:xfrm>
            <a:off x="7494691" y="7654837"/>
            <a:ext cx="218733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- 2,596 SNPs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- 33,701,644 SNPs</a:t>
            </a:r>
          </a:p>
        </p:txBody>
      </p:sp>
      <p:sp>
        <p:nvSpPr>
          <p:cNvPr id="58" name="모서리가 둥근 직사각형 121"/>
          <p:cNvSpPr/>
          <p:nvPr/>
        </p:nvSpPr>
        <p:spPr>
          <a:xfrm>
            <a:off x="6566599" y="4872850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549,591 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직선 화살표 연결선 55"/>
          <p:cNvCxnSpPr/>
          <p:nvPr/>
        </p:nvCxnSpPr>
        <p:spPr>
          <a:xfrm>
            <a:off x="7484994" y="580457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6309"/>
              </p:ext>
            </p:extLst>
          </p:nvPr>
        </p:nvGraphicFramePr>
        <p:xfrm>
          <a:off x="2901649" y="5759013"/>
          <a:ext cx="7257143" cy="219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3367"/>
              </p:ext>
            </p:extLst>
          </p:nvPr>
        </p:nvGraphicFramePr>
        <p:xfrm>
          <a:off x="2887135" y="10816918"/>
          <a:ext cx="7282340" cy="219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463503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247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463503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1,226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5592975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5592974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3230200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Raw </a:t>
            </a:r>
          </a:p>
          <a:p>
            <a:r>
              <a:rPr lang="en-US" altLang="ko-KR" sz="2000" b="1" dirty="0"/>
              <a:t>Data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70723" y="3256179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247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325617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1,226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421411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421411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16163" y="6054711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58" name="직사각형 57"/>
          <p:cNvSpPr/>
          <p:nvPr/>
        </p:nvSpPr>
        <p:spPr>
          <a:xfrm>
            <a:off x="6199639" y="6054709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779170" y="6054708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3061306" y="6343343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6343343"/>
                <a:ext cx="2209418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/>
          <p:cNvSpPr/>
          <p:nvPr/>
        </p:nvSpPr>
        <p:spPr>
          <a:xfrm>
            <a:off x="6199639" y="634334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- 1 SNP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8779170" y="6343340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3668298" y="6629351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MAF &lt; 0.05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6199637" y="6629350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8779169" y="6629349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2887134" y="7625562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71" name="직사각형 70"/>
          <p:cNvSpPr/>
          <p:nvPr/>
        </p:nvSpPr>
        <p:spPr>
          <a:xfrm>
            <a:off x="6199637" y="7625560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8779169" y="7625559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86" name="직사각형 85"/>
          <p:cNvSpPr/>
          <p:nvPr/>
        </p:nvSpPr>
        <p:spPr>
          <a:xfrm>
            <a:off x="2887134" y="7346422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not NHW</a:t>
            </a:r>
            <a:endParaRPr lang="ko-KR" altLang="en-US" sz="1400" b="1" dirty="0"/>
          </a:p>
        </p:txBody>
      </p:sp>
      <p:sp>
        <p:nvSpPr>
          <p:cNvPr id="87" name="직사각형 86"/>
          <p:cNvSpPr/>
          <p:nvPr/>
        </p:nvSpPr>
        <p:spPr>
          <a:xfrm>
            <a:off x="6199637" y="7346422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- 27 subjects</a:t>
            </a:r>
            <a:endParaRPr lang="ko-KR" altLang="en-US" sz="1400" dirty="0"/>
          </a:p>
        </p:txBody>
      </p:sp>
      <p:sp>
        <p:nvSpPr>
          <p:cNvPr id="88" name="직사각형 87"/>
          <p:cNvSpPr/>
          <p:nvPr/>
        </p:nvSpPr>
        <p:spPr>
          <a:xfrm>
            <a:off x="8779169" y="7346420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- 12 subjects</a:t>
            </a:r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2919408" y="7038806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Subject QC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2919408" y="5754289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SNP QC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8195475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220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8195475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1,214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968122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Pooled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1,434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10639170"/>
            <a:ext cx="0" cy="2528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5288" y="11131557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- 1 SNP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7495288" y="11420188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7495288" y="11706197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3863468" y="11421045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604450" y="11131557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/>
                  <a:t>P-value of Fisher’s exact test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50" y="11131557"/>
                <a:ext cx="2961923" cy="307777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4963945" y="11708090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2887136" y="10807548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SNP QC</a:t>
            </a:r>
            <a:endParaRPr lang="ko-KR" altLang="en-US" sz="16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2919410" y="12380118"/>
            <a:ext cx="3646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2887136" y="12084015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Subject QC</a:t>
            </a:r>
            <a:endParaRPr lang="ko-KR" altLang="en-US" sz="16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7495287" y="12371744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66372" y="1322175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Pooled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1,434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11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1" y="4635032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Only </a:t>
            </a:r>
            <a:br>
              <a:rPr lang="en-US" altLang="ko-KR" sz="2000" b="1" dirty="0"/>
            </a:br>
            <a:r>
              <a:rPr lang="en-US" altLang="ko-KR" sz="2000" b="1" dirty="0"/>
              <a:t>overlapped SNPs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0615751" y="5754290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Quality </a:t>
            </a:r>
          </a:p>
          <a:p>
            <a:r>
              <a:rPr lang="en-US" altLang="ko-KR" sz="2000" b="1" dirty="0"/>
              <a:t>Controls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9164865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9164865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4" y="9398865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9398865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1" y="9681226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Only </a:t>
            </a:r>
            <a:br>
              <a:rPr lang="en-US" altLang="ko-KR" sz="2000" b="1" dirty="0"/>
            </a:br>
            <a:r>
              <a:rPr lang="en-US" altLang="ko-KR" sz="2000" b="1" dirty="0"/>
              <a:t>overlapped SNPs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0615751" y="10807548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Quality </a:t>
            </a:r>
          </a:p>
          <a:p>
            <a:r>
              <a:rPr lang="en-US" altLang="ko-KR" sz="2000" b="1" dirty="0"/>
              <a:t>Controls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963944" y="12679521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IBS &gt; 0.8</a:t>
            </a:r>
            <a:endParaRPr lang="ko-KR" altLang="en-US" sz="1400" b="1" dirty="0"/>
          </a:p>
        </p:txBody>
      </p:sp>
      <p:sp>
        <p:nvSpPr>
          <p:cNvPr id="74" name="직사각형 73"/>
          <p:cNvSpPr/>
          <p:nvPr/>
        </p:nvSpPr>
        <p:spPr>
          <a:xfrm>
            <a:off x="7495288" y="1266282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64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4947"/>
              </p:ext>
            </p:extLst>
          </p:nvPr>
        </p:nvGraphicFramePr>
        <p:xfrm>
          <a:off x="5941219" y="9776620"/>
          <a:ext cx="43180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NR2F2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96869157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96883492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MCTP2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94774767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95027181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SPATA8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97326619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97328845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11850"/>
              </p:ext>
            </p:extLst>
          </p:nvPr>
        </p:nvGraphicFramePr>
        <p:xfrm>
          <a:off x="2291512" y="3617826"/>
          <a:ext cx="10800292" cy="92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Prevalence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rs4544201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rs2006950</a:t>
                      </a:r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-6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-5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-4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-3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-2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1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7" y="3461197"/>
            <a:ext cx="10421640" cy="7715746"/>
            <a:chOff x="2976347" y="617191"/>
            <a:chExt cx="10421640" cy="77157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11271" y="5241257"/>
              <a:ext cx="9546756" cy="309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3" y="1936797"/>
              <a:ext cx="10260574" cy="3298041"/>
            </a:xfrm>
            <a:prstGeom prst="rect">
              <a:avLst/>
            </a:prstGeom>
          </p:spPr>
        </p:pic>
        <p:pic>
          <p:nvPicPr>
            <p:cNvPr id="2052" name="Picture 4" descr="C:\Users\김원지\Desktop\LAM\figures\chr1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631705"/>
              <a:ext cx="8651462" cy="19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114800" y="765175"/>
              <a:ext cx="8086725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92025" y="765175"/>
              <a:ext cx="332550" cy="1101725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0070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1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4742706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7408153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3478004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3609181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3609181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9" y="3461197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81393" y="9684371"/>
            <a:ext cx="5118276" cy="2788054"/>
            <a:chOff x="5541080" y="6858001"/>
            <a:chExt cx="5118276" cy="278805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3" b="18218"/>
            <a:stretch/>
          </p:blipFill>
          <p:spPr>
            <a:xfrm>
              <a:off x="5541081" y="6858001"/>
              <a:ext cx="5118275" cy="24003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5541080" y="9204326"/>
              <a:ext cx="5118275" cy="441729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6438900" y="8736807"/>
            <a:ext cx="1897380" cy="9475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0" y="8790147"/>
            <a:ext cx="1021080" cy="8942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2120" y="9461235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4742706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7408153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3478004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3609181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3609181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9" y="3461197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120" y="9461235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34275" y="9671673"/>
            <a:ext cx="6812515" cy="4537263"/>
            <a:chOff x="5366785" y="6740337"/>
            <a:chExt cx="6299886" cy="418094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3" b="18445"/>
            <a:stretch/>
          </p:blipFill>
          <p:spPr>
            <a:xfrm>
              <a:off x="5366785" y="6740337"/>
              <a:ext cx="6299886" cy="338402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376" b="-7215"/>
            <a:stretch/>
          </p:blipFill>
          <p:spPr>
            <a:xfrm>
              <a:off x="5366785" y="10044985"/>
              <a:ext cx="6299886" cy="876300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5715000" y="8736809"/>
            <a:ext cx="2621280" cy="97064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3" y="8790148"/>
            <a:ext cx="1661159" cy="91730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47071" y="5288756"/>
            <a:ext cx="3911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50852" y="5466557"/>
            <a:ext cx="430276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19843" y="5104607"/>
            <a:ext cx="7622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900" y="4931152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(A)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374900" y="9711631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(B)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29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8" y="3461199"/>
            <a:ext cx="9789915" cy="10451313"/>
            <a:chOff x="2976347" y="617191"/>
            <a:chExt cx="9789915" cy="1045131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" b="23655"/>
            <a:stretch/>
          </p:blipFill>
          <p:spPr bwMode="auto">
            <a:xfrm>
              <a:off x="3143249" y="1898698"/>
              <a:ext cx="9576779" cy="2674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1"/>
            <a:stretch/>
          </p:blipFill>
          <p:spPr>
            <a:xfrm>
              <a:off x="3146941" y="4564146"/>
              <a:ext cx="9577167" cy="1649020"/>
            </a:xfrm>
            <a:prstGeom prst="rect">
              <a:avLst/>
            </a:prstGeom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14800" y="633998"/>
              <a:ext cx="8651462" cy="19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286250" y="765175"/>
              <a:ext cx="777621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21540" y="765175"/>
              <a:ext cx="23676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0070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5603132" y="5892801"/>
              <a:ext cx="2733148" cy="970647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9464040" y="5946141"/>
              <a:ext cx="1761679" cy="8942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7452118" y="6617227"/>
              <a:ext cx="17363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/>
            <a:srcRect t="1382" b="17415"/>
            <a:stretch/>
          </p:blipFill>
          <p:spPr>
            <a:xfrm>
              <a:off x="5014435" y="6855884"/>
              <a:ext cx="6814086" cy="370734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4938727" y="10462748"/>
              <a:ext cx="7018847" cy="605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899868" y="3547850"/>
            <a:ext cx="10021135" cy="10644329"/>
            <a:chOff x="5658564" y="12110594"/>
            <a:chExt cx="10021135" cy="106443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b="24131"/>
            <a:stretch/>
          </p:blipFill>
          <p:spPr>
            <a:xfrm>
              <a:off x="5658564" y="13516537"/>
              <a:ext cx="10021133" cy="276486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74"/>
            <a:stretch/>
          </p:blipFill>
          <p:spPr>
            <a:xfrm>
              <a:off x="5658565" y="16281401"/>
              <a:ext cx="10021134" cy="1733137"/>
            </a:xfrm>
            <a:prstGeom prst="rect">
              <a:avLst/>
            </a:prstGeom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29"/>
            <a:stretch/>
          </p:blipFill>
          <p:spPr bwMode="auto">
            <a:xfrm>
              <a:off x="7847378" y="18589999"/>
              <a:ext cx="6694368" cy="368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426435" y="18396406"/>
              <a:ext cx="18101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5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82"/>
            <a:stretch/>
          </p:blipFill>
          <p:spPr bwMode="auto">
            <a:xfrm>
              <a:off x="7851945" y="22178714"/>
              <a:ext cx="6694368" cy="57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002" y="12123015"/>
              <a:ext cx="8910695" cy="190603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6769002" y="12273070"/>
              <a:ext cx="8208912" cy="133669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216798" y="12273070"/>
              <a:ext cx="432048" cy="135998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497194" y="17673670"/>
              <a:ext cx="2880320" cy="929311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2279710" y="17677292"/>
              <a:ext cx="1690092" cy="925689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10764" y="12110594"/>
              <a:ext cx="9124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8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75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80591"/>
              </p:ext>
            </p:extLst>
          </p:nvPr>
        </p:nvGraphicFramePr>
        <p:xfrm>
          <a:off x="1178622" y="4337333"/>
          <a:ext cx="3729131" cy="4336299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PICS_SNPs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 probability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rs206950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rs2006950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96179390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rs4544201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96167827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rs4433763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96178751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rs8029996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rs4628911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96167905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rs58878263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96171069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rs4551988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96169589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rs34488045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rs17504029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96177670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96158705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96153782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96176096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rs55804812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rs2397810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rs10520790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96151040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rs8039789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rs17581137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96146414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rs59125351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96144157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417294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41729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8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10" y="6740884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6740884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706136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90" y="5704918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801930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2" y="846447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7" y="8620111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4" y="4328746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7" y="7217166"/>
            <a:ext cx="1544012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845417" y="3951375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61589" y="6285562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73450" y="6519562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673446" y="6519562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249731" y="6519562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596659" y="6840041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9932445" y="49093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45417" y="5334660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169731" y="6840041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683687" y="781746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596659" y="8242815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656008" y="4017797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667689" y="5584273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2667689" y="708965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4065" y="3655351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6" y="3632984"/>
            <a:ext cx="6609663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4430346"/>
            <a:ext cx="3389626" cy="45129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1166" y="3177937"/>
            <a:ext cx="220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Processing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0277541" y="3178082"/>
            <a:ext cx="975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3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3202"/>
              </p:ext>
            </p:extLst>
          </p:nvPr>
        </p:nvGraphicFramePr>
        <p:xfrm>
          <a:off x="1249966" y="4329984"/>
          <a:ext cx="7560658" cy="6045745"/>
        </p:xfrm>
        <a:graphic>
          <a:graphicData uri="http://schemas.openxmlformats.org/drawingml/2006/table">
            <a:tbl>
              <a:tblPr firstRow="1" bandRow="1"/>
              <a:tblGrid>
                <a:gridCol w="934680">
                  <a:extLst>
                    <a:ext uri="{9D8B030D-6E8A-4147-A177-3AD203B41FA5}">
                      <a16:colId xmlns:a16="http://schemas.microsoft.com/office/drawing/2014/main" val="306847010"/>
                    </a:ext>
                  </a:extLst>
                </a:gridCol>
                <a:gridCol w="934680">
                  <a:extLst>
                    <a:ext uri="{9D8B030D-6E8A-4147-A177-3AD203B41FA5}">
                      <a16:colId xmlns:a16="http://schemas.microsoft.com/office/drawing/2014/main" val="2366364053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3755844721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564739949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235457501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921992363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616714432"/>
                    </a:ext>
                  </a:extLst>
                </a:gridCol>
                <a:gridCol w="762985">
                  <a:extLst>
                    <a:ext uri="{9D8B030D-6E8A-4147-A177-3AD203B41FA5}">
                      <a16:colId xmlns:a16="http://schemas.microsoft.com/office/drawing/2014/main" val="673316080"/>
                    </a:ext>
                  </a:extLst>
                </a:gridCol>
              </a:tblGrid>
              <a:tr h="25011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SNP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(CA Test)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99944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18667"/>
                  </a:ext>
                </a:extLst>
              </a:tr>
              <a:tr h="445818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0.1429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(0.107 – 0.178)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0.2774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(0.260 – 0.295)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22294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680710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(0.215 – 0.257)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66572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(0.235 – 0.278)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562684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57687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(0.327 – 0.358)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462245"/>
                  </a:ext>
                </a:extLst>
              </a:tr>
              <a:tr h="445818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rs2006950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(0.082– 0.147)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298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(0.211 – 0.246)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21000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(0.198 – 0.239)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39538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0.2431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(0.222 – 0.264)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1536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02534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0.3060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(0.289 – 0.323)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6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417294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41729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8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10" y="6740884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6740884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706136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90" y="5704918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801930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2" y="846447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7" y="8620111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4" y="4328746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7" y="7217166"/>
            <a:ext cx="1544012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7" y="3951375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 Conditional Logistic Regression (SCLR)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7029071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428723" y="7263071"/>
            <a:ext cx="3400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428722" y="7263071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840622" y="7272544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7" y="7583549"/>
            <a:ext cx="3182645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Epigenetic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49093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5382876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322472" y="7583549"/>
            <a:ext cx="2875066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28338" y="8777516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3655351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5" y="3632984"/>
            <a:ext cx="7077896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4430346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1166" y="3177937"/>
            <a:ext cx="220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Processing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970886" y="597768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6756" y="6451242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Identifying TADs using 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428720" y="8192377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840622" y="8192377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28722" y="8426377"/>
            <a:ext cx="34119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1050631" y="8426377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84474" y="3177936"/>
            <a:ext cx="13931626" cy="6811017"/>
            <a:chOff x="654065" y="333929"/>
            <a:chExt cx="13862035" cy="6811017"/>
          </a:xfrm>
        </p:grpSpPr>
        <p:sp>
          <p:nvSpPr>
            <p:cNvPr id="4" name="직사각형 3"/>
            <p:cNvSpPr/>
            <p:nvPr/>
          </p:nvSpPr>
          <p:spPr>
            <a:xfrm>
              <a:off x="2302907" y="1328938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479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716,503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79192" y="132893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630,860 SNPs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3231821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808106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2302907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429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566,115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9192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574,709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9" idx="2"/>
            </p:cNvCxnSpPr>
            <p:nvPr/>
          </p:nvCxnSpPr>
          <p:spPr>
            <a:xfrm>
              <a:off x="3231707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807992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31709" y="3896878"/>
              <a:ext cx="25762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526877" y="3896878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97963" y="421735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Combined Data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1,690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558,124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20788" y="2860912"/>
              <a:ext cx="1115094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526877" y="517529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3598191" y="5620471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altLang="ko-KR" sz="1900" b="1" dirty="0">
                  <a:solidFill>
                    <a:prstClr val="black"/>
                  </a:solidFill>
                </a:rPr>
                <a:t>Combined Data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1,681 subjects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549,599 SNPs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4744" y="5776105"/>
              <a:ext cx="1115094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85057" y="1484740"/>
              <a:ext cx="774467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Raw</a:t>
              </a:r>
              <a:br>
                <a:rPr lang="en-US" altLang="ko-KR" b="1" dirty="0"/>
              </a:br>
              <a:r>
                <a:rPr lang="en-US" altLang="ko-KR" b="1" dirty="0"/>
                <a:t>Data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2564" y="4373160"/>
              <a:ext cx="1536299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Combining</a:t>
              </a:r>
              <a:br>
                <a:rPr lang="en-US" altLang="ko-KR" b="1" dirty="0"/>
              </a:br>
              <a:r>
                <a:rPr lang="en-US" altLang="ko-KR" b="1" dirty="0"/>
                <a:t>Datasets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26755" y="1107367"/>
              <a:ext cx="6470783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SNP-based Logistic Regression (SLR)</a:t>
              </a:r>
            </a:p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SNP-based Conditional Logistic Regression (SCLR)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1038130" y="3133216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9202199" y="3367216"/>
              <a:ext cx="35031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9194816" y="3367216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2709996" y="3376687"/>
              <a:ext cx="0" cy="210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7726755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Identifying TADs </a:t>
              </a:r>
              <a:br>
                <a:rPr lang="en-US" altLang="ko-KR" sz="1900" b="1" dirty="0">
                  <a:solidFill>
                    <a:schemeClr val="tx1"/>
                  </a:solidFill>
                </a:rPr>
              </a:br>
              <a:r>
                <a:rPr lang="en-US" altLang="ko-KR" sz="1900" b="1" dirty="0">
                  <a:solidFill>
                    <a:schemeClr val="tx1"/>
                  </a:solidFill>
                </a:rPr>
                <a:t>using Hi-C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970886" y="206530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726756" y="2538870"/>
              <a:ext cx="6470782" cy="594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Constructing LD Blocks &amp; Imputation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238338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DEG analyses </a:t>
              </a:r>
              <a:br>
                <a:rPr lang="en-US" altLang="ko-KR" sz="1900" b="1" dirty="0">
                  <a:solidFill>
                    <a:schemeClr val="tx1"/>
                  </a:solidFill>
                </a:rPr>
              </a:br>
              <a:r>
                <a:rPr lang="en-US" altLang="ko-KR" sz="1900" b="1" dirty="0">
                  <a:solidFill>
                    <a:schemeClr val="tx1"/>
                  </a:solidFill>
                </a:rPr>
                <a:t>using RNA sequencing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36286" y="6202512"/>
              <a:ext cx="646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Integrating Results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4065" y="811344"/>
              <a:ext cx="6270098" cy="633240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38204" y="788977"/>
              <a:ext cx="7077896" cy="63559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5" name="꺾인 연결선 44"/>
            <p:cNvCxnSpPr>
              <a:stCxn id="20" idx="3"/>
              <a:endCxn id="25" idx="1"/>
            </p:cNvCxnSpPr>
            <p:nvPr/>
          </p:nvCxnSpPr>
          <p:spPr>
            <a:xfrm flipV="1">
              <a:off x="5455791" y="1586339"/>
              <a:ext cx="2270964" cy="4512932"/>
            </a:xfrm>
            <a:prstGeom prst="bentConnector3">
              <a:avLst>
                <a:gd name="adj1" fmla="val 76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696672" y="333929"/>
              <a:ext cx="21933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400" b="1" dirty="0"/>
                <a:t>Data Processing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214053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2756581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205563" y="5896103"/>
              <a:ext cx="35504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0966590" y="5896103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9198280" y="4645293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12715013" y="4651125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7726755" y="50564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Integrating </a:t>
              </a:r>
              <a:r>
                <a:rPr lang="en-US" altLang="ko-KR" sz="1900" b="1" dirty="0" err="1">
                  <a:solidFill>
                    <a:schemeClr val="tx1"/>
                  </a:solidFill>
                </a:rPr>
                <a:t>ChIP-seq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238338" y="50582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GO enrichment analyses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1263"/>
              </p:ext>
            </p:extLst>
          </p:nvPr>
        </p:nvGraphicFramePr>
        <p:xfrm>
          <a:off x="4740275" y="7152481"/>
          <a:ext cx="6718300" cy="3981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FDR q-value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locomotion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5.620E-11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1.012E-09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GO:0048870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4.386E-08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multicellular organismal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cellular component movement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GO:0033993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lipid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locomotion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GO:2000145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2.380E-07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GO:0014070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organic cyclic compound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endogenous stimulus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hormone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GO:0008285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proliferation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GO:0032269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cellular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2.216E-04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anatomical structure morphogenesis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5.590E-04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5.919E-04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migration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6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417294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41729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8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10" y="6740884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6740884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706136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90" y="5704918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801930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2" y="846447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7" y="8620111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4" y="4328746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7" y="7217166"/>
            <a:ext cx="1544012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7" y="3951375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 Conditional Logistic Regression (SCLR)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5977222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02199" y="6211222"/>
            <a:ext cx="35031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194816" y="6211222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709996" y="6220694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5" y="6531699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Identifying TADs 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using 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49093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5382876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238338" y="6531699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DEG analyses 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using RNA sequencing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36286" y="9046518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3655350"/>
            <a:ext cx="6270098" cy="63324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5" y="3632985"/>
            <a:ext cx="7077896" cy="63559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4430346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1166" y="3177937"/>
            <a:ext cx="220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Processing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9214053" y="850610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756581" y="850610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205564" y="8740109"/>
            <a:ext cx="35504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966590" y="8740109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198280" y="74893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2715013" y="749513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726755" y="7900505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Integrating </a:t>
            </a:r>
            <a:r>
              <a:rPr lang="en-US" altLang="ko-KR" sz="1900" b="1" dirty="0" err="1">
                <a:solidFill>
                  <a:schemeClr val="tx1"/>
                </a:solidFill>
              </a:rPr>
              <a:t>ChIP-seq</a:t>
            </a:r>
            <a:r>
              <a:rPr lang="en-US" altLang="ko-KR" sz="1900" b="1" dirty="0">
                <a:solidFill>
                  <a:schemeClr val="tx1"/>
                </a:solidFill>
              </a:rPr>
              <a:t>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38338" y="7902304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GO enrichment analyses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723" y="514794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619,797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514794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619,797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6105888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6105886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627" y="3769089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Raw </a:t>
            </a:r>
          </a:p>
          <a:p>
            <a:r>
              <a:rPr lang="en-US" altLang="ko-KR" sz="2000" b="1" dirty="0"/>
              <a:t>Data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91706"/>
              </p:ext>
            </p:extLst>
          </p:nvPr>
        </p:nvGraphicFramePr>
        <p:xfrm>
          <a:off x="2901649" y="6271923"/>
          <a:ext cx="7257143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270723" y="3769092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3769091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472703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472703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19408" y="6267201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Per SNPs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904904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904904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덧셈 기호 93"/>
          <p:cNvSpPr/>
          <p:nvPr/>
        </p:nvSpPr>
        <p:spPr>
          <a:xfrm>
            <a:off x="7360420" y="9379404"/>
            <a:ext cx="296878" cy="29687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꺾인 연결선 94"/>
          <p:cNvCxnSpPr/>
          <p:nvPr/>
        </p:nvCxnSpPr>
        <p:spPr>
          <a:xfrm flipV="1">
            <a:off x="9704836" y="5626916"/>
            <a:ext cx="1080000" cy="3870000"/>
          </a:xfrm>
          <a:prstGeom prst="bentConnector3">
            <a:avLst>
              <a:gd name="adj1" fmla="val 495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28982" y="51479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Pooled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1757896" y="6103634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568661" y="6567619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- 8,495 SNPs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10749636" y="6856252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10378161" y="7142260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- 30 SNPs</a:t>
            </a:r>
            <a:endParaRPr lang="ko-KR" altLang="en-US" sz="14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54842"/>
              </p:ext>
            </p:extLst>
          </p:nvPr>
        </p:nvGraphicFramePr>
        <p:xfrm>
          <a:off x="10382664" y="6279537"/>
          <a:ext cx="5348379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12534411" y="6857111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Missing genotype rate &gt; 0.95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12534412" y="6567623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/>
                  <a:t>P-value of Fisher’s exact test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412" y="6567623"/>
                <a:ext cx="2961923" cy="307777"/>
              </a:xfrm>
              <a:prstGeom prst="rect">
                <a:avLst/>
              </a:prstGeom>
              <a:blipFill>
                <a:blip r:embed="rId2"/>
                <a:stretch>
                  <a:fillRect l="-617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12534411" y="7144155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14640985" y="6267201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/>
              <a:t>Per SNPs</a:t>
            </a:r>
            <a:endParaRPr lang="ko-KR" altLang="en-US" sz="16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12534411" y="8138473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Outlier</a:t>
            </a:r>
            <a:endParaRPr lang="ko-KR" altLang="en-US" sz="14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12534410" y="8413694"/>
            <a:ext cx="3196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Missing genotype rate &gt; 0.95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&amp; IBS &gt; 0.8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3883177" y="7520777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/>
              <a:t>Per individuals</a:t>
            </a:r>
            <a:endParaRPr lang="ko-KR" altLang="en-US" sz="16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10378161" y="8138473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- 1 subjects</a:t>
            </a:r>
            <a:endParaRPr lang="ko-KR" altLang="en-US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10501986" y="8413694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828982" y="9049043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Pooled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1,689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40627" y="5147943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Only </a:t>
            </a:r>
            <a:br>
              <a:rPr lang="en-US" altLang="ko-KR" sz="2000" b="1" dirty="0"/>
            </a:br>
            <a:r>
              <a:rPr lang="en-US" altLang="ko-KR" sz="2000" b="1" dirty="0"/>
              <a:t>overlapped SNPs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40627" y="6267201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Quality </a:t>
            </a:r>
          </a:p>
          <a:p>
            <a:r>
              <a:rPr lang="en-US" altLang="ko-KR" sz="2000" b="1" dirty="0"/>
              <a:t>Controls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96865" y="3659973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96865" y="4985705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916163" y="6550660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75" name="직사각형 74"/>
          <p:cNvSpPr/>
          <p:nvPr/>
        </p:nvSpPr>
        <p:spPr>
          <a:xfrm>
            <a:off x="6199639" y="6550658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- 11,702 SNPs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8779170" y="6550657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- 40 SNPs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3061306" y="6839291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6839291"/>
                <a:ext cx="2209418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6199639" y="683929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- 142 SNPs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8779170" y="6839290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- 39 SNPs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3668298" y="7125301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MAF &lt; 0.05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6199637" y="7125299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- 41,838 SNPs</a:t>
            </a:r>
            <a:endParaRPr lang="ko-KR" altLang="en-US" sz="1400" dirty="0"/>
          </a:p>
        </p:txBody>
      </p:sp>
      <p:sp>
        <p:nvSpPr>
          <p:cNvPr id="96" name="직사각형 95"/>
          <p:cNvSpPr/>
          <p:nvPr/>
        </p:nvSpPr>
        <p:spPr>
          <a:xfrm>
            <a:off x="8779169" y="7125298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- 45,009 SNPs</a:t>
            </a:r>
            <a:endParaRPr lang="ko-KR" altLang="en-US" sz="1400" dirty="0"/>
          </a:p>
        </p:txBody>
      </p:sp>
      <p:sp>
        <p:nvSpPr>
          <p:cNvPr id="98" name="직사각형 97"/>
          <p:cNvSpPr/>
          <p:nvPr/>
        </p:nvSpPr>
        <p:spPr>
          <a:xfrm>
            <a:off x="2887134" y="8121510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99" name="직사각형 98"/>
          <p:cNvSpPr/>
          <p:nvPr/>
        </p:nvSpPr>
        <p:spPr>
          <a:xfrm>
            <a:off x="6199637" y="8121510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- 12 subjects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8779169" y="8121509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105" name="직사각형 104"/>
          <p:cNvSpPr/>
          <p:nvPr/>
        </p:nvSpPr>
        <p:spPr>
          <a:xfrm>
            <a:off x="2919410" y="8396732"/>
            <a:ext cx="235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IBS &gt; 0.8</a:t>
            </a:r>
            <a:endParaRPr lang="ko-KR" altLang="en-US" sz="1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6199637" y="8396730"/>
            <a:ext cx="1491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- 4 subjects</a:t>
            </a:r>
            <a:endParaRPr lang="ko-KR" altLang="en-US" sz="1400" dirty="0"/>
          </a:p>
        </p:txBody>
      </p:sp>
      <p:sp>
        <p:nvSpPr>
          <p:cNvPr id="107" name="직사각형 106"/>
          <p:cNvSpPr/>
          <p:nvPr/>
        </p:nvSpPr>
        <p:spPr>
          <a:xfrm>
            <a:off x="8779170" y="8396730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108" name="직사각형 107"/>
          <p:cNvSpPr/>
          <p:nvPr/>
        </p:nvSpPr>
        <p:spPr>
          <a:xfrm>
            <a:off x="2887134" y="7842371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not White</a:t>
            </a:r>
            <a:endParaRPr lang="ko-KR" altLang="en-US" sz="14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6199637" y="7842370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- 34 subjects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8779169" y="7842370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2919408" y="7534755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Subject QC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70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73874"/>
              </p:ext>
            </p:extLst>
          </p:nvPr>
        </p:nvGraphicFramePr>
        <p:xfrm>
          <a:off x="2650211" y="3104302"/>
          <a:ext cx="7508581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76284"/>
              </p:ext>
            </p:extLst>
          </p:nvPr>
        </p:nvGraphicFramePr>
        <p:xfrm>
          <a:off x="2650212" y="8502865"/>
          <a:ext cx="7519265" cy="2800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0998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198032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198032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2938266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2938265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575491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Raw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70723" y="601470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716,503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601469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630,860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55941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55941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919408" y="4384097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19408" y="3099580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5881423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566,115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5881423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574,709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736717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558,124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8325117"/>
            <a:ext cx="0" cy="313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87136" y="8493496"/>
            <a:ext cx="1487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887136" y="10054805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74105" y="1151402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549,591 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1" y="1980323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0615750" y="3099581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685081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685081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4" y="7084813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7084813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1" y="7367174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0615750" y="8493496"/>
            <a:ext cx="1286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59"/>
              <p:cNvSpPr/>
              <p:nvPr/>
            </p:nvSpPr>
            <p:spPr>
              <a:xfrm>
                <a:off x="3116997" y="8791700"/>
                <a:ext cx="3444562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Fisher’s exact test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Missing genotype rate &gt;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SNPs relevant to Nicotine dependence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7" y="8791700"/>
                <a:ext cx="3444562" cy="1212640"/>
              </a:xfrm>
              <a:prstGeom prst="rect">
                <a:avLst/>
              </a:prstGeom>
              <a:blipFill>
                <a:blip r:embed="rId3"/>
                <a:stretch>
                  <a:fillRect r="-531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59"/>
          <p:cNvSpPr/>
          <p:nvPr/>
        </p:nvSpPr>
        <p:spPr>
          <a:xfrm>
            <a:off x="7494691" y="8799617"/>
            <a:ext cx="151753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- 8,495 SNPs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- 30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- 8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9"/>
              <p:cNvSpPr/>
              <p:nvPr/>
            </p:nvSpPr>
            <p:spPr>
              <a:xfrm>
                <a:off x="2514600" y="3376238"/>
                <a:ext cx="2826498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Missing genotype rate &gt; 0.05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376238"/>
                <a:ext cx="2826498" cy="932563"/>
              </a:xfrm>
              <a:prstGeom prst="rect">
                <a:avLst/>
              </a:prstGeom>
              <a:blipFill>
                <a:blip r:embed="rId4"/>
                <a:stretch>
                  <a:fillRect r="-648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9"/>
          <p:cNvSpPr/>
          <p:nvPr/>
        </p:nvSpPr>
        <p:spPr>
          <a:xfrm>
            <a:off x="2514600" y="4658458"/>
            <a:ext cx="278839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Non-White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0.05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IBS &gt; 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59"/>
          <p:cNvSpPr/>
          <p:nvPr/>
        </p:nvSpPr>
        <p:spPr>
          <a:xfrm>
            <a:off x="2773681" y="10278110"/>
            <a:ext cx="379269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Outlier (EIGENSTRAT)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0.05</a:t>
            </a:r>
            <a:r>
              <a:rPr lang="ko-KR" altLang="en-US" sz="1400" b="1" dirty="0">
                <a:latin typeface="Helvetica" panose="020B0604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&amp; IBS &gt; 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Matching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59"/>
          <p:cNvSpPr/>
          <p:nvPr/>
        </p:nvSpPr>
        <p:spPr>
          <a:xfrm>
            <a:off x="7494691" y="10278110"/>
            <a:ext cx="254566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- 3 subjects (3 cases)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Helvetica" panose="020B0604020202020204" pitchFamily="34" charset="0"/>
              </a:rPr>
              <a:t>- 409 subjects (409 controls)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직사각형 59"/>
          <p:cNvSpPr/>
          <p:nvPr/>
        </p:nvSpPr>
        <p:spPr>
          <a:xfrm>
            <a:off x="6199639" y="3390280"/>
            <a:ext cx="16208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- 11,702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- 142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- 41,838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59"/>
          <p:cNvSpPr/>
          <p:nvPr/>
        </p:nvSpPr>
        <p:spPr>
          <a:xfrm>
            <a:off x="8779170" y="3376237"/>
            <a:ext cx="16208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- 40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- 39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- 45,099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59"/>
          <p:cNvSpPr/>
          <p:nvPr/>
        </p:nvSpPr>
        <p:spPr>
          <a:xfrm>
            <a:off x="6199521" y="4658457"/>
            <a:ext cx="176038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- 34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- 12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Helvetica" panose="020B0604020202020204" pitchFamily="34" charset="0"/>
              </a:rPr>
              <a:t>- 4 subjects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직사각형 59"/>
          <p:cNvSpPr/>
          <p:nvPr/>
        </p:nvSpPr>
        <p:spPr>
          <a:xfrm>
            <a:off x="8779168" y="4658458"/>
            <a:ext cx="176038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subject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Helvetica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0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4205"/>
              </p:ext>
            </p:extLst>
          </p:nvPr>
        </p:nvGraphicFramePr>
        <p:xfrm>
          <a:off x="2650212" y="14052602"/>
          <a:ext cx="7519265" cy="1261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872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96"/>
          <p:cNvSpPr/>
          <p:nvPr/>
        </p:nvSpPr>
        <p:spPr>
          <a:xfrm>
            <a:off x="6566371" y="1288788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39,131,578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직선 화살표 연결선 99"/>
          <p:cNvCxnSpPr/>
          <p:nvPr/>
        </p:nvCxnSpPr>
        <p:spPr>
          <a:xfrm>
            <a:off x="7495285" y="13845826"/>
            <a:ext cx="0" cy="160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72"/>
          <p:cNvSpPr/>
          <p:nvPr/>
        </p:nvSpPr>
        <p:spPr>
          <a:xfrm>
            <a:off x="2887136" y="14043233"/>
            <a:ext cx="1487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모서리가 둥근 직사각형 121"/>
          <p:cNvSpPr/>
          <p:nvPr/>
        </p:nvSpPr>
        <p:spPr>
          <a:xfrm>
            <a:off x="6574105" y="1551306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subjects</a:t>
            </a: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5,426,936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직사각형 144"/>
          <p:cNvSpPr/>
          <p:nvPr/>
        </p:nvSpPr>
        <p:spPr>
          <a:xfrm>
            <a:off x="10615751" y="12916912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Genotype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Imputation</a:t>
            </a:r>
          </a:p>
        </p:txBody>
      </p:sp>
      <p:sp>
        <p:nvSpPr>
          <p:cNvPr id="61" name="직사각형 145"/>
          <p:cNvSpPr/>
          <p:nvPr/>
        </p:nvSpPr>
        <p:spPr>
          <a:xfrm>
            <a:off x="10615750" y="14014206"/>
            <a:ext cx="1286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59"/>
              <p:cNvSpPr/>
              <p:nvPr/>
            </p:nvSpPr>
            <p:spPr>
              <a:xfrm>
                <a:off x="3116997" y="14312411"/>
                <a:ext cx="3444562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INFO &lt; 0.3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7" y="14312411"/>
                <a:ext cx="3444562" cy="932563"/>
              </a:xfrm>
              <a:prstGeom prst="rect">
                <a:avLst/>
              </a:prstGeom>
              <a:blipFill>
                <a:blip r:embed="rId5"/>
                <a:stretch>
                  <a:fillRect r="-531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59"/>
          <p:cNvSpPr/>
          <p:nvPr/>
        </p:nvSpPr>
        <p:spPr>
          <a:xfrm>
            <a:off x="7494691" y="14320327"/>
            <a:ext cx="218733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10,886,347 </a:t>
            </a: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- 2,596 SNPs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22,815,699</a:t>
            </a: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SNPs</a:t>
            </a:r>
          </a:p>
        </p:txBody>
      </p:sp>
      <p:cxnSp>
        <p:nvCxnSpPr>
          <p:cNvPr id="64" name="직선 화살표 연결선 55"/>
          <p:cNvCxnSpPr/>
          <p:nvPr/>
        </p:nvCxnSpPr>
        <p:spPr>
          <a:xfrm>
            <a:off x="7484994" y="1247006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13497</TotalTime>
  <Words>1360</Words>
  <Application>Microsoft Office PowerPoint</Application>
  <PresentationFormat>Custom</PresentationFormat>
  <Paragraphs>703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DejaVu Sans</vt:lpstr>
      <vt:lpstr>Gulim</vt:lpstr>
      <vt:lpstr>Malgun Gothic</vt:lpstr>
      <vt:lpstr>Malgun Gothic</vt:lpstr>
      <vt:lpstr>Arial</vt:lpstr>
      <vt:lpstr>Calibri</vt:lpstr>
      <vt:lpstr>Calibri Light</vt:lpstr>
      <vt:lpstr>Cambria Math</vt:lpstr>
      <vt:lpstr>Helvetica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Wonji</dc:creator>
  <cp:lastModifiedBy>Wonji Kim</cp:lastModifiedBy>
  <cp:revision>99</cp:revision>
  <dcterms:created xsi:type="dcterms:W3CDTF">2017-08-29T14:04:59Z</dcterms:created>
  <dcterms:modified xsi:type="dcterms:W3CDTF">2019-03-12T18:06:49Z</dcterms:modified>
</cp:coreProperties>
</file>