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9" r:id="rId3"/>
    <p:sldId id="280" r:id="rId4"/>
    <p:sldId id="281" r:id="rId5"/>
    <p:sldId id="282" r:id="rId6"/>
    <p:sldId id="285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5"/>
    <p:restoredTop sz="86488"/>
  </p:normalViewPr>
  <p:slideViewPr>
    <p:cSldViewPr snapToGrid="0" snapToObjects="1">
      <p:cViewPr>
        <p:scale>
          <a:sx n="105" d="100"/>
          <a:sy n="105" d="100"/>
        </p:scale>
        <p:origin x="16" y="272"/>
      </p:cViewPr>
      <p:guideLst/>
    </p:cSldViewPr>
  </p:slideViewPr>
  <p:outlineViewPr>
    <p:cViewPr>
      <p:scale>
        <a:sx n="33" d="100"/>
        <a:sy n="33" d="100"/>
      </p:scale>
      <p:origin x="0" y="-3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560C1-5223-6746-A757-76418EB2E78D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FCC79-F76E-C44D-A7AC-8F7BDF21A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FCC79-F76E-C44D-A7AC-8F7BDF21A7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FCC79-F76E-C44D-A7AC-8F7BDF21A7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1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-0.1865239923148 -0.197702999398854 -0.242079369098879 -0.273297762802988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FCC79-F76E-C44D-A7AC-8F7BDF21A7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6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55D9-E758-954A-8A8B-3E5657AEE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56154-B85A-034F-A548-FCB7B4DBB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996D1-9315-1543-BB3D-C672C479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EBC41-7EC8-A241-8A96-33B79E23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B3432-8DEC-F54F-9048-BFA263C1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4AD6-E671-844F-93BA-42F40B48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21593-E23D-1548-81FA-8839B8D89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CDF13-B16A-844E-B882-55F078BA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092F1-CAF4-6A43-9FA4-359FD69A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B6B5D-87FB-134C-9627-61B66BB3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7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75871-6481-4447-B9D3-FD1BE63D6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1E080-ADE9-6A4A-911E-163672245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6D7C7-8581-8C42-91E5-EE7B6B29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65FA-5E66-2C4B-9B33-834B0F9D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9C683-8720-4B45-9AD4-9C3E9FFB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2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4B8B-99EE-EC43-BB14-D1CDF49F3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66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3912-A113-4141-9DC0-399C6447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407"/>
            <a:ext cx="10515600" cy="4610556"/>
          </a:xfrm>
        </p:spPr>
        <p:txBody>
          <a:bodyPr/>
          <a:lstStyle>
            <a:lvl2pPr marL="685800" indent="-228600">
              <a:buFont typeface="System Font Regular"/>
              <a:buChar char="-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D1FF7-0108-5E4A-8132-3122F88B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8117C-6CE6-CA4E-AAD7-B559C76A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811D-BB35-224E-93F7-4079AB7D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7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8B41-E14A-724A-8EFC-980020A2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A7C63-5594-894E-BDB8-B1C34F114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CE547-6F71-4749-9E64-A51E8C2E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CE2FC-D55F-114E-A24F-E08E1AB7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116DD-DF91-4B47-93B1-EDB4B468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5E2A-CE9D-1141-AC28-8FE04B97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16AC-BC04-224F-8D46-3E67FEE82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CD903-D93F-8548-8BBA-BA3BF2C1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6D1AB-4C73-DB4F-85CE-1D60CE1F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972CF-0302-BA44-AE21-C978128C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A92CD-687F-404F-A76A-26C6D213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4038-96A6-8748-96EF-81503E5F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59F69-C691-DE43-9214-06F85A34C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9009A-0768-C745-A0EC-C354F778E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42342-D99A-C441-920D-2B6727598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B68E8-4D1B-854F-B0DE-3746DBDFC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2CE11-C901-E54C-AD77-42D07CA5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8FCC4-A7EF-7040-BB03-AE98CA2C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6A7D1-B339-E04A-98D8-0FD11A68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1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0578-6A02-2744-95BF-17529ADE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C5596-F206-5F4E-B92B-B2CE25F5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61E63-DC05-A247-93E7-F935E847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C5D1D-058C-AD43-87DC-0E9F897B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6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1236B-0BF9-A440-ADBE-7E8B0516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2DDB2-140F-BE4D-98B8-D00BCC89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A586A-8CB7-854F-9922-36D51B2B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0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628E-C18B-2248-B889-AAA803AB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1771-B5F3-C44C-87DB-B6B85100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3CEA8-C873-C749-BFB7-4253A33DC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8F975-E45F-2447-878A-21077194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FA3C0-F693-A447-BAED-D9FE9FD6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AA62B-AE17-AE45-A1FE-575E0EBF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3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163F-FD34-6746-A3A8-71C0E17C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0A37E-28B0-AF42-A2E9-0FE23C070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00E4B-4E98-9A48-9FE0-E0C74CFEC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AE0BA-5C85-6F4C-9435-295EED41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006D3-2B50-3548-8339-FD541579566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7E6B5-8C3D-864A-BE8B-D2484A6A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3922E-29CF-CA45-926A-E16CA22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DDB1B-F43F-F347-A701-82BBEDB03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A2BCD-9E95-4342-A421-A4ABA218E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D49CE-A7C9-A54E-B4A7-46356C35D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006D3-2B50-3548-8339-FD5415795663}" type="datetimeFigureOut">
              <a:rPr lang="en-US" smtClean="0"/>
              <a:t>4/19/19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1054-493B-2944-8403-C20C51934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425ED-BFD0-CC40-B743-F7939747D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344C1-B7F7-A740-A73C-45F3F9FFD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7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bi.ac.uk/gwas/variants/rs8040868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E622-129B-104A-82FB-50669873B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7401"/>
            <a:ext cx="9144000" cy="2387600"/>
          </a:xfrm>
        </p:spPr>
        <p:txBody>
          <a:bodyPr>
            <a:noAutofit/>
          </a:bodyPr>
          <a:lstStyle/>
          <a:p>
            <a:r>
              <a:rPr lang="en-US" sz="5400" b="1" dirty="0"/>
              <a:t>Separating Genetics Effects of Lung Function vs. COPD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8B4D9-4D29-0F49-B2A7-A346CB267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1022"/>
            <a:ext cx="9144000" cy="1655762"/>
          </a:xfrm>
        </p:spPr>
        <p:txBody>
          <a:bodyPr/>
          <a:lstStyle/>
          <a:p>
            <a:r>
              <a:rPr lang="en-US" sz="3600" dirty="0" err="1"/>
              <a:t>Wonji</a:t>
            </a:r>
            <a:r>
              <a:rPr lang="en-US" sz="3600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82276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1111-0961-3F48-82AD-06D42EBE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COPDGene</a:t>
            </a:r>
            <a:r>
              <a:rPr lang="en-US" dirty="0"/>
              <a:t> dataset and QC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545905-3EF9-6845-B11F-8AFA178A1C8D}"/>
              </a:ext>
            </a:extLst>
          </p:cNvPr>
          <p:cNvSpPr/>
          <p:nvPr/>
        </p:nvSpPr>
        <p:spPr>
          <a:xfrm>
            <a:off x="1909975" y="1726463"/>
            <a:ext cx="2089912" cy="570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Freeze 6a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107,047 </a:t>
            </a:r>
            <a:r>
              <a:rPr lang="en-US" sz="1200" dirty="0" err="1">
                <a:solidFill>
                  <a:schemeClr val="tx1"/>
                </a:solidFill>
              </a:rPr>
              <a:t>indivs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BC0B10-258B-B446-9513-ACCB7501BB64}"/>
              </a:ext>
            </a:extLst>
          </p:cNvPr>
          <p:cNvCxnSpPr/>
          <p:nvPr/>
        </p:nvCxnSpPr>
        <p:spPr>
          <a:xfrm>
            <a:off x="2954931" y="2299858"/>
            <a:ext cx="0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247A62-8D0C-654A-BBF9-B1DFA9F189C2}"/>
              </a:ext>
            </a:extLst>
          </p:cNvPr>
          <p:cNvSpPr txBox="1"/>
          <p:nvPr/>
        </p:nvSpPr>
        <p:spPr>
          <a:xfrm>
            <a:off x="2979348" y="2348678"/>
            <a:ext cx="1534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200" dirty="0"/>
              <a:t>&lt;Subject QC&gt;</a:t>
            </a:r>
          </a:p>
          <a:p>
            <a:pPr algn="just"/>
            <a:r>
              <a:rPr lang="en-US" sz="1200" dirty="0"/>
              <a:t>+ </a:t>
            </a:r>
            <a:r>
              <a:rPr lang="en-US" sz="1200" dirty="0" err="1"/>
              <a:t>COPDGene</a:t>
            </a:r>
            <a:r>
              <a:rPr lang="en-US" sz="1200" dirty="0"/>
              <a:t> subjects</a:t>
            </a:r>
          </a:p>
          <a:p>
            <a:pPr algn="just"/>
            <a:r>
              <a:rPr lang="en-US" sz="1200" dirty="0"/>
              <a:t>- no phenotype</a:t>
            </a:r>
          </a:p>
          <a:p>
            <a:pPr algn="just"/>
            <a:r>
              <a:rPr lang="en-US" sz="1200" dirty="0"/>
              <a:t>- missing rate &gt; 0.05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595B5-54A7-1146-A5FE-8C2E153E910B}"/>
              </a:ext>
            </a:extLst>
          </p:cNvPr>
          <p:cNvSpPr/>
          <p:nvPr/>
        </p:nvSpPr>
        <p:spPr>
          <a:xfrm>
            <a:off x="1822561" y="1200787"/>
            <a:ext cx="223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Genotype data : WGS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AA646C-A2B8-344B-857B-F09CC6049465}"/>
              </a:ext>
            </a:extLst>
          </p:cNvPr>
          <p:cNvSpPr/>
          <p:nvPr/>
        </p:nvSpPr>
        <p:spPr>
          <a:xfrm>
            <a:off x="1920487" y="3460863"/>
            <a:ext cx="2089912" cy="570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10,055 </a:t>
            </a:r>
            <a:r>
              <a:rPr lang="en-US" sz="1200" dirty="0" err="1">
                <a:solidFill>
                  <a:schemeClr val="tx1"/>
                </a:solidFill>
              </a:rPr>
              <a:t>indivs</a:t>
            </a:r>
            <a:r>
              <a:rPr lang="en-US" sz="1200" dirty="0">
                <a:solidFill>
                  <a:schemeClr val="tx1"/>
                </a:solidFill>
              </a:rPr>
              <a:t>. &amp; 916,293 SNPs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5C4249-179C-484B-B25C-AB0BE4CE3BCF}"/>
              </a:ext>
            </a:extLst>
          </p:cNvPr>
          <p:cNvSpPr/>
          <p:nvPr/>
        </p:nvSpPr>
        <p:spPr>
          <a:xfrm>
            <a:off x="1266547" y="4727691"/>
            <a:ext cx="1587023" cy="570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&lt;NHW&gt;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6,725 </a:t>
            </a:r>
            <a:r>
              <a:rPr lang="en-US" sz="1100" dirty="0" err="1">
                <a:solidFill>
                  <a:schemeClr val="tx1"/>
                </a:solidFill>
              </a:rPr>
              <a:t>indivs</a:t>
            </a:r>
            <a:r>
              <a:rPr lang="en-US" sz="1100" dirty="0">
                <a:solidFill>
                  <a:schemeClr val="tx1"/>
                </a:solidFill>
              </a:rPr>
              <a:t>. &amp;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916,293 SNPs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84397E-FB2C-2F41-B91D-33440929C6EA}"/>
              </a:ext>
            </a:extLst>
          </p:cNvPr>
          <p:cNvCxnSpPr/>
          <p:nvPr/>
        </p:nvCxnSpPr>
        <p:spPr>
          <a:xfrm>
            <a:off x="2366778" y="4313877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001E16-0710-1545-8361-7CA6F68C1394}"/>
              </a:ext>
            </a:extLst>
          </p:cNvPr>
          <p:cNvCxnSpPr/>
          <p:nvPr/>
        </p:nvCxnSpPr>
        <p:spPr>
          <a:xfrm>
            <a:off x="3549032" y="4313877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12D3F6-C993-CF48-8761-836D20F4ACBD}"/>
              </a:ext>
            </a:extLst>
          </p:cNvPr>
          <p:cNvCxnSpPr>
            <a:cxnSpLocks/>
          </p:cNvCxnSpPr>
          <p:nvPr/>
        </p:nvCxnSpPr>
        <p:spPr>
          <a:xfrm flipH="1">
            <a:off x="2365442" y="4313877"/>
            <a:ext cx="1188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608230-F5E7-3A45-80B2-CFE9DF6C42EF}"/>
              </a:ext>
            </a:extLst>
          </p:cNvPr>
          <p:cNvCxnSpPr/>
          <p:nvPr/>
        </p:nvCxnSpPr>
        <p:spPr>
          <a:xfrm>
            <a:off x="2959802" y="4031211"/>
            <a:ext cx="0" cy="274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6BF5F0B-3518-D24E-9BEB-81CB2964362E}"/>
              </a:ext>
            </a:extLst>
          </p:cNvPr>
          <p:cNvSpPr/>
          <p:nvPr/>
        </p:nvSpPr>
        <p:spPr>
          <a:xfrm>
            <a:off x="3039278" y="4723326"/>
            <a:ext cx="1587023" cy="570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&lt;AA&gt;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3,330 </a:t>
            </a:r>
            <a:r>
              <a:rPr lang="en-US" sz="1050" dirty="0" err="1">
                <a:solidFill>
                  <a:schemeClr val="tx1"/>
                </a:solidFill>
              </a:rPr>
              <a:t>indivs</a:t>
            </a:r>
            <a:r>
              <a:rPr lang="en-US" sz="1050" dirty="0">
                <a:solidFill>
                  <a:schemeClr val="tx1"/>
                </a:solidFill>
              </a:rPr>
              <a:t>. &amp;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916,293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SNPs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7CBCA7-DA60-334D-821C-C59ED6E2CEE0}"/>
              </a:ext>
            </a:extLst>
          </p:cNvPr>
          <p:cNvSpPr txBox="1"/>
          <p:nvPr/>
        </p:nvSpPr>
        <p:spPr>
          <a:xfrm>
            <a:off x="974958" y="2348678"/>
            <a:ext cx="19654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&lt;Variant QC&gt;</a:t>
            </a:r>
          </a:p>
          <a:p>
            <a:pPr algn="r"/>
            <a:r>
              <a:rPr lang="en-US" sz="1200" dirty="0"/>
              <a:t>- missing rate &gt; 0.05</a:t>
            </a:r>
          </a:p>
          <a:p>
            <a:pPr algn="r"/>
            <a:r>
              <a:rPr lang="en-US" sz="1200" dirty="0"/>
              <a:t>- </a:t>
            </a:r>
            <a:r>
              <a:rPr lang="en-US" sz="1200" dirty="0" err="1"/>
              <a:t>Pvalue</a:t>
            </a:r>
            <a:r>
              <a:rPr lang="en-US" sz="1200" dirty="0"/>
              <a:t> of HWE &lt; 10</a:t>
            </a:r>
            <a:r>
              <a:rPr lang="en-US" sz="1200" baseline="30000" dirty="0"/>
              <a:t>-5</a:t>
            </a:r>
          </a:p>
          <a:p>
            <a:pPr algn="r"/>
            <a:r>
              <a:rPr lang="en-US" sz="1200" dirty="0"/>
              <a:t>- MAF &lt; 0.05</a:t>
            </a:r>
          </a:p>
          <a:p>
            <a:pPr algn="r"/>
            <a:r>
              <a:rPr lang="en-US" sz="1200" dirty="0"/>
              <a:t>+ Filter : PASS &amp; </a:t>
            </a:r>
            <a:r>
              <a:rPr lang="en-US" sz="1200" dirty="0" err="1"/>
              <a:t>Biallelic</a:t>
            </a:r>
            <a:r>
              <a:rPr lang="en-US" sz="1200" dirty="0"/>
              <a:t> SNP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0039FF-EDD3-DD4C-A0D3-E030B0CF6E71}"/>
              </a:ext>
            </a:extLst>
          </p:cNvPr>
          <p:cNvCxnSpPr/>
          <p:nvPr/>
        </p:nvCxnSpPr>
        <p:spPr>
          <a:xfrm>
            <a:off x="2360682" y="5295333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9624A5-D7B6-0E4E-8FBD-15D061E03260}"/>
              </a:ext>
            </a:extLst>
          </p:cNvPr>
          <p:cNvCxnSpPr/>
          <p:nvPr/>
        </p:nvCxnSpPr>
        <p:spPr>
          <a:xfrm>
            <a:off x="3542936" y="5295333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1760934-434C-BE41-9953-35DB08A3E76C}"/>
              </a:ext>
            </a:extLst>
          </p:cNvPr>
          <p:cNvSpPr/>
          <p:nvPr/>
        </p:nvSpPr>
        <p:spPr>
          <a:xfrm>
            <a:off x="501492" y="5719320"/>
            <a:ext cx="4927902" cy="773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Generalized logistic regression</a:t>
            </a:r>
          </a:p>
          <a:p>
            <a:pPr marL="228600" indent="-2286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Association of COPD variants with FEV1</a:t>
            </a:r>
          </a:p>
          <a:p>
            <a:pPr marL="228600" indent="-228600" algn="just">
              <a:buFontTx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Association of COPD &amp; </a:t>
            </a:r>
            <a:r>
              <a:rPr lang="en-US" sz="1200" dirty="0" err="1">
                <a:solidFill>
                  <a:schemeClr val="tx1"/>
                </a:solidFill>
              </a:rPr>
              <a:t>ung</a:t>
            </a:r>
            <a:r>
              <a:rPr lang="en-US" sz="1200" dirty="0">
                <a:solidFill>
                  <a:schemeClr val="tx1"/>
                </a:solidFill>
              </a:rPr>
              <a:t> function GWAS variants with   emphysema 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575556B1-2C31-3C41-B1B2-55488A061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6252" y="1566407"/>
            <a:ext cx="5657548" cy="46105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Cumulative logistic regression of GOLD 0, 1, 2, 3 and 4 stage with covariates of Age, Sex, Pack-years and 10 PC scores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Look at association of COPD GWAS SNPs with quantitative FEV1 (as absolute level and as % predicted) within </a:t>
            </a:r>
            <a:r>
              <a:rPr lang="en-US" sz="2000" dirty="0" err="1"/>
              <a:t>tertiles</a:t>
            </a:r>
            <a:r>
              <a:rPr lang="en-US" sz="2000" dirty="0"/>
              <a:t> of lung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Assess association of COPD and lung function GWAS variants across levels of quantitative emphysema as an independent COPD-related disease characteristic.</a:t>
            </a:r>
          </a:p>
        </p:txBody>
      </p:sp>
    </p:spTree>
    <p:extLst>
      <p:ext uri="{BB962C8B-B14F-4D97-AF65-F5344CB8AC3E}">
        <p14:creationId xmlns:p14="http://schemas.microsoft.com/office/powerpoint/2010/main" val="172234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3AAA-9BFD-0B4B-AFC9-E71F66BD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43551-F47B-E445-A4BD-BD1686CF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Cumulative logistic regression – NHW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5BECC-8778-1348-8899-C9259AF8A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512" y="1998042"/>
            <a:ext cx="3435012" cy="3435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46393B-CC75-1646-90D1-82B63183A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101" y="2310316"/>
            <a:ext cx="6245475" cy="31227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1935BA-345B-314B-BC8B-11AEAFC0A047}"/>
              </a:ext>
            </a:extLst>
          </p:cNvPr>
          <p:cNvSpPr/>
          <p:nvPr/>
        </p:nvSpPr>
        <p:spPr>
          <a:xfrm>
            <a:off x="3308240" y="5491761"/>
            <a:ext cx="4868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https://www.ebi.ac.uk/gwas/variants/rs8040868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80CA65-598F-604C-854F-1FBC9D94C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789669"/>
              </p:ext>
            </p:extLst>
          </p:nvPr>
        </p:nvGraphicFramePr>
        <p:xfrm>
          <a:off x="1789269" y="592203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061209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199162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15304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914645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6484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rs8040868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GOLD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94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Effect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7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64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3AAA-9BFD-0B4B-AFC9-E71F66BD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43551-F47B-E445-A4BD-BD1686CF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Cumulative logistic regression – AA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5BECC-8778-1348-8899-C9259AF8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512" y="1998042"/>
            <a:ext cx="3435012" cy="3435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46393B-CC75-1646-90D1-82B63183A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01" y="2310316"/>
            <a:ext cx="6245474" cy="312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6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25DE-F494-BC4F-8DEB-E6DC5F26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#2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A9630-9E31-8D40-B3EA-A064E8D68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Phenotype : Absolute FEV</a:t>
                </a:r>
                <a:r>
                  <a:rPr lang="en-US" baseline="-25000" dirty="0"/>
                  <a:t>1</a:t>
                </a:r>
                <a:r>
                  <a:rPr lang="en-US" dirty="0"/>
                  <a:t> , Predicted FEV</a:t>
                </a:r>
                <a:r>
                  <a:rPr lang="en-US" baseline="-25000" dirty="0"/>
                  <a:t>1</a:t>
                </a:r>
              </a:p>
              <a:p>
                <a:r>
                  <a:rPr lang="en-US" dirty="0"/>
                  <a:t>GWAS SNPs</a:t>
                </a:r>
              </a:p>
              <a:p>
                <a:pPr lvl="1"/>
                <a:r>
                  <a:rPr lang="en-US" dirty="0"/>
                  <a:t>for COPD from </a:t>
                </a:r>
                <a:r>
                  <a:rPr lang="en-US" dirty="0" err="1"/>
                  <a:t>Sakornsakolpat</a:t>
                </a:r>
                <a:r>
                  <a:rPr lang="en-US" dirty="0"/>
                  <a:t> et al. 2019 Nature Genetics paper (82 SNPs)</a:t>
                </a:r>
              </a:p>
              <a:p>
                <a:r>
                  <a:rPr lang="en-US" dirty="0"/>
                  <a:t>Statistical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𝐹𝐸𝑉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𝑆𝑁𝑃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𝐹𝐸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𝑆𝑁𝑃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𝐹𝐸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𝑆𝑁𝑃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𝐹𝐸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𝑆𝑁𝑃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𝐹𝐸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𝑆𝑁𝑃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Null hypothesis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A9630-9E31-8D40-B3EA-A064E8D68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64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A6E1-4F62-E64F-892E-614D9CA0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p:pic>
        <p:nvPicPr>
          <p:cNvPr id="9" name="Content Placeholder 8" descr="A picture containing sky, device&#10;&#10;Description automatically generated">
            <a:extLst>
              <a:ext uri="{FF2B5EF4-FFF2-40B4-BE49-F238E27FC236}">
                <a16:creationId xmlns:a16="http://schemas.microsoft.com/office/drawing/2014/main" id="{497BF27C-5D7B-594C-A20B-53C7BD366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20" y="1462850"/>
            <a:ext cx="11567160" cy="289179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6D8306-0DF8-F942-B04F-AC095B3AE74A}"/>
              </a:ext>
            </a:extLst>
          </p:cNvPr>
          <p:cNvSpPr/>
          <p:nvPr/>
        </p:nvSpPr>
        <p:spPr>
          <a:xfrm>
            <a:off x="6010656" y="1548384"/>
            <a:ext cx="5961888" cy="38467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9F17CA-DC3C-8947-8163-5009DA720A4F}"/>
              </a:ext>
            </a:extLst>
          </p:cNvPr>
          <p:cNvSpPr txBox="1"/>
          <p:nvPr/>
        </p:nvSpPr>
        <p:spPr>
          <a:xfrm>
            <a:off x="630936" y="4330256"/>
            <a:ext cx="178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SNP : X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Interaction :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158031-31A8-F841-89AE-95C5E2C1D8D4}"/>
              </a:ext>
            </a:extLst>
          </p:cNvPr>
          <p:cNvSpPr txBox="1"/>
          <p:nvPr/>
        </p:nvSpPr>
        <p:spPr>
          <a:xfrm>
            <a:off x="3587496" y="4332352"/>
            <a:ext cx="1786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SNP : O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Interaction : 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44F62-15C4-3846-BFCB-1AD8EBC72C03}"/>
              </a:ext>
            </a:extLst>
          </p:cNvPr>
          <p:cNvSpPr txBox="1"/>
          <p:nvPr/>
        </p:nvSpPr>
        <p:spPr>
          <a:xfrm>
            <a:off x="6452616" y="4330256"/>
            <a:ext cx="1818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SNP : X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Interaction : 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511523-4A4B-F244-A996-D4FA4946FEB7}"/>
              </a:ext>
            </a:extLst>
          </p:cNvPr>
          <p:cNvSpPr txBox="1"/>
          <p:nvPr/>
        </p:nvSpPr>
        <p:spPr>
          <a:xfrm>
            <a:off x="9409176" y="4332352"/>
            <a:ext cx="1818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SNP : O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Interaction : O</a:t>
            </a:r>
          </a:p>
        </p:txBody>
      </p:sp>
    </p:spTree>
    <p:extLst>
      <p:ext uri="{BB962C8B-B14F-4D97-AF65-F5344CB8AC3E}">
        <p14:creationId xmlns:p14="http://schemas.microsoft.com/office/powerpoint/2010/main" val="212950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25DE-F494-BC4F-8DEB-E6DC5F26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9630-9E31-8D40-B3EA-A064E8D68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Phenotype : Absolute FEV</a:t>
            </a:r>
            <a:r>
              <a:rPr lang="en-US" baseline="-25000" dirty="0"/>
              <a:t>1</a:t>
            </a:r>
            <a:r>
              <a:rPr lang="en-US" dirty="0"/>
              <a:t> , Predicted FEV</a:t>
            </a:r>
            <a:r>
              <a:rPr lang="en-US" baseline="-25000" dirty="0"/>
              <a:t>1</a:t>
            </a:r>
          </a:p>
          <a:p>
            <a:r>
              <a:rPr lang="en-US" dirty="0"/>
              <a:t>GWAS SNPs</a:t>
            </a:r>
          </a:p>
          <a:p>
            <a:pPr lvl="1"/>
            <a:r>
              <a:rPr lang="en-US" dirty="0"/>
              <a:t>for COPD from </a:t>
            </a:r>
            <a:r>
              <a:rPr lang="en-US" dirty="0" err="1"/>
              <a:t>Sakornsakolpat</a:t>
            </a:r>
            <a:r>
              <a:rPr lang="en-US" dirty="0"/>
              <a:t> et al. 2019 Nature Genetics paper (82 SNPs)</a:t>
            </a:r>
          </a:p>
          <a:p>
            <a:pPr lvl="1"/>
            <a:r>
              <a:rPr lang="en-US" dirty="0"/>
              <a:t>Among 82 SNPs, there were 9 SNPs in Freeze 6a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ABC783-96C4-E54B-8CC0-859E6FF99B43}"/>
              </a:ext>
            </a:extLst>
          </p:cNvPr>
          <p:cNvGraphicFramePr>
            <a:graphicFrameLocks noGrp="1"/>
          </p:cNvGraphicFramePr>
          <p:nvPr/>
        </p:nvGraphicFramePr>
        <p:xfrm>
          <a:off x="3207795" y="3555384"/>
          <a:ext cx="5776410" cy="2732400"/>
        </p:xfrm>
        <a:graphic>
          <a:graphicData uri="http://schemas.openxmlformats.org/drawingml/2006/table">
            <a:tbl>
              <a:tblPr/>
              <a:tblGrid>
                <a:gridCol w="342562">
                  <a:extLst>
                    <a:ext uri="{9D8B030D-6E8A-4147-A177-3AD203B41FA5}">
                      <a16:colId xmlns:a16="http://schemas.microsoft.com/office/drawing/2014/main" val="3362041657"/>
                    </a:ext>
                  </a:extLst>
                </a:gridCol>
                <a:gridCol w="811999">
                  <a:extLst>
                    <a:ext uri="{9D8B030D-6E8A-4147-A177-3AD203B41FA5}">
                      <a16:colId xmlns:a16="http://schemas.microsoft.com/office/drawing/2014/main" val="2825739137"/>
                    </a:ext>
                  </a:extLst>
                </a:gridCol>
                <a:gridCol w="964249">
                  <a:extLst>
                    <a:ext uri="{9D8B030D-6E8A-4147-A177-3AD203B41FA5}">
                      <a16:colId xmlns:a16="http://schemas.microsoft.com/office/drawing/2014/main" val="6315083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94732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892145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337736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86306200"/>
                    </a:ext>
                  </a:extLst>
                </a:gridCol>
              </a:tblGrid>
              <a:tr h="24840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Position_hg38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Absolute FEV</a:t>
                      </a:r>
                      <a:r>
                        <a:rPr lang="en-US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Predicted FEV</a:t>
                      </a:r>
                      <a:r>
                        <a:rPr lang="en-US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174658"/>
                  </a:ext>
                </a:extLst>
              </a:tr>
              <a:tr h="248400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036252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rs4660861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45480964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39268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rs10929386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15766055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931661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rs16825267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228705203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950294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rs2955083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128242335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076193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rs7642001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169028357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49905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rs9350191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19842430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120961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rs1631199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116938510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030032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rs9399401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142347764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159046"/>
                  </a:ext>
                </a:extLst>
              </a:tr>
              <a:tr h="24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rs9617650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18006117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960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84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11044</TotalTime>
  <Words>497</Words>
  <Application>Microsoft Macintosh PowerPoint</Application>
  <PresentationFormat>Widescreen</PresentationFormat>
  <Paragraphs>149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System Font Regular</vt:lpstr>
      <vt:lpstr>Arial</vt:lpstr>
      <vt:lpstr>Calibri</vt:lpstr>
      <vt:lpstr>Calibri Light</vt:lpstr>
      <vt:lpstr>Cambria Math</vt:lpstr>
      <vt:lpstr>Office Theme</vt:lpstr>
      <vt:lpstr>Separating Genetics Effects of Lung Function vs. COPD</vt:lpstr>
      <vt:lpstr>COPDGene dataset and QC</vt:lpstr>
      <vt:lpstr>Analysis #1</vt:lpstr>
      <vt:lpstr>Analysis #1</vt:lpstr>
      <vt:lpstr>Analysis #2</vt:lpstr>
      <vt:lpstr>Toy example</vt:lpstr>
      <vt:lpstr>Analysis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Variants Dominate  the Genetic Architecture of Human Gene Expression</dc:title>
  <dc:creator>Kim, Wonji</dc:creator>
  <cp:lastModifiedBy>Kim, Wonji</cp:lastModifiedBy>
  <cp:revision>123</cp:revision>
  <cp:lastPrinted>2019-03-14T18:22:24Z</cp:lastPrinted>
  <dcterms:created xsi:type="dcterms:W3CDTF">2019-03-07T01:33:55Z</dcterms:created>
  <dcterms:modified xsi:type="dcterms:W3CDTF">2019-04-25T22:39:48Z</dcterms:modified>
</cp:coreProperties>
</file>