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0" r:id="rId3"/>
    <p:sldId id="275" r:id="rId4"/>
    <p:sldId id="279" r:id="rId5"/>
    <p:sldId id="281" r:id="rId6"/>
    <p:sldId id="280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5"/>
    <p:restoredTop sz="86488"/>
  </p:normalViewPr>
  <p:slideViewPr>
    <p:cSldViewPr snapToGrid="0" snapToObjects="1">
      <p:cViewPr varScale="1">
        <p:scale>
          <a:sx n="109" d="100"/>
          <a:sy n="109" d="100"/>
        </p:scale>
        <p:origin x="1056" y="184"/>
      </p:cViewPr>
      <p:guideLst/>
    </p:cSldViewPr>
  </p:slideViewPr>
  <p:outlineViewPr>
    <p:cViewPr>
      <p:scale>
        <a:sx n="33" d="100"/>
        <a:sy n="33" d="100"/>
      </p:scale>
      <p:origin x="0" y="-3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051314-84BD-1145-9179-051693781718}" type="doc">
      <dgm:prSet loTypeId="urn:microsoft.com/office/officeart/2005/8/layout/bProcess3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950FFD8-5F2E-0444-8AD3-7BFA639CFCDE}">
      <dgm:prSet phldrT="[Text]"/>
      <dgm:spPr/>
      <dgm:t>
        <a:bodyPr/>
        <a:lstStyle/>
        <a:p>
          <a:pPr algn="l"/>
          <a:r>
            <a:rPr lang="en-US" dirty="0"/>
            <a:t>1. Extract SNPs within 1Mb of Gene</a:t>
          </a:r>
        </a:p>
      </dgm:t>
    </dgm:pt>
    <dgm:pt modelId="{1EC10B88-5630-6B4A-951B-3DD0A0A386E6}" type="parTrans" cxnId="{F55018B7-E777-4A44-A6C0-C80BFD668389}">
      <dgm:prSet/>
      <dgm:spPr/>
      <dgm:t>
        <a:bodyPr/>
        <a:lstStyle/>
        <a:p>
          <a:endParaRPr lang="en-US"/>
        </a:p>
      </dgm:t>
    </dgm:pt>
    <dgm:pt modelId="{0E8A336F-30AA-1C4F-909A-A675F3A32553}" type="sibTrans" cxnId="{F55018B7-E777-4A44-A6C0-C80BFD668389}">
      <dgm:prSet/>
      <dgm:spPr/>
      <dgm:t>
        <a:bodyPr/>
        <a:lstStyle/>
        <a:p>
          <a:endParaRPr lang="en-US"/>
        </a:p>
      </dgm:t>
    </dgm:pt>
    <dgm:pt modelId="{C13B01C6-E7F0-A749-82C5-CE7E3C308777}">
      <dgm:prSet phldrT="[Text]"/>
      <dgm:spPr/>
      <dgm:t>
        <a:bodyPr/>
        <a:lstStyle/>
        <a:p>
          <a:pPr algn="l"/>
          <a:r>
            <a:rPr lang="en-US" dirty="0"/>
            <a:t>2. Partition SNPs into 20+ Bins based on MAF</a:t>
          </a:r>
        </a:p>
      </dgm:t>
    </dgm:pt>
    <dgm:pt modelId="{CA1776F1-3EF2-8D4B-ACFB-5CD28A583AF6}" type="parTrans" cxnId="{4A8E8CCA-323A-B045-9E02-DBD49D330A70}">
      <dgm:prSet/>
      <dgm:spPr/>
      <dgm:t>
        <a:bodyPr/>
        <a:lstStyle/>
        <a:p>
          <a:endParaRPr lang="en-US"/>
        </a:p>
      </dgm:t>
    </dgm:pt>
    <dgm:pt modelId="{165ABAD0-EC52-B143-B625-F579B2B3367E}" type="sibTrans" cxnId="{4A8E8CCA-323A-B045-9E02-DBD49D330A70}">
      <dgm:prSet/>
      <dgm:spPr/>
      <dgm:t>
        <a:bodyPr/>
        <a:lstStyle/>
        <a:p>
          <a:endParaRPr lang="en-US"/>
        </a:p>
      </dgm:t>
    </dgm:pt>
    <dgm:pt modelId="{C8E3874D-DCDB-F249-96E6-AFEB08D7D4E6}">
      <dgm:prSet phldrT="[Text]"/>
      <dgm:spPr/>
      <dgm:t>
        <a:bodyPr/>
        <a:lstStyle/>
        <a:p>
          <a:pPr algn="l"/>
          <a:r>
            <a:rPr lang="en-US" dirty="0"/>
            <a:t>3. Phenotypic covariance</a:t>
          </a:r>
        </a:p>
        <a:p>
          <a:pPr algn="l"/>
          <a:r>
            <a:rPr lang="en-US" dirty="0"/>
            <a:t>- quantile normalization</a:t>
          </a:r>
        </a:p>
        <a:p>
          <a:pPr algn="l"/>
          <a:r>
            <a:rPr lang="en-US" dirty="0"/>
            <a:t>- Outer product</a:t>
          </a:r>
        </a:p>
        <a:p>
          <a:pPr algn="l"/>
          <a:r>
            <a:rPr lang="en-US" dirty="0"/>
            <a:t>- Scaling (</a:t>
          </a:r>
          <a:r>
            <a:rPr lang="en-US" dirty="0" err="1"/>
            <a:t>sd</a:t>
          </a:r>
          <a:r>
            <a:rPr lang="en-US" dirty="0"/>
            <a:t> = 1) </a:t>
          </a:r>
        </a:p>
      </dgm:t>
    </dgm:pt>
    <dgm:pt modelId="{B3BA6C24-1763-C942-B470-54D4305EDB5A}" type="parTrans" cxnId="{B603950F-66E9-164D-928D-004635190F59}">
      <dgm:prSet/>
      <dgm:spPr/>
      <dgm:t>
        <a:bodyPr/>
        <a:lstStyle/>
        <a:p>
          <a:endParaRPr lang="en-US"/>
        </a:p>
      </dgm:t>
    </dgm:pt>
    <dgm:pt modelId="{BA022623-AEC7-754F-A301-DA2D125C5FCE}" type="sibTrans" cxnId="{B603950F-66E9-164D-928D-004635190F59}">
      <dgm:prSet/>
      <dgm:spPr/>
      <dgm:t>
        <a:bodyPr/>
        <a:lstStyle/>
        <a:p>
          <a:endParaRPr lang="en-US"/>
        </a:p>
      </dgm:t>
    </dgm:pt>
    <dgm:pt modelId="{7B7412F7-4448-004C-B772-62C432E6971A}">
      <dgm:prSet phldrT="[Text]"/>
      <dgm:spPr/>
      <dgm:t>
        <a:bodyPr/>
        <a:lstStyle/>
        <a:p>
          <a:pPr algn="l"/>
          <a:r>
            <a:rPr lang="en-US" dirty="0"/>
            <a:t>4. Genotypic covariance</a:t>
          </a:r>
        </a:p>
      </dgm:t>
    </dgm:pt>
    <dgm:pt modelId="{7EF0B90B-053D-8748-9AB1-C0D6FDFDB9F3}" type="parTrans" cxnId="{1F491CE6-0672-9646-B28D-E18019285215}">
      <dgm:prSet/>
      <dgm:spPr/>
      <dgm:t>
        <a:bodyPr/>
        <a:lstStyle/>
        <a:p>
          <a:endParaRPr lang="en-US"/>
        </a:p>
      </dgm:t>
    </dgm:pt>
    <dgm:pt modelId="{90DC68BF-1D2A-FB40-A62B-5566DC115265}" type="sibTrans" cxnId="{1F491CE6-0672-9646-B28D-E18019285215}">
      <dgm:prSet/>
      <dgm:spPr/>
      <dgm:t>
        <a:bodyPr/>
        <a:lstStyle/>
        <a:p>
          <a:endParaRPr lang="en-US"/>
        </a:p>
      </dgm:t>
    </dgm:pt>
    <dgm:pt modelId="{2F98BAB7-DD06-2141-97B7-440559E89AA9}">
      <dgm:prSet phldrT="[Text]"/>
      <dgm:spPr/>
      <dgm:t>
        <a:bodyPr/>
        <a:lstStyle/>
        <a:p>
          <a:pPr algn="l"/>
          <a:r>
            <a:rPr lang="en-US" dirty="0"/>
            <a:t>5. Covariance for PCs</a:t>
          </a:r>
        </a:p>
        <a:p>
          <a:pPr algn="l"/>
          <a:r>
            <a:rPr lang="en-US" dirty="0"/>
            <a:t>- WGS PCs</a:t>
          </a:r>
        </a:p>
        <a:p>
          <a:pPr algn="l"/>
          <a:r>
            <a:rPr lang="en-US" dirty="0"/>
            <a:t>- GE PCs</a:t>
          </a:r>
        </a:p>
      </dgm:t>
    </dgm:pt>
    <dgm:pt modelId="{93C402AB-3ED9-204A-9B32-99322E3610E1}" type="parTrans" cxnId="{1245825B-A12A-5A4F-BB4E-FC41DD099AEB}">
      <dgm:prSet/>
      <dgm:spPr/>
      <dgm:t>
        <a:bodyPr/>
        <a:lstStyle/>
        <a:p>
          <a:endParaRPr lang="en-US"/>
        </a:p>
      </dgm:t>
    </dgm:pt>
    <dgm:pt modelId="{F31AD83A-1BC1-A147-83E0-C921B439A935}" type="sibTrans" cxnId="{1245825B-A12A-5A4F-BB4E-FC41DD099AEB}">
      <dgm:prSet/>
      <dgm:spPr/>
      <dgm:t>
        <a:bodyPr/>
        <a:lstStyle/>
        <a:p>
          <a:endParaRPr lang="en-US"/>
        </a:p>
      </dgm:t>
    </dgm:pt>
    <dgm:pt modelId="{CFFC5BEB-CD96-554B-88D6-636D1945DCBF}">
      <dgm:prSet/>
      <dgm:spPr/>
      <dgm:t>
        <a:bodyPr/>
        <a:lstStyle/>
        <a:p>
          <a:pPr algn="l"/>
          <a:r>
            <a:rPr lang="en-US" dirty="0"/>
            <a:t>6. H-E regression</a:t>
          </a:r>
        </a:p>
        <a:p>
          <a:pPr algn="l"/>
          <a:r>
            <a:rPr lang="en-US" dirty="0" err="1"/>
            <a:t>lm</a:t>
          </a:r>
          <a:r>
            <a:rPr lang="en-US" dirty="0"/>
            <a:t>(</a:t>
          </a:r>
          <a:r>
            <a:rPr lang="en-US" dirty="0" err="1"/>
            <a:t>Phe.cov</a:t>
          </a:r>
          <a:r>
            <a:rPr lang="en-US" dirty="0"/>
            <a:t> ~ </a:t>
          </a:r>
          <a:r>
            <a:rPr lang="en-US" dirty="0" err="1"/>
            <a:t>PC.wgs</a:t>
          </a:r>
          <a:r>
            <a:rPr lang="en-US" dirty="0"/>
            <a:t> + PC.GE + Geno.cov.bin1 + … + Geno.cov.bin20</a:t>
          </a:r>
        </a:p>
      </dgm:t>
    </dgm:pt>
    <dgm:pt modelId="{8C215B8B-50B4-A142-90A0-A390C53A5A73}" type="parTrans" cxnId="{A8E9B07A-FD04-3941-ACEB-C6C2C6CC28C1}">
      <dgm:prSet/>
      <dgm:spPr/>
      <dgm:t>
        <a:bodyPr/>
        <a:lstStyle/>
        <a:p>
          <a:endParaRPr lang="en-US"/>
        </a:p>
      </dgm:t>
    </dgm:pt>
    <dgm:pt modelId="{B6753FB9-D656-2B4E-966F-E5AAA45A0BB5}" type="sibTrans" cxnId="{A8E9B07A-FD04-3941-ACEB-C6C2C6CC28C1}">
      <dgm:prSet/>
      <dgm:spPr/>
      <dgm:t>
        <a:bodyPr/>
        <a:lstStyle/>
        <a:p>
          <a:endParaRPr lang="en-US"/>
        </a:p>
      </dgm:t>
    </dgm:pt>
    <dgm:pt modelId="{07738CDB-1570-7648-96C9-88B5A8648329}" type="pres">
      <dgm:prSet presAssocID="{19051314-84BD-1145-9179-051693781718}" presName="Name0" presStyleCnt="0">
        <dgm:presLayoutVars>
          <dgm:dir/>
          <dgm:resizeHandles val="exact"/>
        </dgm:presLayoutVars>
      </dgm:prSet>
      <dgm:spPr/>
    </dgm:pt>
    <dgm:pt modelId="{FF0F9CC4-92BD-ED46-91C3-B905EF127D53}" type="pres">
      <dgm:prSet presAssocID="{3950FFD8-5F2E-0444-8AD3-7BFA639CFCDE}" presName="node" presStyleLbl="node1" presStyleIdx="0" presStyleCnt="6">
        <dgm:presLayoutVars>
          <dgm:bulletEnabled val="1"/>
        </dgm:presLayoutVars>
      </dgm:prSet>
      <dgm:spPr/>
    </dgm:pt>
    <dgm:pt modelId="{D0267CC5-D78E-694E-978E-2D0BCC7B865E}" type="pres">
      <dgm:prSet presAssocID="{0E8A336F-30AA-1C4F-909A-A675F3A32553}" presName="sibTrans" presStyleLbl="sibTrans1D1" presStyleIdx="0" presStyleCnt="5"/>
      <dgm:spPr/>
    </dgm:pt>
    <dgm:pt modelId="{52F2E106-2980-B74C-B5C8-FAC2B67378EE}" type="pres">
      <dgm:prSet presAssocID="{0E8A336F-30AA-1C4F-909A-A675F3A32553}" presName="connectorText" presStyleLbl="sibTrans1D1" presStyleIdx="0" presStyleCnt="5"/>
      <dgm:spPr/>
    </dgm:pt>
    <dgm:pt modelId="{1E30A339-E01D-D14A-AAD2-3218FCB561CE}" type="pres">
      <dgm:prSet presAssocID="{C13B01C6-E7F0-A749-82C5-CE7E3C308777}" presName="node" presStyleLbl="node1" presStyleIdx="1" presStyleCnt="6">
        <dgm:presLayoutVars>
          <dgm:bulletEnabled val="1"/>
        </dgm:presLayoutVars>
      </dgm:prSet>
      <dgm:spPr/>
    </dgm:pt>
    <dgm:pt modelId="{4B4D66E5-7887-4F40-AA9C-EE9D8ECE53BF}" type="pres">
      <dgm:prSet presAssocID="{165ABAD0-EC52-B143-B625-F579B2B3367E}" presName="sibTrans" presStyleLbl="sibTrans1D1" presStyleIdx="1" presStyleCnt="5"/>
      <dgm:spPr/>
    </dgm:pt>
    <dgm:pt modelId="{21F89D39-6F6F-9D41-9380-60F9714FC268}" type="pres">
      <dgm:prSet presAssocID="{165ABAD0-EC52-B143-B625-F579B2B3367E}" presName="connectorText" presStyleLbl="sibTrans1D1" presStyleIdx="1" presStyleCnt="5"/>
      <dgm:spPr/>
    </dgm:pt>
    <dgm:pt modelId="{37D5AEBA-5AED-8849-B155-3AC52745ACBB}" type="pres">
      <dgm:prSet presAssocID="{C8E3874D-DCDB-F249-96E6-AFEB08D7D4E6}" presName="node" presStyleLbl="node1" presStyleIdx="2" presStyleCnt="6">
        <dgm:presLayoutVars>
          <dgm:bulletEnabled val="1"/>
        </dgm:presLayoutVars>
      </dgm:prSet>
      <dgm:spPr/>
    </dgm:pt>
    <dgm:pt modelId="{9F4479EC-D93D-AA49-B965-AE6BFF820BAE}" type="pres">
      <dgm:prSet presAssocID="{BA022623-AEC7-754F-A301-DA2D125C5FCE}" presName="sibTrans" presStyleLbl="sibTrans1D1" presStyleIdx="2" presStyleCnt="5"/>
      <dgm:spPr/>
    </dgm:pt>
    <dgm:pt modelId="{8835C3A6-7F8B-0D44-BE99-58AFA66864BC}" type="pres">
      <dgm:prSet presAssocID="{BA022623-AEC7-754F-A301-DA2D125C5FCE}" presName="connectorText" presStyleLbl="sibTrans1D1" presStyleIdx="2" presStyleCnt="5"/>
      <dgm:spPr/>
    </dgm:pt>
    <dgm:pt modelId="{17028E4A-27A7-DF41-A772-A3256B662C08}" type="pres">
      <dgm:prSet presAssocID="{7B7412F7-4448-004C-B772-62C432E6971A}" presName="node" presStyleLbl="node1" presStyleIdx="3" presStyleCnt="6">
        <dgm:presLayoutVars>
          <dgm:bulletEnabled val="1"/>
        </dgm:presLayoutVars>
      </dgm:prSet>
      <dgm:spPr/>
    </dgm:pt>
    <dgm:pt modelId="{55644763-88DF-CD4D-8F1A-893B323C9617}" type="pres">
      <dgm:prSet presAssocID="{90DC68BF-1D2A-FB40-A62B-5566DC115265}" presName="sibTrans" presStyleLbl="sibTrans1D1" presStyleIdx="3" presStyleCnt="5"/>
      <dgm:spPr/>
    </dgm:pt>
    <dgm:pt modelId="{C02282E1-A3FF-A14B-951E-D5B6F912CB88}" type="pres">
      <dgm:prSet presAssocID="{90DC68BF-1D2A-FB40-A62B-5566DC115265}" presName="connectorText" presStyleLbl="sibTrans1D1" presStyleIdx="3" presStyleCnt="5"/>
      <dgm:spPr/>
    </dgm:pt>
    <dgm:pt modelId="{FE1E94EA-0D80-C148-8FB1-EABBAE25E302}" type="pres">
      <dgm:prSet presAssocID="{2F98BAB7-DD06-2141-97B7-440559E89AA9}" presName="node" presStyleLbl="node1" presStyleIdx="4" presStyleCnt="6">
        <dgm:presLayoutVars>
          <dgm:bulletEnabled val="1"/>
        </dgm:presLayoutVars>
      </dgm:prSet>
      <dgm:spPr/>
    </dgm:pt>
    <dgm:pt modelId="{4DCB00EE-197F-DD4A-9FFE-56BC9CBCB4E1}" type="pres">
      <dgm:prSet presAssocID="{F31AD83A-1BC1-A147-83E0-C921B439A935}" presName="sibTrans" presStyleLbl="sibTrans1D1" presStyleIdx="4" presStyleCnt="5"/>
      <dgm:spPr/>
    </dgm:pt>
    <dgm:pt modelId="{D1470B1A-A667-BD47-9257-DDAA6ADE1019}" type="pres">
      <dgm:prSet presAssocID="{F31AD83A-1BC1-A147-83E0-C921B439A935}" presName="connectorText" presStyleLbl="sibTrans1D1" presStyleIdx="4" presStyleCnt="5"/>
      <dgm:spPr/>
    </dgm:pt>
    <dgm:pt modelId="{D35079EC-E6F4-C14F-BC08-9DA7999B7B79}" type="pres">
      <dgm:prSet presAssocID="{CFFC5BEB-CD96-554B-88D6-636D1945DCBF}" presName="node" presStyleLbl="node1" presStyleIdx="5" presStyleCnt="6">
        <dgm:presLayoutVars>
          <dgm:bulletEnabled val="1"/>
        </dgm:presLayoutVars>
      </dgm:prSet>
      <dgm:spPr/>
    </dgm:pt>
  </dgm:ptLst>
  <dgm:cxnLst>
    <dgm:cxn modelId="{B603950F-66E9-164D-928D-004635190F59}" srcId="{19051314-84BD-1145-9179-051693781718}" destId="{C8E3874D-DCDB-F249-96E6-AFEB08D7D4E6}" srcOrd="2" destOrd="0" parTransId="{B3BA6C24-1763-C942-B470-54D4305EDB5A}" sibTransId="{BA022623-AEC7-754F-A301-DA2D125C5FCE}"/>
    <dgm:cxn modelId="{938D2319-3E69-0A4A-A10D-6F9BDFDF0BD3}" type="presOf" srcId="{0E8A336F-30AA-1C4F-909A-A675F3A32553}" destId="{D0267CC5-D78E-694E-978E-2D0BCC7B865E}" srcOrd="0" destOrd="0" presId="urn:microsoft.com/office/officeart/2005/8/layout/bProcess3"/>
    <dgm:cxn modelId="{02D0C321-B26E-244D-A73A-AD8C55A5FC34}" type="presOf" srcId="{2F98BAB7-DD06-2141-97B7-440559E89AA9}" destId="{FE1E94EA-0D80-C148-8FB1-EABBAE25E302}" srcOrd="0" destOrd="0" presId="urn:microsoft.com/office/officeart/2005/8/layout/bProcess3"/>
    <dgm:cxn modelId="{8BADA122-01BD-D646-918F-6ABB4AB049E0}" type="presOf" srcId="{3950FFD8-5F2E-0444-8AD3-7BFA639CFCDE}" destId="{FF0F9CC4-92BD-ED46-91C3-B905EF127D53}" srcOrd="0" destOrd="0" presId="urn:microsoft.com/office/officeart/2005/8/layout/bProcess3"/>
    <dgm:cxn modelId="{2A50B624-C24E-364A-ACD0-699E09AF9E24}" type="presOf" srcId="{90DC68BF-1D2A-FB40-A62B-5566DC115265}" destId="{C02282E1-A3FF-A14B-951E-D5B6F912CB88}" srcOrd="1" destOrd="0" presId="urn:microsoft.com/office/officeart/2005/8/layout/bProcess3"/>
    <dgm:cxn modelId="{6D2A3426-C040-E043-8FFC-639F51275647}" type="presOf" srcId="{C8E3874D-DCDB-F249-96E6-AFEB08D7D4E6}" destId="{37D5AEBA-5AED-8849-B155-3AC52745ACBB}" srcOrd="0" destOrd="0" presId="urn:microsoft.com/office/officeart/2005/8/layout/bProcess3"/>
    <dgm:cxn modelId="{54EFAE29-971F-A841-B871-38D9EA297517}" type="presOf" srcId="{F31AD83A-1BC1-A147-83E0-C921B439A935}" destId="{D1470B1A-A667-BD47-9257-DDAA6ADE1019}" srcOrd="1" destOrd="0" presId="urn:microsoft.com/office/officeart/2005/8/layout/bProcess3"/>
    <dgm:cxn modelId="{AFFB2B2F-B8BC-B547-9884-13A65F16B30D}" type="presOf" srcId="{165ABAD0-EC52-B143-B625-F579B2B3367E}" destId="{21F89D39-6F6F-9D41-9380-60F9714FC268}" srcOrd="1" destOrd="0" presId="urn:microsoft.com/office/officeart/2005/8/layout/bProcess3"/>
    <dgm:cxn modelId="{1245825B-A12A-5A4F-BB4E-FC41DD099AEB}" srcId="{19051314-84BD-1145-9179-051693781718}" destId="{2F98BAB7-DD06-2141-97B7-440559E89AA9}" srcOrd="4" destOrd="0" parTransId="{93C402AB-3ED9-204A-9B32-99322E3610E1}" sibTransId="{F31AD83A-1BC1-A147-83E0-C921B439A935}"/>
    <dgm:cxn modelId="{36B9AC5B-94A8-A24C-94D8-6F32D5F10D20}" type="presOf" srcId="{BA022623-AEC7-754F-A301-DA2D125C5FCE}" destId="{9F4479EC-D93D-AA49-B965-AE6BFF820BAE}" srcOrd="0" destOrd="0" presId="urn:microsoft.com/office/officeart/2005/8/layout/bProcess3"/>
    <dgm:cxn modelId="{0DDEEC64-1987-EF45-A862-A2AF25AD6A37}" type="presOf" srcId="{90DC68BF-1D2A-FB40-A62B-5566DC115265}" destId="{55644763-88DF-CD4D-8F1A-893B323C9617}" srcOrd="0" destOrd="0" presId="urn:microsoft.com/office/officeart/2005/8/layout/bProcess3"/>
    <dgm:cxn modelId="{A8E9B07A-FD04-3941-ACEB-C6C2C6CC28C1}" srcId="{19051314-84BD-1145-9179-051693781718}" destId="{CFFC5BEB-CD96-554B-88D6-636D1945DCBF}" srcOrd="5" destOrd="0" parTransId="{8C215B8B-50B4-A142-90A0-A390C53A5A73}" sibTransId="{B6753FB9-D656-2B4E-966F-E5AAA45A0BB5}"/>
    <dgm:cxn modelId="{76058885-D127-3A42-8752-9CACE7C3287E}" type="presOf" srcId="{7B7412F7-4448-004C-B772-62C432E6971A}" destId="{17028E4A-27A7-DF41-A772-A3256B662C08}" srcOrd="0" destOrd="0" presId="urn:microsoft.com/office/officeart/2005/8/layout/bProcess3"/>
    <dgm:cxn modelId="{A4C07B87-3566-C946-BF84-94E977D384FA}" type="presOf" srcId="{BA022623-AEC7-754F-A301-DA2D125C5FCE}" destId="{8835C3A6-7F8B-0D44-BE99-58AFA66864BC}" srcOrd="1" destOrd="0" presId="urn:microsoft.com/office/officeart/2005/8/layout/bProcess3"/>
    <dgm:cxn modelId="{6F25559F-BCC3-7E4B-B599-2F61253CCAF3}" type="presOf" srcId="{0E8A336F-30AA-1C4F-909A-A675F3A32553}" destId="{52F2E106-2980-B74C-B5C8-FAC2B67378EE}" srcOrd="1" destOrd="0" presId="urn:microsoft.com/office/officeart/2005/8/layout/bProcess3"/>
    <dgm:cxn modelId="{A5BA51AA-8F33-9E4E-A0B9-1D0A88BBBCD7}" type="presOf" srcId="{CFFC5BEB-CD96-554B-88D6-636D1945DCBF}" destId="{D35079EC-E6F4-C14F-BC08-9DA7999B7B79}" srcOrd="0" destOrd="0" presId="urn:microsoft.com/office/officeart/2005/8/layout/bProcess3"/>
    <dgm:cxn modelId="{F55018B7-E777-4A44-A6C0-C80BFD668389}" srcId="{19051314-84BD-1145-9179-051693781718}" destId="{3950FFD8-5F2E-0444-8AD3-7BFA639CFCDE}" srcOrd="0" destOrd="0" parTransId="{1EC10B88-5630-6B4A-951B-3DD0A0A386E6}" sibTransId="{0E8A336F-30AA-1C4F-909A-A675F3A32553}"/>
    <dgm:cxn modelId="{29011FBD-F11A-5640-A4E2-EDE73F277050}" type="presOf" srcId="{165ABAD0-EC52-B143-B625-F579B2B3367E}" destId="{4B4D66E5-7887-4F40-AA9C-EE9D8ECE53BF}" srcOrd="0" destOrd="0" presId="urn:microsoft.com/office/officeart/2005/8/layout/bProcess3"/>
    <dgm:cxn modelId="{4A8E8CCA-323A-B045-9E02-DBD49D330A70}" srcId="{19051314-84BD-1145-9179-051693781718}" destId="{C13B01C6-E7F0-A749-82C5-CE7E3C308777}" srcOrd="1" destOrd="0" parTransId="{CA1776F1-3EF2-8D4B-ACFB-5CD28A583AF6}" sibTransId="{165ABAD0-EC52-B143-B625-F579B2B3367E}"/>
    <dgm:cxn modelId="{1F491CE6-0672-9646-B28D-E18019285215}" srcId="{19051314-84BD-1145-9179-051693781718}" destId="{7B7412F7-4448-004C-B772-62C432E6971A}" srcOrd="3" destOrd="0" parTransId="{7EF0B90B-053D-8748-9AB1-C0D6FDFDB9F3}" sibTransId="{90DC68BF-1D2A-FB40-A62B-5566DC115265}"/>
    <dgm:cxn modelId="{DBF2AEE8-AB2D-2A4B-B500-A82A96F6EC49}" type="presOf" srcId="{C13B01C6-E7F0-A749-82C5-CE7E3C308777}" destId="{1E30A339-E01D-D14A-AAD2-3218FCB561CE}" srcOrd="0" destOrd="0" presId="urn:microsoft.com/office/officeart/2005/8/layout/bProcess3"/>
    <dgm:cxn modelId="{DD45C5F0-112D-E343-8718-135DBFD02522}" type="presOf" srcId="{F31AD83A-1BC1-A147-83E0-C921B439A935}" destId="{4DCB00EE-197F-DD4A-9FFE-56BC9CBCB4E1}" srcOrd="0" destOrd="0" presId="urn:microsoft.com/office/officeart/2005/8/layout/bProcess3"/>
    <dgm:cxn modelId="{752B50FD-F493-5E40-B99E-A1E835D283D4}" type="presOf" srcId="{19051314-84BD-1145-9179-051693781718}" destId="{07738CDB-1570-7648-96C9-88B5A8648329}" srcOrd="0" destOrd="0" presId="urn:microsoft.com/office/officeart/2005/8/layout/bProcess3"/>
    <dgm:cxn modelId="{39DC6A40-9DEE-3E46-8CE7-AEE8C380F263}" type="presParOf" srcId="{07738CDB-1570-7648-96C9-88B5A8648329}" destId="{FF0F9CC4-92BD-ED46-91C3-B905EF127D53}" srcOrd="0" destOrd="0" presId="urn:microsoft.com/office/officeart/2005/8/layout/bProcess3"/>
    <dgm:cxn modelId="{4786C9EB-A8C8-D24B-A3AA-9100CA5253A3}" type="presParOf" srcId="{07738CDB-1570-7648-96C9-88B5A8648329}" destId="{D0267CC5-D78E-694E-978E-2D0BCC7B865E}" srcOrd="1" destOrd="0" presId="urn:microsoft.com/office/officeart/2005/8/layout/bProcess3"/>
    <dgm:cxn modelId="{8C859A51-B5CD-4443-A81D-3AD7C20F9C99}" type="presParOf" srcId="{D0267CC5-D78E-694E-978E-2D0BCC7B865E}" destId="{52F2E106-2980-B74C-B5C8-FAC2B67378EE}" srcOrd="0" destOrd="0" presId="urn:microsoft.com/office/officeart/2005/8/layout/bProcess3"/>
    <dgm:cxn modelId="{0B1AF109-F3FA-DC45-9A08-1C25A61C894D}" type="presParOf" srcId="{07738CDB-1570-7648-96C9-88B5A8648329}" destId="{1E30A339-E01D-D14A-AAD2-3218FCB561CE}" srcOrd="2" destOrd="0" presId="urn:microsoft.com/office/officeart/2005/8/layout/bProcess3"/>
    <dgm:cxn modelId="{7A649CFD-C77A-254F-8B64-5379E6AAF047}" type="presParOf" srcId="{07738CDB-1570-7648-96C9-88B5A8648329}" destId="{4B4D66E5-7887-4F40-AA9C-EE9D8ECE53BF}" srcOrd="3" destOrd="0" presId="urn:microsoft.com/office/officeart/2005/8/layout/bProcess3"/>
    <dgm:cxn modelId="{C3F16394-395E-DB41-B879-5F4A735A9715}" type="presParOf" srcId="{4B4D66E5-7887-4F40-AA9C-EE9D8ECE53BF}" destId="{21F89D39-6F6F-9D41-9380-60F9714FC268}" srcOrd="0" destOrd="0" presId="urn:microsoft.com/office/officeart/2005/8/layout/bProcess3"/>
    <dgm:cxn modelId="{9D5C4DDF-5208-C442-A440-F000982D78E5}" type="presParOf" srcId="{07738CDB-1570-7648-96C9-88B5A8648329}" destId="{37D5AEBA-5AED-8849-B155-3AC52745ACBB}" srcOrd="4" destOrd="0" presId="urn:microsoft.com/office/officeart/2005/8/layout/bProcess3"/>
    <dgm:cxn modelId="{FF82B94A-0880-DB43-BC79-E7C648372692}" type="presParOf" srcId="{07738CDB-1570-7648-96C9-88B5A8648329}" destId="{9F4479EC-D93D-AA49-B965-AE6BFF820BAE}" srcOrd="5" destOrd="0" presId="urn:microsoft.com/office/officeart/2005/8/layout/bProcess3"/>
    <dgm:cxn modelId="{1A4FDD83-10E8-5746-B413-4A739DEC97B9}" type="presParOf" srcId="{9F4479EC-D93D-AA49-B965-AE6BFF820BAE}" destId="{8835C3A6-7F8B-0D44-BE99-58AFA66864BC}" srcOrd="0" destOrd="0" presId="urn:microsoft.com/office/officeart/2005/8/layout/bProcess3"/>
    <dgm:cxn modelId="{27A39DBA-2CDE-2149-8A22-DEDF93B4FD45}" type="presParOf" srcId="{07738CDB-1570-7648-96C9-88B5A8648329}" destId="{17028E4A-27A7-DF41-A772-A3256B662C08}" srcOrd="6" destOrd="0" presId="urn:microsoft.com/office/officeart/2005/8/layout/bProcess3"/>
    <dgm:cxn modelId="{62AF36F1-3182-DB4C-91A5-A4AB94222031}" type="presParOf" srcId="{07738CDB-1570-7648-96C9-88B5A8648329}" destId="{55644763-88DF-CD4D-8F1A-893B323C9617}" srcOrd="7" destOrd="0" presId="urn:microsoft.com/office/officeart/2005/8/layout/bProcess3"/>
    <dgm:cxn modelId="{1F6D8F62-4C39-0946-808B-B5D46A2B973E}" type="presParOf" srcId="{55644763-88DF-CD4D-8F1A-893B323C9617}" destId="{C02282E1-A3FF-A14B-951E-D5B6F912CB88}" srcOrd="0" destOrd="0" presId="urn:microsoft.com/office/officeart/2005/8/layout/bProcess3"/>
    <dgm:cxn modelId="{8533306D-765D-4D44-B760-EFF45F6446B2}" type="presParOf" srcId="{07738CDB-1570-7648-96C9-88B5A8648329}" destId="{FE1E94EA-0D80-C148-8FB1-EABBAE25E302}" srcOrd="8" destOrd="0" presId="urn:microsoft.com/office/officeart/2005/8/layout/bProcess3"/>
    <dgm:cxn modelId="{9F3F871A-A120-494E-B497-8912770B8250}" type="presParOf" srcId="{07738CDB-1570-7648-96C9-88B5A8648329}" destId="{4DCB00EE-197F-DD4A-9FFE-56BC9CBCB4E1}" srcOrd="9" destOrd="0" presId="urn:microsoft.com/office/officeart/2005/8/layout/bProcess3"/>
    <dgm:cxn modelId="{D77F1A96-9C2C-0140-95F5-51FA8EE80955}" type="presParOf" srcId="{4DCB00EE-197F-DD4A-9FFE-56BC9CBCB4E1}" destId="{D1470B1A-A667-BD47-9257-DDAA6ADE1019}" srcOrd="0" destOrd="0" presId="urn:microsoft.com/office/officeart/2005/8/layout/bProcess3"/>
    <dgm:cxn modelId="{A808AC69-D186-B74A-8DC9-743C304C51E6}" type="presParOf" srcId="{07738CDB-1570-7648-96C9-88B5A8648329}" destId="{D35079EC-E6F4-C14F-BC08-9DA7999B7B79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67CC5-D78E-694E-978E-2D0BCC7B865E}">
      <dsp:nvSpPr>
        <dsp:cNvPr id="0" name=""/>
        <dsp:cNvSpPr/>
      </dsp:nvSpPr>
      <dsp:spPr>
        <a:xfrm>
          <a:off x="3040792" y="99999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1042229"/>
        <a:ext cx="34897" cy="6979"/>
      </dsp:txXfrm>
    </dsp:sp>
    <dsp:sp modelId="{FF0F9CC4-92BD-ED46-91C3-B905EF127D53}">
      <dsp:nvSpPr>
        <dsp:cNvPr id="0" name=""/>
        <dsp:cNvSpPr/>
      </dsp:nvSpPr>
      <dsp:spPr>
        <a:xfrm>
          <a:off x="8061" y="135360"/>
          <a:ext cx="3034531" cy="1820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1. Extract SNPs within 1Mb of Gene</a:t>
          </a:r>
        </a:p>
      </dsp:txBody>
      <dsp:txXfrm>
        <a:off x="8061" y="135360"/>
        <a:ext cx="3034531" cy="1820718"/>
      </dsp:txXfrm>
    </dsp:sp>
    <dsp:sp modelId="{4B4D66E5-7887-4F40-AA9C-EE9D8ECE53BF}">
      <dsp:nvSpPr>
        <dsp:cNvPr id="0" name=""/>
        <dsp:cNvSpPr/>
      </dsp:nvSpPr>
      <dsp:spPr>
        <a:xfrm>
          <a:off x="6773265" y="99999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1042229"/>
        <a:ext cx="34897" cy="6979"/>
      </dsp:txXfrm>
    </dsp:sp>
    <dsp:sp modelId="{1E30A339-E01D-D14A-AAD2-3218FCB561CE}">
      <dsp:nvSpPr>
        <dsp:cNvPr id="0" name=""/>
        <dsp:cNvSpPr/>
      </dsp:nvSpPr>
      <dsp:spPr>
        <a:xfrm>
          <a:off x="3740534" y="135360"/>
          <a:ext cx="3034531" cy="1820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2. Partition SNPs into 20+ Bins based on MAF</a:t>
          </a:r>
        </a:p>
      </dsp:txBody>
      <dsp:txXfrm>
        <a:off x="3740534" y="135360"/>
        <a:ext cx="3034531" cy="1820718"/>
      </dsp:txXfrm>
    </dsp:sp>
    <dsp:sp modelId="{9F4479EC-D93D-AA49-B965-AE6BFF820BAE}">
      <dsp:nvSpPr>
        <dsp:cNvPr id="0" name=""/>
        <dsp:cNvSpPr/>
      </dsp:nvSpPr>
      <dsp:spPr>
        <a:xfrm>
          <a:off x="1525326" y="1954278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284460"/>
        <a:ext cx="374875" cy="6979"/>
      </dsp:txXfrm>
    </dsp:sp>
    <dsp:sp modelId="{37D5AEBA-5AED-8849-B155-3AC52745ACBB}">
      <dsp:nvSpPr>
        <dsp:cNvPr id="0" name=""/>
        <dsp:cNvSpPr/>
      </dsp:nvSpPr>
      <dsp:spPr>
        <a:xfrm>
          <a:off x="7473007" y="135360"/>
          <a:ext cx="3034531" cy="1820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3. Phenotypic covariance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quantile normalization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Outer product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Scaling (</a:t>
          </a:r>
          <a:r>
            <a:rPr lang="en-US" sz="2100" kern="1200" dirty="0" err="1"/>
            <a:t>sd</a:t>
          </a:r>
          <a:r>
            <a:rPr lang="en-US" sz="2100" kern="1200" dirty="0"/>
            <a:t> = 1) </a:t>
          </a:r>
        </a:p>
      </dsp:txBody>
      <dsp:txXfrm>
        <a:off x="7473007" y="135360"/>
        <a:ext cx="3034531" cy="1820718"/>
      </dsp:txXfrm>
    </dsp:sp>
    <dsp:sp modelId="{55644763-88DF-CD4D-8F1A-893B323C9617}">
      <dsp:nvSpPr>
        <dsp:cNvPr id="0" name=""/>
        <dsp:cNvSpPr/>
      </dsp:nvSpPr>
      <dsp:spPr>
        <a:xfrm>
          <a:off x="3040792" y="3518660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560890"/>
        <a:ext cx="34897" cy="6979"/>
      </dsp:txXfrm>
    </dsp:sp>
    <dsp:sp modelId="{17028E4A-27A7-DF41-A772-A3256B662C08}">
      <dsp:nvSpPr>
        <dsp:cNvPr id="0" name=""/>
        <dsp:cNvSpPr/>
      </dsp:nvSpPr>
      <dsp:spPr>
        <a:xfrm>
          <a:off x="8061" y="2654021"/>
          <a:ext cx="3034531" cy="1820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4. Genotypic covariance</a:t>
          </a:r>
        </a:p>
      </dsp:txBody>
      <dsp:txXfrm>
        <a:off x="8061" y="2654021"/>
        <a:ext cx="3034531" cy="1820718"/>
      </dsp:txXfrm>
    </dsp:sp>
    <dsp:sp modelId="{4DCB00EE-197F-DD4A-9FFE-56BC9CBCB4E1}">
      <dsp:nvSpPr>
        <dsp:cNvPr id="0" name=""/>
        <dsp:cNvSpPr/>
      </dsp:nvSpPr>
      <dsp:spPr>
        <a:xfrm>
          <a:off x="6773265" y="3518660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560890"/>
        <a:ext cx="34897" cy="6979"/>
      </dsp:txXfrm>
    </dsp:sp>
    <dsp:sp modelId="{FE1E94EA-0D80-C148-8FB1-EABBAE25E302}">
      <dsp:nvSpPr>
        <dsp:cNvPr id="0" name=""/>
        <dsp:cNvSpPr/>
      </dsp:nvSpPr>
      <dsp:spPr>
        <a:xfrm>
          <a:off x="3740534" y="2654021"/>
          <a:ext cx="3034531" cy="1820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5. Covariance for PCs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WGS PCs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GE PCs</a:t>
          </a:r>
        </a:p>
      </dsp:txBody>
      <dsp:txXfrm>
        <a:off x="3740534" y="2654021"/>
        <a:ext cx="3034531" cy="1820718"/>
      </dsp:txXfrm>
    </dsp:sp>
    <dsp:sp modelId="{D35079EC-E6F4-C14F-BC08-9DA7999B7B79}">
      <dsp:nvSpPr>
        <dsp:cNvPr id="0" name=""/>
        <dsp:cNvSpPr/>
      </dsp:nvSpPr>
      <dsp:spPr>
        <a:xfrm>
          <a:off x="7473007" y="2654021"/>
          <a:ext cx="3034531" cy="1820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6. H-E regression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lm</a:t>
          </a:r>
          <a:r>
            <a:rPr lang="en-US" sz="2100" kern="1200" dirty="0"/>
            <a:t>(</a:t>
          </a:r>
          <a:r>
            <a:rPr lang="en-US" sz="2100" kern="1200" dirty="0" err="1"/>
            <a:t>Phe.cov</a:t>
          </a:r>
          <a:r>
            <a:rPr lang="en-US" sz="2100" kern="1200" dirty="0"/>
            <a:t> ~ </a:t>
          </a:r>
          <a:r>
            <a:rPr lang="en-US" sz="2100" kern="1200" dirty="0" err="1"/>
            <a:t>PC.wgs</a:t>
          </a:r>
          <a:r>
            <a:rPr lang="en-US" sz="2100" kern="1200" dirty="0"/>
            <a:t> + PC.GE + Geno.cov.bin1 + … + Geno.cov.bin20</a:t>
          </a:r>
        </a:p>
      </dsp:txBody>
      <dsp:txXfrm>
        <a:off x="7473007" y="2654021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560C1-5223-6746-A757-76418EB2E78D}" type="datetimeFigureOut">
              <a:rPr lang="en-US" smtClean="0"/>
              <a:t>4/18/19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FCC79-F76E-C44D-A7AC-8F7BDF21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2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FCC79-F76E-C44D-A7AC-8F7BDF21A7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3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FCC79-F76E-C44D-A7AC-8F7BDF21A7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60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FCC79-F76E-C44D-A7AC-8F7BDF21A7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54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55D9-E758-954A-8A8B-3E5657AEE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56154-B85A-034F-A548-FCB7B4DBB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996D1-9315-1543-BB3D-C672C479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06D3-2B50-3548-8339-FD5415795663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EBC41-7EC8-A241-8A96-33B79E23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B3432-8DEC-F54F-9048-BFA263C1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4C1-B7F7-A740-A73C-45F3F9FF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44AD6-E671-844F-93BA-42F40B48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21593-E23D-1548-81FA-8839B8D89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CDF13-B16A-844E-B882-55F078BA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06D3-2B50-3548-8339-FD5415795663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092F1-CAF4-6A43-9FA4-359FD69A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B6B5D-87FB-134C-9627-61B66BB3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4C1-B7F7-A740-A73C-45F3F9FF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7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75871-6481-4447-B9D3-FD1BE63D6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1E080-ADE9-6A4A-911E-163672245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6D7C7-8581-8C42-91E5-EE7B6B29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06D3-2B50-3548-8339-FD5415795663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165FA-5E66-2C4B-9B33-834B0F9D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9C683-8720-4B45-9AD4-9C3E9FFB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4C1-B7F7-A740-A73C-45F3F9FF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2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4B8B-99EE-EC43-BB14-D1CDF49F3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1668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B3912-A113-4141-9DC0-399C64470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407"/>
            <a:ext cx="10515600" cy="4610556"/>
          </a:xfrm>
        </p:spPr>
        <p:txBody>
          <a:bodyPr/>
          <a:lstStyle>
            <a:lvl2pPr marL="685800" indent="-228600">
              <a:buFont typeface="System Font Regular"/>
              <a:buChar char="-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D1FF7-0108-5E4A-8132-3122F88B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06D3-2B50-3548-8339-FD5415795663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8117C-6CE6-CA4E-AAD7-B559C76A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A811D-BB35-224E-93F7-4079AB7D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4C1-B7F7-A740-A73C-45F3F9FF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7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8B41-E14A-724A-8EFC-980020A2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A7C63-5594-894E-BDB8-B1C34F114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CE547-6F71-4749-9E64-A51E8C2E5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06D3-2B50-3548-8339-FD5415795663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CE2FC-D55F-114E-A24F-E08E1AB7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116DD-DF91-4B47-93B1-EDB4B468E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4C1-B7F7-A740-A73C-45F3F9FF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B5E2A-CE9D-1141-AC28-8FE04B97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E16AC-BC04-224F-8D46-3E67FEE82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CD903-D93F-8548-8BBA-BA3BF2C11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6D1AB-4C73-DB4F-85CE-1D60CE1F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06D3-2B50-3548-8339-FD5415795663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972CF-0302-BA44-AE21-C978128C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A92CD-687F-404F-A76A-26C6D213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4C1-B7F7-A740-A73C-45F3F9FF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4038-96A6-8748-96EF-81503E5F2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59F69-C691-DE43-9214-06F85A34C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9009A-0768-C745-A0EC-C354F778E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342342-D99A-C441-920D-2B6727598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B68E8-4D1B-854F-B0DE-3746DBDFC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2CE11-C901-E54C-AD77-42D07CA5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06D3-2B50-3548-8339-FD5415795663}" type="datetimeFigureOut">
              <a:rPr lang="en-US" smtClean="0"/>
              <a:t>4/18/19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8FCC4-A7EF-7040-BB03-AE98CA2C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F6A7D1-B339-E04A-98D8-0FD11A68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4C1-B7F7-A740-A73C-45F3F9FF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0578-6A02-2744-95BF-17529ADE1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C5596-F206-5F4E-B92B-B2CE25F51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06D3-2B50-3548-8339-FD5415795663}" type="datetimeFigureOut">
              <a:rPr lang="en-US" smtClean="0"/>
              <a:t>4/18/19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61E63-DC05-A247-93E7-F935E847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C5D1D-058C-AD43-87DC-0E9F897B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4C1-B7F7-A740-A73C-45F3F9FF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6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1236B-0BF9-A440-ADBE-7E8B0516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06D3-2B50-3548-8339-FD5415795663}" type="datetimeFigureOut">
              <a:rPr lang="en-US" smtClean="0"/>
              <a:t>4/18/19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02DDB2-140F-BE4D-98B8-D00BCC89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A586A-8CB7-854F-9922-36D51B2B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4C1-B7F7-A740-A73C-45F3F9FF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0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628E-C18B-2248-B889-AAA803AB6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01771-B5F3-C44C-87DB-B6B85100F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3CEA8-C873-C749-BFB7-4253A33DC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8F975-E45F-2447-878A-21077194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06D3-2B50-3548-8339-FD5415795663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FA3C0-F693-A447-BAED-D9FE9FD6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AA62B-AE17-AE45-A1FE-575E0EBF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4C1-B7F7-A740-A73C-45F3F9FF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3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1163F-FD34-6746-A3A8-71C0E17C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0A37E-28B0-AF42-A2E9-0FE23C070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00E4B-4E98-9A48-9FE0-E0C74CFEC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AE0BA-5C85-6F4C-9435-295EED41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06D3-2B50-3548-8339-FD5415795663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7E6B5-8C3D-864A-BE8B-D2484A6A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3922E-29CF-CA45-926A-E16CA22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4C1-B7F7-A740-A73C-45F3F9FF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2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DDB1B-F43F-F347-A701-82BBEDB03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A2BCD-9E95-4342-A421-A4ABA218E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D49CE-A7C9-A54E-B4A7-46356C35D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006D3-2B50-3548-8339-FD5415795663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A1054-493B-2944-8403-C20C51934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425ED-BFD0-CC40-B743-F7939747D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344C1-B7F7-A740-A73C-45F3F9FF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7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E622-129B-104A-82FB-50669873B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7401"/>
            <a:ext cx="9144000" cy="2387600"/>
          </a:xfrm>
        </p:spPr>
        <p:txBody>
          <a:bodyPr>
            <a:noAutofit/>
          </a:bodyPr>
          <a:lstStyle/>
          <a:p>
            <a:r>
              <a:rPr lang="en-US" sz="5400" b="1" dirty="0"/>
              <a:t>Rare Variance Heritability</a:t>
            </a:r>
            <a:br>
              <a:rPr lang="en-US" sz="5400" b="1" dirty="0"/>
            </a:br>
            <a:endParaRPr 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8B4D9-4D29-0F49-B2A7-A346CB267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01022"/>
            <a:ext cx="9144000" cy="1655762"/>
          </a:xfrm>
        </p:spPr>
        <p:txBody>
          <a:bodyPr/>
          <a:lstStyle/>
          <a:p>
            <a:r>
              <a:rPr lang="en-US" sz="3600" dirty="0" err="1"/>
              <a:t>Wonji</a:t>
            </a:r>
            <a:r>
              <a:rPr lang="en-US" sz="3600" dirty="0"/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82276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1111-0961-3F48-82AD-06D42EBE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COPDGene</a:t>
            </a:r>
            <a:r>
              <a:rPr lang="en-US" dirty="0"/>
              <a:t> dataset and QC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2B6428F-24C0-CA40-8BF5-42A2D512BDBD}"/>
              </a:ext>
            </a:extLst>
          </p:cNvPr>
          <p:cNvGrpSpPr/>
          <p:nvPr/>
        </p:nvGrpSpPr>
        <p:grpSpPr>
          <a:xfrm>
            <a:off x="715397" y="1200787"/>
            <a:ext cx="6682581" cy="5160249"/>
            <a:chOff x="2954745" y="1200787"/>
            <a:chExt cx="6682581" cy="516024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545905-3EF9-6845-B11F-8AFA178A1C8D}"/>
                </a:ext>
              </a:extLst>
            </p:cNvPr>
            <p:cNvSpPr/>
            <p:nvPr/>
          </p:nvSpPr>
          <p:spPr>
            <a:xfrm>
              <a:off x="3027659" y="1726463"/>
              <a:ext cx="2089912" cy="570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Freeze 5b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54,499 </a:t>
              </a:r>
              <a:r>
                <a:rPr lang="en-US" sz="1200" dirty="0" err="1">
                  <a:solidFill>
                    <a:schemeClr val="tx1"/>
                  </a:solidFill>
                </a:rPr>
                <a:t>indivs</a:t>
              </a:r>
              <a:r>
                <a:rPr lang="en-US" sz="12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FE13F4-284B-DA4F-BC14-75FDD66303CD}"/>
                </a:ext>
              </a:extLst>
            </p:cNvPr>
            <p:cNvSpPr/>
            <p:nvPr/>
          </p:nvSpPr>
          <p:spPr>
            <a:xfrm>
              <a:off x="6619201" y="1726462"/>
              <a:ext cx="2089912" cy="570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Freeze 2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1,211 </a:t>
              </a:r>
              <a:r>
                <a:rPr lang="en-US" sz="1200" dirty="0" err="1">
                  <a:solidFill>
                    <a:schemeClr val="tx1"/>
                  </a:solidFill>
                </a:rPr>
                <a:t>indivs</a:t>
              </a:r>
              <a:r>
                <a:rPr lang="en-US" sz="1200" dirty="0">
                  <a:solidFill>
                    <a:schemeClr val="tx1"/>
                  </a:solidFill>
                </a:rPr>
                <a:t>. &amp; 65,987 genes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3BC0B10-258B-B446-9513-ACCB7501BB64}"/>
                </a:ext>
              </a:extLst>
            </p:cNvPr>
            <p:cNvCxnSpPr/>
            <p:nvPr/>
          </p:nvCxnSpPr>
          <p:spPr>
            <a:xfrm>
              <a:off x="4072615" y="2299858"/>
              <a:ext cx="0" cy="548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7F38A1E-EE10-5741-8DBA-EEB27140C5DF}"/>
                </a:ext>
              </a:extLst>
            </p:cNvPr>
            <p:cNvCxnSpPr/>
            <p:nvPr/>
          </p:nvCxnSpPr>
          <p:spPr>
            <a:xfrm>
              <a:off x="7673393" y="2299858"/>
              <a:ext cx="0" cy="548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247A62-8D0C-654A-BBF9-B1DFA9F189C2}"/>
                </a:ext>
              </a:extLst>
            </p:cNvPr>
            <p:cNvSpPr txBox="1"/>
            <p:nvPr/>
          </p:nvSpPr>
          <p:spPr>
            <a:xfrm>
              <a:off x="4599711" y="2425536"/>
              <a:ext cx="25301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Only overlapping individuals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B0595B5-54A7-1146-A5FE-8C2E153E910B}"/>
                </a:ext>
              </a:extLst>
            </p:cNvPr>
            <p:cNvSpPr/>
            <p:nvPr/>
          </p:nvSpPr>
          <p:spPr>
            <a:xfrm>
              <a:off x="2954745" y="1200787"/>
              <a:ext cx="22357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Genotype data : WGS</a:t>
              </a:r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67B38F-4AEC-154C-87E8-99AA5EC3525A}"/>
                </a:ext>
              </a:extLst>
            </p:cNvPr>
            <p:cNvSpPr/>
            <p:nvPr/>
          </p:nvSpPr>
          <p:spPr>
            <a:xfrm>
              <a:off x="5923202" y="1222881"/>
              <a:ext cx="350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Phenotype data : Gene expression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AA646C-A2B8-344B-857B-F09CC6049465}"/>
                </a:ext>
              </a:extLst>
            </p:cNvPr>
            <p:cNvSpPr/>
            <p:nvPr/>
          </p:nvSpPr>
          <p:spPr>
            <a:xfrm>
              <a:off x="3036895" y="2892814"/>
              <a:ext cx="2089912" cy="570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1,052 </a:t>
              </a:r>
              <a:r>
                <a:rPr lang="en-US" sz="1200" dirty="0" err="1">
                  <a:solidFill>
                    <a:schemeClr val="tx1"/>
                  </a:solidFill>
                </a:rPr>
                <a:t>indivs</a:t>
              </a:r>
              <a:r>
                <a:rPr lang="en-US" sz="12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2DBB1C0-673A-C741-BD30-009213B5230C}"/>
                </a:ext>
              </a:extLst>
            </p:cNvPr>
            <p:cNvSpPr/>
            <p:nvPr/>
          </p:nvSpPr>
          <p:spPr>
            <a:xfrm>
              <a:off x="6628437" y="2892813"/>
              <a:ext cx="2089912" cy="570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1,052 </a:t>
              </a:r>
              <a:r>
                <a:rPr lang="en-US" sz="1200" dirty="0" err="1">
                  <a:solidFill>
                    <a:schemeClr val="tx1"/>
                  </a:solidFill>
                </a:rPr>
                <a:t>indivs</a:t>
              </a:r>
              <a:r>
                <a:rPr lang="en-US" sz="1200" dirty="0">
                  <a:solidFill>
                    <a:schemeClr val="tx1"/>
                  </a:solidFill>
                </a:rPr>
                <a:t>. &amp; 65,987 genes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51AA397-F17D-5A47-89EC-19CF44506856}"/>
                </a:ext>
              </a:extLst>
            </p:cNvPr>
            <p:cNvCxnSpPr/>
            <p:nvPr/>
          </p:nvCxnSpPr>
          <p:spPr>
            <a:xfrm>
              <a:off x="7682629" y="3466209"/>
              <a:ext cx="0" cy="731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55C4249-179C-484B-B25C-AB0BE4CE3BCF}"/>
                </a:ext>
              </a:extLst>
            </p:cNvPr>
            <p:cNvSpPr/>
            <p:nvPr/>
          </p:nvSpPr>
          <p:spPr>
            <a:xfrm>
              <a:off x="3032277" y="4250399"/>
              <a:ext cx="985416" cy="570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900" dirty="0">
                  <a:solidFill>
                    <a:schemeClr val="tx1"/>
                  </a:solidFill>
                </a:rPr>
                <a:t>1,052 </a:t>
              </a:r>
              <a:r>
                <a:rPr lang="en-US" sz="900" dirty="0" err="1">
                  <a:solidFill>
                    <a:schemeClr val="tx1"/>
                  </a:solidFill>
                </a:rPr>
                <a:t>indivs</a:t>
              </a:r>
              <a:r>
                <a:rPr lang="en-US" sz="900" dirty="0">
                  <a:solidFill>
                    <a:schemeClr val="tx1"/>
                  </a:solidFill>
                </a:rPr>
                <a:t>. &amp;</a:t>
              </a:r>
            </a:p>
            <a:p>
              <a:pPr algn="just"/>
              <a:r>
                <a:rPr lang="en-US" altLang="ko-KR" sz="900" dirty="0">
                  <a:solidFill>
                    <a:schemeClr val="tx1"/>
                  </a:solidFill>
                </a:rPr>
                <a:t>46,356,530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en-US" altLang="ko-KR" sz="900" dirty="0">
                  <a:solidFill>
                    <a:schemeClr val="tx1"/>
                  </a:solidFill>
                </a:rPr>
                <a:t>SNPs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B7EC47B-CBEA-CE43-88FD-2DBB720A7126}"/>
                </a:ext>
              </a:extLst>
            </p:cNvPr>
            <p:cNvSpPr/>
            <p:nvPr/>
          </p:nvSpPr>
          <p:spPr>
            <a:xfrm>
              <a:off x="6628437" y="4250399"/>
              <a:ext cx="2089912" cy="570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1,052 </a:t>
              </a:r>
              <a:r>
                <a:rPr lang="en-US" sz="1200" dirty="0" err="1">
                  <a:solidFill>
                    <a:schemeClr val="tx1"/>
                  </a:solidFill>
                </a:rPr>
                <a:t>indivs</a:t>
              </a:r>
              <a:r>
                <a:rPr lang="en-US" sz="1200" dirty="0">
                  <a:solidFill>
                    <a:schemeClr val="tx1"/>
                  </a:solidFill>
                </a:rPr>
                <a:t>. &amp; 7,335 genes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9F8EDF-79EB-6B4A-8F95-667233505E90}"/>
                </a:ext>
              </a:extLst>
            </p:cNvPr>
            <p:cNvSpPr txBox="1"/>
            <p:nvPr/>
          </p:nvSpPr>
          <p:spPr>
            <a:xfrm>
              <a:off x="7708272" y="3488125"/>
              <a:ext cx="19290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 non-expressed genes</a:t>
              </a:r>
            </a:p>
            <a:p>
              <a:r>
                <a:rPr lang="en-US" sz="1200" dirty="0"/>
                <a:t>- genes on sex chromosome</a:t>
              </a:r>
            </a:p>
            <a:p>
              <a:r>
                <a:rPr lang="en-US" sz="1200" dirty="0"/>
                <a:t>+ high quality genes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792950B-0F89-A04A-91A5-69426EE8C7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2615" y="4978407"/>
              <a:ext cx="3595" cy="1563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F818660-962C-AF4D-A24C-9443D71DEEBE}"/>
                </a:ext>
              </a:extLst>
            </p:cNvPr>
            <p:cNvCxnSpPr/>
            <p:nvPr/>
          </p:nvCxnSpPr>
          <p:spPr>
            <a:xfrm>
              <a:off x="7708272" y="4821389"/>
              <a:ext cx="0" cy="3140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72C5A7-911E-1B4A-AD8C-A64F002628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7997" y="5130168"/>
              <a:ext cx="36402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484C4B6-FDE5-5D4B-A84F-E871406EC663}"/>
                </a:ext>
              </a:extLst>
            </p:cNvPr>
            <p:cNvCxnSpPr/>
            <p:nvPr/>
          </p:nvCxnSpPr>
          <p:spPr>
            <a:xfrm>
              <a:off x="5852313" y="5130168"/>
              <a:ext cx="0" cy="256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DC4CED9-7E9E-AD4E-863D-845C1647FBDD}"/>
                </a:ext>
              </a:extLst>
            </p:cNvPr>
            <p:cNvSpPr/>
            <p:nvPr/>
          </p:nvSpPr>
          <p:spPr>
            <a:xfrm>
              <a:off x="3036896" y="5438947"/>
              <a:ext cx="5672206" cy="9220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Apply transcriptome-wide </a:t>
              </a:r>
              <a:r>
                <a:rPr lang="en-US" sz="1600" b="1" dirty="0" err="1">
                  <a:solidFill>
                    <a:schemeClr val="tx1"/>
                  </a:solidFill>
                </a:rPr>
                <a:t>SingHer</a:t>
              </a:r>
              <a:r>
                <a:rPr lang="en-US" sz="1600" b="1" dirty="0">
                  <a:solidFill>
                    <a:schemeClr val="tx1"/>
                  </a:solidFill>
                </a:rPr>
                <a:t> analysis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for each gene and singletons within 1 Mb of the transcription start or end sites of a gene</a:t>
              </a:r>
            </a:p>
          </p:txBody>
        </p:sp>
      </p:grp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C07E7900-28B5-904E-98C0-159BB4611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254112"/>
              </p:ext>
            </p:extLst>
          </p:nvPr>
        </p:nvGraphicFramePr>
        <p:xfrm>
          <a:off x="7541591" y="4214945"/>
          <a:ext cx="4127862" cy="2235200"/>
        </p:xfrm>
        <a:graphic>
          <a:graphicData uri="http://schemas.openxmlformats.org/drawingml/2006/table">
            <a:tbl>
              <a:tblPr/>
              <a:tblGrid>
                <a:gridCol w="365760">
                  <a:extLst>
                    <a:ext uri="{9D8B030D-6E8A-4147-A177-3AD203B41FA5}">
                      <a16:colId xmlns:a16="http://schemas.microsoft.com/office/drawing/2014/main" val="2904899464"/>
                    </a:ext>
                  </a:extLst>
                </a:gridCol>
                <a:gridCol w="627017">
                  <a:extLst>
                    <a:ext uri="{9D8B030D-6E8A-4147-A177-3AD203B41FA5}">
                      <a16:colId xmlns:a16="http://schemas.microsoft.com/office/drawing/2014/main" val="3629609130"/>
                    </a:ext>
                  </a:extLst>
                </a:gridCol>
                <a:gridCol w="627017">
                  <a:extLst>
                    <a:ext uri="{9D8B030D-6E8A-4147-A177-3AD203B41FA5}">
                      <a16:colId xmlns:a16="http://schemas.microsoft.com/office/drawing/2014/main" val="3811642832"/>
                    </a:ext>
                  </a:extLst>
                </a:gridCol>
                <a:gridCol w="627017">
                  <a:extLst>
                    <a:ext uri="{9D8B030D-6E8A-4147-A177-3AD203B41FA5}">
                      <a16:colId xmlns:a16="http://schemas.microsoft.com/office/drawing/2014/main" val="2285977944"/>
                    </a:ext>
                  </a:extLst>
                </a:gridCol>
                <a:gridCol w="627017">
                  <a:extLst>
                    <a:ext uri="{9D8B030D-6E8A-4147-A177-3AD203B41FA5}">
                      <a16:colId xmlns:a16="http://schemas.microsoft.com/office/drawing/2014/main" val="3884746346"/>
                    </a:ext>
                  </a:extLst>
                </a:gridCol>
                <a:gridCol w="627017">
                  <a:extLst>
                    <a:ext uri="{9D8B030D-6E8A-4147-A177-3AD203B41FA5}">
                      <a16:colId xmlns:a16="http://schemas.microsoft.com/office/drawing/2014/main" val="605897772"/>
                    </a:ext>
                  </a:extLst>
                </a:gridCol>
                <a:gridCol w="627017">
                  <a:extLst>
                    <a:ext uri="{9D8B030D-6E8A-4147-A177-3AD203B41FA5}">
                      <a16:colId xmlns:a16="http://schemas.microsoft.com/office/drawing/2014/main" val="89834497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3760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9632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8367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4399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9773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3951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4748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2899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5287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011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927498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DAAFEDED-7EA2-1C43-A063-52F30EC1A5B3}"/>
              </a:ext>
            </a:extLst>
          </p:cNvPr>
          <p:cNvSpPr txBox="1"/>
          <p:nvPr/>
        </p:nvSpPr>
        <p:spPr>
          <a:xfrm>
            <a:off x="7454763" y="3742394"/>
            <a:ext cx="4180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 number of genes for which the proportion of individuals (x) </a:t>
            </a:r>
            <a:br>
              <a:rPr lang="en-US" sz="1200" dirty="0"/>
            </a:br>
            <a:r>
              <a:rPr lang="en-US" sz="1200" dirty="0"/>
              <a:t>has log(RPKM) &gt;Y.  (Row : X, Column : Y)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384397E-FB2C-2F41-B91D-33440929C6EA}"/>
              </a:ext>
            </a:extLst>
          </p:cNvPr>
          <p:cNvCxnSpPr/>
          <p:nvPr/>
        </p:nvCxnSpPr>
        <p:spPr>
          <a:xfrm>
            <a:off x="1243838" y="3940625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001E16-0710-1545-8361-7CA6F68C1394}"/>
              </a:ext>
            </a:extLst>
          </p:cNvPr>
          <p:cNvCxnSpPr/>
          <p:nvPr/>
        </p:nvCxnSpPr>
        <p:spPr>
          <a:xfrm>
            <a:off x="2426092" y="3940625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C12D3F6-C993-CF48-8761-836D20F4ACBD}"/>
              </a:ext>
            </a:extLst>
          </p:cNvPr>
          <p:cNvCxnSpPr>
            <a:cxnSpLocks/>
          </p:cNvCxnSpPr>
          <p:nvPr/>
        </p:nvCxnSpPr>
        <p:spPr>
          <a:xfrm flipH="1">
            <a:off x="1242502" y="3939532"/>
            <a:ext cx="1188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608230-F5E7-3A45-80B2-CFE9DF6C42EF}"/>
              </a:ext>
            </a:extLst>
          </p:cNvPr>
          <p:cNvCxnSpPr/>
          <p:nvPr/>
        </p:nvCxnSpPr>
        <p:spPr>
          <a:xfrm>
            <a:off x="1836862" y="3463162"/>
            <a:ext cx="0" cy="484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6BF5F0B-3518-D24E-9BEB-81CB2964362E}"/>
              </a:ext>
            </a:extLst>
          </p:cNvPr>
          <p:cNvSpPr/>
          <p:nvPr/>
        </p:nvSpPr>
        <p:spPr>
          <a:xfrm>
            <a:off x="1902043" y="4246034"/>
            <a:ext cx="985416" cy="5703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900" dirty="0">
                <a:solidFill>
                  <a:schemeClr val="tx1"/>
                </a:solidFill>
              </a:rPr>
              <a:t>1,052 </a:t>
            </a:r>
            <a:r>
              <a:rPr lang="en-US" sz="900" dirty="0" err="1">
                <a:solidFill>
                  <a:schemeClr val="tx1"/>
                </a:solidFill>
              </a:rPr>
              <a:t>indivs</a:t>
            </a:r>
            <a:r>
              <a:rPr lang="en-US" sz="900" dirty="0">
                <a:solidFill>
                  <a:schemeClr val="tx1"/>
                </a:solidFill>
              </a:rPr>
              <a:t>. &amp;</a:t>
            </a:r>
          </a:p>
          <a:p>
            <a:pPr algn="just"/>
            <a:r>
              <a:rPr lang="en-US" altLang="ko-KR" sz="900" dirty="0">
                <a:solidFill>
                  <a:schemeClr val="tx1"/>
                </a:solidFill>
              </a:rPr>
              <a:t>46,340,398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SNPs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D046D1-9983-164F-A8DE-A51D64939CFE}"/>
              </a:ext>
            </a:extLst>
          </p:cNvPr>
          <p:cNvSpPr txBox="1"/>
          <p:nvPr/>
        </p:nvSpPr>
        <p:spPr>
          <a:xfrm>
            <a:off x="2405717" y="3917170"/>
            <a:ext cx="1440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missing rate &gt; 0.05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6AC85F-2C75-C341-8787-9CB9AA52C761}"/>
              </a:ext>
            </a:extLst>
          </p:cNvPr>
          <p:cNvSpPr txBox="1"/>
          <p:nvPr/>
        </p:nvSpPr>
        <p:spPr>
          <a:xfrm>
            <a:off x="1832995" y="3451763"/>
            <a:ext cx="111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Filter : PASS 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Biallelic</a:t>
            </a:r>
            <a:r>
              <a:rPr lang="en-US" sz="1200" dirty="0"/>
              <a:t> SNPs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AC881D6-4342-3F4E-BAC4-02902F564C81}"/>
              </a:ext>
            </a:extLst>
          </p:cNvPr>
          <p:cNvCxnSpPr>
            <a:cxnSpLocks/>
          </p:cNvCxnSpPr>
          <p:nvPr/>
        </p:nvCxnSpPr>
        <p:spPr>
          <a:xfrm flipH="1">
            <a:off x="1268494" y="4816384"/>
            <a:ext cx="3595" cy="156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E6F7144-99B2-0449-AE56-3A57B571FFC6}"/>
              </a:ext>
            </a:extLst>
          </p:cNvPr>
          <p:cNvCxnSpPr>
            <a:cxnSpLocks/>
          </p:cNvCxnSpPr>
          <p:nvPr/>
        </p:nvCxnSpPr>
        <p:spPr>
          <a:xfrm flipH="1">
            <a:off x="2402122" y="4816384"/>
            <a:ext cx="3595" cy="156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09E9049-FF23-3744-BAD5-AFCEF110E6D2}"/>
              </a:ext>
            </a:extLst>
          </p:cNvPr>
          <p:cNvCxnSpPr>
            <a:cxnSpLocks/>
          </p:cNvCxnSpPr>
          <p:nvPr/>
        </p:nvCxnSpPr>
        <p:spPr>
          <a:xfrm flipH="1">
            <a:off x="1268494" y="4978273"/>
            <a:ext cx="114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3862BD-1DF6-C040-B051-CD44969E6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365" y="619656"/>
            <a:ext cx="4684105" cy="312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7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3AAA-9BFD-0B4B-AFC9-E71F66BD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843551-F47B-E445-A4BD-BD1686CFB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Phenotypic covariance </a:t>
                </a:r>
              </a:p>
              <a:p>
                <a:pPr lvl="1"/>
                <a:r>
                  <a:rPr lang="en-US" dirty="0"/>
                  <a:t>for a single gene, the outer product of quantile normalized log RPKM across individuals</a:t>
                </a:r>
              </a:p>
              <a:p>
                <a:r>
                  <a:rPr lang="en-US" dirty="0"/>
                  <a:t>Genotypic covariance</a:t>
                </a:r>
              </a:p>
              <a:p>
                <a:pPr lvl="1"/>
                <a:r>
                  <a:rPr lang="en-US" dirty="0"/>
                  <a:t>Partitioned SNPs into 20 disjoint sets determined by MAF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a column-standardized genotype matrix of SNPs in the </a:t>
                </a:r>
                <a:r>
                  <a:rPr lang="en-US" i="1" dirty="0"/>
                  <a:t>k</a:t>
                </a:r>
                <a:r>
                  <a:rPr lang="en-US" dirty="0"/>
                  <a:t>th partition</a:t>
                </a:r>
              </a:p>
              <a:p>
                <a:r>
                  <a:rPr lang="en-US" dirty="0"/>
                  <a:t>Covariates</a:t>
                </a:r>
              </a:p>
              <a:p>
                <a:pPr lvl="1"/>
                <a:r>
                  <a:rPr lang="en-US" dirty="0"/>
                  <a:t>10 Jaccard PC scores for SNP data</a:t>
                </a:r>
              </a:p>
              <a:p>
                <a:pPr lvl="1"/>
                <a:r>
                  <a:rPr lang="en-US" dirty="0"/>
                  <a:t>10 PC scores for GE data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843551-F47B-E445-A4BD-BD1686CFB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923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06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7A26-F3FD-9B4A-8E96-DD2C9A54E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9D026A-B681-644E-851A-4A3F9DCA8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562299"/>
              </p:ext>
            </p:extLst>
          </p:nvPr>
        </p:nvGraphicFramePr>
        <p:xfrm>
          <a:off x="2026920" y="1824769"/>
          <a:ext cx="9052560" cy="676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48307768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78362417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09648261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1576214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41193104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850059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47993113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08768061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3797665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49584545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611031121"/>
                    </a:ext>
                  </a:extLst>
                </a:gridCol>
              </a:tblGrid>
              <a:tr h="155448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0946539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139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Bin1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Bin2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Bin3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Bin4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Bin5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Bin6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Bin7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Bin8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Bin1</a:t>
                      </a:r>
                      <a:r>
                        <a:rPr lang="en-US" altLang="ko-KR" sz="1100" dirty="0"/>
                        <a:t>9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Bin</a:t>
                      </a:r>
                      <a:r>
                        <a:rPr lang="en-US" altLang="ko-KR" sz="1100" dirty="0"/>
                        <a:t>20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110338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172B7F0-5D45-5743-9D1E-9A9F59A810DC}"/>
              </a:ext>
            </a:extLst>
          </p:cNvPr>
          <p:cNvSpPr/>
          <p:nvPr/>
        </p:nvSpPr>
        <p:spPr>
          <a:xfrm>
            <a:off x="550301" y="1753037"/>
            <a:ext cx="963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Model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6660B9-17B1-964E-8152-8F88626A8D54}"/>
              </a:ext>
            </a:extLst>
          </p:cNvPr>
          <p:cNvSpPr/>
          <p:nvPr/>
        </p:nvSpPr>
        <p:spPr>
          <a:xfrm>
            <a:off x="550301" y="2873494"/>
            <a:ext cx="963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Model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CC77BB-A4F8-8B45-8D78-E0A617D8FCDA}"/>
              </a:ext>
            </a:extLst>
          </p:cNvPr>
          <p:cNvSpPr/>
          <p:nvPr/>
        </p:nvSpPr>
        <p:spPr>
          <a:xfrm>
            <a:off x="550301" y="4017008"/>
            <a:ext cx="963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Model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CF9BF-1E7A-9B46-8761-A4BFB75AF7DA}"/>
              </a:ext>
            </a:extLst>
          </p:cNvPr>
          <p:cNvSpPr/>
          <p:nvPr/>
        </p:nvSpPr>
        <p:spPr>
          <a:xfrm>
            <a:off x="550301" y="5254574"/>
            <a:ext cx="963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Model 4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95D5E5B-F68B-0943-ADC1-5442EFBC9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653292"/>
              </p:ext>
            </p:extLst>
          </p:nvPr>
        </p:nvGraphicFramePr>
        <p:xfrm>
          <a:off x="1623646" y="1499042"/>
          <a:ext cx="9875520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347322505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3175103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23369129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39418484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411808079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69772496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7158486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1283068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88268216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157146596"/>
                    </a:ext>
                  </a:extLst>
                </a:gridCol>
              </a:tblGrid>
              <a:tr h="15544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0.005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…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0.5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479091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3061D158-59E8-1F43-B630-968ECFCF72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737368"/>
              </p:ext>
            </p:extLst>
          </p:nvPr>
        </p:nvGraphicFramePr>
        <p:xfrm>
          <a:off x="4709088" y="612631"/>
          <a:ext cx="6370392" cy="471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732">
                  <a:extLst>
                    <a:ext uri="{9D8B030D-6E8A-4147-A177-3AD203B41FA5}">
                      <a16:colId xmlns:a16="http://schemas.microsoft.com/office/drawing/2014/main" val="2483077688"/>
                    </a:ext>
                  </a:extLst>
                </a:gridCol>
                <a:gridCol w="1061732">
                  <a:extLst>
                    <a:ext uri="{9D8B030D-6E8A-4147-A177-3AD203B41FA5}">
                      <a16:colId xmlns:a16="http://schemas.microsoft.com/office/drawing/2014/main" val="3515762147"/>
                    </a:ext>
                  </a:extLst>
                </a:gridCol>
                <a:gridCol w="1061732">
                  <a:extLst>
                    <a:ext uri="{9D8B030D-6E8A-4147-A177-3AD203B41FA5}">
                      <a16:colId xmlns:a16="http://schemas.microsoft.com/office/drawing/2014/main" val="2479931134"/>
                    </a:ext>
                  </a:extLst>
                </a:gridCol>
                <a:gridCol w="1061732">
                  <a:extLst>
                    <a:ext uri="{9D8B030D-6E8A-4147-A177-3AD203B41FA5}">
                      <a16:colId xmlns:a16="http://schemas.microsoft.com/office/drawing/2014/main" val="1495845457"/>
                    </a:ext>
                  </a:extLst>
                </a:gridCol>
                <a:gridCol w="1061732">
                  <a:extLst>
                    <a:ext uri="{9D8B030D-6E8A-4147-A177-3AD203B41FA5}">
                      <a16:colId xmlns:a16="http://schemas.microsoft.com/office/drawing/2014/main" val="3791407552"/>
                    </a:ext>
                  </a:extLst>
                </a:gridCol>
                <a:gridCol w="1061732">
                  <a:extLst>
                    <a:ext uri="{9D8B030D-6E8A-4147-A177-3AD203B41FA5}">
                      <a16:colId xmlns:a16="http://schemas.microsoft.com/office/drawing/2014/main" val="2642703705"/>
                    </a:ext>
                  </a:extLst>
                </a:gridCol>
              </a:tblGrid>
              <a:tr h="23552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SNP Bin1</a:t>
                      </a:r>
                    </a:p>
                  </a:txBody>
                  <a:tcPr marL="62455" marR="62455" marT="41564" marB="41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SNP Bin2</a:t>
                      </a:r>
                    </a:p>
                  </a:txBody>
                  <a:tcPr marL="62455" marR="62455"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SNP Bin3</a:t>
                      </a:r>
                    </a:p>
                  </a:txBody>
                  <a:tcPr marL="62455" marR="62455"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 …</a:t>
                      </a:r>
                    </a:p>
                  </a:txBody>
                  <a:tcPr marL="62455" marR="62455"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SNP Bin19</a:t>
                      </a:r>
                    </a:p>
                  </a:txBody>
                  <a:tcPr marL="62455" marR="62455"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SNP Bin20</a:t>
                      </a:r>
                    </a:p>
                  </a:txBody>
                  <a:tcPr marL="62455" marR="62455" marT="41564" marB="41564"/>
                </a:tc>
                <a:extLst>
                  <a:ext uri="{0D108BD9-81ED-4DB2-BD59-A6C34878D82A}">
                    <a16:rowId xmlns:a16="http://schemas.microsoft.com/office/drawing/2014/main" val="890946539"/>
                  </a:ext>
                </a:extLst>
              </a:tr>
              <a:tr h="2355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0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–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0.025</a:t>
                      </a:r>
                      <a:endParaRPr lang="en-US" sz="1000" dirty="0"/>
                    </a:p>
                  </a:txBody>
                  <a:tcPr marL="62455" marR="62455" marT="41564" marB="41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0.025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–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0.05</a:t>
                      </a:r>
                      <a:endParaRPr lang="en-US" sz="1000" dirty="0"/>
                    </a:p>
                  </a:txBody>
                  <a:tcPr marL="62455" marR="62455"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0.05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–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0.075</a:t>
                      </a:r>
                      <a:endParaRPr lang="en-US" sz="1000" dirty="0"/>
                    </a:p>
                  </a:txBody>
                  <a:tcPr marL="62455" marR="62455"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2455" marR="62455"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0.45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0.475</a:t>
                      </a:r>
                      <a:endParaRPr lang="en-US" sz="1000" dirty="0"/>
                    </a:p>
                  </a:txBody>
                  <a:tcPr marL="62455" marR="62455"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0.475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–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0.5</a:t>
                      </a:r>
                      <a:endParaRPr lang="en-US" sz="1000" dirty="0"/>
                    </a:p>
                  </a:txBody>
                  <a:tcPr marL="62455" marR="62455" marT="41564" marB="41564"/>
                </a:tc>
                <a:extLst>
                  <a:ext uri="{0D108BD9-81ED-4DB2-BD59-A6C34878D82A}">
                    <a16:rowId xmlns:a16="http://schemas.microsoft.com/office/drawing/2014/main" val="461392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FB9295A-2A58-5747-969D-358489022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126414"/>
              </p:ext>
            </p:extLst>
          </p:nvPr>
        </p:nvGraphicFramePr>
        <p:xfrm>
          <a:off x="2026920" y="2904498"/>
          <a:ext cx="822960" cy="676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172292493"/>
                    </a:ext>
                  </a:extLst>
                </a:gridCol>
              </a:tblGrid>
              <a:tr h="155448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798454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845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Bin1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26064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420F582-75E6-0D40-A67F-F6C89E987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5615"/>
              </p:ext>
            </p:extLst>
          </p:nvPr>
        </p:nvGraphicFramePr>
        <p:xfrm>
          <a:off x="1615440" y="2604387"/>
          <a:ext cx="1645920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18511855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312090442"/>
                    </a:ext>
                  </a:extLst>
                </a:gridCol>
              </a:tblGrid>
              <a:tr h="15544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290735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15D884-3DA8-3149-80EF-C366B85D0EB0}"/>
              </a:ext>
            </a:extLst>
          </p:cNvPr>
          <p:cNvCxnSpPr/>
          <p:nvPr/>
        </p:nvCxnSpPr>
        <p:spPr>
          <a:xfrm>
            <a:off x="3261360" y="3058160"/>
            <a:ext cx="515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71D59AE-777C-C749-B8DA-B43FE97F1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735418"/>
              </p:ext>
            </p:extLst>
          </p:nvPr>
        </p:nvGraphicFramePr>
        <p:xfrm>
          <a:off x="4160013" y="2906223"/>
          <a:ext cx="2027862" cy="676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3931">
                  <a:extLst>
                    <a:ext uri="{9D8B030D-6E8A-4147-A177-3AD203B41FA5}">
                      <a16:colId xmlns:a16="http://schemas.microsoft.com/office/drawing/2014/main" val="259342428"/>
                    </a:ext>
                  </a:extLst>
                </a:gridCol>
                <a:gridCol w="1013931">
                  <a:extLst>
                    <a:ext uri="{9D8B030D-6E8A-4147-A177-3AD203B41FA5}">
                      <a16:colId xmlns:a16="http://schemas.microsoft.com/office/drawing/2014/main" val="10588711"/>
                    </a:ext>
                  </a:extLst>
                </a:gridCol>
              </a:tblGrid>
              <a:tr h="155448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75570" marR="755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75570" marR="755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476119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75570" marR="755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75570" marR="755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9804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Observed SGT</a:t>
                      </a:r>
                    </a:p>
                  </a:txBody>
                  <a:tcPr marL="75570" marR="75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Others</a:t>
                      </a:r>
                    </a:p>
                  </a:txBody>
                  <a:tcPr marL="75570" marR="75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882753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6E6BDC-9B86-D44A-AFB4-EDF3236A2D4D}"/>
              </a:ext>
            </a:extLst>
          </p:cNvPr>
          <p:cNvCxnSpPr/>
          <p:nvPr/>
        </p:nvCxnSpPr>
        <p:spPr>
          <a:xfrm>
            <a:off x="3261361" y="4195295"/>
            <a:ext cx="515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9E3C752C-CCAD-A94C-ADCF-0AFFA1272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696789"/>
              </p:ext>
            </p:extLst>
          </p:nvPr>
        </p:nvGraphicFramePr>
        <p:xfrm>
          <a:off x="4160014" y="4043358"/>
          <a:ext cx="2027862" cy="676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3931">
                  <a:extLst>
                    <a:ext uri="{9D8B030D-6E8A-4147-A177-3AD203B41FA5}">
                      <a16:colId xmlns:a16="http://schemas.microsoft.com/office/drawing/2014/main" val="259342428"/>
                    </a:ext>
                  </a:extLst>
                </a:gridCol>
                <a:gridCol w="1013931">
                  <a:extLst>
                    <a:ext uri="{9D8B030D-6E8A-4147-A177-3AD203B41FA5}">
                      <a16:colId xmlns:a16="http://schemas.microsoft.com/office/drawing/2014/main" val="10588711"/>
                    </a:ext>
                  </a:extLst>
                </a:gridCol>
              </a:tblGrid>
              <a:tr h="155448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75570" marR="755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75570" marR="755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476119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75570" marR="755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75570" marR="755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9804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Global SGT</a:t>
                      </a:r>
                    </a:p>
                  </a:txBody>
                  <a:tcPr marL="75570" marR="75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Others</a:t>
                      </a:r>
                    </a:p>
                  </a:txBody>
                  <a:tcPr marL="75570" marR="75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882753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629C2F-818C-F54F-B071-32EB2A6D089E}"/>
              </a:ext>
            </a:extLst>
          </p:cNvPr>
          <p:cNvCxnSpPr/>
          <p:nvPr/>
        </p:nvCxnSpPr>
        <p:spPr>
          <a:xfrm>
            <a:off x="3261362" y="5414493"/>
            <a:ext cx="515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8C9F7F4A-4CEB-7D44-93B0-01457DD73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594331"/>
              </p:ext>
            </p:extLst>
          </p:nvPr>
        </p:nvGraphicFramePr>
        <p:xfrm>
          <a:off x="4160015" y="5262556"/>
          <a:ext cx="3044952" cy="676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4984">
                  <a:extLst>
                    <a:ext uri="{9D8B030D-6E8A-4147-A177-3AD203B41FA5}">
                      <a16:colId xmlns:a16="http://schemas.microsoft.com/office/drawing/2014/main" val="259342428"/>
                    </a:ext>
                  </a:extLst>
                </a:gridCol>
                <a:gridCol w="1014984">
                  <a:extLst>
                    <a:ext uri="{9D8B030D-6E8A-4147-A177-3AD203B41FA5}">
                      <a16:colId xmlns:a16="http://schemas.microsoft.com/office/drawing/2014/main" val="3731028949"/>
                    </a:ext>
                  </a:extLst>
                </a:gridCol>
                <a:gridCol w="1014984">
                  <a:extLst>
                    <a:ext uri="{9D8B030D-6E8A-4147-A177-3AD203B41FA5}">
                      <a16:colId xmlns:a16="http://schemas.microsoft.com/office/drawing/2014/main" val="10588711"/>
                    </a:ext>
                  </a:extLst>
                </a:gridCol>
              </a:tblGrid>
              <a:tr h="155448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75570" marR="755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75570" marR="755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75570" marR="755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476119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75570" marR="755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75570" marR="755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75570" marR="755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9804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Global SGT</a:t>
                      </a:r>
                    </a:p>
                  </a:txBody>
                  <a:tcPr marL="75570" marR="75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Observed</a:t>
                      </a:r>
                    </a:p>
                  </a:txBody>
                  <a:tcPr marL="75570" marR="75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Others</a:t>
                      </a:r>
                    </a:p>
                  </a:txBody>
                  <a:tcPr marL="75570" marR="75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882753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6F7C41A-BB12-B240-BB1A-629CDC5E0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393391"/>
              </p:ext>
            </p:extLst>
          </p:nvPr>
        </p:nvGraphicFramePr>
        <p:xfrm>
          <a:off x="2015198" y="4041632"/>
          <a:ext cx="822960" cy="676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172292493"/>
                    </a:ext>
                  </a:extLst>
                </a:gridCol>
              </a:tblGrid>
              <a:tr h="155448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798454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845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Bin1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260641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5BE7A1B-E6C3-D042-8B19-D038CFBDF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06227"/>
              </p:ext>
            </p:extLst>
          </p:nvPr>
        </p:nvGraphicFramePr>
        <p:xfrm>
          <a:off x="1603718" y="3741521"/>
          <a:ext cx="1645920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18511855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312090442"/>
                    </a:ext>
                  </a:extLst>
                </a:gridCol>
              </a:tblGrid>
              <a:tr h="15544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290735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E6BB629-20DC-AD44-B8E6-6935B04BA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68830"/>
              </p:ext>
            </p:extLst>
          </p:nvPr>
        </p:nvGraphicFramePr>
        <p:xfrm>
          <a:off x="2026921" y="5272558"/>
          <a:ext cx="822960" cy="676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172292493"/>
                    </a:ext>
                  </a:extLst>
                </a:gridCol>
              </a:tblGrid>
              <a:tr h="155448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798454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845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Bin1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260641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07A3DB7A-DFEC-6249-89FB-E4B4771E1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833593"/>
              </p:ext>
            </p:extLst>
          </p:nvPr>
        </p:nvGraphicFramePr>
        <p:xfrm>
          <a:off x="1615441" y="4972447"/>
          <a:ext cx="1645920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18511855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312090442"/>
                    </a:ext>
                  </a:extLst>
                </a:gridCol>
              </a:tblGrid>
              <a:tr h="15544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290735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2644A3C3-66AA-C244-B1BB-58E644C91C7D}"/>
              </a:ext>
            </a:extLst>
          </p:cNvPr>
          <p:cNvSpPr/>
          <p:nvPr/>
        </p:nvSpPr>
        <p:spPr>
          <a:xfrm>
            <a:off x="4195367" y="174078"/>
            <a:ext cx="1651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#</a:t>
            </a:r>
            <a:r>
              <a:rPr lang="ko-KR" altLang="en-US" sz="1400" dirty="0"/>
              <a:t> </a:t>
            </a:r>
            <a:r>
              <a:rPr lang="en-US" altLang="ko-KR" sz="1400" dirty="0"/>
              <a:t>Previous SNP bins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4848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E621E-FCD6-A94C-90A7-027BB438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workflow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20C9718-8DF6-DD41-840E-FE45A7B01F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612781"/>
              </p:ext>
            </p:extLst>
          </p:nvPr>
        </p:nvGraphicFramePr>
        <p:xfrm>
          <a:off x="838200" y="1566863"/>
          <a:ext cx="10515600" cy="461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1832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1DF43E4-015C-E04C-8A17-C61C54D14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" r="1785" b="3"/>
          <a:stretch/>
        </p:blipFill>
        <p:spPr>
          <a:xfrm>
            <a:off x="6338873" y="741221"/>
            <a:ext cx="4965204" cy="5070761"/>
          </a:xfrm>
          <a:prstGeom prst="rect">
            <a:avLst/>
          </a:prstGeom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BB978E-9968-F94A-B0C9-75F08EE92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108" y="1504256"/>
            <a:ext cx="4139784" cy="40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8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3B45-AE84-5C42-808E-75E39328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quantitative traits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495F2E-DA51-EB43-BD01-99CA7CE12C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144748"/>
              </p:ext>
            </p:extLst>
          </p:nvPr>
        </p:nvGraphicFramePr>
        <p:xfrm>
          <a:off x="736600" y="1208279"/>
          <a:ext cx="10864276" cy="49099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16781">
                  <a:extLst>
                    <a:ext uri="{9D8B030D-6E8A-4147-A177-3AD203B41FA5}">
                      <a16:colId xmlns:a16="http://schemas.microsoft.com/office/drawing/2014/main" val="736040286"/>
                    </a:ext>
                  </a:extLst>
                </a:gridCol>
                <a:gridCol w="740420">
                  <a:extLst>
                    <a:ext uri="{9D8B030D-6E8A-4147-A177-3AD203B41FA5}">
                      <a16:colId xmlns:a16="http://schemas.microsoft.com/office/drawing/2014/main" val="1945135531"/>
                    </a:ext>
                  </a:extLst>
                </a:gridCol>
                <a:gridCol w="575083">
                  <a:extLst>
                    <a:ext uri="{9D8B030D-6E8A-4147-A177-3AD203B41FA5}">
                      <a16:colId xmlns:a16="http://schemas.microsoft.com/office/drawing/2014/main" val="1987180934"/>
                    </a:ext>
                  </a:extLst>
                </a:gridCol>
                <a:gridCol w="395370">
                  <a:extLst>
                    <a:ext uri="{9D8B030D-6E8A-4147-A177-3AD203B41FA5}">
                      <a16:colId xmlns:a16="http://schemas.microsoft.com/office/drawing/2014/main" val="2630808719"/>
                    </a:ext>
                  </a:extLst>
                </a:gridCol>
                <a:gridCol w="776362">
                  <a:extLst>
                    <a:ext uri="{9D8B030D-6E8A-4147-A177-3AD203B41FA5}">
                      <a16:colId xmlns:a16="http://schemas.microsoft.com/office/drawing/2014/main" val="1832597656"/>
                    </a:ext>
                  </a:extLst>
                </a:gridCol>
                <a:gridCol w="584668">
                  <a:extLst>
                    <a:ext uri="{9D8B030D-6E8A-4147-A177-3AD203B41FA5}">
                      <a16:colId xmlns:a16="http://schemas.microsoft.com/office/drawing/2014/main" val="225571590"/>
                    </a:ext>
                  </a:extLst>
                </a:gridCol>
                <a:gridCol w="690100">
                  <a:extLst>
                    <a:ext uri="{9D8B030D-6E8A-4147-A177-3AD203B41FA5}">
                      <a16:colId xmlns:a16="http://schemas.microsoft.com/office/drawing/2014/main" val="1980920199"/>
                    </a:ext>
                  </a:extLst>
                </a:gridCol>
                <a:gridCol w="805116">
                  <a:extLst>
                    <a:ext uri="{9D8B030D-6E8A-4147-A177-3AD203B41FA5}">
                      <a16:colId xmlns:a16="http://schemas.microsoft.com/office/drawing/2014/main" val="729601956"/>
                    </a:ext>
                  </a:extLst>
                </a:gridCol>
                <a:gridCol w="654156">
                  <a:extLst>
                    <a:ext uri="{9D8B030D-6E8A-4147-A177-3AD203B41FA5}">
                      <a16:colId xmlns:a16="http://schemas.microsoft.com/office/drawing/2014/main" val="709681732"/>
                    </a:ext>
                  </a:extLst>
                </a:gridCol>
                <a:gridCol w="740420">
                  <a:extLst>
                    <a:ext uri="{9D8B030D-6E8A-4147-A177-3AD203B41FA5}">
                      <a16:colId xmlns:a16="http://schemas.microsoft.com/office/drawing/2014/main" val="238115196"/>
                    </a:ext>
                  </a:extLst>
                </a:gridCol>
                <a:gridCol w="1516781">
                  <a:extLst>
                    <a:ext uri="{9D8B030D-6E8A-4147-A177-3AD203B41FA5}">
                      <a16:colId xmlns:a16="http://schemas.microsoft.com/office/drawing/2014/main" val="1852627765"/>
                    </a:ext>
                  </a:extLst>
                </a:gridCol>
                <a:gridCol w="1869019">
                  <a:extLst>
                    <a:ext uri="{9D8B030D-6E8A-4147-A177-3AD203B41FA5}">
                      <a16:colId xmlns:a16="http://schemas.microsoft.com/office/drawing/2014/main" val="3096913247"/>
                    </a:ext>
                  </a:extLst>
                </a:gridCol>
              </a:tblGrid>
              <a:tr h="2045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</a:rPr>
                        <a:t>FeatureName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Category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</a:rPr>
                        <a:t>Age_Enroll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gender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ATS_PackYears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Height_CM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SmokCigNow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SmokCigPhase2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scannerType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scannerCenter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Variable 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file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extLst>
                  <a:ext uri="{0D108BD9-81ED-4DB2-BD59-A6C34878D82A}">
                    <a16:rowId xmlns:a16="http://schemas.microsoft.com/office/drawing/2014/main" val="4271114661"/>
                  </a:ext>
                </a:extLst>
              </a:tr>
              <a:tr h="2045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BDR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LungFunction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BDR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Final10000_Phase1_Rev_28oct16.txt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extLst>
                  <a:ext uri="{0D108BD9-81ED-4DB2-BD59-A6C34878D82A}">
                    <a16:rowId xmlns:a16="http://schemas.microsoft.com/office/drawing/2014/main" val="4029957839"/>
                  </a:ext>
                </a:extLst>
              </a:tr>
              <a:tr h="2045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BDR_pct_FEV1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LungFunction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BDR_pct_FEV1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Final10000_Phase1_Rev_28oct16.txt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extLst>
                  <a:ext uri="{0D108BD9-81ED-4DB2-BD59-A6C34878D82A}">
                    <a16:rowId xmlns:a16="http://schemas.microsoft.com/office/drawing/2014/main" val="1671748670"/>
                  </a:ext>
                </a:extLst>
              </a:tr>
              <a:tr h="2045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BDR_pct_FVC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LungFunction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BDR_pct_FVC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Final10000_Phase1_Rev_28oct16.txt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extLst>
                  <a:ext uri="{0D108BD9-81ED-4DB2-BD59-A6C34878D82A}">
                    <a16:rowId xmlns:a16="http://schemas.microsoft.com/office/drawing/2014/main" val="1591635354"/>
                  </a:ext>
                </a:extLst>
              </a:tr>
              <a:tr h="2045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BMI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Demographics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BMI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Final10000_Phase1_Rev_28oct16.txt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extLst>
                  <a:ext uri="{0D108BD9-81ED-4DB2-BD59-A6C34878D82A}">
                    <a16:rowId xmlns:a16="http://schemas.microsoft.com/office/drawing/2014/main" val="3753407640"/>
                  </a:ext>
                </a:extLst>
              </a:tr>
              <a:tr h="2045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Fibrinogen__mg_dL_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Biomarker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Fibrinogen__mg_dL_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COPDGeneBiomarker_QBR.csv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extLst>
                  <a:ext uri="{0D108BD9-81ED-4DB2-BD59-A6C34878D82A}">
                    <a16:rowId xmlns:a16="http://schemas.microsoft.com/office/drawing/2014/main" val="2861686558"/>
                  </a:ext>
                </a:extLst>
              </a:tr>
              <a:tr h="2045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hsCRP__mg_L_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Biomarker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hsCRP__mg_L_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COPDGeneBiomarker_QBR.csv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extLst>
                  <a:ext uri="{0D108BD9-81ED-4DB2-BD59-A6C34878D82A}">
                    <a16:rowId xmlns:a16="http://schemas.microsoft.com/office/drawing/2014/main" val="4242539192"/>
                  </a:ext>
                </a:extLst>
              </a:tr>
              <a:tr h="204582">
                <a:tc>
                  <a:txBody>
                    <a:bodyPr/>
                    <a:lstStyle/>
                    <a:p>
                      <a:pPr algn="ctr" fontAlgn="b"/>
                      <a:r>
                        <a:rPr lang="de" sz="900" u="none" strike="noStrike">
                          <a:effectLst/>
                        </a:rPr>
                        <a:t>Ig_E__kU_L_or_IU_ml_</a:t>
                      </a:r>
                      <a:endParaRPr lang="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Biomarker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" sz="900" u="none" strike="noStrike">
                          <a:effectLst/>
                        </a:rPr>
                        <a:t>Ig_E__kU_L_or_IU_ml_</a:t>
                      </a:r>
                      <a:endParaRPr lang="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COPDGeneBiomarker_19Mar2014.csv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extLst>
                  <a:ext uri="{0D108BD9-81ED-4DB2-BD59-A6C34878D82A}">
                    <a16:rowId xmlns:a16="http://schemas.microsoft.com/office/drawing/2014/main" val="1002442207"/>
                  </a:ext>
                </a:extLst>
              </a:tr>
              <a:tr h="2045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pctEmph_Slicer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Imaging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pctEmph_Slicer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Final10000_Phase1_Rev_28oct16.txt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extLst>
                  <a:ext uri="{0D108BD9-81ED-4DB2-BD59-A6C34878D82A}">
                    <a16:rowId xmlns:a16="http://schemas.microsoft.com/office/drawing/2014/main" val="4244912561"/>
                  </a:ext>
                </a:extLst>
              </a:tr>
              <a:tr h="2045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pctEmph_UpperThird_Slicer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Imaging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pctEmph_UpperThird_Slicer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Final10000_Phase1_Rev_28oct16.txt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extLst>
                  <a:ext uri="{0D108BD9-81ED-4DB2-BD59-A6C34878D82A}">
                    <a16:rowId xmlns:a16="http://schemas.microsoft.com/office/drawing/2014/main" val="2972170595"/>
                  </a:ext>
                </a:extLst>
              </a:tr>
              <a:tr h="2045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pctGasTrap_Slicer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Imaging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pctGasTrap_Slicer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Final10000_Phase1_Rev_28oct16.txt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extLst>
                  <a:ext uri="{0D108BD9-81ED-4DB2-BD59-A6C34878D82A}">
                    <a16:rowId xmlns:a16="http://schemas.microsoft.com/office/drawing/2014/main" val="2975591037"/>
                  </a:ext>
                </a:extLst>
              </a:tr>
              <a:tr h="2045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pi10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Imaging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Pi10_SRWA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Final10000_Phase1_Rev_28oct16.txt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extLst>
                  <a:ext uri="{0D108BD9-81ED-4DB2-BD59-A6C34878D82A}">
                    <a16:rowId xmlns:a16="http://schemas.microsoft.com/office/drawing/2014/main" val="979747303"/>
                  </a:ext>
                </a:extLst>
              </a:tr>
              <a:tr h="2045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</a:rPr>
                        <a:t>prm_airtrapping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Imaging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95912"/>
                  </a:ext>
                </a:extLst>
              </a:tr>
              <a:tr h="2045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prm_emphysema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Imaging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919623"/>
                  </a:ext>
                </a:extLst>
              </a:tr>
              <a:tr h="2045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</a:rPr>
                        <a:t>prm_normal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Imaging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29018"/>
                  </a:ext>
                </a:extLst>
              </a:tr>
              <a:tr h="2045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RAGE__pg_mL_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Biomarker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RAGE__pg_mL_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COPDGeneBiomarker_QBR.csv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extLst>
                  <a:ext uri="{0D108BD9-81ED-4DB2-BD59-A6C34878D82A}">
                    <a16:rowId xmlns:a16="http://schemas.microsoft.com/office/drawing/2014/main" val="905586090"/>
                  </a:ext>
                </a:extLst>
              </a:tr>
              <a:tr h="2045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Slicer_15pctIn_Total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Imaging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Slicer_15pctIn_Total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Final10000_Phase1_Rev_28oct16.txt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extLst>
                  <a:ext uri="{0D108BD9-81ED-4DB2-BD59-A6C34878D82A}">
                    <a16:rowId xmlns:a16="http://schemas.microsoft.com/office/drawing/2014/main" val="1519050482"/>
                  </a:ext>
                </a:extLst>
              </a:tr>
              <a:tr h="2045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SPD__ng_mL_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Biomarker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SPD__ng_mL_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COPDGeneBiomarker_QBR.csv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extLst>
                  <a:ext uri="{0D108BD9-81ED-4DB2-BD59-A6C34878D82A}">
                    <a16:rowId xmlns:a16="http://schemas.microsoft.com/office/drawing/2014/main" val="1107755725"/>
                  </a:ext>
                </a:extLst>
              </a:tr>
              <a:tr h="2045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UpperThird_LowerThird_Slicer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Imaging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UpperThird_LowerThird_Slicer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Final10000_Phase1_Rev_28oct16.txt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extLst>
                  <a:ext uri="{0D108BD9-81ED-4DB2-BD59-A6C34878D82A}">
                    <a16:rowId xmlns:a16="http://schemas.microsoft.com/office/drawing/2014/main" val="1805048992"/>
                  </a:ext>
                </a:extLst>
              </a:tr>
              <a:tr h="2045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WallAreaPct_seg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Imaging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WallAreaPct_seg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Final10000_Phase1_Rev_28oct16.txt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extLst>
                  <a:ext uri="{0D108BD9-81ED-4DB2-BD59-A6C34878D82A}">
                    <a16:rowId xmlns:a16="http://schemas.microsoft.com/office/drawing/2014/main" val="3487580457"/>
                  </a:ext>
                </a:extLst>
              </a:tr>
              <a:tr h="2045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FEV1pp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FEV1pp_utah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Final10000_Phase1_Rev_28oct16.txt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extLst>
                  <a:ext uri="{0D108BD9-81ED-4DB2-BD59-A6C34878D82A}">
                    <a16:rowId xmlns:a16="http://schemas.microsoft.com/office/drawing/2014/main" val="3287205403"/>
                  </a:ext>
                </a:extLst>
              </a:tr>
              <a:tr h="2045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FEV1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FEV1_utah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Final10000_Phase1_Rev_28oct16.txt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extLst>
                  <a:ext uri="{0D108BD9-81ED-4DB2-BD59-A6C34878D82A}">
                    <a16:rowId xmlns:a16="http://schemas.microsoft.com/office/drawing/2014/main" val="114390556"/>
                  </a:ext>
                </a:extLst>
              </a:tr>
              <a:tr h="2045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FEV1/FVC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FEV1_FVC_utah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Final10000_Phase1_Rev_28oct16.txt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extLst>
                  <a:ext uri="{0D108BD9-81ED-4DB2-BD59-A6C34878D82A}">
                    <a16:rowId xmlns:a16="http://schemas.microsoft.com/office/drawing/2014/main" val="4189243125"/>
                  </a:ext>
                </a:extLst>
              </a:tr>
              <a:tr h="2045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height_cm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Height_CM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Final10000_Phase1_Rev_28oct16.txt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extLst>
                  <a:ext uri="{0D108BD9-81ED-4DB2-BD59-A6C34878D82A}">
                    <a16:rowId xmlns:a16="http://schemas.microsoft.com/office/drawing/2014/main" val="4027481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77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896</Words>
  <Application>Microsoft Macintosh PowerPoint</Application>
  <PresentationFormat>Widescreen</PresentationFormat>
  <Paragraphs>367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System Font Regular</vt:lpstr>
      <vt:lpstr>Arial</vt:lpstr>
      <vt:lpstr>Calibri</vt:lpstr>
      <vt:lpstr>Calibri Light</vt:lpstr>
      <vt:lpstr>Cambria Math</vt:lpstr>
      <vt:lpstr>Office Theme</vt:lpstr>
      <vt:lpstr>Rare Variance Heritability </vt:lpstr>
      <vt:lpstr>COPDGene dataset and QC</vt:lpstr>
      <vt:lpstr>Variables</vt:lpstr>
      <vt:lpstr>Singletons</vt:lpstr>
      <vt:lpstr>Analysis workflow</vt:lpstr>
      <vt:lpstr>PowerPoint Presentation</vt:lpstr>
      <vt:lpstr>Other quantitative traits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Rare Variance Heritability </dc:title>
  <dc:creator>Kim, Wonji</dc:creator>
  <cp:lastModifiedBy>Kim, Wonji</cp:lastModifiedBy>
  <cp:revision>7</cp:revision>
  <dcterms:created xsi:type="dcterms:W3CDTF">2019-04-25T20:39:11Z</dcterms:created>
  <dcterms:modified xsi:type="dcterms:W3CDTF">2019-04-25T22:39:46Z</dcterms:modified>
</cp:coreProperties>
</file>