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61" r:id="rId6"/>
    <p:sldId id="263" r:id="rId7"/>
    <p:sldId id="266" r:id="rId8"/>
    <p:sldId id="265" r:id="rId9"/>
    <p:sldId id="279" r:id="rId10"/>
    <p:sldId id="278" r:id="rId11"/>
    <p:sldId id="275" r:id="rId12"/>
    <p:sldId id="267" r:id="rId13"/>
    <p:sldId id="268" r:id="rId14"/>
    <p:sldId id="269" r:id="rId15"/>
    <p:sldId id="271" r:id="rId16"/>
    <p:sldId id="273" r:id="rId17"/>
    <p:sldId id="272" r:id="rId18"/>
    <p:sldId id="276" r:id="rId19"/>
    <p:sldId id="274" r:id="rId20"/>
    <p:sldId id="277" r:id="rId21"/>
  </p:sldIdLst>
  <p:sldSz cx="16200438" cy="18288000"/>
  <p:notesSz cx="6858000" cy="9144000"/>
  <p:defaultTextStyle>
    <a:defPPr>
      <a:defRPr lang="en-US"/>
    </a:defPPr>
    <a:lvl1pPr marL="0" algn="l" defTabSz="45692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23" algn="l" defTabSz="45692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849" algn="l" defTabSz="45692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774" algn="l" defTabSz="45692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699" algn="l" defTabSz="45692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623" algn="l" defTabSz="45692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546" algn="l" defTabSz="45692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473" algn="l" defTabSz="45692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398" algn="l" defTabSz="45692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0" userDrawn="1">
          <p15:clr>
            <a:srgbClr val="A4A3A4"/>
          </p15:clr>
        </p15:guide>
        <p15:guide id="2" pos="51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13F"/>
    <a:srgbClr val="0066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97" autoAdjust="0"/>
    <p:restoredTop sz="95735" autoAdjust="0"/>
  </p:normalViewPr>
  <p:slideViewPr>
    <p:cSldViewPr snapToGrid="0">
      <p:cViewPr>
        <p:scale>
          <a:sx n="46" d="100"/>
          <a:sy n="46" d="100"/>
        </p:scale>
        <p:origin x="2216" y="-224"/>
      </p:cViewPr>
      <p:guideLst>
        <p:guide orient="horz" pos="5760"/>
        <p:guide pos="51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947227-8112-4F40-AA39-2CC5778266F5}" type="datetimeFigureOut">
              <a:rPr lang="ko-KR" altLang="en-US" smtClean="0"/>
              <a:t>2019. 3. 12.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909763" y="685800"/>
            <a:ext cx="30384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DA64BA-F853-4D9A-88C0-60F91E66E3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200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49" rtl="0" eaLnBrk="1" latinLnBrk="1" hangingPunct="1">
      <a:defRPr sz="1199" kern="1200">
        <a:solidFill>
          <a:schemeClr val="tx1"/>
        </a:solidFill>
        <a:latin typeface="+mn-lt"/>
        <a:ea typeface="+mn-ea"/>
        <a:cs typeface="+mn-cs"/>
      </a:defRPr>
    </a:lvl1pPr>
    <a:lvl2pPr marL="456923" algn="l" defTabSz="913849" rtl="0" eaLnBrk="1" latinLnBrk="1" hangingPunct="1">
      <a:defRPr sz="1199" kern="1200">
        <a:solidFill>
          <a:schemeClr val="tx1"/>
        </a:solidFill>
        <a:latin typeface="+mn-lt"/>
        <a:ea typeface="+mn-ea"/>
        <a:cs typeface="+mn-cs"/>
      </a:defRPr>
    </a:lvl2pPr>
    <a:lvl3pPr marL="913849" algn="l" defTabSz="913849" rtl="0" eaLnBrk="1" latinLnBrk="1" hangingPunct="1">
      <a:defRPr sz="1199" kern="1200">
        <a:solidFill>
          <a:schemeClr val="tx1"/>
        </a:solidFill>
        <a:latin typeface="+mn-lt"/>
        <a:ea typeface="+mn-ea"/>
        <a:cs typeface="+mn-cs"/>
      </a:defRPr>
    </a:lvl3pPr>
    <a:lvl4pPr marL="1370774" algn="l" defTabSz="913849" rtl="0" eaLnBrk="1" latinLnBrk="1" hangingPunct="1">
      <a:defRPr sz="1199" kern="1200">
        <a:solidFill>
          <a:schemeClr val="tx1"/>
        </a:solidFill>
        <a:latin typeface="+mn-lt"/>
        <a:ea typeface="+mn-ea"/>
        <a:cs typeface="+mn-cs"/>
      </a:defRPr>
    </a:lvl4pPr>
    <a:lvl5pPr marL="1827699" algn="l" defTabSz="913849" rtl="0" eaLnBrk="1" latinLnBrk="1" hangingPunct="1">
      <a:defRPr sz="1199" kern="1200">
        <a:solidFill>
          <a:schemeClr val="tx1"/>
        </a:solidFill>
        <a:latin typeface="+mn-lt"/>
        <a:ea typeface="+mn-ea"/>
        <a:cs typeface="+mn-cs"/>
      </a:defRPr>
    </a:lvl5pPr>
    <a:lvl6pPr marL="2284623" algn="l" defTabSz="913849" rtl="0" eaLnBrk="1" latinLnBrk="1" hangingPunct="1">
      <a:defRPr sz="1199" kern="1200">
        <a:solidFill>
          <a:schemeClr val="tx1"/>
        </a:solidFill>
        <a:latin typeface="+mn-lt"/>
        <a:ea typeface="+mn-ea"/>
        <a:cs typeface="+mn-cs"/>
      </a:defRPr>
    </a:lvl6pPr>
    <a:lvl7pPr marL="2741546" algn="l" defTabSz="913849" rtl="0" eaLnBrk="1" latinLnBrk="1" hangingPunct="1">
      <a:defRPr sz="1199" kern="1200">
        <a:solidFill>
          <a:schemeClr val="tx1"/>
        </a:solidFill>
        <a:latin typeface="+mn-lt"/>
        <a:ea typeface="+mn-ea"/>
        <a:cs typeface="+mn-cs"/>
      </a:defRPr>
    </a:lvl7pPr>
    <a:lvl8pPr marL="3198473" algn="l" defTabSz="913849" rtl="0" eaLnBrk="1" latinLnBrk="1" hangingPunct="1">
      <a:defRPr sz="1199" kern="1200">
        <a:solidFill>
          <a:schemeClr val="tx1"/>
        </a:solidFill>
        <a:latin typeface="+mn-lt"/>
        <a:ea typeface="+mn-ea"/>
        <a:cs typeface="+mn-cs"/>
      </a:defRPr>
    </a:lvl8pPr>
    <a:lvl9pPr marL="3655398" algn="l" defTabSz="913849" rtl="0" eaLnBrk="1" latinLnBrk="1" hangingPunct="1">
      <a:defRPr sz="11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911350" y="685800"/>
            <a:ext cx="30353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Only </a:t>
            </a:r>
            <a:r>
              <a:rPr lang="en-US" altLang="ko-KR"/>
              <a:t>CLR subjects &amp;</a:t>
            </a:r>
            <a:r>
              <a:rPr lang="en-US" altLang="ko-KR" baseline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A64BA-F853-4D9A-88C0-60F91E66E31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334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911350" y="685800"/>
            <a:ext cx="30353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Only </a:t>
            </a:r>
            <a:r>
              <a:rPr lang="en-US" altLang="ko-KR"/>
              <a:t>CLR subjects &amp;</a:t>
            </a:r>
            <a:r>
              <a:rPr lang="en-US" altLang="ko-KR" baseline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A64BA-F853-4D9A-88C0-60F91E66E31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369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911350" y="685800"/>
            <a:ext cx="30353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94500000-97500000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A64BA-F853-4D9A-88C0-60F91E66E31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287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911350" y="685800"/>
            <a:ext cx="30353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94500000-97500000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A64BA-F853-4D9A-88C0-60F91E66E31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287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911350" y="685800"/>
            <a:ext cx="30353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94500000-97500000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DA64BA-F853-4D9A-88C0-60F91E66E31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287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2992969"/>
            <a:ext cx="13770372" cy="6366932"/>
          </a:xfrm>
        </p:spPr>
        <p:txBody>
          <a:bodyPr anchor="b"/>
          <a:lstStyle>
            <a:lvl1pPr algn="ctr">
              <a:defRPr sz="106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7" y="9605435"/>
            <a:ext cx="12150329" cy="4415365"/>
          </a:xfrm>
        </p:spPr>
        <p:txBody>
          <a:bodyPr/>
          <a:lstStyle>
            <a:lvl1pPr marL="0" indent="0" algn="ctr">
              <a:buNone/>
              <a:defRPr sz="4252"/>
            </a:lvl1pPr>
            <a:lvl2pPr marL="810000" indent="0" algn="ctr">
              <a:buNone/>
              <a:defRPr sz="3543"/>
            </a:lvl2pPr>
            <a:lvl3pPr marL="1620002" indent="0" algn="ctr">
              <a:buNone/>
              <a:defRPr sz="3189"/>
            </a:lvl3pPr>
            <a:lvl4pPr marL="2430001" indent="0" algn="ctr">
              <a:buNone/>
              <a:defRPr sz="2835"/>
            </a:lvl4pPr>
            <a:lvl5pPr marL="3240001" indent="0" algn="ctr">
              <a:buNone/>
              <a:defRPr sz="2835"/>
            </a:lvl5pPr>
            <a:lvl6pPr marL="4050000" indent="0" algn="ctr">
              <a:buNone/>
              <a:defRPr sz="2835"/>
            </a:lvl6pPr>
            <a:lvl7pPr marL="4860002" indent="0" algn="ctr">
              <a:buNone/>
              <a:defRPr sz="2835"/>
            </a:lvl7pPr>
            <a:lvl8pPr marL="5670002" indent="0" algn="ctr">
              <a:buNone/>
              <a:defRPr sz="2835"/>
            </a:lvl8pPr>
            <a:lvl9pPr marL="6480004" indent="0" algn="ctr">
              <a:buNone/>
              <a:defRPr sz="283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C6E4-FA51-4A84-B8A9-34B441727310}" type="datetimeFigureOut">
              <a:rPr lang="ko-KR" altLang="en-US" smtClean="0"/>
              <a:t>2019. 3. 12.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6E65-A0D0-423F-873A-972DE9527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315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C6E4-FA51-4A84-B8A9-34B441727310}" type="datetimeFigureOut">
              <a:rPr lang="ko-KR" altLang="en-US" smtClean="0"/>
              <a:t>2019. 3. 12.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6E65-A0D0-423F-873A-972DE9527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954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43" y="973668"/>
            <a:ext cx="3493219" cy="154982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2" y="973668"/>
            <a:ext cx="10277153" cy="154982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C6E4-FA51-4A84-B8A9-34B441727310}" type="datetimeFigureOut">
              <a:rPr lang="ko-KR" altLang="en-US" smtClean="0"/>
              <a:t>2019. 3. 12.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6E65-A0D0-423F-873A-972DE9527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9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C6E4-FA51-4A84-B8A9-34B441727310}" type="datetimeFigureOut">
              <a:rPr lang="ko-KR" altLang="en-US" smtClean="0"/>
              <a:t>2019. 3. 12.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6E65-A0D0-423F-873A-972DE9527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412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9" y="4559310"/>
            <a:ext cx="13972878" cy="7607298"/>
          </a:xfrm>
        </p:spPr>
        <p:txBody>
          <a:bodyPr anchor="b"/>
          <a:lstStyle>
            <a:lvl1pPr>
              <a:defRPr sz="106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9" y="12238578"/>
            <a:ext cx="13972878" cy="4000499"/>
          </a:xfrm>
        </p:spPr>
        <p:txBody>
          <a:bodyPr/>
          <a:lstStyle>
            <a:lvl1pPr marL="0" indent="0">
              <a:buNone/>
              <a:defRPr sz="4252">
                <a:solidFill>
                  <a:schemeClr val="tx1"/>
                </a:solidFill>
              </a:defRPr>
            </a:lvl1pPr>
            <a:lvl2pPr marL="810000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2pPr>
            <a:lvl3pPr marL="1620002" indent="0">
              <a:buNone/>
              <a:defRPr sz="3189">
                <a:solidFill>
                  <a:schemeClr val="tx1">
                    <a:tint val="75000"/>
                  </a:schemeClr>
                </a:solidFill>
              </a:defRPr>
            </a:lvl3pPr>
            <a:lvl4pPr marL="2430001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4pPr>
            <a:lvl5pPr marL="3240001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5pPr>
            <a:lvl6pPr marL="405000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6pPr>
            <a:lvl7pPr marL="4860002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7pPr>
            <a:lvl8pPr marL="5670002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8pPr>
            <a:lvl9pPr marL="6480004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C6E4-FA51-4A84-B8A9-34B441727310}" type="datetimeFigureOut">
              <a:rPr lang="ko-KR" altLang="en-US" smtClean="0"/>
              <a:t>2019. 3. 12.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6E65-A0D0-423F-873A-972DE9527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066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79" y="4868334"/>
            <a:ext cx="6885186" cy="11603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3" y="4868334"/>
            <a:ext cx="6885186" cy="11603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C6E4-FA51-4A84-B8A9-34B441727310}" type="datetimeFigureOut">
              <a:rPr lang="ko-KR" altLang="en-US" smtClean="0"/>
              <a:t>2019. 3. 12.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6E65-A0D0-423F-873A-972DE9527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248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4" y="973675"/>
            <a:ext cx="13972878" cy="35348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4" y="4483103"/>
            <a:ext cx="6853544" cy="2197098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00" indent="0">
              <a:buNone/>
              <a:defRPr sz="3543" b="1"/>
            </a:lvl2pPr>
            <a:lvl3pPr marL="1620002" indent="0">
              <a:buNone/>
              <a:defRPr sz="3189" b="1"/>
            </a:lvl3pPr>
            <a:lvl4pPr marL="2430001" indent="0">
              <a:buNone/>
              <a:defRPr sz="2835" b="1"/>
            </a:lvl4pPr>
            <a:lvl5pPr marL="3240001" indent="0">
              <a:buNone/>
              <a:defRPr sz="2835" b="1"/>
            </a:lvl5pPr>
            <a:lvl6pPr marL="4050000" indent="0">
              <a:buNone/>
              <a:defRPr sz="2835" b="1"/>
            </a:lvl6pPr>
            <a:lvl7pPr marL="4860002" indent="0">
              <a:buNone/>
              <a:defRPr sz="2835" b="1"/>
            </a:lvl7pPr>
            <a:lvl8pPr marL="5670002" indent="0">
              <a:buNone/>
              <a:defRPr sz="2835" b="1"/>
            </a:lvl8pPr>
            <a:lvl9pPr marL="6480004" indent="0">
              <a:buNone/>
              <a:defRPr sz="28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4" y="6680203"/>
            <a:ext cx="6853544" cy="98255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6" y="4483103"/>
            <a:ext cx="6887296" cy="2197098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00" indent="0">
              <a:buNone/>
              <a:defRPr sz="3543" b="1"/>
            </a:lvl2pPr>
            <a:lvl3pPr marL="1620002" indent="0">
              <a:buNone/>
              <a:defRPr sz="3189" b="1"/>
            </a:lvl3pPr>
            <a:lvl4pPr marL="2430001" indent="0">
              <a:buNone/>
              <a:defRPr sz="2835" b="1"/>
            </a:lvl4pPr>
            <a:lvl5pPr marL="3240001" indent="0">
              <a:buNone/>
              <a:defRPr sz="2835" b="1"/>
            </a:lvl5pPr>
            <a:lvl6pPr marL="4050000" indent="0">
              <a:buNone/>
              <a:defRPr sz="2835" b="1"/>
            </a:lvl6pPr>
            <a:lvl7pPr marL="4860002" indent="0">
              <a:buNone/>
              <a:defRPr sz="2835" b="1"/>
            </a:lvl7pPr>
            <a:lvl8pPr marL="5670002" indent="0">
              <a:buNone/>
              <a:defRPr sz="2835" b="1"/>
            </a:lvl8pPr>
            <a:lvl9pPr marL="6480004" indent="0">
              <a:buNone/>
              <a:defRPr sz="283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6" y="6680203"/>
            <a:ext cx="6887296" cy="98255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C6E4-FA51-4A84-B8A9-34B441727310}" type="datetimeFigureOut">
              <a:rPr lang="ko-KR" altLang="en-US" smtClean="0"/>
              <a:t>2019. 3. 12.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6E65-A0D0-423F-873A-972DE9527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522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C6E4-FA51-4A84-B8A9-34B441727310}" type="datetimeFigureOut">
              <a:rPr lang="ko-KR" altLang="en-US" smtClean="0"/>
              <a:t>2019. 3. 12.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6E65-A0D0-423F-873A-972DE9527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059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C6E4-FA51-4A84-B8A9-34B441727310}" type="datetimeFigureOut">
              <a:rPr lang="ko-KR" altLang="en-US" smtClean="0"/>
              <a:t>2019. 3. 12.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6E65-A0D0-423F-873A-972DE9527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19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1219200"/>
            <a:ext cx="5225064" cy="4267200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9" y="2633142"/>
            <a:ext cx="8201473" cy="12996332"/>
          </a:xfrm>
        </p:spPr>
        <p:txBody>
          <a:bodyPr/>
          <a:lstStyle>
            <a:lvl1pPr>
              <a:defRPr sz="5670"/>
            </a:lvl1pPr>
            <a:lvl2pPr>
              <a:defRPr sz="4961"/>
            </a:lvl2pPr>
            <a:lvl3pPr>
              <a:defRPr sz="4252"/>
            </a:lvl3pPr>
            <a:lvl4pPr>
              <a:defRPr sz="3543"/>
            </a:lvl4pPr>
            <a:lvl5pPr>
              <a:defRPr sz="3543"/>
            </a:lvl5pPr>
            <a:lvl6pPr>
              <a:defRPr sz="3543"/>
            </a:lvl6pPr>
            <a:lvl7pPr>
              <a:defRPr sz="3543"/>
            </a:lvl7pPr>
            <a:lvl8pPr>
              <a:defRPr sz="3543"/>
            </a:lvl8pPr>
            <a:lvl9pPr>
              <a:defRPr sz="354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5486401"/>
            <a:ext cx="5225064" cy="10164234"/>
          </a:xfrm>
        </p:spPr>
        <p:txBody>
          <a:bodyPr/>
          <a:lstStyle>
            <a:lvl1pPr marL="0" indent="0">
              <a:buNone/>
              <a:defRPr sz="2835"/>
            </a:lvl1pPr>
            <a:lvl2pPr marL="810000" indent="0">
              <a:buNone/>
              <a:defRPr sz="2480"/>
            </a:lvl2pPr>
            <a:lvl3pPr marL="1620002" indent="0">
              <a:buNone/>
              <a:defRPr sz="2126"/>
            </a:lvl3pPr>
            <a:lvl4pPr marL="2430001" indent="0">
              <a:buNone/>
              <a:defRPr sz="1774"/>
            </a:lvl4pPr>
            <a:lvl5pPr marL="3240001" indent="0">
              <a:buNone/>
              <a:defRPr sz="1774"/>
            </a:lvl5pPr>
            <a:lvl6pPr marL="4050000" indent="0">
              <a:buNone/>
              <a:defRPr sz="1774"/>
            </a:lvl6pPr>
            <a:lvl7pPr marL="4860002" indent="0">
              <a:buNone/>
              <a:defRPr sz="1774"/>
            </a:lvl7pPr>
            <a:lvl8pPr marL="5670002" indent="0">
              <a:buNone/>
              <a:defRPr sz="1774"/>
            </a:lvl8pPr>
            <a:lvl9pPr marL="6480004" indent="0">
              <a:buNone/>
              <a:defRPr sz="177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C6E4-FA51-4A84-B8A9-34B441727310}" type="datetimeFigureOut">
              <a:rPr lang="ko-KR" altLang="en-US" smtClean="0"/>
              <a:t>2019. 3. 12.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6E65-A0D0-423F-873A-972DE9527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328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1219200"/>
            <a:ext cx="5225064" cy="4267200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9" y="2633142"/>
            <a:ext cx="8201473" cy="12996332"/>
          </a:xfrm>
        </p:spPr>
        <p:txBody>
          <a:bodyPr anchor="t"/>
          <a:lstStyle>
            <a:lvl1pPr marL="0" indent="0">
              <a:buNone/>
              <a:defRPr sz="5670"/>
            </a:lvl1pPr>
            <a:lvl2pPr marL="810000" indent="0">
              <a:buNone/>
              <a:defRPr sz="4961"/>
            </a:lvl2pPr>
            <a:lvl3pPr marL="1620002" indent="0">
              <a:buNone/>
              <a:defRPr sz="4252"/>
            </a:lvl3pPr>
            <a:lvl4pPr marL="2430001" indent="0">
              <a:buNone/>
              <a:defRPr sz="3543"/>
            </a:lvl4pPr>
            <a:lvl5pPr marL="3240001" indent="0">
              <a:buNone/>
              <a:defRPr sz="3543"/>
            </a:lvl5pPr>
            <a:lvl6pPr marL="4050000" indent="0">
              <a:buNone/>
              <a:defRPr sz="3543"/>
            </a:lvl6pPr>
            <a:lvl7pPr marL="4860002" indent="0">
              <a:buNone/>
              <a:defRPr sz="3543"/>
            </a:lvl7pPr>
            <a:lvl8pPr marL="5670002" indent="0">
              <a:buNone/>
              <a:defRPr sz="3543"/>
            </a:lvl8pPr>
            <a:lvl9pPr marL="6480004" indent="0">
              <a:buNone/>
              <a:defRPr sz="354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5486401"/>
            <a:ext cx="5225064" cy="10164234"/>
          </a:xfrm>
        </p:spPr>
        <p:txBody>
          <a:bodyPr/>
          <a:lstStyle>
            <a:lvl1pPr marL="0" indent="0">
              <a:buNone/>
              <a:defRPr sz="2835"/>
            </a:lvl1pPr>
            <a:lvl2pPr marL="810000" indent="0">
              <a:buNone/>
              <a:defRPr sz="2480"/>
            </a:lvl2pPr>
            <a:lvl3pPr marL="1620002" indent="0">
              <a:buNone/>
              <a:defRPr sz="2126"/>
            </a:lvl3pPr>
            <a:lvl4pPr marL="2430001" indent="0">
              <a:buNone/>
              <a:defRPr sz="1774"/>
            </a:lvl4pPr>
            <a:lvl5pPr marL="3240001" indent="0">
              <a:buNone/>
              <a:defRPr sz="1774"/>
            </a:lvl5pPr>
            <a:lvl6pPr marL="4050000" indent="0">
              <a:buNone/>
              <a:defRPr sz="1774"/>
            </a:lvl6pPr>
            <a:lvl7pPr marL="4860002" indent="0">
              <a:buNone/>
              <a:defRPr sz="1774"/>
            </a:lvl7pPr>
            <a:lvl8pPr marL="5670002" indent="0">
              <a:buNone/>
              <a:defRPr sz="1774"/>
            </a:lvl8pPr>
            <a:lvl9pPr marL="6480004" indent="0">
              <a:buNone/>
              <a:defRPr sz="1774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1C6E4-FA51-4A84-B8A9-34B441727310}" type="datetimeFigureOut">
              <a:rPr lang="ko-KR" altLang="en-US" smtClean="0"/>
              <a:t>2019. 3. 12.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86E65-A0D0-423F-873A-972DE9527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742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2" y="973675"/>
            <a:ext cx="13972878" cy="3534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2" y="4868334"/>
            <a:ext cx="13972878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1" y="16950276"/>
            <a:ext cx="3645099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1C6E4-FA51-4A84-B8A9-34B441727310}" type="datetimeFigureOut">
              <a:rPr lang="ko-KR" altLang="en-US" smtClean="0"/>
              <a:t>2019. 3. 12.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7" y="16950276"/>
            <a:ext cx="5467648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60" y="16950276"/>
            <a:ext cx="3645099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2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86E65-A0D0-423F-873A-972DE9527A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374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620002" rtl="0" eaLnBrk="1" latinLnBrk="0" hangingPunct="1">
        <a:lnSpc>
          <a:spcPct val="90000"/>
        </a:lnSpc>
        <a:spcBef>
          <a:spcPct val="0"/>
        </a:spcBef>
        <a:buNone/>
        <a:defRPr sz="77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5000" indent="-405000" algn="l" defTabSz="1620002" rtl="0" eaLnBrk="1" latinLnBrk="0" hangingPunct="1">
        <a:lnSpc>
          <a:spcPct val="90000"/>
        </a:lnSpc>
        <a:spcBef>
          <a:spcPts val="1774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1pPr>
      <a:lvl2pPr marL="1214999" indent="-405000" algn="l" defTabSz="162000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025001" indent="-405000" algn="l" defTabSz="162000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835001" indent="-405000" algn="l" defTabSz="162000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645003" indent="-405000" algn="l" defTabSz="162000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455003" indent="-405000" algn="l" defTabSz="162000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5265002" indent="-405000" algn="l" defTabSz="162000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6075002" indent="-405000" algn="l" defTabSz="162000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885004" indent="-405000" algn="l" defTabSz="162000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000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1pPr>
      <a:lvl2pPr marL="810000" algn="l" defTabSz="162000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2pPr>
      <a:lvl3pPr marL="1620002" algn="l" defTabSz="162000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3pPr>
      <a:lvl4pPr marL="2430001" algn="l" defTabSz="162000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240001" algn="l" defTabSz="162000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050000" algn="l" defTabSz="162000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4860002" algn="l" defTabSz="162000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5670002" algn="l" defTabSz="162000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480004" algn="l" defTabSz="162000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238761" y="3601448"/>
            <a:ext cx="1857830" cy="9579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2" b="1" dirty="0">
                <a:solidFill>
                  <a:schemeClr val="tx1"/>
                </a:solidFill>
              </a:rPr>
              <a:t>Case</a:t>
            </a:r>
          </a:p>
          <a:p>
            <a:pPr algn="ctr"/>
            <a:r>
              <a:rPr lang="en-US" altLang="ko-KR" sz="1599" dirty="0">
                <a:solidFill>
                  <a:schemeClr val="tx1"/>
                </a:solidFill>
              </a:rPr>
              <a:t>479 subjects</a:t>
            </a:r>
          </a:p>
          <a:p>
            <a:pPr algn="ctr"/>
            <a:r>
              <a:rPr lang="en-US" altLang="ko-KR" sz="1599" dirty="0">
                <a:solidFill>
                  <a:schemeClr val="tx1"/>
                </a:solidFill>
              </a:rPr>
              <a:t>716,503 SNPs</a:t>
            </a:r>
            <a:endParaRPr lang="ko-KR" altLang="en-US" sz="1599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815046" y="3601448"/>
            <a:ext cx="1857830" cy="9579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2" b="1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altLang="ko-KR" sz="1599" dirty="0">
                <a:solidFill>
                  <a:schemeClr val="tx1"/>
                </a:solidFill>
              </a:rPr>
              <a:t>1,261 subjects</a:t>
            </a:r>
          </a:p>
          <a:p>
            <a:pPr algn="ctr"/>
            <a:r>
              <a:rPr lang="en-US" altLang="ko-KR" sz="1599" dirty="0">
                <a:solidFill>
                  <a:schemeClr val="tx1"/>
                </a:solidFill>
              </a:rPr>
              <a:t>630,860 SNPs</a:t>
            </a:r>
            <a:endParaRPr lang="en-US" altLang="ko-KR" sz="1401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4" idx="2"/>
          </p:cNvCxnSpPr>
          <p:nvPr/>
        </p:nvCxnSpPr>
        <p:spPr>
          <a:xfrm>
            <a:off x="7167676" y="4559385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9743961" y="4559385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6238766" y="4977786"/>
            <a:ext cx="1857601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2" b="1" dirty="0">
                <a:solidFill>
                  <a:schemeClr val="tx1"/>
                </a:solidFill>
              </a:rPr>
              <a:t>Case</a:t>
            </a:r>
          </a:p>
          <a:p>
            <a:pPr algn="ctr"/>
            <a:r>
              <a:rPr lang="en-US" altLang="ko-KR" sz="1599" dirty="0">
                <a:solidFill>
                  <a:schemeClr val="tx1"/>
                </a:solidFill>
              </a:rPr>
              <a:t>429 subjects</a:t>
            </a:r>
          </a:p>
          <a:p>
            <a:pPr algn="ctr"/>
            <a:r>
              <a:rPr lang="en-US" altLang="ko-KR" sz="1599" dirty="0">
                <a:solidFill>
                  <a:schemeClr val="tx1"/>
                </a:solidFill>
              </a:rPr>
              <a:t>566,115 SNPs</a:t>
            </a:r>
            <a:endParaRPr lang="ko-KR" altLang="en-US" sz="1599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8815052" y="4977786"/>
            <a:ext cx="1857601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2" b="1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altLang="ko-KR" sz="1599" dirty="0">
                <a:solidFill>
                  <a:schemeClr val="tx1"/>
                </a:solidFill>
              </a:rPr>
              <a:t>1,261 subjects</a:t>
            </a:r>
          </a:p>
          <a:p>
            <a:pPr algn="ctr"/>
            <a:r>
              <a:rPr lang="en-US" altLang="ko-KR" sz="1599" dirty="0">
                <a:solidFill>
                  <a:schemeClr val="tx1"/>
                </a:solidFill>
              </a:rPr>
              <a:t>574,709 SNPs</a:t>
            </a:r>
            <a:endParaRPr lang="ko-KR" altLang="en-US" sz="1599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>
            <a:stCxn id="9" idx="2"/>
          </p:cNvCxnSpPr>
          <p:nvPr/>
        </p:nvCxnSpPr>
        <p:spPr>
          <a:xfrm>
            <a:off x="7167562" y="5935388"/>
            <a:ext cx="0" cy="233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9743848" y="5935388"/>
            <a:ext cx="0" cy="233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167569" y="6169384"/>
            <a:ext cx="25762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8462730" y="6169388"/>
            <a:ext cx="0" cy="23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7533818" y="6489867"/>
            <a:ext cx="1857830" cy="9579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2" b="1" dirty="0">
                <a:solidFill>
                  <a:schemeClr val="tx1"/>
                </a:solidFill>
              </a:rPr>
              <a:t>Combined Data</a:t>
            </a:r>
          </a:p>
          <a:p>
            <a:pPr algn="ctr"/>
            <a:r>
              <a:rPr lang="en-US" altLang="ko-KR" sz="1599" dirty="0">
                <a:solidFill>
                  <a:schemeClr val="tx1"/>
                </a:solidFill>
              </a:rPr>
              <a:t>1,690 subjects</a:t>
            </a:r>
          </a:p>
          <a:p>
            <a:pPr algn="ctr"/>
            <a:r>
              <a:rPr lang="en-US" altLang="ko-KR" sz="1599" dirty="0">
                <a:solidFill>
                  <a:schemeClr val="tx1"/>
                </a:solidFill>
              </a:rPr>
              <a:t>558,124 SNPs</a:t>
            </a:r>
            <a:endParaRPr lang="ko-KR" altLang="en-US" sz="1599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498103" y="5133424"/>
            <a:ext cx="532518" cy="3613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74" b="1" dirty="0"/>
              <a:t>Quality</a:t>
            </a:r>
            <a:br>
              <a:rPr lang="en-US" altLang="ko-KR" sz="874" b="1" dirty="0"/>
            </a:br>
            <a:r>
              <a:rPr lang="en-US" altLang="ko-KR" sz="874" b="1" dirty="0"/>
              <a:t>Control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8462730" y="7447804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7534050" y="7892977"/>
            <a:ext cx="1857601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ko-KR" sz="1902" b="1" dirty="0">
                <a:solidFill>
                  <a:prstClr val="black"/>
                </a:solidFill>
              </a:rPr>
              <a:t>Combined Data</a:t>
            </a:r>
          </a:p>
          <a:p>
            <a:pPr lvl="0" algn="ctr"/>
            <a:r>
              <a:rPr lang="en-US" altLang="ko-KR" sz="1599" dirty="0">
                <a:solidFill>
                  <a:prstClr val="black"/>
                </a:solidFill>
              </a:rPr>
              <a:t>1,681 subjects</a:t>
            </a:r>
          </a:p>
          <a:p>
            <a:pPr lvl="0" algn="ctr"/>
            <a:r>
              <a:rPr lang="en-US" altLang="ko-KR" sz="1599" dirty="0">
                <a:solidFill>
                  <a:prstClr val="black"/>
                </a:solidFill>
              </a:rPr>
              <a:t>549,599 SNPs</a:t>
            </a:r>
            <a:endParaRPr lang="ko-KR" altLang="en-US" sz="1599" dirty="0">
              <a:solidFill>
                <a:prstClr val="black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1492060" y="8048615"/>
            <a:ext cx="532518" cy="3613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74" b="1" dirty="0"/>
              <a:t>Quality</a:t>
            </a:r>
            <a:br>
              <a:rPr lang="en-US" altLang="ko-KR" sz="874" b="1" dirty="0"/>
            </a:br>
            <a:r>
              <a:rPr lang="en-US" altLang="ko-KR" sz="874" b="1" dirty="0"/>
              <a:t>Control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1555382" y="3757249"/>
            <a:ext cx="405880" cy="3613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74" b="1" dirty="0"/>
              <a:t>Raw</a:t>
            </a:r>
            <a:br>
              <a:rPr lang="en-US" altLang="ko-KR" sz="874" b="1" dirty="0"/>
            </a:br>
            <a:r>
              <a:rPr lang="en-US" altLang="ko-KR" sz="874" b="1" dirty="0"/>
              <a:t>Data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1423540" y="6645670"/>
            <a:ext cx="686406" cy="3613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74" b="1" dirty="0"/>
              <a:t>Combining</a:t>
            </a:r>
            <a:br>
              <a:rPr lang="en-US" altLang="ko-KR" sz="874" b="1" dirty="0"/>
            </a:br>
            <a:r>
              <a:rPr lang="en-US" altLang="ko-KR" sz="874" b="1" dirty="0"/>
              <a:t>Datasets</a:t>
            </a:r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8462730" y="8850577"/>
            <a:ext cx="0" cy="720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7375707" y="9646576"/>
            <a:ext cx="2159999" cy="9579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2" b="1" dirty="0">
                <a:solidFill>
                  <a:schemeClr val="tx1"/>
                </a:solidFill>
              </a:rPr>
              <a:t>Single SNP-based</a:t>
            </a:r>
            <a:br>
              <a:rPr lang="en-US" altLang="ko-KR" sz="1902" b="1" dirty="0">
                <a:solidFill>
                  <a:schemeClr val="tx1"/>
                </a:solidFill>
              </a:rPr>
            </a:br>
            <a:r>
              <a:rPr lang="en-US" altLang="ko-KR" sz="1902" b="1" dirty="0">
                <a:solidFill>
                  <a:schemeClr val="tx1"/>
                </a:solidFill>
              </a:rPr>
              <a:t>Logistic Regression</a:t>
            </a:r>
            <a:endParaRPr lang="ko-KR" altLang="en-US" sz="1599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8491876" y="11980762"/>
            <a:ext cx="0" cy="233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203740" y="12214758"/>
            <a:ext cx="25762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7203733" y="12214761"/>
            <a:ext cx="0" cy="23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9780019" y="12214761"/>
            <a:ext cx="0" cy="23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6126951" y="12535243"/>
            <a:ext cx="2159999" cy="9579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2" b="1" dirty="0">
                <a:solidFill>
                  <a:schemeClr val="tx1"/>
                </a:solidFill>
              </a:rPr>
              <a:t>Haplotype Analysis</a:t>
            </a:r>
            <a:endParaRPr lang="ko-KR" altLang="en-US" sz="1599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8462730" y="10604508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7375707" y="11029859"/>
            <a:ext cx="2159999" cy="9579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2" b="1" dirty="0">
                <a:solidFill>
                  <a:schemeClr val="tx1"/>
                </a:solidFill>
              </a:rPr>
              <a:t>Constructing</a:t>
            </a:r>
            <a:br>
              <a:rPr lang="en-US" altLang="ko-KR" sz="1902" b="1" dirty="0">
                <a:solidFill>
                  <a:schemeClr val="tx1"/>
                </a:solidFill>
              </a:rPr>
            </a:br>
            <a:r>
              <a:rPr lang="en-US" altLang="ko-KR" sz="1902" b="1" dirty="0">
                <a:solidFill>
                  <a:schemeClr val="tx1"/>
                </a:solidFill>
              </a:rPr>
              <a:t>LD Blocks</a:t>
            </a:r>
            <a:endParaRPr lang="ko-KR" altLang="en-US" sz="1599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700024" y="12535243"/>
            <a:ext cx="2159999" cy="9579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2" b="1" dirty="0" err="1">
                <a:solidFill>
                  <a:schemeClr val="tx1"/>
                </a:solidFill>
              </a:rPr>
              <a:t>eQTL</a:t>
            </a:r>
            <a:r>
              <a:rPr lang="en-US" altLang="ko-KR" sz="1902" b="1" dirty="0">
                <a:solidFill>
                  <a:schemeClr val="tx1"/>
                </a:solidFill>
              </a:rPr>
              <a:t> Mapping</a:t>
            </a:r>
            <a:endParaRPr lang="ko-KR" altLang="en-US" sz="1599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7213974" y="13512664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126951" y="13938014"/>
            <a:ext cx="2159999" cy="9579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2" b="1" dirty="0">
                <a:solidFill>
                  <a:schemeClr val="tx1"/>
                </a:solidFill>
              </a:rPr>
              <a:t>Haplotype-based</a:t>
            </a:r>
            <a:br>
              <a:rPr lang="en-US" altLang="ko-KR" sz="1902" b="1" dirty="0">
                <a:solidFill>
                  <a:schemeClr val="tx1"/>
                </a:solidFill>
              </a:rPr>
            </a:br>
            <a:r>
              <a:rPr lang="en-US" altLang="ko-KR" sz="1902" b="1" dirty="0">
                <a:solidFill>
                  <a:schemeClr val="tx1"/>
                </a:solidFill>
              </a:rPr>
              <a:t>Logistic Regression</a:t>
            </a:r>
            <a:endParaRPr lang="ko-KR" altLang="en-US" sz="1599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1494878" y="9712998"/>
            <a:ext cx="543739" cy="2268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74" b="1" dirty="0"/>
              <a:t>Phase 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1506561" y="11279475"/>
            <a:ext cx="543739" cy="2268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74" b="1" dirty="0"/>
              <a:t>Phase 2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1506561" y="13413957"/>
            <a:ext cx="543739" cy="2268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74" b="1" dirty="0"/>
              <a:t>Phase 3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4589921" y="3083855"/>
            <a:ext cx="8153124" cy="601033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74"/>
          </a:p>
        </p:txBody>
      </p:sp>
      <p:sp>
        <p:nvSpPr>
          <p:cNvPr id="42" name="직사각형 41"/>
          <p:cNvSpPr/>
          <p:nvPr/>
        </p:nvSpPr>
        <p:spPr>
          <a:xfrm>
            <a:off x="4589921" y="9328186"/>
            <a:ext cx="8153124" cy="574780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74"/>
          </a:p>
        </p:txBody>
      </p:sp>
      <p:sp>
        <p:nvSpPr>
          <p:cNvPr id="43" name="직사각형 42"/>
          <p:cNvSpPr/>
          <p:nvPr/>
        </p:nvSpPr>
        <p:spPr>
          <a:xfrm>
            <a:off x="5012861" y="3099492"/>
            <a:ext cx="678391" cy="3613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874" b="1" dirty="0"/>
              <a:t>Data </a:t>
            </a:r>
          </a:p>
          <a:p>
            <a:pPr algn="just"/>
            <a:r>
              <a:rPr lang="en-US" altLang="ko-KR" sz="874" b="1" dirty="0"/>
              <a:t>Processing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4835438" y="9328187"/>
            <a:ext cx="478016" cy="2268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74" b="1" dirty="0"/>
              <a:t>GWAS</a:t>
            </a:r>
          </a:p>
        </p:txBody>
      </p:sp>
    </p:spTree>
    <p:extLst>
      <p:ext uri="{BB962C8B-B14F-4D97-AF65-F5344CB8AC3E}">
        <p14:creationId xmlns:p14="http://schemas.microsoft.com/office/powerpoint/2010/main" val="309554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332896"/>
              </p:ext>
            </p:extLst>
          </p:nvPr>
        </p:nvGraphicFramePr>
        <p:xfrm>
          <a:off x="2650216" y="7358085"/>
          <a:ext cx="7519264" cy="12618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19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872">
                <a:tc>
                  <a:txBody>
                    <a:bodyPr/>
                    <a:lstStyle/>
                    <a:p>
                      <a:pPr latinLnBrk="1"/>
                      <a:endParaRPr lang="ko-KR" altLang="en-US" sz="3800" dirty="0"/>
                    </a:p>
                  </a:txBody>
                  <a:tcPr marL="91441" marR="91441" marT="45719" marB="45719">
                    <a:solidFill>
                      <a:srgbClr val="FFC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7" name="직사각형 96"/>
          <p:cNvSpPr/>
          <p:nvPr/>
        </p:nvSpPr>
        <p:spPr>
          <a:xfrm>
            <a:off x="6566372" y="6222399"/>
            <a:ext cx="1857830" cy="9579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2" b="1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Imputed Data</a:t>
            </a:r>
          </a:p>
          <a:p>
            <a:pPr algn="ctr"/>
            <a:r>
              <a:rPr lang="en-US" altLang="ko-KR" sz="1599" dirty="0">
                <a:solidFill>
                  <a:prstClr val="black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1,278</a:t>
            </a:r>
            <a:r>
              <a:rPr lang="en-US" altLang="ko-KR" sz="1599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 subjects</a:t>
            </a:r>
          </a:p>
          <a:p>
            <a:pPr algn="ctr"/>
            <a:r>
              <a:rPr lang="en-US" altLang="ko-KR" sz="1599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39,131,578 SNPs</a:t>
            </a:r>
            <a:endParaRPr lang="ko-KR" altLang="en-US" sz="1599" dirty="0">
              <a:solidFill>
                <a:schemeClr val="tx1"/>
              </a:solidFill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cxnSp>
        <p:nvCxnSpPr>
          <p:cNvPr id="100" name="직선 화살표 연결선 99"/>
          <p:cNvCxnSpPr/>
          <p:nvPr/>
        </p:nvCxnSpPr>
        <p:spPr>
          <a:xfrm>
            <a:off x="7495287" y="7180338"/>
            <a:ext cx="0" cy="16002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2887140" y="7348717"/>
            <a:ext cx="1487688" cy="338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99" b="1" dirty="0">
                <a:latin typeface="Helvetica" panose="020B0604020202030204" pitchFamily="34" charset="0"/>
                <a:cs typeface="Arial" panose="020B0604020202020204" pitchFamily="34" charset="0"/>
              </a:rPr>
              <a:t>SNP QC</a:t>
            </a:r>
            <a:endParaRPr lang="ko-KR" altLang="en-US" sz="1599" b="1" dirty="0"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6574107" y="8847581"/>
            <a:ext cx="1857601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ko-KR" sz="1902" b="1" dirty="0">
                <a:solidFill>
                  <a:prstClr val="black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Imputed Data</a:t>
            </a:r>
          </a:p>
          <a:p>
            <a:pPr lvl="0" algn="ctr"/>
            <a:r>
              <a:rPr lang="en-US" altLang="ko-KR" sz="1599" dirty="0">
                <a:solidFill>
                  <a:prstClr val="black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1,278 subjects</a:t>
            </a:r>
          </a:p>
          <a:p>
            <a:pPr lvl="0" algn="ctr"/>
            <a:r>
              <a:rPr lang="en-US" altLang="ko-KR" sz="1599" dirty="0">
                <a:solidFill>
                  <a:prstClr val="black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5,427,338 SNPs</a:t>
            </a:r>
            <a:endParaRPr lang="ko-KR" altLang="en-US" sz="1599" dirty="0">
              <a:solidFill>
                <a:prstClr val="black"/>
              </a:solidFill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10615753" y="6222398"/>
            <a:ext cx="2309838" cy="708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1" b="1" dirty="0">
                <a:latin typeface="Helvetica" panose="020B0604020202030204" pitchFamily="34" charset="0"/>
                <a:cs typeface="Arial" panose="020B0604020202020204" pitchFamily="34" charset="0"/>
              </a:rPr>
              <a:t>Genotype</a:t>
            </a:r>
          </a:p>
          <a:p>
            <a:r>
              <a:rPr lang="en-US" altLang="ko-KR" sz="2001" b="1" dirty="0">
                <a:latin typeface="Helvetica" panose="020B0604020202030204" pitchFamily="34" charset="0"/>
                <a:cs typeface="Arial" panose="020B0604020202020204" pitchFamily="34" charset="0"/>
              </a:rPr>
              <a:t>Imputation</a:t>
            </a:r>
          </a:p>
        </p:txBody>
      </p:sp>
      <p:sp>
        <p:nvSpPr>
          <p:cNvPr id="146" name="직사각형 145"/>
          <p:cNvSpPr/>
          <p:nvPr/>
        </p:nvSpPr>
        <p:spPr>
          <a:xfrm>
            <a:off x="10615749" y="7348719"/>
            <a:ext cx="1286950" cy="708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1" b="1" dirty="0">
                <a:latin typeface="Helvetica" panose="020B0604020202030204" pitchFamily="34" charset="0"/>
                <a:cs typeface="Arial" panose="020B0604020202020204" pitchFamily="34" charset="0"/>
              </a:rPr>
              <a:t>Quality </a:t>
            </a:r>
          </a:p>
          <a:p>
            <a:r>
              <a:rPr lang="en-US" altLang="ko-KR" sz="2001" b="1" dirty="0">
                <a:latin typeface="Helvetica" panose="020B0604020202030204" pitchFamily="34" charset="0"/>
                <a:cs typeface="Arial" panose="020B0604020202020204" pitchFamily="34" charset="0"/>
              </a:rPr>
              <a:t>Controls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직사각형 59"/>
              <p:cNvSpPr/>
              <p:nvPr/>
            </p:nvSpPr>
            <p:spPr>
              <a:xfrm>
                <a:off x="3117001" y="7646925"/>
                <a:ext cx="3444563" cy="9126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lnSpc>
                    <a:spcPct val="130000"/>
                  </a:lnSpc>
                </a:pPr>
                <a:r>
                  <a:rPr lang="en-US" altLang="ko-KR" sz="1401" b="1" dirty="0">
                    <a:latin typeface="Helvetica" panose="020B0604020202030204" pitchFamily="34" charset="0"/>
                    <a:cs typeface="Arial" panose="020B0604020202020204" pitchFamily="34" charset="0"/>
                  </a:rPr>
                  <a:t>INFO &lt; 0.3</a:t>
                </a:r>
                <a:endParaRPr lang="ko-KR" altLang="en-US" sz="1401" b="1" dirty="0">
                  <a:latin typeface="Helvetica" panose="020B0604020202030204" pitchFamily="34" charset="0"/>
                  <a:cs typeface="Arial" panose="020B0604020202020204" pitchFamily="34" charset="0"/>
                </a:endParaRPr>
              </a:p>
              <a:p>
                <a:pPr algn="r">
                  <a:lnSpc>
                    <a:spcPct val="130000"/>
                  </a:lnSpc>
                </a:pPr>
                <a:r>
                  <a:rPr lang="en-US" altLang="ko-KR" sz="1401" b="1" dirty="0">
                    <a:latin typeface="Helvetica" panose="020B0604020202030204" pitchFamily="34" charset="0"/>
                    <a:cs typeface="Arial" panose="020B0604020202020204" pitchFamily="34" charset="0"/>
                  </a:rPr>
                  <a:t>P-value of HWE &lt; 1</a:t>
                </a:r>
                <a14:m>
                  <m:oMath xmlns:m="http://schemas.openxmlformats.org/officeDocument/2006/math">
                    <m:r>
                      <a:rPr lang="en-US" altLang="ko-KR" sz="1401" b="1" i="1">
                        <a:latin typeface="Cambria Math"/>
                      </a:rPr>
                      <m:t>×</m:t>
                    </m:r>
                  </m:oMath>
                </a14:m>
                <a:r>
                  <a:rPr lang="en-US" altLang="ko-KR" sz="1401" b="1" dirty="0">
                    <a:latin typeface="Helvetica" panose="020B060402020203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1" b="1" baseline="30000" dirty="0">
                    <a:latin typeface="Helvetica" panose="020B0604020202030204" pitchFamily="34" charset="0"/>
                    <a:cs typeface="Arial" panose="020B0604020202020204" pitchFamily="34" charset="0"/>
                  </a:rPr>
                  <a:t>-5</a:t>
                </a:r>
                <a:endParaRPr lang="en-US" altLang="ko-KR" sz="1401" b="1" dirty="0">
                  <a:latin typeface="Helvetica" panose="020B0604020202030204" pitchFamily="34" charset="0"/>
                  <a:cs typeface="Arial" panose="020B0604020202020204" pitchFamily="34" charset="0"/>
                </a:endParaRPr>
              </a:p>
              <a:p>
                <a:pPr algn="r">
                  <a:lnSpc>
                    <a:spcPct val="130000"/>
                  </a:lnSpc>
                </a:pPr>
                <a:r>
                  <a:rPr lang="en-US" altLang="ko-KR" sz="1401" b="1" dirty="0">
                    <a:latin typeface="Helvetica" panose="020B0604020202030204" pitchFamily="34" charset="0"/>
                    <a:cs typeface="Arial" panose="020B0604020202020204" pitchFamily="34" charset="0"/>
                  </a:rPr>
                  <a:t>MAF &lt; 0.05</a:t>
                </a:r>
                <a:endParaRPr lang="ko-KR" altLang="en-US" sz="1401" b="1" dirty="0">
                  <a:latin typeface="Helvetica" panose="020B060402020203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5" name="직사각형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1" y="7646925"/>
                <a:ext cx="3444563" cy="912686"/>
              </a:xfrm>
              <a:prstGeom prst="rect">
                <a:avLst/>
              </a:prstGeom>
              <a:blipFill>
                <a:blip r:embed="rId3"/>
                <a:stretch>
                  <a:fillRect b="-5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직사각형 59"/>
          <p:cNvSpPr/>
          <p:nvPr/>
        </p:nvSpPr>
        <p:spPr>
          <a:xfrm>
            <a:off x="7494694" y="7654839"/>
            <a:ext cx="2187333" cy="912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1" dirty="0">
                <a:latin typeface="Helvetica" panose="020B0604020202020204" pitchFamily="34" charset="0"/>
                <a:cs typeface="Helvetica" panose="020B0604020202020204" pitchFamily="34" charset="0"/>
              </a:rPr>
              <a:t>- 0 SNPs</a:t>
            </a:r>
            <a:endParaRPr lang="ko-KR" altLang="en-US" sz="140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1401" dirty="0">
                <a:latin typeface="Helvetica" panose="020B0604020202020204" pitchFamily="34" charset="0"/>
                <a:cs typeface="Helvetica" panose="020B0604020202020204" pitchFamily="34" charset="0"/>
              </a:rPr>
              <a:t>- 2,596 SNPs</a:t>
            </a:r>
          </a:p>
          <a:p>
            <a:pPr>
              <a:lnSpc>
                <a:spcPct val="130000"/>
              </a:lnSpc>
            </a:pPr>
            <a:r>
              <a:rPr lang="en-US" altLang="ko-KR" sz="1401" dirty="0">
                <a:latin typeface="Helvetica" panose="020B0604020202020204" pitchFamily="34" charset="0"/>
                <a:cs typeface="Helvetica" panose="020B0604020202020204" pitchFamily="34" charset="0"/>
              </a:rPr>
              <a:t>- 33,701,644 SNPs</a:t>
            </a:r>
          </a:p>
        </p:txBody>
      </p:sp>
      <p:sp>
        <p:nvSpPr>
          <p:cNvPr id="58" name="모서리가 둥근 직사각형 121"/>
          <p:cNvSpPr/>
          <p:nvPr/>
        </p:nvSpPr>
        <p:spPr>
          <a:xfrm>
            <a:off x="6566602" y="4872852"/>
            <a:ext cx="1857601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ko-KR" sz="1902" b="1" dirty="0">
                <a:solidFill>
                  <a:prstClr val="black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Pooled Data</a:t>
            </a:r>
          </a:p>
          <a:p>
            <a:pPr lvl="0" algn="ctr"/>
            <a:r>
              <a:rPr lang="en-US" altLang="ko-KR" sz="1599" dirty="0">
                <a:solidFill>
                  <a:prstClr val="black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1,278 subjects</a:t>
            </a:r>
          </a:p>
          <a:p>
            <a:pPr lvl="0" algn="ctr"/>
            <a:r>
              <a:rPr lang="en-US" altLang="ko-KR" sz="1599" dirty="0">
                <a:solidFill>
                  <a:prstClr val="black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549,591 SNPs</a:t>
            </a:r>
            <a:endParaRPr lang="ko-KR" altLang="en-US" sz="1599" dirty="0">
              <a:solidFill>
                <a:prstClr val="black"/>
              </a:solidFill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직선 화살표 연결선 55"/>
          <p:cNvCxnSpPr/>
          <p:nvPr/>
        </p:nvCxnSpPr>
        <p:spPr>
          <a:xfrm>
            <a:off x="7484995" y="5804579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602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" name="표 1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496309"/>
              </p:ext>
            </p:extLst>
          </p:nvPr>
        </p:nvGraphicFramePr>
        <p:xfrm>
          <a:off x="2901650" y="5759015"/>
          <a:ext cx="7257144" cy="219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57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0001">
                <a:tc>
                  <a:txBody>
                    <a:bodyPr/>
                    <a:lstStyle/>
                    <a:p>
                      <a:pPr latinLnBrk="1"/>
                      <a:endParaRPr lang="ko-KR" altLang="en-US" sz="3800" dirty="0"/>
                    </a:p>
                  </a:txBody>
                  <a:tcPr marL="91441" marR="91441" marT="45719" marB="45719">
                    <a:solidFill>
                      <a:srgbClr val="FFC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5999">
                <a:tc>
                  <a:txBody>
                    <a:bodyPr/>
                    <a:lstStyle/>
                    <a:p>
                      <a:pPr latinLnBrk="1"/>
                      <a:endParaRPr lang="ko-KR" altLang="en-US" sz="3800" dirty="0"/>
                    </a:p>
                  </a:txBody>
                  <a:tcPr marL="91441" marR="91441" marT="45719" marB="45719">
                    <a:solidFill>
                      <a:srgbClr val="92D05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933367"/>
              </p:ext>
            </p:extLst>
          </p:nvPr>
        </p:nvGraphicFramePr>
        <p:xfrm>
          <a:off x="2887134" y="10816917"/>
          <a:ext cx="7282340" cy="219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82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0001">
                <a:tc>
                  <a:txBody>
                    <a:bodyPr/>
                    <a:lstStyle/>
                    <a:p>
                      <a:pPr latinLnBrk="1"/>
                      <a:endParaRPr lang="ko-KR" altLang="en-US" sz="3800" dirty="0"/>
                    </a:p>
                  </a:txBody>
                  <a:tcPr marL="91441" marR="91441" marT="45719" marB="45719">
                    <a:solidFill>
                      <a:srgbClr val="FFC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5999">
                <a:tc>
                  <a:txBody>
                    <a:bodyPr/>
                    <a:lstStyle/>
                    <a:p>
                      <a:pPr latinLnBrk="1"/>
                      <a:endParaRPr lang="ko-KR" altLang="en-US" sz="3800" dirty="0"/>
                    </a:p>
                  </a:txBody>
                  <a:tcPr marL="91441" marR="91441" marT="45719" marB="45719">
                    <a:solidFill>
                      <a:srgbClr val="92D05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5270722" y="4635040"/>
            <a:ext cx="1857830" cy="9579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2" b="1" dirty="0">
                <a:solidFill>
                  <a:schemeClr val="tx1"/>
                </a:solidFill>
              </a:rPr>
              <a:t>Case</a:t>
            </a:r>
          </a:p>
          <a:p>
            <a:pPr algn="ctr"/>
            <a:r>
              <a:rPr lang="en-US" altLang="ko-KR" sz="1599" dirty="0">
                <a:solidFill>
                  <a:schemeClr val="tx1"/>
                </a:solidFill>
              </a:rPr>
              <a:t>247 subjects</a:t>
            </a:r>
          </a:p>
          <a:p>
            <a:pPr algn="ctr"/>
            <a:r>
              <a:rPr lang="en-US" altLang="ko-KR" sz="1599" dirty="0">
                <a:solidFill>
                  <a:schemeClr val="tx1"/>
                </a:solidFill>
              </a:rPr>
              <a:t>13 SNPs</a:t>
            </a:r>
            <a:endParaRPr lang="ko-KR" altLang="en-US" sz="1599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847010" y="4635040"/>
            <a:ext cx="1857830" cy="9579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2" b="1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altLang="ko-KR" sz="1599" dirty="0">
                <a:solidFill>
                  <a:schemeClr val="tx1"/>
                </a:solidFill>
              </a:rPr>
              <a:t>1,226 subjects</a:t>
            </a:r>
          </a:p>
          <a:p>
            <a:pPr algn="ctr"/>
            <a:r>
              <a:rPr lang="en-US" altLang="ko-KR" sz="1599" dirty="0">
                <a:solidFill>
                  <a:schemeClr val="tx1"/>
                </a:solidFill>
              </a:rPr>
              <a:t>13 SNPs</a:t>
            </a:r>
            <a:endParaRPr lang="en-US" altLang="ko-KR" sz="1401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4" idx="2"/>
          </p:cNvCxnSpPr>
          <p:nvPr/>
        </p:nvCxnSpPr>
        <p:spPr>
          <a:xfrm>
            <a:off x="6199637" y="5592978"/>
            <a:ext cx="0" cy="252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8775922" y="5592975"/>
            <a:ext cx="0" cy="252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10615751" y="3230200"/>
            <a:ext cx="1419749" cy="708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1" b="1" dirty="0"/>
              <a:t>Raw </a:t>
            </a:r>
          </a:p>
          <a:p>
            <a:r>
              <a:rPr lang="en-US" altLang="ko-KR" sz="2001" b="1" dirty="0"/>
              <a:t>Data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5270722" y="3256181"/>
            <a:ext cx="1857830" cy="9579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2" b="1" dirty="0">
                <a:solidFill>
                  <a:schemeClr val="tx1"/>
                </a:solidFill>
              </a:rPr>
              <a:t>Case</a:t>
            </a:r>
          </a:p>
          <a:p>
            <a:pPr algn="ctr"/>
            <a:r>
              <a:rPr lang="en-US" altLang="ko-KR" sz="1599" dirty="0">
                <a:solidFill>
                  <a:schemeClr val="tx1"/>
                </a:solidFill>
              </a:rPr>
              <a:t>247 subjects</a:t>
            </a:r>
          </a:p>
          <a:p>
            <a:pPr algn="ctr"/>
            <a:r>
              <a:rPr lang="en-US" altLang="ko-KR" sz="1599" dirty="0">
                <a:solidFill>
                  <a:schemeClr val="tx1"/>
                </a:solidFill>
              </a:rPr>
              <a:t>13 SNPs</a:t>
            </a:r>
            <a:endParaRPr lang="ko-KR" altLang="en-US" sz="1599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847010" y="3256181"/>
            <a:ext cx="1857830" cy="9579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2" b="1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altLang="ko-KR" sz="1599" dirty="0">
                <a:solidFill>
                  <a:schemeClr val="tx1"/>
                </a:solidFill>
              </a:rPr>
              <a:t>1,226 subjects</a:t>
            </a:r>
          </a:p>
          <a:p>
            <a:pPr algn="ctr"/>
            <a:r>
              <a:rPr lang="en-US" altLang="ko-KR" sz="1599" dirty="0">
                <a:solidFill>
                  <a:schemeClr val="tx1"/>
                </a:solidFill>
              </a:rPr>
              <a:t>630,860 SNPs</a:t>
            </a:r>
            <a:endParaRPr lang="en-US" altLang="ko-KR" sz="1401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>
            <a:stCxn id="46" idx="2"/>
          </p:cNvCxnSpPr>
          <p:nvPr/>
        </p:nvCxnSpPr>
        <p:spPr>
          <a:xfrm>
            <a:off x="6199637" y="4214121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8775922" y="4214121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916163" y="6054710"/>
            <a:ext cx="2354560" cy="307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1" b="1" dirty="0"/>
              <a:t>Missing genotype rate &gt; 0.05</a:t>
            </a:r>
            <a:endParaRPr lang="ko-KR" altLang="en-US" sz="1401" b="1" dirty="0"/>
          </a:p>
        </p:txBody>
      </p:sp>
      <p:sp>
        <p:nvSpPr>
          <p:cNvPr id="58" name="직사각형 57"/>
          <p:cNvSpPr/>
          <p:nvPr/>
        </p:nvSpPr>
        <p:spPr>
          <a:xfrm>
            <a:off x="6199642" y="6054714"/>
            <a:ext cx="1647370" cy="307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1" dirty="0"/>
              <a:t>- 0 SNPs</a:t>
            </a:r>
            <a:endParaRPr lang="ko-KR" altLang="en-US" sz="1401" dirty="0"/>
          </a:p>
        </p:txBody>
      </p:sp>
      <p:sp>
        <p:nvSpPr>
          <p:cNvPr id="61" name="직사각형 60"/>
          <p:cNvSpPr/>
          <p:nvPr/>
        </p:nvSpPr>
        <p:spPr>
          <a:xfrm>
            <a:off x="8779174" y="6054710"/>
            <a:ext cx="994980" cy="3079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1" dirty="0"/>
              <a:t>- 0 SNPs</a:t>
            </a:r>
            <a:endParaRPr lang="ko-KR" altLang="en-US" sz="140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직사각형 61"/>
              <p:cNvSpPr/>
              <p:nvPr/>
            </p:nvSpPr>
            <p:spPr>
              <a:xfrm>
                <a:off x="3061310" y="6343342"/>
                <a:ext cx="2209418" cy="3079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ko-KR" sz="1401" b="1" dirty="0"/>
                  <a:t>P-value of HWE &lt; 1</a:t>
                </a:r>
                <a14:m>
                  <m:oMath xmlns:m="http://schemas.openxmlformats.org/officeDocument/2006/math">
                    <m:r>
                      <a:rPr lang="en-US" altLang="ko-KR" sz="1401" b="1" i="1">
                        <a:latin typeface="Cambria Math"/>
                      </a:rPr>
                      <m:t>×</m:t>
                    </m:r>
                  </m:oMath>
                </a14:m>
                <a:r>
                  <a:rPr lang="en-US" altLang="ko-KR" sz="1401" b="1" dirty="0"/>
                  <a:t>10</a:t>
                </a:r>
                <a:r>
                  <a:rPr lang="en-US" altLang="ko-KR" sz="1401" b="1" baseline="30000" dirty="0"/>
                  <a:t>-5</a:t>
                </a:r>
                <a:endParaRPr lang="ko-KR" altLang="en-US" sz="1401" b="1" dirty="0"/>
              </a:p>
            </p:txBody>
          </p:sp>
        </mc:Choice>
        <mc:Fallback>
          <p:sp>
            <p:nvSpPr>
              <p:cNvPr id="62" name="직사각형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310" y="6343342"/>
                <a:ext cx="2209418" cy="307905"/>
              </a:xfrm>
              <a:prstGeom prst="rect">
                <a:avLst/>
              </a:prstGeom>
              <a:blipFill>
                <a:blip r:embed="rId2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직사각형 62"/>
          <p:cNvSpPr/>
          <p:nvPr/>
        </p:nvSpPr>
        <p:spPr>
          <a:xfrm>
            <a:off x="6199643" y="6343344"/>
            <a:ext cx="994980" cy="3079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1" dirty="0"/>
              <a:t>- 1 SNP</a:t>
            </a:r>
            <a:endParaRPr lang="ko-KR" altLang="en-US" sz="1401" dirty="0"/>
          </a:p>
        </p:txBody>
      </p:sp>
      <p:sp>
        <p:nvSpPr>
          <p:cNvPr id="64" name="직사각형 63"/>
          <p:cNvSpPr/>
          <p:nvPr/>
        </p:nvSpPr>
        <p:spPr>
          <a:xfrm>
            <a:off x="8779174" y="6343341"/>
            <a:ext cx="994980" cy="3079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1" dirty="0"/>
              <a:t>- 0 SNPs</a:t>
            </a:r>
            <a:endParaRPr lang="ko-KR" altLang="en-US" sz="1401" dirty="0"/>
          </a:p>
        </p:txBody>
      </p:sp>
      <p:sp>
        <p:nvSpPr>
          <p:cNvPr id="66" name="직사각형 65"/>
          <p:cNvSpPr/>
          <p:nvPr/>
        </p:nvSpPr>
        <p:spPr>
          <a:xfrm>
            <a:off x="3668301" y="6629350"/>
            <a:ext cx="1602426" cy="30790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401" b="1" dirty="0"/>
              <a:t>MAF &lt; 0.05</a:t>
            </a:r>
            <a:endParaRPr lang="ko-KR" altLang="en-US" sz="1401" b="1" dirty="0"/>
          </a:p>
        </p:txBody>
      </p:sp>
      <p:sp>
        <p:nvSpPr>
          <p:cNvPr id="67" name="직사각형 66"/>
          <p:cNvSpPr/>
          <p:nvPr/>
        </p:nvSpPr>
        <p:spPr>
          <a:xfrm>
            <a:off x="6199639" y="6629352"/>
            <a:ext cx="1390124" cy="307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1" dirty="0"/>
              <a:t>- 0 SNPs</a:t>
            </a:r>
            <a:endParaRPr lang="ko-KR" altLang="en-US" sz="1401" dirty="0"/>
          </a:p>
        </p:txBody>
      </p:sp>
      <p:sp>
        <p:nvSpPr>
          <p:cNvPr id="68" name="직사각형 67"/>
          <p:cNvSpPr/>
          <p:nvPr/>
        </p:nvSpPr>
        <p:spPr>
          <a:xfrm>
            <a:off x="8779172" y="6629352"/>
            <a:ext cx="1379624" cy="307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1" dirty="0"/>
              <a:t>- 0 SNPs</a:t>
            </a:r>
            <a:endParaRPr lang="ko-KR" altLang="en-US" sz="1401" dirty="0"/>
          </a:p>
        </p:txBody>
      </p:sp>
      <p:sp>
        <p:nvSpPr>
          <p:cNvPr id="70" name="직사각형 69"/>
          <p:cNvSpPr/>
          <p:nvPr/>
        </p:nvSpPr>
        <p:spPr>
          <a:xfrm>
            <a:off x="2887135" y="7625564"/>
            <a:ext cx="2383588" cy="307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1" b="1" dirty="0"/>
              <a:t>Missing genotype rate &gt; 0.05</a:t>
            </a:r>
            <a:endParaRPr lang="ko-KR" altLang="en-US" sz="1401" b="1" dirty="0"/>
          </a:p>
        </p:txBody>
      </p:sp>
      <p:sp>
        <p:nvSpPr>
          <p:cNvPr id="71" name="직사각형 70"/>
          <p:cNvSpPr/>
          <p:nvPr/>
        </p:nvSpPr>
        <p:spPr>
          <a:xfrm>
            <a:off x="6199639" y="7625562"/>
            <a:ext cx="1390124" cy="307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1" dirty="0"/>
              <a:t>- 0 subjects</a:t>
            </a:r>
            <a:endParaRPr lang="ko-KR" altLang="en-US" sz="1401" dirty="0"/>
          </a:p>
        </p:txBody>
      </p:sp>
      <p:sp>
        <p:nvSpPr>
          <p:cNvPr id="72" name="직사각형 71"/>
          <p:cNvSpPr/>
          <p:nvPr/>
        </p:nvSpPr>
        <p:spPr>
          <a:xfrm>
            <a:off x="8779172" y="7625559"/>
            <a:ext cx="1379624" cy="307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1" dirty="0"/>
              <a:t>- 0 subjects</a:t>
            </a:r>
            <a:endParaRPr lang="ko-KR" altLang="en-US" sz="1401" dirty="0"/>
          </a:p>
        </p:txBody>
      </p:sp>
      <p:sp>
        <p:nvSpPr>
          <p:cNvPr id="86" name="직사각형 85"/>
          <p:cNvSpPr/>
          <p:nvPr/>
        </p:nvSpPr>
        <p:spPr>
          <a:xfrm>
            <a:off x="2887135" y="7346424"/>
            <a:ext cx="2383588" cy="307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1" b="1" dirty="0"/>
              <a:t>not NHW</a:t>
            </a:r>
            <a:endParaRPr lang="ko-KR" altLang="en-US" sz="1401" b="1" dirty="0"/>
          </a:p>
        </p:txBody>
      </p:sp>
      <p:sp>
        <p:nvSpPr>
          <p:cNvPr id="87" name="직사각형 86"/>
          <p:cNvSpPr/>
          <p:nvPr/>
        </p:nvSpPr>
        <p:spPr>
          <a:xfrm>
            <a:off x="6199639" y="7346422"/>
            <a:ext cx="1390124" cy="307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1" dirty="0"/>
              <a:t>- 27 subjects</a:t>
            </a:r>
            <a:endParaRPr lang="ko-KR" altLang="en-US" sz="1401" dirty="0"/>
          </a:p>
        </p:txBody>
      </p:sp>
      <p:sp>
        <p:nvSpPr>
          <p:cNvPr id="88" name="직사각형 87"/>
          <p:cNvSpPr/>
          <p:nvPr/>
        </p:nvSpPr>
        <p:spPr>
          <a:xfrm>
            <a:off x="8779172" y="7346420"/>
            <a:ext cx="1379624" cy="307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1" dirty="0"/>
              <a:t>- 12 subjects</a:t>
            </a:r>
            <a:endParaRPr lang="ko-KR" altLang="en-US" sz="1401" dirty="0"/>
          </a:p>
        </p:txBody>
      </p:sp>
      <p:sp>
        <p:nvSpPr>
          <p:cNvPr id="89" name="직사각형 88"/>
          <p:cNvSpPr/>
          <p:nvPr/>
        </p:nvSpPr>
        <p:spPr>
          <a:xfrm>
            <a:off x="2919411" y="7038809"/>
            <a:ext cx="2383588" cy="338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99" b="1" dirty="0"/>
              <a:t>Subject QC</a:t>
            </a:r>
            <a:endParaRPr lang="ko-KR" altLang="en-US" sz="1599" b="1" dirty="0"/>
          </a:p>
        </p:txBody>
      </p:sp>
      <p:sp>
        <p:nvSpPr>
          <p:cNvPr id="90" name="직사각형 89"/>
          <p:cNvSpPr/>
          <p:nvPr/>
        </p:nvSpPr>
        <p:spPr>
          <a:xfrm>
            <a:off x="2919411" y="5754289"/>
            <a:ext cx="2383588" cy="338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99" b="1" dirty="0"/>
              <a:t>SNP QC</a:t>
            </a:r>
            <a:endParaRPr lang="ko-KR" altLang="en-US" sz="1599" b="1" dirty="0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5270725" y="8195477"/>
            <a:ext cx="1857601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2" b="1" dirty="0">
                <a:solidFill>
                  <a:schemeClr val="tx1"/>
                </a:solidFill>
              </a:rPr>
              <a:t>Case</a:t>
            </a:r>
          </a:p>
          <a:p>
            <a:pPr algn="ctr"/>
            <a:r>
              <a:rPr lang="en-US" altLang="ko-KR" sz="1599" dirty="0">
                <a:solidFill>
                  <a:schemeClr val="tx1"/>
                </a:solidFill>
              </a:rPr>
              <a:t>220 subjects</a:t>
            </a:r>
          </a:p>
          <a:p>
            <a:pPr algn="ctr"/>
            <a:r>
              <a:rPr lang="en-US" altLang="ko-KR" sz="1599" dirty="0">
                <a:solidFill>
                  <a:schemeClr val="tx1"/>
                </a:solidFill>
              </a:rPr>
              <a:t>12 SNPs</a:t>
            </a:r>
            <a:endParaRPr lang="ko-KR" altLang="en-US" sz="1599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7847010" y="8195477"/>
            <a:ext cx="1857601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2" b="1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altLang="ko-KR" sz="1599" dirty="0">
                <a:solidFill>
                  <a:schemeClr val="tx1"/>
                </a:solidFill>
              </a:rPr>
              <a:t>1,214 subjects</a:t>
            </a:r>
          </a:p>
          <a:p>
            <a:pPr algn="ctr"/>
            <a:r>
              <a:rPr lang="en-US" altLang="ko-KR" sz="1599" dirty="0">
                <a:solidFill>
                  <a:schemeClr val="tx1"/>
                </a:solidFill>
              </a:rPr>
              <a:t>13 SNPs</a:t>
            </a:r>
            <a:endParaRPr lang="ko-KR" altLang="en-US" sz="1599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6566372" y="9681233"/>
            <a:ext cx="1857830" cy="9579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2" b="1" dirty="0">
                <a:solidFill>
                  <a:schemeClr val="tx1"/>
                </a:solidFill>
              </a:rPr>
              <a:t>Pooled Data</a:t>
            </a:r>
          </a:p>
          <a:p>
            <a:pPr algn="ctr"/>
            <a:r>
              <a:rPr lang="en-US" altLang="ko-KR" sz="1599" dirty="0">
                <a:solidFill>
                  <a:schemeClr val="tx1"/>
                </a:solidFill>
              </a:rPr>
              <a:t>1,434 subjects</a:t>
            </a:r>
          </a:p>
          <a:p>
            <a:pPr algn="ctr"/>
            <a:r>
              <a:rPr lang="en-US" altLang="ko-KR" sz="1599" dirty="0">
                <a:solidFill>
                  <a:schemeClr val="tx1"/>
                </a:solidFill>
              </a:rPr>
              <a:t>12 SNPs</a:t>
            </a:r>
            <a:endParaRPr lang="ko-KR" altLang="en-US" sz="1599" dirty="0">
              <a:solidFill>
                <a:schemeClr val="tx1"/>
              </a:solidFill>
            </a:endParaRPr>
          </a:p>
        </p:txBody>
      </p:sp>
      <p:cxnSp>
        <p:nvCxnSpPr>
          <p:cNvPr id="100" name="직선 화살표 연결선 99"/>
          <p:cNvCxnSpPr/>
          <p:nvPr/>
        </p:nvCxnSpPr>
        <p:spPr>
          <a:xfrm>
            <a:off x="7495287" y="10639172"/>
            <a:ext cx="0" cy="25287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7495290" y="11131559"/>
            <a:ext cx="1175798" cy="307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1" dirty="0"/>
              <a:t>- 1 SNP</a:t>
            </a:r>
            <a:endParaRPr lang="ko-KR" altLang="en-US" sz="1401" dirty="0"/>
          </a:p>
        </p:txBody>
      </p:sp>
      <p:sp>
        <p:nvSpPr>
          <p:cNvPr id="102" name="직사각형 101"/>
          <p:cNvSpPr/>
          <p:nvPr/>
        </p:nvSpPr>
        <p:spPr>
          <a:xfrm>
            <a:off x="7495291" y="11420189"/>
            <a:ext cx="994980" cy="3079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1" dirty="0"/>
              <a:t>- 0 SNPs</a:t>
            </a:r>
            <a:endParaRPr lang="ko-KR" altLang="en-US" sz="1401" dirty="0"/>
          </a:p>
        </p:txBody>
      </p:sp>
      <p:sp>
        <p:nvSpPr>
          <p:cNvPr id="103" name="직사각형 102"/>
          <p:cNvSpPr/>
          <p:nvPr/>
        </p:nvSpPr>
        <p:spPr>
          <a:xfrm>
            <a:off x="7495290" y="11706200"/>
            <a:ext cx="1379624" cy="307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1" dirty="0"/>
              <a:t>- 0 SNPs</a:t>
            </a:r>
            <a:endParaRPr lang="ko-KR" altLang="en-US" sz="1401" dirty="0"/>
          </a:p>
        </p:txBody>
      </p:sp>
      <p:sp>
        <p:nvSpPr>
          <p:cNvPr id="59" name="직사각형 58"/>
          <p:cNvSpPr/>
          <p:nvPr/>
        </p:nvSpPr>
        <p:spPr>
          <a:xfrm>
            <a:off x="3863469" y="11421045"/>
            <a:ext cx="2702903" cy="307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1" b="1" dirty="0"/>
              <a:t>Missing genotype rate &gt; 0.05</a:t>
            </a:r>
            <a:endParaRPr lang="ko-KR" altLang="en-US" sz="1401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직사각형 59"/>
              <p:cNvSpPr/>
              <p:nvPr/>
            </p:nvSpPr>
            <p:spPr>
              <a:xfrm>
                <a:off x="3604455" y="11131558"/>
                <a:ext cx="2961923" cy="3079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ko-KR" sz="1401" b="1" dirty="0"/>
                  <a:t>P-value of Fisher’s exact test &lt; 1</a:t>
                </a:r>
                <a14:m>
                  <m:oMath xmlns:m="http://schemas.openxmlformats.org/officeDocument/2006/math">
                    <m:r>
                      <a:rPr lang="en-US" altLang="ko-KR" sz="1401" b="1" i="1">
                        <a:latin typeface="Cambria Math"/>
                      </a:rPr>
                      <m:t>×</m:t>
                    </m:r>
                  </m:oMath>
                </a14:m>
                <a:r>
                  <a:rPr lang="en-US" altLang="ko-KR" sz="1401" b="1" dirty="0"/>
                  <a:t>10</a:t>
                </a:r>
                <a:r>
                  <a:rPr lang="en-US" altLang="ko-KR" sz="1401" b="1" baseline="30000" dirty="0"/>
                  <a:t>-5</a:t>
                </a:r>
                <a:endParaRPr lang="ko-KR" altLang="en-US" sz="1401" b="1" dirty="0"/>
              </a:p>
            </p:txBody>
          </p:sp>
        </mc:Choice>
        <mc:Fallback>
          <p:sp>
            <p:nvSpPr>
              <p:cNvPr id="60" name="직사각형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455" y="11131558"/>
                <a:ext cx="2961923" cy="307905"/>
              </a:xfrm>
              <a:prstGeom prst="rect">
                <a:avLst/>
              </a:prstGeom>
              <a:blipFill>
                <a:blip r:embed="rId3"/>
                <a:stretch>
                  <a:fillRect t="-4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직사각형 64"/>
          <p:cNvSpPr/>
          <p:nvPr/>
        </p:nvSpPr>
        <p:spPr>
          <a:xfrm>
            <a:off x="4963948" y="11708095"/>
            <a:ext cx="1602426" cy="30790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401" b="1" dirty="0"/>
              <a:t>MAF &lt; 0.05</a:t>
            </a:r>
            <a:endParaRPr lang="ko-KR" altLang="en-US" sz="1401" b="1" dirty="0"/>
          </a:p>
        </p:txBody>
      </p:sp>
      <p:sp>
        <p:nvSpPr>
          <p:cNvPr id="73" name="직사각형 72"/>
          <p:cNvSpPr/>
          <p:nvPr/>
        </p:nvSpPr>
        <p:spPr>
          <a:xfrm>
            <a:off x="2887136" y="10807550"/>
            <a:ext cx="937561" cy="338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99" b="1" dirty="0"/>
              <a:t>SNP QC</a:t>
            </a:r>
            <a:endParaRPr lang="ko-KR" altLang="en-US" sz="1599" b="1" dirty="0"/>
          </a:p>
        </p:txBody>
      </p:sp>
      <p:sp>
        <p:nvSpPr>
          <p:cNvPr id="116" name="직사각형 115"/>
          <p:cNvSpPr/>
          <p:nvPr/>
        </p:nvSpPr>
        <p:spPr>
          <a:xfrm>
            <a:off x="2919413" y="12380118"/>
            <a:ext cx="3646962" cy="307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1" b="1" dirty="0"/>
              <a:t>Missing genotype rate &gt; 0.05</a:t>
            </a:r>
            <a:endParaRPr lang="ko-KR" altLang="en-US" sz="1401" b="1" dirty="0"/>
          </a:p>
        </p:txBody>
      </p:sp>
      <p:sp>
        <p:nvSpPr>
          <p:cNvPr id="118" name="직사각형 117"/>
          <p:cNvSpPr/>
          <p:nvPr/>
        </p:nvSpPr>
        <p:spPr>
          <a:xfrm>
            <a:off x="2887139" y="12084019"/>
            <a:ext cx="1695367" cy="338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99" b="1" dirty="0"/>
              <a:t>Subject QC</a:t>
            </a:r>
            <a:endParaRPr lang="ko-KR" altLang="en-US" sz="1599" b="1" dirty="0"/>
          </a:p>
        </p:txBody>
      </p:sp>
      <p:sp>
        <p:nvSpPr>
          <p:cNvPr id="121" name="직사각형 120"/>
          <p:cNvSpPr/>
          <p:nvPr/>
        </p:nvSpPr>
        <p:spPr>
          <a:xfrm>
            <a:off x="7495290" y="12371747"/>
            <a:ext cx="1379624" cy="307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1" dirty="0"/>
              <a:t>- 0 subjects</a:t>
            </a:r>
            <a:endParaRPr lang="ko-KR" altLang="en-US" sz="1401" dirty="0"/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6566373" y="13221754"/>
            <a:ext cx="1857601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ko-KR" sz="1902" b="1" dirty="0">
                <a:solidFill>
                  <a:prstClr val="black"/>
                </a:solidFill>
              </a:rPr>
              <a:t>Pooled Data</a:t>
            </a:r>
          </a:p>
          <a:p>
            <a:pPr lvl="0" algn="ctr"/>
            <a:r>
              <a:rPr lang="en-US" altLang="ko-KR" sz="1599" dirty="0">
                <a:solidFill>
                  <a:prstClr val="black"/>
                </a:solidFill>
              </a:rPr>
              <a:t>1,434 subjects</a:t>
            </a:r>
          </a:p>
          <a:p>
            <a:pPr lvl="0" algn="ctr"/>
            <a:r>
              <a:rPr lang="en-US" altLang="ko-KR" sz="1599" dirty="0">
                <a:solidFill>
                  <a:prstClr val="black"/>
                </a:solidFill>
              </a:rPr>
              <a:t>11 SNPs</a:t>
            </a:r>
            <a:endParaRPr lang="ko-KR" altLang="en-US" sz="1599" dirty="0">
              <a:solidFill>
                <a:prstClr val="black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0615754" y="4635036"/>
            <a:ext cx="2431294" cy="708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1" b="1" dirty="0"/>
              <a:t>Only </a:t>
            </a:r>
            <a:br>
              <a:rPr lang="en-US" altLang="ko-KR" sz="2001" b="1" dirty="0"/>
            </a:br>
            <a:r>
              <a:rPr lang="en-US" altLang="ko-KR" sz="2001" b="1" dirty="0"/>
              <a:t>overlapped SNPs</a:t>
            </a:r>
          </a:p>
        </p:txBody>
      </p:sp>
      <p:sp>
        <p:nvSpPr>
          <p:cNvPr id="112" name="직사각형 111"/>
          <p:cNvSpPr/>
          <p:nvPr/>
        </p:nvSpPr>
        <p:spPr>
          <a:xfrm>
            <a:off x="10615754" y="5754294"/>
            <a:ext cx="2431294" cy="708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1" b="1" dirty="0"/>
              <a:t>Quality </a:t>
            </a:r>
          </a:p>
          <a:p>
            <a:r>
              <a:rPr lang="en-US" altLang="ko-KR" sz="2001" b="1" dirty="0"/>
              <a:t>Controls</a:t>
            </a:r>
          </a:p>
        </p:txBody>
      </p:sp>
      <p:cxnSp>
        <p:nvCxnSpPr>
          <p:cNvPr id="123" name="직선 연결선 122"/>
          <p:cNvCxnSpPr/>
          <p:nvPr/>
        </p:nvCxnSpPr>
        <p:spPr>
          <a:xfrm>
            <a:off x="6199519" y="9164867"/>
            <a:ext cx="0" cy="2339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8775807" y="9164867"/>
            <a:ext cx="0" cy="2339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>
            <a:off x="6199530" y="9398865"/>
            <a:ext cx="257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>
            <a:off x="7494692" y="9398868"/>
            <a:ext cx="0" cy="2339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직사각형 144"/>
          <p:cNvSpPr/>
          <p:nvPr/>
        </p:nvSpPr>
        <p:spPr>
          <a:xfrm>
            <a:off x="10615754" y="9681229"/>
            <a:ext cx="2431294" cy="708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1" b="1" dirty="0"/>
              <a:t>Only </a:t>
            </a:r>
            <a:br>
              <a:rPr lang="en-US" altLang="ko-KR" sz="2001" b="1" dirty="0"/>
            </a:br>
            <a:r>
              <a:rPr lang="en-US" altLang="ko-KR" sz="2001" b="1" dirty="0"/>
              <a:t>overlapped SNPs</a:t>
            </a:r>
          </a:p>
        </p:txBody>
      </p:sp>
      <p:sp>
        <p:nvSpPr>
          <p:cNvPr id="146" name="직사각형 145"/>
          <p:cNvSpPr/>
          <p:nvPr/>
        </p:nvSpPr>
        <p:spPr>
          <a:xfrm>
            <a:off x="10615754" y="10807555"/>
            <a:ext cx="2431294" cy="708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1" b="1" dirty="0"/>
              <a:t>Quality </a:t>
            </a:r>
          </a:p>
          <a:p>
            <a:r>
              <a:rPr lang="en-US" altLang="ko-KR" sz="2001" b="1" dirty="0"/>
              <a:t>Controls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4963946" y="12679523"/>
            <a:ext cx="1602426" cy="30790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401" b="1" dirty="0"/>
              <a:t>IBS &gt; 0.8</a:t>
            </a:r>
            <a:endParaRPr lang="ko-KR" altLang="en-US" sz="1401" b="1" dirty="0"/>
          </a:p>
        </p:txBody>
      </p:sp>
      <p:sp>
        <p:nvSpPr>
          <p:cNvPr id="74" name="직사각형 73"/>
          <p:cNvSpPr/>
          <p:nvPr/>
        </p:nvSpPr>
        <p:spPr>
          <a:xfrm>
            <a:off x="7495290" y="12662823"/>
            <a:ext cx="1379624" cy="307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1" dirty="0"/>
              <a:t>- 0 subjects</a:t>
            </a:r>
            <a:endParaRPr lang="ko-KR" altLang="en-US" sz="1401" dirty="0"/>
          </a:p>
        </p:txBody>
      </p:sp>
    </p:spTree>
    <p:extLst>
      <p:ext uri="{BB962C8B-B14F-4D97-AF65-F5344CB8AC3E}">
        <p14:creationId xmlns:p14="http://schemas.microsoft.com/office/powerpoint/2010/main" val="956454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984947"/>
              </p:ext>
            </p:extLst>
          </p:nvPr>
        </p:nvGraphicFramePr>
        <p:xfrm>
          <a:off x="5941219" y="9776625"/>
          <a:ext cx="4318000" cy="83819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21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3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96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SNPs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NR2F2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96869157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96883492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0.0256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MCTP2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94774767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95027181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0.4949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SPATA8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97326619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97328845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altLang="ko-KR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0.5209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366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911850"/>
              </p:ext>
            </p:extLst>
          </p:nvPr>
        </p:nvGraphicFramePr>
        <p:xfrm>
          <a:off x="2291515" y="3617827"/>
          <a:ext cx="10800294" cy="9239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0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0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00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00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11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800" dirty="0"/>
                        <a:t>Prevalence</a:t>
                      </a:r>
                      <a:endParaRPr lang="ko-KR" altLang="en-US" sz="3800" dirty="0"/>
                    </a:p>
                  </a:txBody>
                  <a:tcPr marL="91441" marR="91441" marT="45719" marB="4571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800" dirty="0"/>
                    </a:p>
                  </a:txBody>
                  <a:tcPr marL="91441" marR="91441" marT="45719" marB="4571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800" dirty="0"/>
                        <a:t>rs4544201</a:t>
                      </a:r>
                      <a:endParaRPr lang="ko-KR" altLang="en-US" sz="3800" dirty="0"/>
                    </a:p>
                  </a:txBody>
                  <a:tcPr marL="91441" marR="91441" marT="45719" marB="4571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800" dirty="0"/>
                        <a:t>rs2006950</a:t>
                      </a:r>
                      <a:endParaRPr lang="ko-KR" altLang="en-US" sz="3800" dirty="0"/>
                    </a:p>
                  </a:txBody>
                  <a:tcPr marL="91441" marR="91441" marT="45719" marB="4571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118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800" dirty="0"/>
                        <a:t>10</a:t>
                      </a:r>
                      <a:r>
                        <a:rPr lang="en-US" altLang="ko-KR" sz="3800" baseline="30000" dirty="0"/>
                        <a:t>-6</a:t>
                      </a:r>
                      <a:endParaRPr lang="ko-KR" altLang="en-US" sz="3800" dirty="0"/>
                    </a:p>
                  </a:txBody>
                  <a:tcPr marL="91441" marR="91441" marT="45719" marB="4571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800" i="1" dirty="0"/>
                        <a:t>h</a:t>
                      </a:r>
                      <a:r>
                        <a:rPr lang="en-US" altLang="ko-KR" sz="3800" i="1" baseline="-25000" dirty="0"/>
                        <a:t>SNP</a:t>
                      </a:r>
                      <a:r>
                        <a:rPr lang="en-US" altLang="ko-KR" sz="3800" i="1" baseline="30000" dirty="0"/>
                        <a:t>2</a:t>
                      </a:r>
                      <a:endParaRPr lang="ko-KR" altLang="en-US" sz="3800" i="1" dirty="0"/>
                    </a:p>
                  </a:txBody>
                  <a:tcPr marL="91441" marR="91441" marT="45719" marB="45719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3800" dirty="0"/>
                    </a:p>
                  </a:txBody>
                  <a:tcPr marL="91441" marR="91441" marT="45719" marB="45719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18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800" dirty="0"/>
                    </a:p>
                  </a:txBody>
                  <a:tcPr marL="91441" marR="91441" marT="45719" marB="4571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800" dirty="0"/>
                    </a:p>
                  </a:txBody>
                  <a:tcPr marL="91441" marR="91441" marT="45719" marB="4571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800"/>
                    </a:p>
                  </a:txBody>
                  <a:tcPr marL="91441" marR="91441" marT="45719" marB="4571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118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800" dirty="0"/>
                    </a:p>
                  </a:txBody>
                  <a:tcPr marL="91441" marR="91441" marT="45719" marB="4571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800" dirty="0"/>
                    </a:p>
                  </a:txBody>
                  <a:tcPr marL="91441" marR="91441" marT="45719" marB="4571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800" dirty="0"/>
                    </a:p>
                  </a:txBody>
                  <a:tcPr marL="91441" marR="91441" marT="45719" marB="4571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118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800" dirty="0"/>
                        <a:t>10</a:t>
                      </a:r>
                      <a:r>
                        <a:rPr lang="en-US" altLang="ko-KR" sz="3800" baseline="30000" dirty="0"/>
                        <a:t>-5</a:t>
                      </a:r>
                      <a:endParaRPr lang="ko-KR" altLang="en-US" sz="3800" dirty="0"/>
                    </a:p>
                  </a:txBody>
                  <a:tcPr marL="91441" marR="91441" marT="45719" marB="4571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800" i="1" dirty="0"/>
                        <a:t>h</a:t>
                      </a:r>
                      <a:r>
                        <a:rPr lang="en-US" altLang="ko-KR" sz="3800" i="1" baseline="-25000" dirty="0"/>
                        <a:t>SNP</a:t>
                      </a:r>
                      <a:r>
                        <a:rPr lang="en-US" altLang="ko-KR" sz="3800" i="1" baseline="30000" dirty="0"/>
                        <a:t>2</a:t>
                      </a:r>
                      <a:endParaRPr lang="ko-KR" altLang="en-US" sz="3800" i="1" dirty="0"/>
                    </a:p>
                  </a:txBody>
                  <a:tcPr marL="91441" marR="91441" marT="45719" marB="45719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3800" dirty="0"/>
                    </a:p>
                  </a:txBody>
                  <a:tcPr marL="91441" marR="91441" marT="45719" marB="45719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118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800" dirty="0"/>
                    </a:p>
                  </a:txBody>
                  <a:tcPr marL="91441" marR="91441" marT="45719" marB="4571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800" dirty="0"/>
                    </a:p>
                  </a:txBody>
                  <a:tcPr marL="91441" marR="91441" marT="45719" marB="4571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800"/>
                    </a:p>
                  </a:txBody>
                  <a:tcPr marL="91441" marR="91441" marT="45719" marB="4571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118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800"/>
                    </a:p>
                  </a:txBody>
                  <a:tcPr marL="91441" marR="91441" marT="45719" marB="4571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800" dirty="0"/>
                    </a:p>
                  </a:txBody>
                  <a:tcPr marL="91441" marR="91441" marT="45719" marB="4571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800" dirty="0"/>
                    </a:p>
                  </a:txBody>
                  <a:tcPr marL="91441" marR="91441" marT="45719" marB="4571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118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800" dirty="0"/>
                        <a:t>10</a:t>
                      </a:r>
                      <a:r>
                        <a:rPr lang="en-US" altLang="ko-KR" sz="3800" baseline="30000" dirty="0"/>
                        <a:t>-4</a:t>
                      </a:r>
                      <a:endParaRPr lang="ko-KR" altLang="en-US" sz="3800" dirty="0"/>
                    </a:p>
                  </a:txBody>
                  <a:tcPr marL="91441" marR="91441" marT="45719" marB="4571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800" i="1" dirty="0"/>
                        <a:t>h</a:t>
                      </a:r>
                      <a:r>
                        <a:rPr lang="en-US" altLang="ko-KR" sz="3800" i="1" baseline="-25000" dirty="0"/>
                        <a:t>SNP</a:t>
                      </a:r>
                      <a:r>
                        <a:rPr lang="en-US" altLang="ko-KR" sz="3800" i="1" baseline="30000" dirty="0"/>
                        <a:t>2</a:t>
                      </a:r>
                      <a:endParaRPr lang="ko-KR" altLang="en-US" sz="3800" i="1" dirty="0"/>
                    </a:p>
                  </a:txBody>
                  <a:tcPr marL="91441" marR="91441" marT="45719" marB="45719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3800" dirty="0"/>
                    </a:p>
                  </a:txBody>
                  <a:tcPr marL="91441" marR="91441" marT="45719" marB="45719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7118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800" dirty="0"/>
                    </a:p>
                  </a:txBody>
                  <a:tcPr marL="91441" marR="91441" marT="45719" marB="4571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800" dirty="0"/>
                    </a:p>
                  </a:txBody>
                  <a:tcPr marL="91441" marR="91441" marT="45719" marB="4571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800"/>
                    </a:p>
                  </a:txBody>
                  <a:tcPr marL="91441" marR="91441" marT="45719" marB="45719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7118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800"/>
                    </a:p>
                  </a:txBody>
                  <a:tcPr marL="91441" marR="91441" marT="45719" marB="4571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800" dirty="0"/>
                    </a:p>
                  </a:txBody>
                  <a:tcPr marL="91441" marR="91441" marT="45719" marB="4571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800" dirty="0"/>
                    </a:p>
                  </a:txBody>
                  <a:tcPr marL="91441" marR="91441" marT="45719" marB="45719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7118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800" dirty="0"/>
                        <a:t>10</a:t>
                      </a:r>
                      <a:r>
                        <a:rPr lang="en-US" altLang="ko-KR" sz="3800" baseline="30000" dirty="0"/>
                        <a:t>-3</a:t>
                      </a:r>
                      <a:endParaRPr lang="ko-KR" altLang="en-US" sz="3800" dirty="0"/>
                    </a:p>
                  </a:txBody>
                  <a:tcPr marL="91441" marR="91441" marT="45719" marB="4571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800" i="1" dirty="0"/>
                        <a:t>h</a:t>
                      </a:r>
                      <a:r>
                        <a:rPr lang="en-US" altLang="ko-KR" sz="3800" i="1" baseline="-25000" dirty="0"/>
                        <a:t>SNP</a:t>
                      </a:r>
                      <a:r>
                        <a:rPr lang="en-US" altLang="ko-KR" sz="3800" i="1" baseline="30000" dirty="0"/>
                        <a:t>2</a:t>
                      </a:r>
                      <a:endParaRPr lang="ko-KR" altLang="en-US" sz="3800" i="1" dirty="0"/>
                    </a:p>
                  </a:txBody>
                  <a:tcPr marL="91441" marR="91441" marT="45719" marB="45719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3800" dirty="0"/>
                    </a:p>
                  </a:txBody>
                  <a:tcPr marL="91441" marR="91441" marT="45719" marB="45719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7118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800" dirty="0"/>
                    </a:p>
                  </a:txBody>
                  <a:tcPr marL="91441" marR="91441" marT="45719" marB="4571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800" dirty="0"/>
                    </a:p>
                  </a:txBody>
                  <a:tcPr marL="91441" marR="91441" marT="45719" marB="4571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800"/>
                    </a:p>
                  </a:txBody>
                  <a:tcPr marL="91441" marR="91441" marT="45719" marB="45719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7118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800"/>
                    </a:p>
                  </a:txBody>
                  <a:tcPr marL="91441" marR="91441" marT="45719" marB="4571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800" dirty="0"/>
                    </a:p>
                  </a:txBody>
                  <a:tcPr marL="91441" marR="91441" marT="45719" marB="4571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800" dirty="0"/>
                    </a:p>
                  </a:txBody>
                  <a:tcPr marL="91441" marR="91441" marT="45719" marB="45719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7118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800" dirty="0"/>
                        <a:t>10</a:t>
                      </a:r>
                      <a:r>
                        <a:rPr lang="en-US" altLang="ko-KR" sz="3800" baseline="30000" dirty="0"/>
                        <a:t>-2</a:t>
                      </a:r>
                      <a:endParaRPr lang="ko-KR" altLang="en-US" sz="3800" dirty="0"/>
                    </a:p>
                  </a:txBody>
                  <a:tcPr marL="91441" marR="91441" marT="45719" marB="45719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800" i="1" dirty="0"/>
                        <a:t>h</a:t>
                      </a:r>
                      <a:r>
                        <a:rPr lang="en-US" altLang="ko-KR" sz="3800" i="1" baseline="-25000" dirty="0"/>
                        <a:t>SNP</a:t>
                      </a:r>
                      <a:r>
                        <a:rPr lang="en-US" altLang="ko-KR" sz="3800" i="1" baseline="30000" dirty="0"/>
                        <a:t>2</a:t>
                      </a:r>
                      <a:endParaRPr lang="ko-KR" altLang="en-US" sz="3800" i="1" dirty="0"/>
                    </a:p>
                  </a:txBody>
                  <a:tcPr marL="91441" marR="91441" marT="45719" marB="45719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3800" dirty="0"/>
                    </a:p>
                  </a:txBody>
                  <a:tcPr marL="91441" marR="91441" marT="45719" marB="45719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67118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800" dirty="0"/>
                    </a:p>
                  </a:txBody>
                  <a:tcPr marL="91441" marR="91441" marT="45719" marB="4571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800" dirty="0"/>
                    </a:p>
                  </a:txBody>
                  <a:tcPr marL="91441" marR="91441" marT="45719" marB="4571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800"/>
                    </a:p>
                  </a:txBody>
                  <a:tcPr marL="91441" marR="91441" marT="45719" marB="45719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671182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800"/>
                    </a:p>
                  </a:txBody>
                  <a:tcPr marL="91441" marR="91441" marT="45719" marB="4571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800" dirty="0"/>
                    </a:p>
                  </a:txBody>
                  <a:tcPr marL="91441" marR="91441" marT="45719" marB="45719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800" dirty="0"/>
                    </a:p>
                  </a:txBody>
                  <a:tcPr marL="91441" marR="91441" marT="45719" marB="45719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915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976348" y="3461200"/>
            <a:ext cx="10421639" cy="7715748"/>
            <a:chOff x="2976347" y="617191"/>
            <a:chExt cx="10421640" cy="7715746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111271" y="5241257"/>
              <a:ext cx="9546756" cy="3091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7413" y="1936797"/>
              <a:ext cx="10260574" cy="3298041"/>
            </a:xfrm>
            <a:prstGeom prst="rect">
              <a:avLst/>
            </a:prstGeom>
          </p:spPr>
        </p:pic>
        <p:pic>
          <p:nvPicPr>
            <p:cNvPr id="2052" name="Picture 4" descr="C:\Users\김원지\Desktop\LAM\figures\chr15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631705"/>
              <a:ext cx="8651462" cy="195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직선 연결선 5"/>
            <p:cNvCxnSpPr/>
            <p:nvPr/>
          </p:nvCxnSpPr>
          <p:spPr>
            <a:xfrm flipV="1">
              <a:off x="4114800" y="765175"/>
              <a:ext cx="8086725" cy="1171624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12392025" y="765175"/>
              <a:ext cx="332550" cy="1101725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2976347" y="617191"/>
              <a:ext cx="11416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Chromosome 15</a:t>
              </a:r>
              <a:endParaRPr lang="ko-KR" altLang="en-US" sz="900" dirty="0">
                <a:latin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1190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55"/>
          <a:stretch/>
        </p:blipFill>
        <p:spPr bwMode="auto">
          <a:xfrm>
            <a:off x="3049266" y="4742710"/>
            <a:ext cx="9670764" cy="267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945" y="7408154"/>
            <a:ext cx="10260568" cy="1649022"/>
          </a:xfrm>
          <a:prstGeom prst="rect">
            <a:avLst/>
          </a:prstGeom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4802" y="3478004"/>
            <a:ext cx="8651461" cy="19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 flipV="1">
            <a:off x="4286254" y="3609183"/>
            <a:ext cx="7776210" cy="1171624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2321538" y="3609183"/>
            <a:ext cx="236761" cy="1171624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76354" y="3461199"/>
            <a:ext cx="11416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Chromosome 15</a:t>
            </a:r>
            <a:endParaRPr lang="ko-KR" altLang="en-US" sz="900" dirty="0">
              <a:latin typeface="DejaVu Sans" panose="020B0603030804020204" pitchFamily="34" charset="0"/>
              <a:cs typeface="DejaVu Sans" panose="020B0603030804020204" pitchFamily="34" charset="0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881393" y="9684373"/>
            <a:ext cx="5118278" cy="2788053"/>
            <a:chOff x="5541080" y="6858001"/>
            <a:chExt cx="5118276" cy="2788054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243" b="18218"/>
            <a:stretch/>
          </p:blipFill>
          <p:spPr>
            <a:xfrm>
              <a:off x="5541081" y="6858001"/>
              <a:ext cx="5118275" cy="2400300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7570" b="1"/>
            <a:stretch/>
          </p:blipFill>
          <p:spPr>
            <a:xfrm>
              <a:off x="5541080" y="9204326"/>
              <a:ext cx="5118275" cy="441729"/>
            </a:xfrm>
            <a:prstGeom prst="rect">
              <a:avLst/>
            </a:prstGeom>
          </p:spPr>
        </p:pic>
      </p:grpSp>
      <p:cxnSp>
        <p:nvCxnSpPr>
          <p:cNvPr id="17" name="직선 연결선 16"/>
          <p:cNvCxnSpPr/>
          <p:nvPr/>
        </p:nvCxnSpPr>
        <p:spPr>
          <a:xfrm flipV="1">
            <a:off x="6438903" y="8736812"/>
            <a:ext cx="1897381" cy="947565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 flipV="1">
            <a:off x="9464044" y="8790149"/>
            <a:ext cx="1021081" cy="894225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452127" y="9461244"/>
            <a:ext cx="1999265" cy="246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99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Genotyped + Imputed SNPs</a:t>
            </a:r>
            <a:endParaRPr lang="ko-KR" altLang="en-US" sz="999" dirty="0">
              <a:latin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728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55"/>
          <a:stretch/>
        </p:blipFill>
        <p:spPr bwMode="auto">
          <a:xfrm>
            <a:off x="3049266" y="4742710"/>
            <a:ext cx="9670764" cy="267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945" y="7408154"/>
            <a:ext cx="10260568" cy="1649022"/>
          </a:xfrm>
          <a:prstGeom prst="rect">
            <a:avLst/>
          </a:prstGeom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4802" y="3478004"/>
            <a:ext cx="8651461" cy="19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 flipV="1">
            <a:off x="4286254" y="3609183"/>
            <a:ext cx="7776210" cy="1171624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2321538" y="3609183"/>
            <a:ext cx="236761" cy="1171624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976354" y="3461199"/>
            <a:ext cx="11416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Chromosome 15</a:t>
            </a:r>
            <a:endParaRPr lang="ko-KR" altLang="en-US" sz="900" dirty="0">
              <a:latin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52127" y="9461244"/>
            <a:ext cx="1999265" cy="246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99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Genotyped + Imputed SNPs</a:t>
            </a:r>
            <a:endParaRPr lang="ko-KR" altLang="en-US" sz="999" dirty="0">
              <a:latin typeface="DejaVu Sans" panose="020B0603030804020204" pitchFamily="34" charset="0"/>
              <a:cs typeface="DejaVu Sans" panose="020B0603030804020204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034279" y="9671675"/>
            <a:ext cx="6812515" cy="4537263"/>
            <a:chOff x="5366785" y="6740337"/>
            <a:chExt cx="6299886" cy="4180948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43" b="18445"/>
            <a:stretch/>
          </p:blipFill>
          <p:spPr>
            <a:xfrm>
              <a:off x="5366785" y="6740337"/>
              <a:ext cx="6299886" cy="3384023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7376" b="-7215"/>
            <a:stretch/>
          </p:blipFill>
          <p:spPr>
            <a:xfrm>
              <a:off x="5366785" y="10044985"/>
              <a:ext cx="6299886" cy="876300"/>
            </a:xfrm>
            <a:prstGeom prst="rect">
              <a:avLst/>
            </a:prstGeom>
          </p:spPr>
        </p:pic>
      </p:grpSp>
      <p:cxnSp>
        <p:nvCxnSpPr>
          <p:cNvPr id="17" name="직선 연결선 16"/>
          <p:cNvCxnSpPr/>
          <p:nvPr/>
        </p:nvCxnSpPr>
        <p:spPr>
          <a:xfrm flipV="1">
            <a:off x="5715004" y="8736812"/>
            <a:ext cx="2621279" cy="970644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 flipV="1">
            <a:off x="9464047" y="8790151"/>
            <a:ext cx="1661159" cy="917307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0847077" y="5288762"/>
            <a:ext cx="391161" cy="177801"/>
          </a:xfrm>
          <a:prstGeom prst="rect">
            <a:avLst/>
          </a:prstGeom>
          <a:solidFill>
            <a:schemeClr val="accent4"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74"/>
          </a:p>
        </p:txBody>
      </p:sp>
      <p:sp>
        <p:nvSpPr>
          <p:cNvPr id="19" name="직사각형 18"/>
          <p:cNvSpPr/>
          <p:nvPr/>
        </p:nvSpPr>
        <p:spPr>
          <a:xfrm>
            <a:off x="12150850" y="5466561"/>
            <a:ext cx="430278" cy="177801"/>
          </a:xfrm>
          <a:prstGeom prst="rect">
            <a:avLst/>
          </a:prstGeom>
          <a:solidFill>
            <a:schemeClr val="accent4"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74"/>
          </a:p>
        </p:txBody>
      </p:sp>
      <p:sp>
        <p:nvSpPr>
          <p:cNvPr id="20" name="직사각형 19"/>
          <p:cNvSpPr/>
          <p:nvPr/>
        </p:nvSpPr>
        <p:spPr>
          <a:xfrm>
            <a:off x="4919842" y="5104611"/>
            <a:ext cx="762262" cy="177801"/>
          </a:xfrm>
          <a:prstGeom prst="rect">
            <a:avLst/>
          </a:prstGeom>
          <a:solidFill>
            <a:schemeClr val="accent4">
              <a:alpha val="3686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74"/>
          </a:p>
        </p:txBody>
      </p:sp>
      <p:sp>
        <p:nvSpPr>
          <p:cNvPr id="13" name="TextBox 12"/>
          <p:cNvSpPr txBox="1"/>
          <p:nvPr/>
        </p:nvSpPr>
        <p:spPr>
          <a:xfrm>
            <a:off x="2374900" y="4931152"/>
            <a:ext cx="428322" cy="338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99" dirty="0"/>
              <a:t>(A)</a:t>
            </a:r>
            <a:endParaRPr lang="ko-KR" altLang="en-US" sz="1599" dirty="0"/>
          </a:p>
        </p:txBody>
      </p:sp>
      <p:sp>
        <p:nvSpPr>
          <p:cNvPr id="22" name="TextBox 21"/>
          <p:cNvSpPr txBox="1"/>
          <p:nvPr/>
        </p:nvSpPr>
        <p:spPr>
          <a:xfrm>
            <a:off x="2374900" y="9711632"/>
            <a:ext cx="421910" cy="338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99" dirty="0"/>
              <a:t>(B)</a:t>
            </a:r>
            <a:endParaRPr lang="ko-KR" altLang="en-US" sz="1599" dirty="0"/>
          </a:p>
        </p:txBody>
      </p:sp>
    </p:spTree>
    <p:extLst>
      <p:ext uri="{BB962C8B-B14F-4D97-AF65-F5344CB8AC3E}">
        <p14:creationId xmlns:p14="http://schemas.microsoft.com/office/powerpoint/2010/main" val="3692919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976351" y="3461201"/>
            <a:ext cx="9789914" cy="10451311"/>
            <a:chOff x="2976347" y="617191"/>
            <a:chExt cx="9789915" cy="10451313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2" b="23655"/>
            <a:stretch/>
          </p:blipFill>
          <p:spPr bwMode="auto">
            <a:xfrm>
              <a:off x="3143249" y="1898698"/>
              <a:ext cx="9576779" cy="2674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61"/>
            <a:stretch/>
          </p:blipFill>
          <p:spPr>
            <a:xfrm>
              <a:off x="3146941" y="4564146"/>
              <a:ext cx="9577167" cy="1649020"/>
            </a:xfrm>
            <a:prstGeom prst="rect">
              <a:avLst/>
            </a:prstGeom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114800" y="633998"/>
              <a:ext cx="8651462" cy="1909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직선 연결선 5"/>
            <p:cNvCxnSpPr/>
            <p:nvPr/>
          </p:nvCxnSpPr>
          <p:spPr>
            <a:xfrm flipV="1">
              <a:off x="4286250" y="765175"/>
              <a:ext cx="7776210" cy="1171624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12321540" y="765175"/>
              <a:ext cx="236760" cy="1171624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2976347" y="617191"/>
              <a:ext cx="11416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Chromosome 15</a:t>
              </a:r>
              <a:endParaRPr lang="ko-KR" altLang="en-US" sz="900" dirty="0">
                <a:latin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 flipV="1">
              <a:off x="5603132" y="5892801"/>
              <a:ext cx="2733148" cy="970647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H="1" flipV="1">
              <a:off x="9464040" y="5946141"/>
              <a:ext cx="1761679" cy="894224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/>
            <p:cNvSpPr txBox="1"/>
            <p:nvPr/>
          </p:nvSpPr>
          <p:spPr>
            <a:xfrm>
              <a:off x="7452119" y="6617226"/>
              <a:ext cx="1999265" cy="2460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99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Genotyped + Imputed SNPs</a:t>
              </a:r>
              <a:endParaRPr lang="ko-KR" altLang="en-US" sz="999" dirty="0">
                <a:latin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6"/>
            <a:srcRect t="1382" b="17415"/>
            <a:stretch/>
          </p:blipFill>
          <p:spPr>
            <a:xfrm>
              <a:off x="5014435" y="6855884"/>
              <a:ext cx="6814086" cy="3707341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7570" b="1"/>
            <a:stretch/>
          </p:blipFill>
          <p:spPr>
            <a:xfrm>
              <a:off x="4938727" y="10462748"/>
              <a:ext cx="7018847" cy="6057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4775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2899867" y="3547853"/>
            <a:ext cx="10021135" cy="10644328"/>
            <a:chOff x="5658564" y="12110594"/>
            <a:chExt cx="10021135" cy="10644329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1" b="24131"/>
            <a:stretch/>
          </p:blipFill>
          <p:spPr>
            <a:xfrm>
              <a:off x="5658564" y="13516537"/>
              <a:ext cx="10021133" cy="2764864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074"/>
            <a:stretch/>
          </p:blipFill>
          <p:spPr>
            <a:xfrm>
              <a:off x="5658565" y="16281401"/>
              <a:ext cx="10021134" cy="1733137"/>
            </a:xfrm>
            <a:prstGeom prst="rect">
              <a:avLst/>
            </a:prstGeom>
          </p:spPr>
        </p:pic>
        <p:pic>
          <p:nvPicPr>
            <p:cNvPr id="19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929"/>
            <a:stretch/>
          </p:blipFill>
          <p:spPr bwMode="auto">
            <a:xfrm>
              <a:off x="7847378" y="18589999"/>
              <a:ext cx="6694368" cy="36894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10287774" y="18396405"/>
              <a:ext cx="2087430" cy="2540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51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Genotyped + Imputed SNPs</a:t>
              </a:r>
              <a:endParaRPr lang="ko-KR" altLang="en-US" sz="1051" dirty="0">
                <a:latin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  <p:pic>
          <p:nvPicPr>
            <p:cNvPr id="21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7182"/>
            <a:stretch/>
          </p:blipFill>
          <p:spPr bwMode="auto">
            <a:xfrm>
              <a:off x="7851945" y="22178714"/>
              <a:ext cx="6694368" cy="576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69002" y="12123015"/>
              <a:ext cx="8910695" cy="190603"/>
            </a:xfrm>
            <a:prstGeom prst="rect">
              <a:avLst/>
            </a:prstGeom>
          </p:spPr>
        </p:pic>
        <p:cxnSp>
          <p:nvCxnSpPr>
            <p:cNvPr id="23" name="직선 연결선 22"/>
            <p:cNvCxnSpPr/>
            <p:nvPr/>
          </p:nvCxnSpPr>
          <p:spPr>
            <a:xfrm flipV="1">
              <a:off x="6769002" y="12273070"/>
              <a:ext cx="8208912" cy="1336692"/>
            </a:xfrm>
            <a:prstGeom prst="line">
              <a:avLst/>
            </a:prstGeom>
            <a:ln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>
              <a:off x="15216798" y="12273070"/>
              <a:ext cx="432048" cy="1359986"/>
            </a:xfrm>
            <a:prstGeom prst="line">
              <a:avLst/>
            </a:prstGeom>
            <a:ln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V="1">
              <a:off x="8497194" y="17673670"/>
              <a:ext cx="2880320" cy="929311"/>
            </a:xfrm>
            <a:prstGeom prst="line">
              <a:avLst/>
            </a:prstGeom>
            <a:ln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12279710" y="17677292"/>
              <a:ext cx="1690092" cy="925689"/>
            </a:xfrm>
            <a:prstGeom prst="line">
              <a:avLst/>
            </a:prstGeom>
            <a:ln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49853" y="12110594"/>
              <a:ext cx="1034257" cy="2155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1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Chromosome 15</a:t>
              </a:r>
              <a:endParaRPr lang="ko-KR" altLang="en-US" sz="801" dirty="0">
                <a:latin typeface="DejaVu Sans" panose="020B0603030804020204" pitchFamily="34" charset="0"/>
                <a:cs typeface="DejaVu Sans" panose="020B06030308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1758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080591"/>
              </p:ext>
            </p:extLst>
          </p:nvPr>
        </p:nvGraphicFramePr>
        <p:xfrm>
          <a:off x="1178625" y="4337334"/>
          <a:ext cx="3729131" cy="4336298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07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80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600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CHR</a:t>
                      </a:r>
                    </a:p>
                  </a:txBody>
                  <a:tcPr marL="7621" marR="7621" marT="7621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PICS_SNPs</a:t>
                      </a:r>
                    </a:p>
                  </a:txBody>
                  <a:tcPr marL="7621" marR="7621" marT="7621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Position</a:t>
                      </a:r>
                    </a:p>
                  </a:txBody>
                  <a:tcPr marL="7621" marR="7621" marT="7621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PICS probability</a:t>
                      </a:r>
                    </a:p>
                  </a:txBody>
                  <a:tcPr marL="7621" marR="7621" marT="7621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1">
                <a:tc v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rs4544201</a:t>
                      </a:r>
                    </a:p>
                  </a:txBody>
                  <a:tcPr marL="7621" marR="7621" marT="762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rs206950</a:t>
                      </a:r>
                    </a:p>
                  </a:txBody>
                  <a:tcPr marL="7621" marR="7621" marT="762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53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rs2006950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96179390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0.0162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0.2927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53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rs4544201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96167827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0.1529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0.0313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53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rs4433763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96178751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0.151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953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rs8029996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96168770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0.0804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0.0273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953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rs6496128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96168303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0.0804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0.0273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953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rs4628911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96167905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0.0804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0.0273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953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rs58878263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96171069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0.0694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0.0255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953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rs4551988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96169589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0.0612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0.0238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953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rs8040665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96175692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0.0544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0.0296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953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rs34488045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0.0541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0.0213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953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rs17504029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96177670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0.0491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953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rs16975396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96158705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0.0403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0.0178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953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rs16975389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96153782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0.0337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0.0153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953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rs8040168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96176096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0.0334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0.0308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953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rs55804812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96151256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0.0311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953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rs2397810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96148765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0.0175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0.0301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953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rs10520790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96151040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0.0287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0.0135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953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rs8039789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96175483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0.0282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0.0269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953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rs17581137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96146414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0.0151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0.0259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8953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rs6496126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96148439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0.0225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953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rs59125351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96144157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0.0208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880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02907" y="4172945"/>
            <a:ext cx="1857830" cy="9579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2" b="1" dirty="0">
                <a:solidFill>
                  <a:schemeClr val="tx1"/>
                </a:solidFill>
              </a:rPr>
              <a:t>Case</a:t>
            </a:r>
          </a:p>
          <a:p>
            <a:pPr algn="ctr"/>
            <a:r>
              <a:rPr lang="en-US" altLang="ko-KR" sz="1599" dirty="0">
                <a:solidFill>
                  <a:schemeClr val="tx1"/>
                </a:solidFill>
              </a:rPr>
              <a:t>479 subjects</a:t>
            </a:r>
          </a:p>
          <a:p>
            <a:pPr algn="ctr"/>
            <a:r>
              <a:rPr lang="en-US" altLang="ko-KR" sz="1599" dirty="0">
                <a:solidFill>
                  <a:schemeClr val="tx1"/>
                </a:solidFill>
              </a:rPr>
              <a:t>716,503 SNPs</a:t>
            </a:r>
            <a:endParaRPr lang="ko-KR" altLang="en-US" sz="1599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79192" y="4172945"/>
            <a:ext cx="1857830" cy="9579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2" b="1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altLang="ko-KR" sz="1599" dirty="0">
                <a:solidFill>
                  <a:schemeClr val="tx1"/>
                </a:solidFill>
              </a:rPr>
              <a:t>1,261 subjects</a:t>
            </a:r>
          </a:p>
          <a:p>
            <a:pPr algn="ctr"/>
            <a:r>
              <a:rPr lang="en-US" altLang="ko-KR" sz="1599" dirty="0">
                <a:solidFill>
                  <a:schemeClr val="tx1"/>
                </a:solidFill>
              </a:rPr>
              <a:t>630,860 SNPs</a:t>
            </a:r>
            <a:endParaRPr lang="en-US" altLang="ko-KR" sz="1401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4" idx="2"/>
          </p:cNvCxnSpPr>
          <p:nvPr/>
        </p:nvCxnSpPr>
        <p:spPr>
          <a:xfrm>
            <a:off x="3231822" y="5130884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5808107" y="5130884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2302908" y="5549285"/>
            <a:ext cx="1857601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2" b="1" dirty="0">
                <a:solidFill>
                  <a:schemeClr val="tx1"/>
                </a:solidFill>
              </a:rPr>
              <a:t>Case</a:t>
            </a:r>
          </a:p>
          <a:p>
            <a:pPr algn="ctr"/>
            <a:r>
              <a:rPr lang="en-US" altLang="ko-KR" sz="1599" dirty="0">
                <a:solidFill>
                  <a:schemeClr val="tx1"/>
                </a:solidFill>
              </a:rPr>
              <a:t>429 subjects</a:t>
            </a:r>
          </a:p>
          <a:p>
            <a:pPr algn="ctr"/>
            <a:r>
              <a:rPr lang="en-US" altLang="ko-KR" sz="1599" dirty="0">
                <a:solidFill>
                  <a:schemeClr val="tx1"/>
                </a:solidFill>
              </a:rPr>
              <a:t>566,115 SNPs</a:t>
            </a:r>
            <a:endParaRPr lang="ko-KR" altLang="en-US" sz="1599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879196" y="5549285"/>
            <a:ext cx="1857601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2" b="1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altLang="ko-KR" sz="1599" dirty="0">
                <a:solidFill>
                  <a:schemeClr val="tx1"/>
                </a:solidFill>
              </a:rPr>
              <a:t>1,261 subjects</a:t>
            </a:r>
          </a:p>
          <a:p>
            <a:pPr algn="ctr"/>
            <a:r>
              <a:rPr lang="en-US" altLang="ko-KR" sz="1599" dirty="0">
                <a:solidFill>
                  <a:schemeClr val="tx1"/>
                </a:solidFill>
              </a:rPr>
              <a:t>574,709 SNPs</a:t>
            </a:r>
            <a:endParaRPr lang="ko-KR" altLang="en-US" sz="1599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>
            <a:stCxn id="9" idx="2"/>
          </p:cNvCxnSpPr>
          <p:nvPr/>
        </p:nvCxnSpPr>
        <p:spPr>
          <a:xfrm>
            <a:off x="3231706" y="6506888"/>
            <a:ext cx="0" cy="2339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807992" y="6506890"/>
            <a:ext cx="0" cy="2339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231711" y="6740885"/>
            <a:ext cx="257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4526877" y="6740887"/>
            <a:ext cx="0" cy="2339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597962" y="7061368"/>
            <a:ext cx="1857830" cy="9579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2" b="1" dirty="0">
                <a:solidFill>
                  <a:schemeClr val="tx1"/>
                </a:solidFill>
              </a:rPr>
              <a:t>Combined Data</a:t>
            </a:r>
          </a:p>
          <a:p>
            <a:pPr algn="ctr"/>
            <a:r>
              <a:rPr lang="en-US" altLang="ko-KR" sz="1599" dirty="0">
                <a:solidFill>
                  <a:schemeClr val="tx1"/>
                </a:solidFill>
              </a:rPr>
              <a:t>1,690 subjects</a:t>
            </a:r>
          </a:p>
          <a:p>
            <a:pPr algn="ctr"/>
            <a:r>
              <a:rPr lang="en-US" altLang="ko-KR" sz="1599" dirty="0">
                <a:solidFill>
                  <a:schemeClr val="tx1"/>
                </a:solidFill>
              </a:rPr>
              <a:t>558,124 SNPs</a:t>
            </a:r>
            <a:endParaRPr lang="ko-KR" altLang="en-US" sz="1599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212077" y="5704921"/>
            <a:ext cx="532518" cy="3613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74" b="1" dirty="0"/>
              <a:t>Quality</a:t>
            </a:r>
            <a:br>
              <a:rPr lang="en-US" altLang="ko-KR" sz="874" b="1" dirty="0"/>
            </a:br>
            <a:r>
              <a:rPr lang="en-US" altLang="ko-KR" sz="874" b="1" dirty="0"/>
              <a:t>Control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4526877" y="8019303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3598192" y="8464478"/>
            <a:ext cx="1857601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ko-KR" sz="1902" b="1" dirty="0">
                <a:solidFill>
                  <a:prstClr val="black"/>
                </a:solidFill>
              </a:rPr>
              <a:t>Combined Data</a:t>
            </a:r>
          </a:p>
          <a:p>
            <a:pPr lvl="0" algn="ctr"/>
            <a:r>
              <a:rPr lang="en-US" altLang="ko-KR" sz="1599" dirty="0">
                <a:solidFill>
                  <a:prstClr val="black"/>
                </a:solidFill>
              </a:rPr>
              <a:t>1,681 subjects</a:t>
            </a:r>
          </a:p>
          <a:p>
            <a:pPr lvl="0" algn="ctr"/>
            <a:r>
              <a:rPr lang="en-US" altLang="ko-KR" sz="1599" dirty="0">
                <a:solidFill>
                  <a:prstClr val="black"/>
                </a:solidFill>
              </a:rPr>
              <a:t>549,599 SNPs</a:t>
            </a:r>
            <a:endParaRPr lang="ko-KR" altLang="en-US" sz="1599" dirty="0">
              <a:solidFill>
                <a:prstClr val="black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06032" y="8620116"/>
            <a:ext cx="532518" cy="3613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74" b="1" dirty="0"/>
              <a:t>Quality</a:t>
            </a:r>
            <a:br>
              <a:rPr lang="en-US" altLang="ko-KR" sz="874" b="1" dirty="0"/>
            </a:br>
            <a:r>
              <a:rPr lang="en-US" altLang="ko-KR" sz="874" b="1" dirty="0"/>
              <a:t>Control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269354" y="4328748"/>
            <a:ext cx="405880" cy="3613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74" b="1" dirty="0"/>
              <a:t>Raw</a:t>
            </a:r>
            <a:br>
              <a:rPr lang="en-US" altLang="ko-KR" sz="874" b="1" dirty="0"/>
            </a:br>
            <a:r>
              <a:rPr lang="en-US" altLang="ko-KR" sz="874" b="1" dirty="0"/>
              <a:t>Data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137512" y="7217167"/>
            <a:ext cx="686406" cy="3613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74" b="1" dirty="0"/>
              <a:t>Combining</a:t>
            </a:r>
            <a:br>
              <a:rPr lang="en-US" altLang="ko-KR" sz="874" b="1" dirty="0"/>
            </a:br>
            <a:r>
              <a:rPr lang="en-US" altLang="ko-KR" sz="874" b="1" dirty="0"/>
              <a:t>Datasets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8845417" y="3951378"/>
            <a:ext cx="2159999" cy="9579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2" b="1" dirty="0">
                <a:solidFill>
                  <a:schemeClr val="tx1"/>
                </a:solidFill>
              </a:rPr>
              <a:t>Single SNP-based</a:t>
            </a:r>
            <a:br>
              <a:rPr lang="en-US" altLang="ko-KR" sz="1902" b="1" dirty="0">
                <a:solidFill>
                  <a:schemeClr val="tx1"/>
                </a:solidFill>
              </a:rPr>
            </a:br>
            <a:r>
              <a:rPr lang="en-US" altLang="ko-KR" sz="1902" b="1" dirty="0">
                <a:solidFill>
                  <a:schemeClr val="tx1"/>
                </a:solidFill>
              </a:rPr>
              <a:t>Logistic Regression</a:t>
            </a:r>
            <a:endParaRPr lang="ko-KR" altLang="en-US" sz="1599" dirty="0">
              <a:solidFill>
                <a:schemeClr val="tx1"/>
              </a:solidFill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9961590" y="6285566"/>
            <a:ext cx="0" cy="2339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8673456" y="6519562"/>
            <a:ext cx="257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8673447" y="6519568"/>
            <a:ext cx="0" cy="2339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11249730" y="6519568"/>
            <a:ext cx="0" cy="2339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596662" y="6840045"/>
            <a:ext cx="2159999" cy="9579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2" b="1" dirty="0">
                <a:solidFill>
                  <a:schemeClr val="tx1"/>
                </a:solidFill>
              </a:rPr>
              <a:t>Haplotype Analysis</a:t>
            </a:r>
            <a:endParaRPr lang="ko-KR" altLang="en-US" sz="1599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9932446" y="4909315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8845419" y="5334666"/>
            <a:ext cx="2159999" cy="9579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2" b="1" dirty="0">
                <a:solidFill>
                  <a:schemeClr val="tx1"/>
                </a:solidFill>
              </a:rPr>
              <a:t>Constructing</a:t>
            </a:r>
            <a:br>
              <a:rPr lang="en-US" altLang="ko-KR" sz="1902" b="1" dirty="0">
                <a:solidFill>
                  <a:schemeClr val="tx1"/>
                </a:solidFill>
              </a:rPr>
            </a:br>
            <a:r>
              <a:rPr lang="en-US" altLang="ko-KR" sz="1902" b="1" dirty="0">
                <a:solidFill>
                  <a:schemeClr val="tx1"/>
                </a:solidFill>
              </a:rPr>
              <a:t>LD Blocks</a:t>
            </a:r>
            <a:endParaRPr lang="ko-KR" altLang="en-US" sz="1599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169735" y="6840045"/>
            <a:ext cx="2159999" cy="9579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2" b="1" dirty="0" err="1">
                <a:solidFill>
                  <a:schemeClr val="tx1"/>
                </a:solidFill>
              </a:rPr>
              <a:t>eQTL</a:t>
            </a:r>
            <a:r>
              <a:rPr lang="en-US" altLang="ko-KR" sz="1902" b="1" dirty="0">
                <a:solidFill>
                  <a:schemeClr val="tx1"/>
                </a:solidFill>
              </a:rPr>
              <a:t> Mapping</a:t>
            </a:r>
            <a:endParaRPr lang="ko-KR" altLang="en-US" sz="1599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8683688" y="7817468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7596662" y="8242819"/>
            <a:ext cx="2159999" cy="9579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2" b="1" dirty="0">
                <a:solidFill>
                  <a:schemeClr val="tx1"/>
                </a:solidFill>
              </a:rPr>
              <a:t>Haplotype-based</a:t>
            </a:r>
            <a:br>
              <a:rPr lang="en-US" altLang="ko-KR" sz="1902" b="1" dirty="0">
                <a:solidFill>
                  <a:schemeClr val="tx1"/>
                </a:solidFill>
              </a:rPr>
            </a:br>
            <a:r>
              <a:rPr lang="en-US" altLang="ko-KR" sz="1902" b="1" dirty="0">
                <a:solidFill>
                  <a:schemeClr val="tx1"/>
                </a:solidFill>
              </a:rPr>
              <a:t>Logistic Regression</a:t>
            </a:r>
            <a:endParaRPr lang="ko-KR" altLang="en-US" sz="1599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2964589" y="4017801"/>
            <a:ext cx="543739" cy="2268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74" b="1" dirty="0"/>
              <a:t>Phase 1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2976271" y="5584275"/>
            <a:ext cx="543739" cy="2268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74" b="1" dirty="0"/>
              <a:t>Phase 2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2976271" y="7089657"/>
            <a:ext cx="543739" cy="2268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74" b="1" dirty="0"/>
              <a:t>Phase 3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654068" y="3655354"/>
            <a:ext cx="6270098" cy="601033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74"/>
          </a:p>
        </p:txBody>
      </p:sp>
      <p:sp>
        <p:nvSpPr>
          <p:cNvPr id="42" name="직사각형 41"/>
          <p:cNvSpPr/>
          <p:nvPr/>
        </p:nvSpPr>
        <p:spPr>
          <a:xfrm>
            <a:off x="7438205" y="3632983"/>
            <a:ext cx="6609665" cy="60327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74"/>
          </a:p>
        </p:txBody>
      </p:sp>
      <p:cxnSp>
        <p:nvCxnSpPr>
          <p:cNvPr id="45" name="꺾인 연결선 44"/>
          <p:cNvCxnSpPr>
            <a:stCxn id="20" idx="3"/>
            <a:endCxn id="25" idx="1"/>
          </p:cNvCxnSpPr>
          <p:nvPr/>
        </p:nvCxnSpPr>
        <p:spPr>
          <a:xfrm flipV="1">
            <a:off x="5455793" y="4430350"/>
            <a:ext cx="3389626" cy="4512932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2691171" y="3177938"/>
            <a:ext cx="22043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2400" b="1" dirty="0"/>
              <a:t>Data Processing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10277542" y="3178085"/>
            <a:ext cx="9753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/>
              <a:t>GWAS</a:t>
            </a:r>
          </a:p>
        </p:txBody>
      </p:sp>
    </p:spTree>
    <p:extLst>
      <p:ext uri="{BB962C8B-B14F-4D97-AF65-F5344CB8AC3E}">
        <p14:creationId xmlns:p14="http://schemas.microsoft.com/office/powerpoint/2010/main" val="3336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853202"/>
              </p:ext>
            </p:extLst>
          </p:nvPr>
        </p:nvGraphicFramePr>
        <p:xfrm>
          <a:off x="1249968" y="4329985"/>
          <a:ext cx="7560660" cy="6045744"/>
        </p:xfrm>
        <a:graphic>
          <a:graphicData uri="http://schemas.openxmlformats.org/drawingml/2006/table">
            <a:tbl>
              <a:tblPr firstRow="1" bandRow="1"/>
              <a:tblGrid>
                <a:gridCol w="934681">
                  <a:extLst>
                    <a:ext uri="{9D8B030D-6E8A-4147-A177-3AD203B41FA5}">
                      <a16:colId xmlns:a16="http://schemas.microsoft.com/office/drawing/2014/main" val="306847010"/>
                    </a:ext>
                  </a:extLst>
                </a:gridCol>
                <a:gridCol w="934681">
                  <a:extLst>
                    <a:ext uri="{9D8B030D-6E8A-4147-A177-3AD203B41FA5}">
                      <a16:colId xmlns:a16="http://schemas.microsoft.com/office/drawing/2014/main" val="2366364053"/>
                    </a:ext>
                  </a:extLst>
                </a:gridCol>
                <a:gridCol w="679769">
                  <a:extLst>
                    <a:ext uri="{9D8B030D-6E8A-4147-A177-3AD203B41FA5}">
                      <a16:colId xmlns:a16="http://schemas.microsoft.com/office/drawing/2014/main" val="3755844721"/>
                    </a:ext>
                  </a:extLst>
                </a:gridCol>
                <a:gridCol w="1189591">
                  <a:extLst>
                    <a:ext uri="{9D8B030D-6E8A-4147-A177-3AD203B41FA5}">
                      <a16:colId xmlns:a16="http://schemas.microsoft.com/office/drawing/2014/main" val="564739949"/>
                    </a:ext>
                  </a:extLst>
                </a:gridCol>
                <a:gridCol w="1189591">
                  <a:extLst>
                    <a:ext uri="{9D8B030D-6E8A-4147-A177-3AD203B41FA5}">
                      <a16:colId xmlns:a16="http://schemas.microsoft.com/office/drawing/2014/main" val="1235457501"/>
                    </a:ext>
                  </a:extLst>
                </a:gridCol>
                <a:gridCol w="679769">
                  <a:extLst>
                    <a:ext uri="{9D8B030D-6E8A-4147-A177-3AD203B41FA5}">
                      <a16:colId xmlns:a16="http://schemas.microsoft.com/office/drawing/2014/main" val="921992363"/>
                    </a:ext>
                  </a:extLst>
                </a:gridCol>
                <a:gridCol w="1189591">
                  <a:extLst>
                    <a:ext uri="{9D8B030D-6E8A-4147-A177-3AD203B41FA5}">
                      <a16:colId xmlns:a16="http://schemas.microsoft.com/office/drawing/2014/main" val="1616714432"/>
                    </a:ext>
                  </a:extLst>
                </a:gridCol>
                <a:gridCol w="762984">
                  <a:extLst>
                    <a:ext uri="{9D8B030D-6E8A-4147-A177-3AD203B41FA5}">
                      <a16:colId xmlns:a16="http://schemas.microsoft.com/office/drawing/2014/main" val="673316080"/>
                    </a:ext>
                  </a:extLst>
                </a:gridCol>
              </a:tblGrid>
              <a:tr h="274014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SNP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4" marB="27204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Case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4" marB="27204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Control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4" marB="27204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P-value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(CA Test)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4" marB="27204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799944"/>
                  </a:ext>
                </a:extLst>
              </a:tr>
              <a:tr h="5051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Data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4" marB="2720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4" marB="2720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MAF</a:t>
                      </a:r>
                      <a:b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</a:b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(95% CI)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4" marB="2720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Data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4" marB="2720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4" marB="2720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MAF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(95% CI)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4" marB="2720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318667"/>
                  </a:ext>
                </a:extLst>
              </a:tr>
              <a:tr h="736326">
                <a:tc rowSpan="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rs4544201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4" marB="2720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LAM </a:t>
                      </a:r>
                      <a:b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</a:b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Replication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4" marB="2720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186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4" marB="2720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0.1429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(0.107 – 0.178)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4" marB="2720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COPDGene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(NHW Male)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4" marB="2720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1,224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4" marB="2720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0.2774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(0.260 – 0.295)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4" marB="2720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4" marB="2720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4322294"/>
                  </a:ext>
                </a:extLst>
              </a:tr>
              <a:tr h="7363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MESA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(EUR Female)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4" marB="27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1,153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4" marB="27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0.2563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(0.238 – 0.274)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4" marB="27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4" marB="27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680710"/>
                  </a:ext>
                </a:extLst>
              </a:tr>
              <a:tr h="7363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1000GP</a:t>
                      </a:r>
                      <a:b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</a:b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(EUR Female)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4" marB="27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263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4" marB="27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0.2357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(0.215 – 0.257)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4" marB="27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4" marB="27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9066572"/>
                  </a:ext>
                </a:extLst>
              </a:tr>
              <a:tr h="7363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ECLIPSE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(EUR Female)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4" marB="27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792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4" marB="27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0.2563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(0.235 – 0.278)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4" marB="27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4" marB="27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2562684"/>
                  </a:ext>
                </a:extLst>
              </a:tr>
              <a:tr h="5051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UKBiobank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(EUR)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4" marB="27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4" marB="27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4" marB="27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4" marB="27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6757687"/>
                  </a:ext>
                </a:extLst>
              </a:tr>
              <a:tr h="7363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GnomAD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(EUR)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4" marB="27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1,745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4" marB="27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0.3424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(0.327 – 0.358)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4" marB="27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4" marB="27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9462245"/>
                  </a:ext>
                </a:extLst>
              </a:tr>
              <a:tr h="736326">
                <a:tc rowSpan="6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rs2006950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4" marB="2720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LAM </a:t>
                      </a:r>
                      <a:b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</a:b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Replication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4" marB="2720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186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4" marB="2720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0.1148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(0.082– 0.147)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4" marB="2720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COPDGene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(NHW Male)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4" marB="2720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1,226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4" marB="2720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0.2557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(0.238 – 0.273)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4" marB="2720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4" marB="27204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5249298"/>
                  </a:ext>
                </a:extLst>
              </a:tr>
              <a:tr h="7363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MESA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(EUR Female)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4" marB="27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1,128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4" marB="27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0.2283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(0.211 – 0.246)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4" marB="27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4" marB="27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521000"/>
                  </a:ext>
                </a:extLst>
              </a:tr>
              <a:tr h="7363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1000GP</a:t>
                      </a:r>
                      <a:b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</a:b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(EUR Female)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4" marB="27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263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4" marB="27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0.2186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(0.198 – 0.239)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4" marB="27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4" marB="27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839538"/>
                  </a:ext>
                </a:extLst>
              </a:tr>
              <a:tr h="7363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ECLIPSE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(EUR Female)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4" marB="27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792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4" marB="27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0.2431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(0.222 – 0.264)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4" marB="27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4" marB="27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681536"/>
                  </a:ext>
                </a:extLst>
              </a:tr>
              <a:tr h="5051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UKBiobank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(EUR)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4" marB="27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4" marB="27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4" marB="27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4" marB="27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002534"/>
                  </a:ext>
                </a:extLst>
              </a:tr>
              <a:tr h="7363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GnomAD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(EUR)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4" marB="27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1,747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4" marB="27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0.3060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Gulim" panose="020B0600000101010101" pitchFamily="34" charset="-127"/>
                          <a:cs typeface="Times New Roman" panose="02020603050405020304" pitchFamily="18" charset="0"/>
                        </a:rPr>
                        <a:t>(0.289 – 0.323)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4403" marR="54403" marT="27204" marB="27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03" marR="54403" marT="27204" marB="272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95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462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02907" y="4172945"/>
            <a:ext cx="1857830" cy="9579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2" b="1" dirty="0">
                <a:solidFill>
                  <a:schemeClr val="tx1"/>
                </a:solidFill>
              </a:rPr>
              <a:t>Case</a:t>
            </a:r>
          </a:p>
          <a:p>
            <a:pPr algn="ctr"/>
            <a:r>
              <a:rPr lang="en-US" altLang="ko-KR" sz="1599" dirty="0">
                <a:solidFill>
                  <a:schemeClr val="tx1"/>
                </a:solidFill>
              </a:rPr>
              <a:t>479 subjects</a:t>
            </a:r>
          </a:p>
          <a:p>
            <a:pPr algn="ctr"/>
            <a:r>
              <a:rPr lang="en-US" altLang="ko-KR" sz="1599" dirty="0">
                <a:solidFill>
                  <a:schemeClr val="tx1"/>
                </a:solidFill>
              </a:rPr>
              <a:t>716,503 SNPs</a:t>
            </a:r>
            <a:endParaRPr lang="ko-KR" altLang="en-US" sz="1599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79192" y="4172945"/>
            <a:ext cx="1857830" cy="9579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2" b="1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altLang="ko-KR" sz="1599" dirty="0">
                <a:solidFill>
                  <a:schemeClr val="tx1"/>
                </a:solidFill>
              </a:rPr>
              <a:t>1,261 subjects</a:t>
            </a:r>
          </a:p>
          <a:p>
            <a:pPr algn="ctr"/>
            <a:r>
              <a:rPr lang="en-US" altLang="ko-KR" sz="1599" dirty="0">
                <a:solidFill>
                  <a:schemeClr val="tx1"/>
                </a:solidFill>
              </a:rPr>
              <a:t>630,860 SNPs</a:t>
            </a:r>
            <a:endParaRPr lang="en-US" altLang="ko-KR" sz="1401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4" idx="2"/>
          </p:cNvCxnSpPr>
          <p:nvPr/>
        </p:nvCxnSpPr>
        <p:spPr>
          <a:xfrm>
            <a:off x="3231822" y="5130884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5808107" y="5130884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2302908" y="5549285"/>
            <a:ext cx="1857601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2" b="1" dirty="0">
                <a:solidFill>
                  <a:schemeClr val="tx1"/>
                </a:solidFill>
              </a:rPr>
              <a:t>Case</a:t>
            </a:r>
          </a:p>
          <a:p>
            <a:pPr algn="ctr"/>
            <a:r>
              <a:rPr lang="en-US" altLang="ko-KR" sz="1599" dirty="0">
                <a:solidFill>
                  <a:schemeClr val="tx1"/>
                </a:solidFill>
              </a:rPr>
              <a:t>429 subjects</a:t>
            </a:r>
          </a:p>
          <a:p>
            <a:pPr algn="ctr"/>
            <a:r>
              <a:rPr lang="en-US" altLang="ko-KR" sz="1599" dirty="0">
                <a:solidFill>
                  <a:schemeClr val="tx1"/>
                </a:solidFill>
              </a:rPr>
              <a:t>566,115 SNPs</a:t>
            </a:r>
            <a:endParaRPr lang="ko-KR" altLang="en-US" sz="1599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879196" y="5549285"/>
            <a:ext cx="1857601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2" b="1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altLang="ko-KR" sz="1599" dirty="0">
                <a:solidFill>
                  <a:schemeClr val="tx1"/>
                </a:solidFill>
              </a:rPr>
              <a:t>1,261 subjects</a:t>
            </a:r>
          </a:p>
          <a:p>
            <a:pPr algn="ctr"/>
            <a:r>
              <a:rPr lang="en-US" altLang="ko-KR" sz="1599" dirty="0">
                <a:solidFill>
                  <a:schemeClr val="tx1"/>
                </a:solidFill>
              </a:rPr>
              <a:t>574,709 SNPs</a:t>
            </a:r>
            <a:endParaRPr lang="ko-KR" altLang="en-US" sz="1599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>
            <a:stCxn id="9" idx="2"/>
          </p:cNvCxnSpPr>
          <p:nvPr/>
        </p:nvCxnSpPr>
        <p:spPr>
          <a:xfrm>
            <a:off x="3231706" y="6506888"/>
            <a:ext cx="0" cy="2339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807992" y="6506890"/>
            <a:ext cx="0" cy="2339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231711" y="6740885"/>
            <a:ext cx="257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4526877" y="6740887"/>
            <a:ext cx="0" cy="2339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597962" y="7061368"/>
            <a:ext cx="1857830" cy="9579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2" b="1" dirty="0">
                <a:solidFill>
                  <a:schemeClr val="tx1"/>
                </a:solidFill>
              </a:rPr>
              <a:t>Combined Data</a:t>
            </a:r>
          </a:p>
          <a:p>
            <a:pPr algn="ctr"/>
            <a:r>
              <a:rPr lang="en-US" altLang="ko-KR" sz="1599" dirty="0">
                <a:solidFill>
                  <a:schemeClr val="tx1"/>
                </a:solidFill>
              </a:rPr>
              <a:t>1,690 subjects</a:t>
            </a:r>
          </a:p>
          <a:p>
            <a:pPr algn="ctr"/>
            <a:r>
              <a:rPr lang="en-US" altLang="ko-KR" sz="1599" dirty="0">
                <a:solidFill>
                  <a:schemeClr val="tx1"/>
                </a:solidFill>
              </a:rPr>
              <a:t>558,124 SNPs</a:t>
            </a:r>
            <a:endParaRPr lang="ko-KR" altLang="en-US" sz="1599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212077" y="5704921"/>
            <a:ext cx="532518" cy="3613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74" b="1" dirty="0"/>
              <a:t>Quality</a:t>
            </a:r>
            <a:br>
              <a:rPr lang="en-US" altLang="ko-KR" sz="874" b="1" dirty="0"/>
            </a:br>
            <a:r>
              <a:rPr lang="en-US" altLang="ko-KR" sz="874" b="1" dirty="0"/>
              <a:t>Control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4526877" y="8019303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3598192" y="8464478"/>
            <a:ext cx="1857601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ko-KR" sz="1902" b="1" dirty="0">
                <a:solidFill>
                  <a:prstClr val="black"/>
                </a:solidFill>
              </a:rPr>
              <a:t>Combined Data</a:t>
            </a:r>
          </a:p>
          <a:p>
            <a:pPr lvl="0" algn="ctr"/>
            <a:r>
              <a:rPr lang="en-US" altLang="ko-KR" sz="1599" dirty="0">
                <a:solidFill>
                  <a:prstClr val="black"/>
                </a:solidFill>
              </a:rPr>
              <a:t>1,681 subjects</a:t>
            </a:r>
          </a:p>
          <a:p>
            <a:pPr lvl="0" algn="ctr"/>
            <a:r>
              <a:rPr lang="en-US" altLang="ko-KR" sz="1599" dirty="0">
                <a:solidFill>
                  <a:prstClr val="black"/>
                </a:solidFill>
              </a:rPr>
              <a:t>549,599 SNPs</a:t>
            </a:r>
            <a:endParaRPr lang="ko-KR" altLang="en-US" sz="1599" dirty="0">
              <a:solidFill>
                <a:prstClr val="black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06032" y="8620116"/>
            <a:ext cx="532518" cy="3613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74" b="1" dirty="0"/>
              <a:t>Quality</a:t>
            </a:r>
            <a:br>
              <a:rPr lang="en-US" altLang="ko-KR" sz="874" b="1" dirty="0"/>
            </a:br>
            <a:r>
              <a:rPr lang="en-US" altLang="ko-KR" sz="874" b="1" dirty="0"/>
              <a:t>Control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269354" y="4328748"/>
            <a:ext cx="405880" cy="3613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74" b="1" dirty="0"/>
              <a:t>Raw</a:t>
            </a:r>
            <a:br>
              <a:rPr lang="en-US" altLang="ko-KR" sz="874" b="1" dirty="0"/>
            </a:br>
            <a:r>
              <a:rPr lang="en-US" altLang="ko-KR" sz="874" b="1" dirty="0"/>
              <a:t>Data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137512" y="7217167"/>
            <a:ext cx="686406" cy="3613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74" b="1" dirty="0"/>
              <a:t>Combining</a:t>
            </a:r>
            <a:br>
              <a:rPr lang="en-US" altLang="ko-KR" sz="874" b="1" dirty="0"/>
            </a:br>
            <a:r>
              <a:rPr lang="en-US" altLang="ko-KR" sz="874" b="1" dirty="0"/>
              <a:t>Datasets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7726760" y="3951378"/>
            <a:ext cx="6470785" cy="9579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2" b="1" dirty="0">
                <a:solidFill>
                  <a:schemeClr val="tx1"/>
                </a:solidFill>
              </a:rPr>
              <a:t>Single SNP-based Logistic Regression (SLR)</a:t>
            </a:r>
          </a:p>
          <a:p>
            <a:pPr algn="ctr"/>
            <a:r>
              <a:rPr lang="en-US" altLang="ko-KR" sz="1902" b="1" dirty="0">
                <a:solidFill>
                  <a:schemeClr val="tx1"/>
                </a:solidFill>
              </a:rPr>
              <a:t>Single SNP-based Conditional Logistic Regression (SCLR)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11038130" y="7029076"/>
            <a:ext cx="0" cy="2339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9428726" y="7263072"/>
            <a:ext cx="340012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9428723" y="7263075"/>
            <a:ext cx="0" cy="2339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12840621" y="7272545"/>
            <a:ext cx="0" cy="2107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726760" y="7583550"/>
            <a:ext cx="3182644" cy="594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2" b="1" dirty="0">
                <a:solidFill>
                  <a:schemeClr val="tx1"/>
                </a:solidFill>
              </a:rPr>
              <a:t>Epigenetic Mapping</a:t>
            </a:r>
            <a:endParaRPr lang="ko-KR" altLang="en-US" sz="1599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10970886" y="4909315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7726762" y="5382881"/>
            <a:ext cx="6470780" cy="594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2" b="1" dirty="0">
                <a:solidFill>
                  <a:schemeClr val="tx1"/>
                </a:solidFill>
              </a:rPr>
              <a:t>Constructing LD Blocks &amp; Imputation</a:t>
            </a:r>
            <a:endParaRPr lang="ko-KR" altLang="en-US" sz="1599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1322475" y="7583550"/>
            <a:ext cx="2875067" cy="594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2" b="1" dirty="0" err="1">
                <a:solidFill>
                  <a:schemeClr val="tx1"/>
                </a:solidFill>
              </a:rPr>
              <a:t>eQTL</a:t>
            </a:r>
            <a:r>
              <a:rPr lang="en-US" altLang="ko-KR" sz="1902" b="1" dirty="0">
                <a:solidFill>
                  <a:schemeClr val="tx1"/>
                </a:solidFill>
              </a:rPr>
              <a:t> Mapping</a:t>
            </a:r>
            <a:endParaRPr lang="ko-KR" altLang="en-US" sz="1599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728339" y="8777519"/>
            <a:ext cx="6469200" cy="594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2" b="1" dirty="0">
                <a:solidFill>
                  <a:schemeClr val="tx1"/>
                </a:solidFill>
              </a:rPr>
              <a:t>Integrating Results</a:t>
            </a:r>
            <a:endParaRPr lang="ko-KR" altLang="en-US" sz="1599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54068" y="3655354"/>
            <a:ext cx="6270098" cy="601033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74"/>
          </a:p>
        </p:txBody>
      </p:sp>
      <p:sp>
        <p:nvSpPr>
          <p:cNvPr id="42" name="직사각형 41"/>
          <p:cNvSpPr/>
          <p:nvPr/>
        </p:nvSpPr>
        <p:spPr>
          <a:xfrm>
            <a:off x="7438207" y="3632983"/>
            <a:ext cx="7077895" cy="60327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74"/>
          </a:p>
        </p:txBody>
      </p:sp>
      <p:cxnSp>
        <p:nvCxnSpPr>
          <p:cNvPr id="45" name="꺾인 연결선 44"/>
          <p:cNvCxnSpPr>
            <a:stCxn id="20" idx="3"/>
            <a:endCxn id="25" idx="1"/>
          </p:cNvCxnSpPr>
          <p:nvPr/>
        </p:nvCxnSpPr>
        <p:spPr>
          <a:xfrm flipV="1">
            <a:off x="5455793" y="4430350"/>
            <a:ext cx="2270964" cy="4512932"/>
          </a:xfrm>
          <a:prstGeom prst="bentConnector3">
            <a:avLst>
              <a:gd name="adj1" fmla="val 76843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2691171" y="3177938"/>
            <a:ext cx="22043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2400" b="1" dirty="0"/>
              <a:t>Data Processing</a:t>
            </a:r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10970886" y="5977679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7726762" y="6451245"/>
            <a:ext cx="6470780" cy="594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2" b="1" dirty="0">
                <a:solidFill>
                  <a:schemeClr val="tx1"/>
                </a:solidFill>
              </a:rPr>
              <a:t>Identifying TADs using Hi-C data</a:t>
            </a:r>
            <a:endParaRPr lang="ko-KR" altLang="en-US" sz="1599" dirty="0">
              <a:solidFill>
                <a:schemeClr val="tx1"/>
              </a:solidFill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9428721" y="8192380"/>
            <a:ext cx="0" cy="2339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2840621" y="8192378"/>
            <a:ext cx="0" cy="2339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9428723" y="8426376"/>
            <a:ext cx="34119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11050631" y="8426379"/>
            <a:ext cx="0" cy="2339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430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584479" y="3177938"/>
            <a:ext cx="13931627" cy="6811015"/>
            <a:chOff x="654065" y="333929"/>
            <a:chExt cx="13862035" cy="6811017"/>
          </a:xfrm>
        </p:grpSpPr>
        <p:sp>
          <p:nvSpPr>
            <p:cNvPr id="4" name="직사각형 3"/>
            <p:cNvSpPr/>
            <p:nvPr/>
          </p:nvSpPr>
          <p:spPr>
            <a:xfrm>
              <a:off x="2302907" y="1328938"/>
              <a:ext cx="1857828" cy="95794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902" b="1" dirty="0">
                  <a:solidFill>
                    <a:schemeClr val="tx1"/>
                  </a:solidFill>
                </a:rPr>
                <a:t>Case</a:t>
              </a:r>
            </a:p>
            <a:p>
              <a:pPr algn="ctr"/>
              <a:r>
                <a:rPr lang="en-US" altLang="ko-KR" sz="1599" dirty="0">
                  <a:solidFill>
                    <a:schemeClr val="tx1"/>
                  </a:solidFill>
                </a:rPr>
                <a:t>479 subjects</a:t>
              </a:r>
            </a:p>
            <a:p>
              <a:pPr algn="ctr"/>
              <a:r>
                <a:rPr lang="en-US" altLang="ko-KR" sz="1599" dirty="0">
                  <a:solidFill>
                    <a:schemeClr val="tx1"/>
                  </a:solidFill>
                </a:rPr>
                <a:t>716,503 SNPs</a:t>
              </a:r>
              <a:endParaRPr lang="ko-KR" altLang="en-US" sz="1599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879192" y="1328937"/>
              <a:ext cx="1857828" cy="95794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902" b="1" dirty="0">
                  <a:solidFill>
                    <a:schemeClr val="tx1"/>
                  </a:solidFill>
                </a:rPr>
                <a:t>Control</a:t>
              </a:r>
            </a:p>
            <a:p>
              <a:pPr algn="ctr"/>
              <a:r>
                <a:rPr lang="en-US" altLang="ko-KR" sz="1599" dirty="0">
                  <a:solidFill>
                    <a:schemeClr val="tx1"/>
                  </a:solidFill>
                </a:rPr>
                <a:t>1,261 subjects</a:t>
              </a:r>
            </a:p>
            <a:p>
              <a:pPr algn="ctr"/>
              <a:r>
                <a:rPr lang="en-US" altLang="ko-KR" sz="1599" dirty="0">
                  <a:solidFill>
                    <a:schemeClr val="tx1"/>
                  </a:solidFill>
                </a:rPr>
                <a:t>630,860 SNPs</a:t>
              </a:r>
              <a:endParaRPr lang="en-US" altLang="ko-KR" sz="1401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화살표 연결선 6"/>
            <p:cNvCxnSpPr>
              <a:stCxn id="4" idx="2"/>
            </p:cNvCxnSpPr>
            <p:nvPr/>
          </p:nvCxnSpPr>
          <p:spPr>
            <a:xfrm>
              <a:off x="3231821" y="2286879"/>
              <a:ext cx="0" cy="360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화살표 연결선 7"/>
            <p:cNvCxnSpPr/>
            <p:nvPr/>
          </p:nvCxnSpPr>
          <p:spPr>
            <a:xfrm>
              <a:off x="5808106" y="2286879"/>
              <a:ext cx="0" cy="360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모서리가 둥근 직사각형 8"/>
            <p:cNvSpPr/>
            <p:nvPr/>
          </p:nvSpPr>
          <p:spPr>
            <a:xfrm>
              <a:off x="2302907" y="2705278"/>
              <a:ext cx="1857600" cy="9576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902" b="1" dirty="0">
                  <a:solidFill>
                    <a:schemeClr val="tx1"/>
                  </a:solidFill>
                </a:rPr>
                <a:t>Case</a:t>
              </a:r>
            </a:p>
            <a:p>
              <a:pPr algn="ctr"/>
              <a:r>
                <a:rPr lang="en-US" altLang="ko-KR" sz="1599" dirty="0">
                  <a:solidFill>
                    <a:schemeClr val="tx1"/>
                  </a:solidFill>
                </a:rPr>
                <a:t>429 subjects</a:t>
              </a:r>
            </a:p>
            <a:p>
              <a:pPr algn="ctr"/>
              <a:r>
                <a:rPr lang="en-US" altLang="ko-KR" sz="1599" dirty="0">
                  <a:solidFill>
                    <a:schemeClr val="tx1"/>
                  </a:solidFill>
                </a:rPr>
                <a:t>566,115 SNPs</a:t>
              </a:r>
              <a:endParaRPr lang="ko-KR" altLang="en-US" sz="1599" dirty="0">
                <a:solidFill>
                  <a:schemeClr val="tx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4879192" y="2705278"/>
              <a:ext cx="1857600" cy="9576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902" b="1" dirty="0">
                  <a:solidFill>
                    <a:schemeClr val="tx1"/>
                  </a:solidFill>
                </a:rPr>
                <a:t>Control</a:t>
              </a:r>
            </a:p>
            <a:p>
              <a:pPr algn="ctr"/>
              <a:r>
                <a:rPr lang="en-US" altLang="ko-KR" sz="1599" dirty="0">
                  <a:solidFill>
                    <a:schemeClr val="tx1"/>
                  </a:solidFill>
                </a:rPr>
                <a:t>1,261 subjects</a:t>
              </a:r>
            </a:p>
            <a:p>
              <a:pPr algn="ctr"/>
              <a:r>
                <a:rPr lang="en-US" altLang="ko-KR" sz="1599" dirty="0">
                  <a:solidFill>
                    <a:schemeClr val="tx1"/>
                  </a:solidFill>
                </a:rPr>
                <a:t>574,709 SNPs</a:t>
              </a:r>
              <a:endParaRPr lang="ko-KR" altLang="en-US" sz="1599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직선 연결선 11"/>
            <p:cNvCxnSpPr>
              <a:stCxn id="9" idx="2"/>
            </p:cNvCxnSpPr>
            <p:nvPr/>
          </p:nvCxnSpPr>
          <p:spPr>
            <a:xfrm>
              <a:off x="3231707" y="3662878"/>
              <a:ext cx="0" cy="234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5807992" y="3662878"/>
              <a:ext cx="0" cy="234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3231709" y="3896878"/>
              <a:ext cx="2576285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>
              <a:off x="4526877" y="3896878"/>
              <a:ext cx="0" cy="234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>
              <a:off x="3597963" y="4217357"/>
              <a:ext cx="1857828" cy="95794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902" b="1" dirty="0">
                  <a:solidFill>
                    <a:schemeClr val="tx1"/>
                  </a:solidFill>
                </a:rPr>
                <a:t>Combined Data</a:t>
              </a:r>
            </a:p>
            <a:p>
              <a:pPr algn="ctr"/>
              <a:r>
                <a:rPr lang="en-US" altLang="ko-KR" sz="1599" dirty="0">
                  <a:solidFill>
                    <a:schemeClr val="tx1"/>
                  </a:solidFill>
                </a:rPr>
                <a:t>1,690 subjects</a:t>
              </a:r>
            </a:p>
            <a:p>
              <a:pPr algn="ctr"/>
              <a:r>
                <a:rPr lang="en-US" altLang="ko-KR" sz="1599" dirty="0">
                  <a:solidFill>
                    <a:schemeClr val="tx1"/>
                  </a:solidFill>
                </a:rPr>
                <a:t>558,124 SNPs</a:t>
              </a:r>
              <a:endParaRPr lang="ko-KR" altLang="en-US" sz="1599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213407" y="2860912"/>
              <a:ext cx="529858" cy="3613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74" b="1" dirty="0"/>
                <a:t>Quality</a:t>
              </a:r>
              <a:br>
                <a:rPr lang="en-US" altLang="ko-KR" sz="874" b="1" dirty="0"/>
              </a:br>
              <a:r>
                <a:rPr lang="en-US" altLang="ko-KR" sz="874" b="1" dirty="0"/>
                <a:t>Control</a:t>
              </a:r>
            </a:p>
          </p:txBody>
        </p:sp>
        <p:cxnSp>
          <p:nvCxnSpPr>
            <p:cNvPr id="19" name="직선 화살표 연결선 18"/>
            <p:cNvCxnSpPr/>
            <p:nvPr/>
          </p:nvCxnSpPr>
          <p:spPr>
            <a:xfrm>
              <a:off x="4526877" y="5175298"/>
              <a:ext cx="0" cy="360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모서리가 둥근 직사각형 19"/>
            <p:cNvSpPr/>
            <p:nvPr/>
          </p:nvSpPr>
          <p:spPr>
            <a:xfrm>
              <a:off x="3598191" y="5620471"/>
              <a:ext cx="1857600" cy="9576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en-US" altLang="ko-KR" sz="1902" b="1" dirty="0">
                  <a:solidFill>
                    <a:prstClr val="black"/>
                  </a:solidFill>
                </a:rPr>
                <a:t>Combined Data</a:t>
              </a:r>
            </a:p>
            <a:p>
              <a:pPr lvl="0" algn="ctr"/>
              <a:r>
                <a:rPr lang="en-US" altLang="ko-KR" sz="1599" dirty="0">
                  <a:solidFill>
                    <a:prstClr val="black"/>
                  </a:solidFill>
                </a:rPr>
                <a:t>1,681 subjects</a:t>
              </a:r>
            </a:p>
            <a:p>
              <a:pPr lvl="0" algn="ctr"/>
              <a:r>
                <a:rPr lang="en-US" altLang="ko-KR" sz="1599" dirty="0">
                  <a:solidFill>
                    <a:prstClr val="black"/>
                  </a:solidFill>
                </a:rPr>
                <a:t>549,599 SNPs</a:t>
              </a:r>
              <a:endParaRPr lang="ko-KR" altLang="en-US" sz="1599" dirty="0">
                <a:solidFill>
                  <a:prstClr val="black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207364" y="5776106"/>
              <a:ext cx="529858" cy="3613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74" b="1" dirty="0"/>
                <a:t>Quality</a:t>
              </a:r>
              <a:br>
                <a:rPr lang="en-US" altLang="ko-KR" sz="874" b="1" dirty="0"/>
              </a:br>
              <a:r>
                <a:rPr lang="en-US" altLang="ko-KR" sz="874" b="1" dirty="0"/>
                <a:t>Control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270365" y="1484739"/>
              <a:ext cx="403853" cy="3613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74" b="1" dirty="0"/>
                <a:t>Raw</a:t>
              </a:r>
              <a:br>
                <a:rPr lang="en-US" altLang="ko-KR" sz="874" b="1" dirty="0"/>
              </a:br>
              <a:r>
                <a:rPr lang="en-US" altLang="ko-KR" sz="874" b="1" dirty="0"/>
                <a:t>Data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139229" y="4373159"/>
              <a:ext cx="682977" cy="3613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74" b="1" dirty="0"/>
                <a:t>Combining</a:t>
              </a:r>
              <a:br>
                <a:rPr lang="en-US" altLang="ko-KR" sz="874" b="1" dirty="0"/>
              </a:br>
              <a:r>
                <a:rPr lang="en-US" altLang="ko-KR" sz="874" b="1" dirty="0"/>
                <a:t>Datasets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726755" y="1107367"/>
              <a:ext cx="6470783" cy="95794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902" b="1" dirty="0">
                  <a:solidFill>
                    <a:schemeClr val="tx1"/>
                  </a:solidFill>
                </a:rPr>
                <a:t>Single SNP-based Logistic Regression (SLR)</a:t>
              </a:r>
            </a:p>
            <a:p>
              <a:pPr algn="ctr"/>
              <a:r>
                <a:rPr lang="en-US" altLang="ko-KR" sz="1902" b="1" dirty="0">
                  <a:solidFill>
                    <a:schemeClr val="tx1"/>
                  </a:solidFill>
                </a:rPr>
                <a:t>Single SNP-based Conditional Logistic Regression (SCLR)</a:t>
              </a:r>
            </a:p>
          </p:txBody>
        </p:sp>
        <p:cxnSp>
          <p:nvCxnSpPr>
            <p:cNvPr id="28" name="직선 연결선 27"/>
            <p:cNvCxnSpPr/>
            <p:nvPr/>
          </p:nvCxnSpPr>
          <p:spPr>
            <a:xfrm>
              <a:off x="11038130" y="3133216"/>
              <a:ext cx="0" cy="234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/>
            <p:nvPr/>
          </p:nvCxnSpPr>
          <p:spPr>
            <a:xfrm>
              <a:off x="9202199" y="3367216"/>
              <a:ext cx="3503154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9194816" y="3367216"/>
              <a:ext cx="0" cy="234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>
              <a:off x="12709996" y="3376687"/>
              <a:ext cx="0" cy="21075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직사각형 31"/>
            <p:cNvSpPr/>
            <p:nvPr/>
          </p:nvSpPr>
          <p:spPr>
            <a:xfrm>
              <a:off x="7726755" y="3687693"/>
              <a:ext cx="2959200" cy="957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902" b="1" dirty="0">
                  <a:solidFill>
                    <a:schemeClr val="tx1"/>
                  </a:solidFill>
                </a:rPr>
                <a:t>Identifying TADs </a:t>
              </a:r>
              <a:br>
                <a:rPr lang="en-US" altLang="ko-KR" sz="1902" b="1" dirty="0">
                  <a:solidFill>
                    <a:schemeClr val="tx1"/>
                  </a:solidFill>
                </a:rPr>
              </a:br>
              <a:r>
                <a:rPr lang="en-US" altLang="ko-KR" sz="1902" b="1" dirty="0">
                  <a:solidFill>
                    <a:schemeClr val="tx1"/>
                  </a:solidFill>
                </a:rPr>
                <a:t>using Hi-C data</a:t>
              </a:r>
              <a:endParaRPr lang="ko-KR" altLang="en-US" sz="1599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직선 화살표 연결선 32"/>
            <p:cNvCxnSpPr/>
            <p:nvPr/>
          </p:nvCxnSpPr>
          <p:spPr>
            <a:xfrm>
              <a:off x="10970886" y="2065308"/>
              <a:ext cx="0" cy="360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>
            <a:xfrm>
              <a:off x="7726756" y="2538870"/>
              <a:ext cx="6470782" cy="59480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902" b="1" dirty="0">
                  <a:solidFill>
                    <a:schemeClr val="tx1"/>
                  </a:solidFill>
                </a:rPr>
                <a:t>Constructing LD Blocks &amp; Imputation</a:t>
              </a:r>
              <a:endParaRPr lang="ko-KR" altLang="en-US" sz="1599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1238338" y="3687693"/>
              <a:ext cx="2959200" cy="957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902" b="1" dirty="0">
                  <a:solidFill>
                    <a:schemeClr val="tx1"/>
                  </a:solidFill>
                </a:rPr>
                <a:t>DEG analyses </a:t>
              </a:r>
              <a:br>
                <a:rPr lang="en-US" altLang="ko-KR" sz="1902" b="1" dirty="0">
                  <a:solidFill>
                    <a:schemeClr val="tx1"/>
                  </a:solidFill>
                </a:rPr>
              </a:br>
              <a:r>
                <a:rPr lang="en-US" altLang="ko-KR" sz="1902" b="1" dirty="0">
                  <a:solidFill>
                    <a:schemeClr val="tx1"/>
                  </a:solidFill>
                </a:rPr>
                <a:t>using RNA sequencing data</a:t>
              </a:r>
              <a:endParaRPr lang="ko-KR" altLang="en-US" sz="1599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7736286" y="6202512"/>
              <a:ext cx="6469200" cy="594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902" b="1" dirty="0">
                  <a:solidFill>
                    <a:schemeClr val="tx1"/>
                  </a:solidFill>
                </a:rPr>
                <a:t>Integrating Results</a:t>
              </a:r>
              <a:endParaRPr lang="ko-KR" altLang="en-US" sz="1599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654065" y="811344"/>
              <a:ext cx="6270098" cy="6332406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74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7438204" y="788977"/>
              <a:ext cx="7077896" cy="635596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874"/>
            </a:p>
          </p:txBody>
        </p:sp>
        <p:cxnSp>
          <p:nvCxnSpPr>
            <p:cNvPr id="45" name="꺾인 연결선 44"/>
            <p:cNvCxnSpPr>
              <a:stCxn id="20" idx="3"/>
              <a:endCxn id="25" idx="1"/>
            </p:cNvCxnSpPr>
            <p:nvPr/>
          </p:nvCxnSpPr>
          <p:spPr>
            <a:xfrm flipV="1">
              <a:off x="5455791" y="1586339"/>
              <a:ext cx="2270964" cy="4512932"/>
            </a:xfrm>
            <a:prstGeom prst="bentConnector3">
              <a:avLst>
                <a:gd name="adj1" fmla="val 76843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직사각형 46"/>
            <p:cNvSpPr/>
            <p:nvPr/>
          </p:nvSpPr>
          <p:spPr>
            <a:xfrm>
              <a:off x="2696674" y="333929"/>
              <a:ext cx="219337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en-US" altLang="ko-KR" sz="2400" b="1" dirty="0"/>
                <a:t>Data Processing</a:t>
              </a:r>
            </a:p>
          </p:txBody>
        </p:sp>
        <p:cxnSp>
          <p:nvCxnSpPr>
            <p:cNvPr id="49" name="직선 연결선 48"/>
            <p:cNvCxnSpPr/>
            <p:nvPr/>
          </p:nvCxnSpPr>
          <p:spPr>
            <a:xfrm>
              <a:off x="9214053" y="5662103"/>
              <a:ext cx="0" cy="234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/>
            <p:nvPr/>
          </p:nvCxnSpPr>
          <p:spPr>
            <a:xfrm>
              <a:off x="12756581" y="5662103"/>
              <a:ext cx="0" cy="23400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9205563" y="5896103"/>
              <a:ext cx="3550437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>
              <a:off x="10966590" y="5896103"/>
              <a:ext cx="0" cy="234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/>
            <p:nvPr/>
          </p:nvCxnSpPr>
          <p:spPr>
            <a:xfrm>
              <a:off x="9198280" y="4645293"/>
              <a:ext cx="0" cy="360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/>
            <p:nvPr/>
          </p:nvCxnSpPr>
          <p:spPr>
            <a:xfrm>
              <a:off x="12715013" y="4651125"/>
              <a:ext cx="0" cy="3600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직사각형 52"/>
            <p:cNvSpPr/>
            <p:nvPr/>
          </p:nvSpPr>
          <p:spPr>
            <a:xfrm>
              <a:off x="7726755" y="5056498"/>
              <a:ext cx="2959200" cy="594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902" b="1" dirty="0">
                  <a:solidFill>
                    <a:schemeClr val="tx1"/>
                  </a:solidFill>
                </a:rPr>
                <a:t>Integrating </a:t>
              </a:r>
              <a:r>
                <a:rPr lang="en-US" altLang="ko-KR" sz="1902" b="1" dirty="0" err="1">
                  <a:solidFill>
                    <a:schemeClr val="tx1"/>
                  </a:solidFill>
                </a:rPr>
                <a:t>ChIP-seq</a:t>
              </a:r>
              <a:r>
                <a:rPr lang="en-US" altLang="ko-KR" sz="1902" b="1" dirty="0">
                  <a:solidFill>
                    <a:schemeClr val="tx1"/>
                  </a:solidFill>
                </a:rPr>
                <a:t> data</a:t>
              </a:r>
              <a:endParaRPr lang="ko-KR" altLang="en-US" sz="1599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11238338" y="5058298"/>
              <a:ext cx="2959200" cy="594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902" b="1" dirty="0">
                  <a:solidFill>
                    <a:schemeClr val="tx1"/>
                  </a:solidFill>
                </a:rPr>
                <a:t>GO enrichment analyses</a:t>
              </a:r>
              <a:endParaRPr lang="ko-KR" altLang="en-US" sz="1599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9085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51263"/>
              </p:ext>
            </p:extLst>
          </p:nvPr>
        </p:nvGraphicFramePr>
        <p:xfrm>
          <a:off x="4740279" y="7152481"/>
          <a:ext cx="6718301" cy="398145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04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8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93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 Term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P-value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FDR q-value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GO:0040011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locomotion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5.620E-11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1.012E-09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GO:0016477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cell migration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1.720E-09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1.548E-08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GO:0048870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cell motility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7.310E-09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4.386E-08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GO:0051241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 regulation of multicellular organismal process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1.260E-08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5.670E-08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GO:0030334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regulation of cell migration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9.050E-08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3.240E-07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GO:0051270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regulation of cellular component movement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1.090E-07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3.240E-07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GO:0033993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response to lipid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1.260E-07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3.240E-07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GO:0040012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regulation of locomotion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2.040E-07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4.590E-07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GO:2000145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regulation of cell motility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2.380E-07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4.760E-07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GO:0014070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response to organic cyclic compound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3.310E-07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5.958E-07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GO:0009888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tissue development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1.320E-06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2.160E-06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GO:0009719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response to endogenous stimulus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1.020E-05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1.530E-05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GO:0009725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response to hormone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3.070E-05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4.024E-05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GO:0008285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 regulation of cell proliferation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3.130E-05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4.024E-05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GO:0051248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 regulation of protein metabolic process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6.510E-05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7.812E-05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GO:0032269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 regulation of cellular protein metabolic process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1.970E-04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2.216E-04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GO:0009653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anatomical structure morphogenesis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5.590E-04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5.919E-04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GO:0030336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 regulation of cell migration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7.460E-04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2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7.460E-04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463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02907" y="4172945"/>
            <a:ext cx="1857830" cy="9579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2" b="1" dirty="0">
                <a:solidFill>
                  <a:schemeClr val="tx1"/>
                </a:solidFill>
              </a:rPr>
              <a:t>Case</a:t>
            </a:r>
          </a:p>
          <a:p>
            <a:pPr algn="ctr"/>
            <a:r>
              <a:rPr lang="en-US" altLang="ko-KR" sz="1599" dirty="0">
                <a:solidFill>
                  <a:schemeClr val="tx1"/>
                </a:solidFill>
              </a:rPr>
              <a:t>479 subjects</a:t>
            </a:r>
          </a:p>
          <a:p>
            <a:pPr algn="ctr"/>
            <a:r>
              <a:rPr lang="en-US" altLang="ko-KR" sz="1599" dirty="0">
                <a:solidFill>
                  <a:schemeClr val="tx1"/>
                </a:solidFill>
              </a:rPr>
              <a:t>716,503 SNPs</a:t>
            </a:r>
            <a:endParaRPr lang="ko-KR" altLang="en-US" sz="1599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879192" y="4172945"/>
            <a:ext cx="1857830" cy="9579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2" b="1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altLang="ko-KR" sz="1599" dirty="0">
                <a:solidFill>
                  <a:schemeClr val="tx1"/>
                </a:solidFill>
              </a:rPr>
              <a:t>1,261 subjects</a:t>
            </a:r>
          </a:p>
          <a:p>
            <a:pPr algn="ctr"/>
            <a:r>
              <a:rPr lang="en-US" altLang="ko-KR" sz="1599" dirty="0">
                <a:solidFill>
                  <a:schemeClr val="tx1"/>
                </a:solidFill>
              </a:rPr>
              <a:t>630,860 SNPs</a:t>
            </a:r>
            <a:endParaRPr lang="en-US" altLang="ko-KR" sz="1401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4" idx="2"/>
          </p:cNvCxnSpPr>
          <p:nvPr/>
        </p:nvCxnSpPr>
        <p:spPr>
          <a:xfrm>
            <a:off x="3231822" y="5130884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5808107" y="5130884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2302908" y="5549285"/>
            <a:ext cx="1857601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2" b="1" dirty="0">
                <a:solidFill>
                  <a:schemeClr val="tx1"/>
                </a:solidFill>
              </a:rPr>
              <a:t>Case</a:t>
            </a:r>
          </a:p>
          <a:p>
            <a:pPr algn="ctr"/>
            <a:r>
              <a:rPr lang="en-US" altLang="ko-KR" sz="1599" dirty="0">
                <a:solidFill>
                  <a:schemeClr val="tx1"/>
                </a:solidFill>
              </a:rPr>
              <a:t>429 subjects</a:t>
            </a:r>
          </a:p>
          <a:p>
            <a:pPr algn="ctr"/>
            <a:r>
              <a:rPr lang="en-US" altLang="ko-KR" sz="1599" dirty="0">
                <a:solidFill>
                  <a:schemeClr val="tx1"/>
                </a:solidFill>
              </a:rPr>
              <a:t>566,115 SNPs</a:t>
            </a:r>
            <a:endParaRPr lang="ko-KR" altLang="en-US" sz="1599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4879196" y="5549285"/>
            <a:ext cx="1857601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2" b="1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altLang="ko-KR" sz="1599" dirty="0">
                <a:solidFill>
                  <a:schemeClr val="tx1"/>
                </a:solidFill>
              </a:rPr>
              <a:t>1,261 subjects</a:t>
            </a:r>
          </a:p>
          <a:p>
            <a:pPr algn="ctr"/>
            <a:r>
              <a:rPr lang="en-US" altLang="ko-KR" sz="1599" dirty="0">
                <a:solidFill>
                  <a:schemeClr val="tx1"/>
                </a:solidFill>
              </a:rPr>
              <a:t>574,709 SNPs</a:t>
            </a:r>
            <a:endParaRPr lang="ko-KR" altLang="en-US" sz="1599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>
            <a:stCxn id="9" idx="2"/>
          </p:cNvCxnSpPr>
          <p:nvPr/>
        </p:nvCxnSpPr>
        <p:spPr>
          <a:xfrm>
            <a:off x="3231706" y="6506888"/>
            <a:ext cx="0" cy="2339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807992" y="6506890"/>
            <a:ext cx="0" cy="2339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231711" y="6740885"/>
            <a:ext cx="257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4526877" y="6740887"/>
            <a:ext cx="0" cy="2339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597962" y="7061368"/>
            <a:ext cx="1857830" cy="9579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2" b="1" dirty="0">
                <a:solidFill>
                  <a:schemeClr val="tx1"/>
                </a:solidFill>
              </a:rPr>
              <a:t>Combined Data</a:t>
            </a:r>
          </a:p>
          <a:p>
            <a:pPr algn="ctr"/>
            <a:r>
              <a:rPr lang="en-US" altLang="ko-KR" sz="1599" dirty="0">
                <a:solidFill>
                  <a:schemeClr val="tx1"/>
                </a:solidFill>
              </a:rPr>
              <a:t>1,690 subjects</a:t>
            </a:r>
          </a:p>
          <a:p>
            <a:pPr algn="ctr"/>
            <a:r>
              <a:rPr lang="en-US" altLang="ko-KR" sz="1599" dirty="0">
                <a:solidFill>
                  <a:schemeClr val="tx1"/>
                </a:solidFill>
              </a:rPr>
              <a:t>558,124 SNPs</a:t>
            </a:r>
            <a:endParaRPr lang="ko-KR" altLang="en-US" sz="1599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212077" y="5704921"/>
            <a:ext cx="532518" cy="3613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74" b="1" dirty="0"/>
              <a:t>Quality</a:t>
            </a:r>
            <a:br>
              <a:rPr lang="en-US" altLang="ko-KR" sz="874" b="1" dirty="0"/>
            </a:br>
            <a:r>
              <a:rPr lang="en-US" altLang="ko-KR" sz="874" b="1" dirty="0"/>
              <a:t>Control</a:t>
            </a: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4526877" y="8019303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3598192" y="8464478"/>
            <a:ext cx="1857601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ko-KR" sz="1902" b="1" dirty="0">
                <a:solidFill>
                  <a:prstClr val="black"/>
                </a:solidFill>
              </a:rPr>
              <a:t>Combined Data</a:t>
            </a:r>
          </a:p>
          <a:p>
            <a:pPr lvl="0" algn="ctr"/>
            <a:r>
              <a:rPr lang="en-US" altLang="ko-KR" sz="1599" dirty="0">
                <a:solidFill>
                  <a:prstClr val="black"/>
                </a:solidFill>
              </a:rPr>
              <a:t>1,681 subjects</a:t>
            </a:r>
          </a:p>
          <a:p>
            <a:pPr lvl="0" algn="ctr"/>
            <a:r>
              <a:rPr lang="en-US" altLang="ko-KR" sz="1599" dirty="0">
                <a:solidFill>
                  <a:prstClr val="black"/>
                </a:solidFill>
              </a:rPr>
              <a:t>549,599 SNPs</a:t>
            </a:r>
            <a:endParaRPr lang="ko-KR" altLang="en-US" sz="1599" dirty="0">
              <a:solidFill>
                <a:prstClr val="black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206032" y="8620116"/>
            <a:ext cx="532518" cy="3613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74" b="1" dirty="0"/>
              <a:t>Quality</a:t>
            </a:r>
            <a:br>
              <a:rPr lang="en-US" altLang="ko-KR" sz="874" b="1" dirty="0"/>
            </a:br>
            <a:r>
              <a:rPr lang="en-US" altLang="ko-KR" sz="874" b="1" dirty="0"/>
              <a:t>Control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269354" y="4328748"/>
            <a:ext cx="405880" cy="3613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74" b="1" dirty="0"/>
              <a:t>Raw</a:t>
            </a:r>
            <a:br>
              <a:rPr lang="en-US" altLang="ko-KR" sz="874" b="1" dirty="0"/>
            </a:br>
            <a:r>
              <a:rPr lang="en-US" altLang="ko-KR" sz="874" b="1" dirty="0"/>
              <a:t>Data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137512" y="7217167"/>
            <a:ext cx="686406" cy="3613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74" b="1" dirty="0"/>
              <a:t>Combining</a:t>
            </a:r>
            <a:br>
              <a:rPr lang="en-US" altLang="ko-KR" sz="874" b="1" dirty="0"/>
            </a:br>
            <a:r>
              <a:rPr lang="en-US" altLang="ko-KR" sz="874" b="1" dirty="0"/>
              <a:t>Datasets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7726760" y="3951378"/>
            <a:ext cx="6470785" cy="9579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2" b="1" dirty="0">
                <a:solidFill>
                  <a:schemeClr val="tx1"/>
                </a:solidFill>
              </a:rPr>
              <a:t>Single SNP-based Logistic Regression (SLR)</a:t>
            </a:r>
          </a:p>
          <a:p>
            <a:pPr algn="ctr"/>
            <a:r>
              <a:rPr lang="en-US" altLang="ko-KR" sz="1902" b="1" dirty="0">
                <a:solidFill>
                  <a:schemeClr val="tx1"/>
                </a:solidFill>
              </a:rPr>
              <a:t>Single SNP-based Conditional Logistic Regression (SCLR)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11038130" y="5977224"/>
            <a:ext cx="0" cy="2339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9202201" y="6211220"/>
            <a:ext cx="350315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9194816" y="6211226"/>
            <a:ext cx="0" cy="2339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12709995" y="6220695"/>
            <a:ext cx="0" cy="2107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726756" y="6531701"/>
            <a:ext cx="2959200" cy="957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2" b="1" dirty="0">
                <a:solidFill>
                  <a:schemeClr val="tx1"/>
                </a:solidFill>
              </a:rPr>
              <a:t>Identifying TADs </a:t>
            </a:r>
            <a:br>
              <a:rPr lang="en-US" altLang="ko-KR" sz="1902" b="1" dirty="0">
                <a:solidFill>
                  <a:schemeClr val="tx1"/>
                </a:solidFill>
              </a:rPr>
            </a:br>
            <a:r>
              <a:rPr lang="en-US" altLang="ko-KR" sz="1902" b="1" dirty="0">
                <a:solidFill>
                  <a:schemeClr val="tx1"/>
                </a:solidFill>
              </a:rPr>
              <a:t>using Hi-C data</a:t>
            </a:r>
            <a:endParaRPr lang="ko-KR" altLang="en-US" sz="1599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10970886" y="4909315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7726762" y="5382881"/>
            <a:ext cx="6470780" cy="59480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2" b="1" dirty="0">
                <a:solidFill>
                  <a:schemeClr val="tx1"/>
                </a:solidFill>
              </a:rPr>
              <a:t>Constructing LD Blocks &amp; Imputation</a:t>
            </a:r>
            <a:endParaRPr lang="ko-KR" altLang="en-US" sz="1599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1238339" y="6531701"/>
            <a:ext cx="2959200" cy="957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2" b="1" dirty="0">
                <a:solidFill>
                  <a:schemeClr val="tx1"/>
                </a:solidFill>
              </a:rPr>
              <a:t>DEG analyses </a:t>
            </a:r>
            <a:br>
              <a:rPr lang="en-US" altLang="ko-KR" sz="1902" b="1" dirty="0">
                <a:solidFill>
                  <a:schemeClr val="tx1"/>
                </a:solidFill>
              </a:rPr>
            </a:br>
            <a:r>
              <a:rPr lang="en-US" altLang="ko-KR" sz="1902" b="1" dirty="0">
                <a:solidFill>
                  <a:schemeClr val="tx1"/>
                </a:solidFill>
              </a:rPr>
              <a:t>using RNA sequencing data</a:t>
            </a:r>
            <a:endParaRPr lang="ko-KR" altLang="en-US" sz="1599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736286" y="9046517"/>
            <a:ext cx="6469200" cy="594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2" b="1" dirty="0">
                <a:solidFill>
                  <a:schemeClr val="tx1"/>
                </a:solidFill>
              </a:rPr>
              <a:t>Integrating Results</a:t>
            </a:r>
            <a:endParaRPr lang="ko-KR" altLang="en-US" sz="1599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54068" y="3655349"/>
            <a:ext cx="6270098" cy="633240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74"/>
          </a:p>
        </p:txBody>
      </p:sp>
      <p:sp>
        <p:nvSpPr>
          <p:cNvPr id="42" name="직사각형 41"/>
          <p:cNvSpPr/>
          <p:nvPr/>
        </p:nvSpPr>
        <p:spPr>
          <a:xfrm>
            <a:off x="7438207" y="3632988"/>
            <a:ext cx="7077895" cy="635596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74"/>
          </a:p>
        </p:txBody>
      </p:sp>
      <p:cxnSp>
        <p:nvCxnSpPr>
          <p:cNvPr id="45" name="꺾인 연결선 44"/>
          <p:cNvCxnSpPr>
            <a:stCxn id="20" idx="3"/>
            <a:endCxn id="25" idx="1"/>
          </p:cNvCxnSpPr>
          <p:nvPr/>
        </p:nvCxnSpPr>
        <p:spPr>
          <a:xfrm flipV="1">
            <a:off x="5455793" y="4430350"/>
            <a:ext cx="2270964" cy="4512932"/>
          </a:xfrm>
          <a:prstGeom prst="bentConnector3">
            <a:avLst>
              <a:gd name="adj1" fmla="val 76843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2691171" y="3177938"/>
            <a:ext cx="22043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ko-KR" sz="2400" b="1" dirty="0"/>
              <a:t>Data Processing</a:t>
            </a:r>
          </a:p>
        </p:txBody>
      </p:sp>
      <p:cxnSp>
        <p:nvCxnSpPr>
          <p:cNvPr id="49" name="직선 연결선 48"/>
          <p:cNvCxnSpPr/>
          <p:nvPr/>
        </p:nvCxnSpPr>
        <p:spPr>
          <a:xfrm>
            <a:off x="9214055" y="8506113"/>
            <a:ext cx="0" cy="2339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2756581" y="8506111"/>
            <a:ext cx="0" cy="2339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9205567" y="8740109"/>
            <a:ext cx="355043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10966591" y="8740112"/>
            <a:ext cx="0" cy="2339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9198279" y="7489302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12715014" y="7495132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7726756" y="7900505"/>
            <a:ext cx="2959200" cy="594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2" b="1" dirty="0">
                <a:solidFill>
                  <a:schemeClr val="tx1"/>
                </a:solidFill>
              </a:rPr>
              <a:t>Integrating </a:t>
            </a:r>
            <a:r>
              <a:rPr lang="en-US" altLang="ko-KR" sz="1902" b="1" dirty="0" err="1">
                <a:solidFill>
                  <a:schemeClr val="tx1"/>
                </a:solidFill>
              </a:rPr>
              <a:t>ChIP-seq</a:t>
            </a:r>
            <a:r>
              <a:rPr lang="en-US" altLang="ko-KR" sz="1902" b="1" dirty="0">
                <a:solidFill>
                  <a:schemeClr val="tx1"/>
                </a:solidFill>
              </a:rPr>
              <a:t> data</a:t>
            </a:r>
            <a:endParaRPr lang="ko-KR" altLang="en-US" sz="1599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1238339" y="7902305"/>
            <a:ext cx="2959200" cy="594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2" b="1" dirty="0">
                <a:solidFill>
                  <a:schemeClr val="tx1"/>
                </a:solidFill>
              </a:rPr>
              <a:t>GO enrichment analyses</a:t>
            </a:r>
            <a:endParaRPr lang="ko-KR" altLang="en-US" sz="1599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288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270722" y="5147952"/>
            <a:ext cx="1857830" cy="9579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2" b="1" dirty="0">
                <a:solidFill>
                  <a:schemeClr val="tx1"/>
                </a:solidFill>
              </a:rPr>
              <a:t>Case</a:t>
            </a:r>
          </a:p>
          <a:p>
            <a:pPr algn="ctr"/>
            <a:r>
              <a:rPr lang="en-US" altLang="ko-KR" sz="1599" dirty="0">
                <a:solidFill>
                  <a:schemeClr val="tx1"/>
                </a:solidFill>
              </a:rPr>
              <a:t>479 subjects</a:t>
            </a:r>
          </a:p>
          <a:p>
            <a:pPr algn="ctr"/>
            <a:r>
              <a:rPr lang="en-US" altLang="ko-KR" sz="1599" dirty="0">
                <a:solidFill>
                  <a:schemeClr val="tx1"/>
                </a:solidFill>
              </a:rPr>
              <a:t>619,797 SNPs</a:t>
            </a:r>
            <a:endParaRPr lang="ko-KR" altLang="en-US" sz="1599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847010" y="5147947"/>
            <a:ext cx="1857830" cy="9579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2" b="1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altLang="ko-KR" sz="1599" dirty="0">
                <a:solidFill>
                  <a:schemeClr val="tx1"/>
                </a:solidFill>
              </a:rPr>
              <a:t>1,261 subjects</a:t>
            </a:r>
          </a:p>
          <a:p>
            <a:pPr algn="ctr"/>
            <a:r>
              <a:rPr lang="en-US" altLang="ko-KR" sz="1599" dirty="0">
                <a:solidFill>
                  <a:schemeClr val="tx1"/>
                </a:solidFill>
              </a:rPr>
              <a:t>619,797 SNPs</a:t>
            </a:r>
            <a:endParaRPr lang="en-US" altLang="ko-KR" sz="1401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4" idx="2"/>
          </p:cNvCxnSpPr>
          <p:nvPr/>
        </p:nvCxnSpPr>
        <p:spPr>
          <a:xfrm>
            <a:off x="6199637" y="6105890"/>
            <a:ext cx="0" cy="288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8775922" y="6105885"/>
            <a:ext cx="0" cy="288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40629" y="3769093"/>
            <a:ext cx="1419749" cy="708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1" b="1" dirty="0"/>
              <a:t>Raw </a:t>
            </a:r>
          </a:p>
          <a:p>
            <a:r>
              <a:rPr lang="en-US" altLang="ko-KR" sz="2001" b="1" dirty="0"/>
              <a:t>Data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391706"/>
              </p:ext>
            </p:extLst>
          </p:nvPr>
        </p:nvGraphicFramePr>
        <p:xfrm>
          <a:off x="2901650" y="6271924"/>
          <a:ext cx="7257144" cy="25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57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0001">
                <a:tc>
                  <a:txBody>
                    <a:bodyPr/>
                    <a:lstStyle/>
                    <a:p>
                      <a:pPr latinLnBrk="1"/>
                      <a:endParaRPr lang="ko-KR" altLang="en-US" sz="3800" dirty="0"/>
                    </a:p>
                  </a:txBody>
                  <a:tcPr marL="91441" marR="91441" marT="45719" marB="45719">
                    <a:solidFill>
                      <a:srgbClr val="FFC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0001">
                <a:tc>
                  <a:txBody>
                    <a:bodyPr/>
                    <a:lstStyle/>
                    <a:p>
                      <a:pPr latinLnBrk="1"/>
                      <a:endParaRPr lang="ko-KR" altLang="en-US" sz="3800" dirty="0"/>
                    </a:p>
                  </a:txBody>
                  <a:tcPr marL="91441" marR="91441" marT="45719" marB="45719">
                    <a:solidFill>
                      <a:srgbClr val="92D05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5270722" y="3769096"/>
            <a:ext cx="1857830" cy="9579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2" b="1" dirty="0">
                <a:solidFill>
                  <a:schemeClr val="tx1"/>
                </a:solidFill>
              </a:rPr>
              <a:t>Case</a:t>
            </a:r>
          </a:p>
          <a:p>
            <a:pPr algn="ctr"/>
            <a:r>
              <a:rPr lang="en-US" altLang="ko-KR" sz="1599" dirty="0">
                <a:solidFill>
                  <a:schemeClr val="tx1"/>
                </a:solidFill>
              </a:rPr>
              <a:t>479 subjects</a:t>
            </a:r>
          </a:p>
          <a:p>
            <a:pPr algn="ctr"/>
            <a:r>
              <a:rPr lang="en-US" altLang="ko-KR" sz="1599" dirty="0">
                <a:solidFill>
                  <a:schemeClr val="tx1"/>
                </a:solidFill>
              </a:rPr>
              <a:t>716,503 SNPs</a:t>
            </a:r>
            <a:endParaRPr lang="ko-KR" altLang="en-US" sz="1599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847010" y="3769094"/>
            <a:ext cx="1857830" cy="9579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2" b="1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altLang="ko-KR" sz="1599" dirty="0">
                <a:solidFill>
                  <a:schemeClr val="tx1"/>
                </a:solidFill>
              </a:rPr>
              <a:t>1,261 subjects</a:t>
            </a:r>
          </a:p>
          <a:p>
            <a:pPr algn="ctr"/>
            <a:r>
              <a:rPr lang="en-US" altLang="ko-KR" sz="1599" dirty="0">
                <a:solidFill>
                  <a:schemeClr val="tx1"/>
                </a:solidFill>
              </a:rPr>
              <a:t>630,860 SNPs</a:t>
            </a:r>
            <a:endParaRPr lang="en-US" altLang="ko-KR" sz="1401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>
            <a:stCxn id="46" idx="2"/>
          </p:cNvCxnSpPr>
          <p:nvPr/>
        </p:nvCxnSpPr>
        <p:spPr>
          <a:xfrm>
            <a:off x="6199637" y="4727033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8775922" y="4727033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2919411" y="6267201"/>
            <a:ext cx="2383588" cy="338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99" b="1" dirty="0"/>
              <a:t>Per SNPs</a:t>
            </a:r>
            <a:endParaRPr lang="ko-KR" altLang="en-US" sz="1599" b="1" dirty="0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5270725" y="9049045"/>
            <a:ext cx="1857601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2" b="1" dirty="0">
                <a:solidFill>
                  <a:schemeClr val="tx1"/>
                </a:solidFill>
              </a:rPr>
              <a:t>Case</a:t>
            </a:r>
          </a:p>
          <a:p>
            <a:pPr algn="ctr"/>
            <a:r>
              <a:rPr lang="en-US" altLang="ko-KR" sz="1599" dirty="0">
                <a:solidFill>
                  <a:schemeClr val="tx1"/>
                </a:solidFill>
              </a:rPr>
              <a:t>429 subjects</a:t>
            </a:r>
          </a:p>
          <a:p>
            <a:pPr algn="ctr"/>
            <a:r>
              <a:rPr lang="en-US" altLang="ko-KR" sz="1599" dirty="0">
                <a:solidFill>
                  <a:schemeClr val="tx1"/>
                </a:solidFill>
              </a:rPr>
              <a:t>566,115 SNPs</a:t>
            </a:r>
            <a:endParaRPr lang="ko-KR" altLang="en-US" sz="1599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7847010" y="9049045"/>
            <a:ext cx="1857601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2" b="1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altLang="ko-KR" sz="1599" dirty="0">
                <a:solidFill>
                  <a:schemeClr val="tx1"/>
                </a:solidFill>
              </a:rPr>
              <a:t>1,261 subjects</a:t>
            </a:r>
          </a:p>
          <a:p>
            <a:pPr algn="ctr"/>
            <a:r>
              <a:rPr lang="en-US" altLang="ko-KR" sz="1599" dirty="0">
                <a:solidFill>
                  <a:schemeClr val="tx1"/>
                </a:solidFill>
              </a:rPr>
              <a:t>574,709 SNPs</a:t>
            </a:r>
            <a:endParaRPr lang="ko-KR" altLang="en-US" sz="1599" dirty="0">
              <a:solidFill>
                <a:schemeClr val="tx1"/>
              </a:solidFill>
            </a:endParaRPr>
          </a:p>
        </p:txBody>
      </p:sp>
      <p:sp>
        <p:nvSpPr>
          <p:cNvPr id="94" name="덧셈 기호 93"/>
          <p:cNvSpPr/>
          <p:nvPr/>
        </p:nvSpPr>
        <p:spPr>
          <a:xfrm>
            <a:off x="7360424" y="9379408"/>
            <a:ext cx="296878" cy="296878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74"/>
          </a:p>
        </p:txBody>
      </p:sp>
      <p:cxnSp>
        <p:nvCxnSpPr>
          <p:cNvPr id="95" name="꺾인 연결선 94"/>
          <p:cNvCxnSpPr/>
          <p:nvPr/>
        </p:nvCxnSpPr>
        <p:spPr>
          <a:xfrm flipV="1">
            <a:off x="9704837" y="5626919"/>
            <a:ext cx="1080001" cy="3870001"/>
          </a:xfrm>
          <a:prstGeom prst="bentConnector3">
            <a:avLst>
              <a:gd name="adj1" fmla="val 49504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10828982" y="5147947"/>
            <a:ext cx="1857830" cy="9579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2" b="1" dirty="0">
                <a:solidFill>
                  <a:schemeClr val="tx1"/>
                </a:solidFill>
              </a:rPr>
              <a:t>Pooled Data</a:t>
            </a:r>
          </a:p>
          <a:p>
            <a:pPr algn="ctr"/>
            <a:r>
              <a:rPr lang="en-US" altLang="ko-KR" sz="1599" dirty="0">
                <a:solidFill>
                  <a:schemeClr val="tx1"/>
                </a:solidFill>
              </a:rPr>
              <a:t>1,690 subjects</a:t>
            </a:r>
          </a:p>
          <a:p>
            <a:pPr algn="ctr"/>
            <a:r>
              <a:rPr lang="en-US" altLang="ko-KR" sz="1599" dirty="0">
                <a:solidFill>
                  <a:schemeClr val="tx1"/>
                </a:solidFill>
              </a:rPr>
              <a:t>558,124 SNPs</a:t>
            </a:r>
            <a:endParaRPr lang="ko-KR" altLang="en-US" sz="1599" dirty="0">
              <a:solidFill>
                <a:schemeClr val="tx1"/>
              </a:solidFill>
            </a:endParaRPr>
          </a:p>
        </p:txBody>
      </p:sp>
      <p:cxnSp>
        <p:nvCxnSpPr>
          <p:cNvPr id="100" name="직선 화살표 연결선 99"/>
          <p:cNvCxnSpPr/>
          <p:nvPr/>
        </p:nvCxnSpPr>
        <p:spPr>
          <a:xfrm>
            <a:off x="11757897" y="6103636"/>
            <a:ext cx="0" cy="288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10568663" y="6567622"/>
            <a:ext cx="1175798" cy="307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1" dirty="0"/>
              <a:t>- 8,495 SNPs</a:t>
            </a:r>
            <a:endParaRPr lang="ko-KR" altLang="en-US" sz="1401" dirty="0"/>
          </a:p>
        </p:txBody>
      </p:sp>
      <p:sp>
        <p:nvSpPr>
          <p:cNvPr id="102" name="직사각형 101"/>
          <p:cNvSpPr/>
          <p:nvPr/>
        </p:nvSpPr>
        <p:spPr>
          <a:xfrm>
            <a:off x="10749639" y="6856254"/>
            <a:ext cx="994980" cy="30790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401" dirty="0"/>
              <a:t>- 0 SNPs</a:t>
            </a:r>
            <a:endParaRPr lang="ko-KR" altLang="en-US" sz="1401" dirty="0"/>
          </a:p>
        </p:txBody>
      </p:sp>
      <p:sp>
        <p:nvSpPr>
          <p:cNvPr id="103" name="직사각형 102"/>
          <p:cNvSpPr/>
          <p:nvPr/>
        </p:nvSpPr>
        <p:spPr>
          <a:xfrm>
            <a:off x="10378163" y="7142262"/>
            <a:ext cx="1379624" cy="307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1" dirty="0"/>
              <a:t>- 30 SNPs</a:t>
            </a:r>
            <a:endParaRPr lang="ko-KR" altLang="en-US" sz="1401" dirty="0"/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954842"/>
              </p:ext>
            </p:extLst>
          </p:nvPr>
        </p:nvGraphicFramePr>
        <p:xfrm>
          <a:off x="10382666" y="6279538"/>
          <a:ext cx="5348379" cy="25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48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0001">
                <a:tc>
                  <a:txBody>
                    <a:bodyPr/>
                    <a:lstStyle/>
                    <a:p>
                      <a:pPr latinLnBrk="1"/>
                      <a:endParaRPr lang="ko-KR" altLang="en-US" sz="3800" dirty="0"/>
                    </a:p>
                  </a:txBody>
                  <a:tcPr marL="91441" marR="91441" marT="45719" marB="45719">
                    <a:solidFill>
                      <a:srgbClr val="FFC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0001">
                <a:tc>
                  <a:txBody>
                    <a:bodyPr/>
                    <a:lstStyle/>
                    <a:p>
                      <a:pPr latinLnBrk="1"/>
                      <a:endParaRPr lang="ko-KR" altLang="en-US" sz="3800" dirty="0"/>
                    </a:p>
                  </a:txBody>
                  <a:tcPr marL="91441" marR="91441" marT="45719" marB="45719">
                    <a:solidFill>
                      <a:srgbClr val="92D05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>
          <a:xfrm>
            <a:off x="12534412" y="6857109"/>
            <a:ext cx="2702903" cy="307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1" b="1" dirty="0"/>
              <a:t>Missing genotype rate &gt; 0.95</a:t>
            </a:r>
            <a:endParaRPr lang="ko-KR" altLang="en-US" sz="1401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직사각형 59"/>
              <p:cNvSpPr/>
              <p:nvPr/>
            </p:nvSpPr>
            <p:spPr>
              <a:xfrm>
                <a:off x="12534416" y="6567622"/>
                <a:ext cx="2961923" cy="3079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401" b="1" dirty="0"/>
                  <a:t>P-value of Fisher’s exact test &lt; 1</a:t>
                </a:r>
                <a14:m>
                  <m:oMath xmlns:m="http://schemas.openxmlformats.org/officeDocument/2006/math">
                    <m:r>
                      <a:rPr lang="en-US" altLang="ko-KR" sz="1401" b="1" i="1">
                        <a:latin typeface="Cambria Math"/>
                      </a:rPr>
                      <m:t>×</m:t>
                    </m:r>
                  </m:oMath>
                </a14:m>
                <a:r>
                  <a:rPr lang="en-US" altLang="ko-KR" sz="1401" b="1" dirty="0"/>
                  <a:t>10</a:t>
                </a:r>
                <a:r>
                  <a:rPr lang="en-US" altLang="ko-KR" sz="1401" b="1" baseline="30000" dirty="0"/>
                  <a:t>-5</a:t>
                </a:r>
                <a:endParaRPr lang="ko-KR" altLang="en-US" sz="1401" b="1" dirty="0"/>
              </a:p>
            </p:txBody>
          </p:sp>
        </mc:Choice>
        <mc:Fallback>
          <p:sp>
            <p:nvSpPr>
              <p:cNvPr id="60" name="직사각형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4416" y="6567622"/>
                <a:ext cx="2961923" cy="307905"/>
              </a:xfrm>
              <a:prstGeom prst="rect">
                <a:avLst/>
              </a:prstGeom>
              <a:blipFill>
                <a:blip r:embed="rId2"/>
                <a:stretch>
                  <a:fillRect l="-42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직사각형 64"/>
          <p:cNvSpPr/>
          <p:nvPr/>
        </p:nvSpPr>
        <p:spPr>
          <a:xfrm>
            <a:off x="12534412" y="7144157"/>
            <a:ext cx="1602426" cy="3079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1" b="1" dirty="0"/>
              <a:t>MAF &lt; 0.05</a:t>
            </a:r>
            <a:endParaRPr lang="ko-KR" altLang="en-US" sz="1401" b="1" dirty="0"/>
          </a:p>
        </p:txBody>
      </p:sp>
      <p:sp>
        <p:nvSpPr>
          <p:cNvPr id="73" name="직사각형 72"/>
          <p:cNvSpPr/>
          <p:nvPr/>
        </p:nvSpPr>
        <p:spPr>
          <a:xfrm>
            <a:off x="14640986" y="6267201"/>
            <a:ext cx="937561" cy="338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599" b="1" dirty="0"/>
              <a:t>Per SNPs</a:t>
            </a:r>
            <a:endParaRPr lang="ko-KR" altLang="en-US" sz="1599" b="1" dirty="0"/>
          </a:p>
        </p:txBody>
      </p:sp>
      <p:sp>
        <p:nvSpPr>
          <p:cNvPr id="115" name="직사각형 114"/>
          <p:cNvSpPr/>
          <p:nvPr/>
        </p:nvSpPr>
        <p:spPr>
          <a:xfrm>
            <a:off x="12534412" y="8138473"/>
            <a:ext cx="2702903" cy="307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1" b="1" dirty="0"/>
              <a:t>Outlier</a:t>
            </a:r>
            <a:endParaRPr lang="ko-KR" altLang="en-US" sz="1401" b="1" dirty="0"/>
          </a:p>
        </p:txBody>
      </p:sp>
      <p:sp>
        <p:nvSpPr>
          <p:cNvPr id="117" name="직사각형 116"/>
          <p:cNvSpPr/>
          <p:nvPr/>
        </p:nvSpPr>
        <p:spPr>
          <a:xfrm>
            <a:off x="12534412" y="8413695"/>
            <a:ext cx="3196631" cy="307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1" b="1" dirty="0"/>
              <a:t>Missing genotype rate &gt; 0.95</a:t>
            </a:r>
            <a:r>
              <a:rPr lang="ko-KR" altLang="en-US" sz="1401" b="1" dirty="0"/>
              <a:t> </a:t>
            </a:r>
            <a:r>
              <a:rPr lang="en-US" altLang="ko-KR" sz="1401" b="1" dirty="0"/>
              <a:t>&amp; IBS &gt; 0.8</a:t>
            </a:r>
            <a:endParaRPr lang="ko-KR" altLang="en-US" sz="1401" b="1" dirty="0"/>
          </a:p>
        </p:txBody>
      </p:sp>
      <p:sp>
        <p:nvSpPr>
          <p:cNvPr id="118" name="직사각형 117"/>
          <p:cNvSpPr/>
          <p:nvPr/>
        </p:nvSpPr>
        <p:spPr>
          <a:xfrm>
            <a:off x="13883178" y="7520776"/>
            <a:ext cx="1695367" cy="338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599" b="1" dirty="0"/>
              <a:t>Per individuals</a:t>
            </a:r>
            <a:endParaRPr lang="ko-KR" altLang="en-US" sz="1599" b="1" dirty="0"/>
          </a:p>
        </p:txBody>
      </p:sp>
      <p:sp>
        <p:nvSpPr>
          <p:cNvPr id="119" name="직사각형 118"/>
          <p:cNvSpPr/>
          <p:nvPr/>
        </p:nvSpPr>
        <p:spPr>
          <a:xfrm>
            <a:off x="10378163" y="8138474"/>
            <a:ext cx="1379624" cy="307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1" dirty="0"/>
              <a:t>- 1 subjects</a:t>
            </a:r>
            <a:endParaRPr lang="ko-KR" altLang="en-US" sz="1401" dirty="0"/>
          </a:p>
        </p:txBody>
      </p:sp>
      <p:sp>
        <p:nvSpPr>
          <p:cNvPr id="120" name="직사각형 119"/>
          <p:cNvSpPr/>
          <p:nvPr/>
        </p:nvSpPr>
        <p:spPr>
          <a:xfrm>
            <a:off x="10501993" y="8413697"/>
            <a:ext cx="1248995" cy="307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1" dirty="0"/>
              <a:t>- 0 subjects</a:t>
            </a:r>
            <a:endParaRPr lang="ko-KR" altLang="en-US" sz="1401" dirty="0"/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10828985" y="9049045"/>
            <a:ext cx="1857601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ko-KR" sz="1902" b="1" dirty="0">
                <a:solidFill>
                  <a:prstClr val="black"/>
                </a:solidFill>
              </a:rPr>
              <a:t>Pooled Data</a:t>
            </a:r>
          </a:p>
          <a:p>
            <a:pPr lvl="0" algn="ctr"/>
            <a:r>
              <a:rPr lang="en-US" altLang="ko-KR" sz="1599" dirty="0">
                <a:solidFill>
                  <a:prstClr val="black"/>
                </a:solidFill>
              </a:rPr>
              <a:t>1,689 subjects</a:t>
            </a:r>
          </a:p>
          <a:p>
            <a:pPr lvl="0" algn="ctr"/>
            <a:r>
              <a:rPr lang="en-US" altLang="ko-KR" sz="1599" dirty="0">
                <a:solidFill>
                  <a:prstClr val="black"/>
                </a:solidFill>
              </a:rPr>
              <a:t>549,599 SNPs</a:t>
            </a:r>
            <a:endParaRPr lang="ko-KR" altLang="en-US" sz="1599" dirty="0">
              <a:solidFill>
                <a:prstClr val="black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340630" y="5147944"/>
            <a:ext cx="2431294" cy="708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1" b="1" dirty="0"/>
              <a:t>Only </a:t>
            </a:r>
            <a:br>
              <a:rPr lang="en-US" altLang="ko-KR" sz="2001" b="1" dirty="0"/>
            </a:br>
            <a:r>
              <a:rPr lang="en-US" altLang="ko-KR" sz="2001" b="1" dirty="0"/>
              <a:t>overlapped SNPs</a:t>
            </a:r>
          </a:p>
        </p:txBody>
      </p:sp>
      <p:sp>
        <p:nvSpPr>
          <p:cNvPr id="112" name="직사각형 111"/>
          <p:cNvSpPr/>
          <p:nvPr/>
        </p:nvSpPr>
        <p:spPr>
          <a:xfrm>
            <a:off x="340630" y="6267205"/>
            <a:ext cx="2431294" cy="708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1" b="1" dirty="0"/>
              <a:t>Quality </a:t>
            </a:r>
          </a:p>
          <a:p>
            <a:r>
              <a:rPr lang="en-US" altLang="ko-KR" sz="2001" b="1" dirty="0"/>
              <a:t>Controls</a:t>
            </a:r>
          </a:p>
        </p:txBody>
      </p:sp>
      <p:sp>
        <p:nvSpPr>
          <p:cNvPr id="113" name="직사각형 112"/>
          <p:cNvSpPr/>
          <p:nvPr/>
        </p:nvSpPr>
        <p:spPr>
          <a:xfrm>
            <a:off x="196867" y="3659974"/>
            <a:ext cx="9831299" cy="11876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74"/>
          </a:p>
        </p:txBody>
      </p:sp>
      <p:sp>
        <p:nvSpPr>
          <p:cNvPr id="114" name="직사각형 113"/>
          <p:cNvSpPr/>
          <p:nvPr/>
        </p:nvSpPr>
        <p:spPr>
          <a:xfrm>
            <a:off x="196867" y="4985710"/>
            <a:ext cx="9831299" cy="11876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74"/>
          </a:p>
        </p:txBody>
      </p:sp>
      <p:sp>
        <p:nvSpPr>
          <p:cNvPr id="74" name="직사각형 73"/>
          <p:cNvSpPr/>
          <p:nvPr/>
        </p:nvSpPr>
        <p:spPr>
          <a:xfrm>
            <a:off x="2916163" y="6550659"/>
            <a:ext cx="2354560" cy="307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1" b="1" dirty="0"/>
              <a:t>Missing genotype rate &gt; 0.05</a:t>
            </a:r>
            <a:endParaRPr lang="ko-KR" altLang="en-US" sz="1401" b="1" dirty="0"/>
          </a:p>
        </p:txBody>
      </p:sp>
      <p:sp>
        <p:nvSpPr>
          <p:cNvPr id="75" name="직사각형 74"/>
          <p:cNvSpPr/>
          <p:nvPr/>
        </p:nvSpPr>
        <p:spPr>
          <a:xfrm>
            <a:off x="6199642" y="6550661"/>
            <a:ext cx="1647370" cy="307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1" dirty="0"/>
              <a:t>- 11,702 SNPs</a:t>
            </a:r>
            <a:endParaRPr lang="ko-KR" altLang="en-US" sz="1401" dirty="0"/>
          </a:p>
        </p:txBody>
      </p:sp>
      <p:sp>
        <p:nvSpPr>
          <p:cNvPr id="76" name="직사각형 75"/>
          <p:cNvSpPr/>
          <p:nvPr/>
        </p:nvSpPr>
        <p:spPr>
          <a:xfrm>
            <a:off x="8779174" y="6550659"/>
            <a:ext cx="994980" cy="3079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1" dirty="0"/>
              <a:t>- 40 SNPs</a:t>
            </a:r>
            <a:endParaRPr lang="ko-KR" altLang="en-US" sz="140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직사각형 80"/>
              <p:cNvSpPr/>
              <p:nvPr/>
            </p:nvSpPr>
            <p:spPr>
              <a:xfrm>
                <a:off x="3061310" y="6839290"/>
                <a:ext cx="2209418" cy="3079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ko-KR" sz="1401" b="1" dirty="0"/>
                  <a:t>P-value of HWE &lt; 1</a:t>
                </a:r>
                <a14:m>
                  <m:oMath xmlns:m="http://schemas.openxmlformats.org/officeDocument/2006/math">
                    <m:r>
                      <a:rPr lang="en-US" altLang="ko-KR" sz="1401" b="1" i="1">
                        <a:latin typeface="Cambria Math"/>
                      </a:rPr>
                      <m:t>×</m:t>
                    </m:r>
                  </m:oMath>
                </a14:m>
                <a:r>
                  <a:rPr lang="en-US" altLang="ko-KR" sz="1401" b="1" dirty="0"/>
                  <a:t>10</a:t>
                </a:r>
                <a:r>
                  <a:rPr lang="en-US" altLang="ko-KR" sz="1401" b="1" baseline="30000" dirty="0"/>
                  <a:t>-5</a:t>
                </a:r>
                <a:endParaRPr lang="ko-KR" altLang="en-US" sz="1401" b="1" dirty="0"/>
              </a:p>
            </p:txBody>
          </p:sp>
        </mc:Choice>
        <mc:Fallback>
          <p:sp>
            <p:nvSpPr>
              <p:cNvPr id="81" name="직사각형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310" y="6839290"/>
                <a:ext cx="2209418" cy="307905"/>
              </a:xfrm>
              <a:prstGeom prst="rect">
                <a:avLst/>
              </a:prstGeom>
              <a:blipFill>
                <a:blip r:embed="rId3"/>
                <a:stretch>
                  <a:fillRect t="-4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직사각형 81"/>
          <p:cNvSpPr/>
          <p:nvPr/>
        </p:nvSpPr>
        <p:spPr>
          <a:xfrm>
            <a:off x="6199643" y="6839292"/>
            <a:ext cx="994980" cy="3079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1" dirty="0"/>
              <a:t>- 142 SNPs</a:t>
            </a:r>
            <a:endParaRPr lang="ko-KR" altLang="en-US" sz="1401" dirty="0"/>
          </a:p>
        </p:txBody>
      </p:sp>
      <p:sp>
        <p:nvSpPr>
          <p:cNvPr id="83" name="직사각형 82"/>
          <p:cNvSpPr/>
          <p:nvPr/>
        </p:nvSpPr>
        <p:spPr>
          <a:xfrm>
            <a:off x="8779174" y="6839292"/>
            <a:ext cx="994980" cy="3079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1" dirty="0"/>
              <a:t>- 39 SNPs</a:t>
            </a:r>
            <a:endParaRPr lang="ko-KR" altLang="en-US" sz="1401" dirty="0"/>
          </a:p>
        </p:txBody>
      </p:sp>
      <p:sp>
        <p:nvSpPr>
          <p:cNvPr id="84" name="직사각형 83"/>
          <p:cNvSpPr/>
          <p:nvPr/>
        </p:nvSpPr>
        <p:spPr>
          <a:xfrm>
            <a:off x="3668301" y="7125301"/>
            <a:ext cx="1602426" cy="30790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altLang="ko-KR" sz="1401" b="1" dirty="0"/>
              <a:t>MAF &lt; 0.05</a:t>
            </a:r>
            <a:endParaRPr lang="ko-KR" altLang="en-US" sz="1401" b="1" dirty="0"/>
          </a:p>
        </p:txBody>
      </p:sp>
      <p:sp>
        <p:nvSpPr>
          <p:cNvPr id="93" name="직사각형 92"/>
          <p:cNvSpPr/>
          <p:nvPr/>
        </p:nvSpPr>
        <p:spPr>
          <a:xfrm>
            <a:off x="6199639" y="7125302"/>
            <a:ext cx="1390124" cy="307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1" dirty="0"/>
              <a:t>- 41,838 SNPs</a:t>
            </a:r>
            <a:endParaRPr lang="ko-KR" altLang="en-US" sz="1401" dirty="0"/>
          </a:p>
        </p:txBody>
      </p:sp>
      <p:sp>
        <p:nvSpPr>
          <p:cNvPr id="96" name="직사각형 95"/>
          <p:cNvSpPr/>
          <p:nvPr/>
        </p:nvSpPr>
        <p:spPr>
          <a:xfrm>
            <a:off x="8779172" y="7125302"/>
            <a:ext cx="1379624" cy="307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1" dirty="0"/>
              <a:t>- 45,009 SNPs</a:t>
            </a:r>
            <a:endParaRPr lang="ko-KR" altLang="en-US" sz="1401" dirty="0"/>
          </a:p>
        </p:txBody>
      </p:sp>
      <p:sp>
        <p:nvSpPr>
          <p:cNvPr id="98" name="직사각형 97"/>
          <p:cNvSpPr/>
          <p:nvPr/>
        </p:nvSpPr>
        <p:spPr>
          <a:xfrm>
            <a:off x="2887135" y="8121511"/>
            <a:ext cx="2383588" cy="307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1" b="1" dirty="0"/>
              <a:t>Missing genotype rate &gt; 0.05</a:t>
            </a:r>
            <a:endParaRPr lang="ko-KR" altLang="en-US" sz="1401" b="1" dirty="0"/>
          </a:p>
        </p:txBody>
      </p:sp>
      <p:sp>
        <p:nvSpPr>
          <p:cNvPr id="99" name="직사각형 98"/>
          <p:cNvSpPr/>
          <p:nvPr/>
        </p:nvSpPr>
        <p:spPr>
          <a:xfrm>
            <a:off x="6199639" y="8121511"/>
            <a:ext cx="1390124" cy="307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1" dirty="0"/>
              <a:t>- 12 subjects</a:t>
            </a:r>
            <a:endParaRPr lang="ko-KR" altLang="en-US" sz="1401" dirty="0"/>
          </a:p>
        </p:txBody>
      </p:sp>
      <p:sp>
        <p:nvSpPr>
          <p:cNvPr id="104" name="직사각형 103"/>
          <p:cNvSpPr/>
          <p:nvPr/>
        </p:nvSpPr>
        <p:spPr>
          <a:xfrm>
            <a:off x="8779172" y="8121511"/>
            <a:ext cx="1379624" cy="307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1" dirty="0"/>
              <a:t>- 0 subjects</a:t>
            </a:r>
            <a:endParaRPr lang="ko-KR" altLang="en-US" sz="1401" dirty="0"/>
          </a:p>
        </p:txBody>
      </p:sp>
      <p:sp>
        <p:nvSpPr>
          <p:cNvPr id="105" name="직사각형 104"/>
          <p:cNvSpPr/>
          <p:nvPr/>
        </p:nvSpPr>
        <p:spPr>
          <a:xfrm>
            <a:off x="2919413" y="8396733"/>
            <a:ext cx="2351315" cy="307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1" b="1" dirty="0"/>
              <a:t>IBS &gt; 0.8</a:t>
            </a:r>
            <a:endParaRPr lang="ko-KR" altLang="en-US" sz="1401" b="1" dirty="0"/>
          </a:p>
        </p:txBody>
      </p:sp>
      <p:sp>
        <p:nvSpPr>
          <p:cNvPr id="106" name="직사각형 105"/>
          <p:cNvSpPr/>
          <p:nvPr/>
        </p:nvSpPr>
        <p:spPr>
          <a:xfrm>
            <a:off x="6199641" y="8396734"/>
            <a:ext cx="1491725" cy="307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1" dirty="0"/>
              <a:t>- 4 subjects</a:t>
            </a:r>
            <a:endParaRPr lang="ko-KR" altLang="en-US" sz="1401" dirty="0"/>
          </a:p>
        </p:txBody>
      </p:sp>
      <p:sp>
        <p:nvSpPr>
          <p:cNvPr id="107" name="직사각형 106"/>
          <p:cNvSpPr/>
          <p:nvPr/>
        </p:nvSpPr>
        <p:spPr>
          <a:xfrm>
            <a:off x="8779176" y="8396734"/>
            <a:ext cx="1248995" cy="307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1" dirty="0"/>
              <a:t>- 0 subjects</a:t>
            </a:r>
            <a:endParaRPr lang="ko-KR" altLang="en-US" sz="1401" dirty="0"/>
          </a:p>
        </p:txBody>
      </p:sp>
      <p:sp>
        <p:nvSpPr>
          <p:cNvPr id="108" name="직사각형 107"/>
          <p:cNvSpPr/>
          <p:nvPr/>
        </p:nvSpPr>
        <p:spPr>
          <a:xfrm>
            <a:off x="2887135" y="7842372"/>
            <a:ext cx="2383588" cy="307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401" b="1" dirty="0"/>
              <a:t>not White</a:t>
            </a:r>
            <a:endParaRPr lang="ko-KR" altLang="en-US" sz="1401" b="1" dirty="0"/>
          </a:p>
        </p:txBody>
      </p:sp>
      <p:sp>
        <p:nvSpPr>
          <p:cNvPr id="109" name="직사각형 108"/>
          <p:cNvSpPr/>
          <p:nvPr/>
        </p:nvSpPr>
        <p:spPr>
          <a:xfrm>
            <a:off x="6199639" y="7842373"/>
            <a:ext cx="1390124" cy="307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1" dirty="0"/>
              <a:t>- 34 subjects</a:t>
            </a:r>
            <a:endParaRPr lang="ko-KR" altLang="en-US" sz="1401" dirty="0"/>
          </a:p>
        </p:txBody>
      </p:sp>
      <p:sp>
        <p:nvSpPr>
          <p:cNvPr id="110" name="직사각형 109"/>
          <p:cNvSpPr/>
          <p:nvPr/>
        </p:nvSpPr>
        <p:spPr>
          <a:xfrm>
            <a:off x="8779172" y="7842373"/>
            <a:ext cx="1379624" cy="307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1" dirty="0"/>
              <a:t>- 0 subjects</a:t>
            </a:r>
            <a:endParaRPr lang="ko-KR" altLang="en-US" sz="1401" dirty="0"/>
          </a:p>
        </p:txBody>
      </p:sp>
      <p:sp>
        <p:nvSpPr>
          <p:cNvPr id="123" name="직사각형 122"/>
          <p:cNvSpPr/>
          <p:nvPr/>
        </p:nvSpPr>
        <p:spPr>
          <a:xfrm>
            <a:off x="2919411" y="7534758"/>
            <a:ext cx="2383588" cy="338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99" b="1" dirty="0"/>
              <a:t>Subject QC</a:t>
            </a:r>
            <a:endParaRPr lang="ko-KR" altLang="en-US" sz="1599" b="1" dirty="0"/>
          </a:p>
        </p:txBody>
      </p:sp>
    </p:spTree>
    <p:extLst>
      <p:ext uri="{BB962C8B-B14F-4D97-AF65-F5344CB8AC3E}">
        <p14:creationId xmlns:p14="http://schemas.microsoft.com/office/powerpoint/2010/main" val="3837028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68002A-5F5A-FC44-B327-34E43574A7D8}"/>
              </a:ext>
            </a:extLst>
          </p:cNvPr>
          <p:cNvSpPr/>
          <p:nvPr/>
        </p:nvSpPr>
        <p:spPr>
          <a:xfrm>
            <a:off x="2514602" y="315310"/>
            <a:ext cx="10410989" cy="16427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4" name="표 1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57308"/>
              </p:ext>
            </p:extLst>
          </p:nvPr>
        </p:nvGraphicFramePr>
        <p:xfrm>
          <a:off x="2650211" y="3104301"/>
          <a:ext cx="7508582" cy="25200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08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0001">
                <a:tc>
                  <a:txBody>
                    <a:bodyPr/>
                    <a:lstStyle/>
                    <a:p>
                      <a:pPr latinLnBrk="1"/>
                      <a:endParaRPr lang="ko-KR" altLang="en-US" sz="3300" dirty="0"/>
                    </a:p>
                  </a:txBody>
                  <a:tcPr marL="91441" marR="91441" marT="45719" marB="45719">
                    <a:solidFill>
                      <a:srgbClr val="FFC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0001">
                <a:tc>
                  <a:txBody>
                    <a:bodyPr/>
                    <a:lstStyle/>
                    <a:p>
                      <a:pPr latinLnBrk="1"/>
                      <a:endParaRPr lang="ko-KR" altLang="en-US" sz="3300" dirty="0"/>
                    </a:p>
                  </a:txBody>
                  <a:tcPr marL="91441" marR="91441" marT="45719" marB="45719">
                    <a:solidFill>
                      <a:srgbClr val="92D05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251639"/>
              </p:ext>
            </p:extLst>
          </p:nvPr>
        </p:nvGraphicFramePr>
        <p:xfrm>
          <a:off x="2650216" y="8502869"/>
          <a:ext cx="7519264" cy="2800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19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40998">
                <a:tc>
                  <a:txBody>
                    <a:bodyPr/>
                    <a:lstStyle/>
                    <a:p>
                      <a:pPr latinLnBrk="1"/>
                      <a:endParaRPr lang="ko-KR" altLang="en-US" sz="3300" dirty="0"/>
                    </a:p>
                  </a:txBody>
                  <a:tcPr marL="91441" marR="91441" marT="45719" marB="45719">
                    <a:solidFill>
                      <a:srgbClr val="FFC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0001">
                <a:tc>
                  <a:txBody>
                    <a:bodyPr/>
                    <a:lstStyle/>
                    <a:p>
                      <a:pPr latinLnBrk="1"/>
                      <a:endParaRPr lang="ko-KR" altLang="en-US" sz="3300" dirty="0"/>
                    </a:p>
                  </a:txBody>
                  <a:tcPr marL="91441" marR="91441" marT="45719" marB="45719">
                    <a:solidFill>
                      <a:srgbClr val="92D05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5270722" y="1980327"/>
            <a:ext cx="1857830" cy="9579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2" b="1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Case</a:t>
            </a:r>
          </a:p>
          <a:p>
            <a:pPr algn="ctr"/>
            <a:r>
              <a:rPr lang="en-US" altLang="ko-KR" sz="1599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479 subjects</a:t>
            </a:r>
          </a:p>
          <a:p>
            <a:pPr algn="ctr"/>
            <a:r>
              <a:rPr lang="en-US" altLang="ko-KR" sz="1599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619,797 SNPs</a:t>
            </a:r>
            <a:endParaRPr lang="ko-KR" altLang="en-US" sz="1599" dirty="0">
              <a:solidFill>
                <a:schemeClr val="tx1"/>
              </a:solidFill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847010" y="1980327"/>
            <a:ext cx="1857830" cy="9579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2" b="1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Control</a:t>
            </a:r>
          </a:p>
          <a:p>
            <a:pPr algn="ctr"/>
            <a:r>
              <a:rPr lang="en-US" altLang="ko-KR" sz="1599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1,261 subjects</a:t>
            </a:r>
          </a:p>
          <a:p>
            <a:pPr algn="ctr"/>
            <a:r>
              <a:rPr lang="en-US" altLang="ko-KR" sz="1599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619,797 SNPs</a:t>
            </a:r>
            <a:endParaRPr lang="en-US" altLang="ko-KR" sz="1401" dirty="0">
              <a:solidFill>
                <a:schemeClr val="tx1"/>
              </a:solidFill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직선 화살표 연결선 6"/>
          <p:cNvCxnSpPr>
            <a:stCxn id="4" idx="2"/>
          </p:cNvCxnSpPr>
          <p:nvPr/>
        </p:nvCxnSpPr>
        <p:spPr>
          <a:xfrm>
            <a:off x="6199637" y="2938267"/>
            <a:ext cx="0" cy="288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8775922" y="2938265"/>
            <a:ext cx="0" cy="288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10615751" y="575492"/>
            <a:ext cx="1419749" cy="708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1" b="1" dirty="0">
                <a:latin typeface="Helvetica" panose="020B0604020202030204" pitchFamily="34" charset="0"/>
                <a:cs typeface="Arial" panose="020B0604020202020204" pitchFamily="34" charset="0"/>
              </a:rPr>
              <a:t>Raw </a:t>
            </a:r>
          </a:p>
          <a:p>
            <a:r>
              <a:rPr lang="en-US" altLang="ko-KR" sz="2001" b="1" dirty="0">
                <a:latin typeface="Helvetica" panose="020B060402020203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5270722" y="601471"/>
            <a:ext cx="1857830" cy="9579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2" b="1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Case</a:t>
            </a:r>
          </a:p>
          <a:p>
            <a:pPr algn="ctr"/>
            <a:r>
              <a:rPr lang="en-US" altLang="ko-KR" sz="1599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479 subjects</a:t>
            </a:r>
          </a:p>
          <a:p>
            <a:pPr algn="ctr"/>
            <a:r>
              <a:rPr lang="en-US" altLang="ko-KR" sz="1599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716,503 SNPs</a:t>
            </a:r>
            <a:endParaRPr lang="ko-KR" altLang="en-US" sz="1599" dirty="0">
              <a:solidFill>
                <a:schemeClr val="tx1"/>
              </a:solidFill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847010" y="601471"/>
            <a:ext cx="1857830" cy="9579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2" b="1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Control</a:t>
            </a:r>
          </a:p>
          <a:p>
            <a:pPr algn="ctr"/>
            <a:r>
              <a:rPr lang="en-US" altLang="ko-KR" sz="1599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1,261 subjects</a:t>
            </a:r>
          </a:p>
          <a:p>
            <a:pPr algn="ctr"/>
            <a:r>
              <a:rPr lang="en-US" altLang="ko-KR" sz="1599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630,860 SNPs</a:t>
            </a:r>
            <a:endParaRPr lang="en-US" altLang="ko-KR" sz="1401" dirty="0">
              <a:solidFill>
                <a:schemeClr val="tx1"/>
              </a:solidFill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cxnSp>
        <p:nvCxnSpPr>
          <p:cNvPr id="56" name="직선 화살표 연결선 55"/>
          <p:cNvCxnSpPr>
            <a:stCxn id="46" idx="2"/>
          </p:cNvCxnSpPr>
          <p:nvPr/>
        </p:nvCxnSpPr>
        <p:spPr>
          <a:xfrm>
            <a:off x="6199637" y="1559410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8775922" y="1559410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2919411" y="4384099"/>
            <a:ext cx="2383588" cy="338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99" b="1" dirty="0">
                <a:latin typeface="Helvetica" panose="020B0604020202030204" pitchFamily="34" charset="0"/>
                <a:cs typeface="Arial" panose="020B0604020202020204" pitchFamily="34" charset="0"/>
              </a:rPr>
              <a:t>Subject QC</a:t>
            </a:r>
            <a:endParaRPr lang="ko-KR" altLang="en-US" sz="1599" b="1" dirty="0"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919411" y="3099581"/>
            <a:ext cx="2383588" cy="338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99" b="1" dirty="0">
                <a:latin typeface="Helvetica" panose="020B0604020202030204" pitchFamily="34" charset="0"/>
                <a:cs typeface="Arial" panose="020B0604020202020204" pitchFamily="34" charset="0"/>
              </a:rPr>
              <a:t>SNP QC</a:t>
            </a:r>
            <a:endParaRPr lang="ko-KR" altLang="en-US" sz="1599" b="1" dirty="0"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5270725" y="5881425"/>
            <a:ext cx="1857601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2" b="1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Case</a:t>
            </a:r>
          </a:p>
          <a:p>
            <a:pPr algn="ctr"/>
            <a:r>
              <a:rPr lang="en-US" altLang="ko-KR" sz="1599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429 subjects</a:t>
            </a:r>
          </a:p>
          <a:p>
            <a:pPr algn="ctr"/>
            <a:r>
              <a:rPr lang="en-US" altLang="ko-KR" sz="1599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566,115 SNPs</a:t>
            </a:r>
            <a:endParaRPr lang="ko-KR" altLang="en-US" sz="1599" dirty="0">
              <a:solidFill>
                <a:schemeClr val="tx1"/>
              </a:solidFill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7847010" y="5881425"/>
            <a:ext cx="1857601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2" b="1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Control</a:t>
            </a:r>
          </a:p>
          <a:p>
            <a:pPr algn="ctr"/>
            <a:r>
              <a:rPr lang="en-US" altLang="ko-KR" sz="1599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1,261 subjects</a:t>
            </a:r>
          </a:p>
          <a:p>
            <a:pPr algn="ctr"/>
            <a:r>
              <a:rPr lang="en-US" altLang="ko-KR" sz="1599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574,709 SNPs</a:t>
            </a:r>
            <a:endParaRPr lang="ko-KR" altLang="en-US" sz="1599" dirty="0">
              <a:solidFill>
                <a:schemeClr val="tx1"/>
              </a:solidFill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6566372" y="7367180"/>
            <a:ext cx="1857830" cy="9579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2" b="1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Pooled Data</a:t>
            </a:r>
          </a:p>
          <a:p>
            <a:pPr algn="ctr"/>
            <a:r>
              <a:rPr lang="en-US" altLang="ko-KR" sz="1599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1,690 subjects</a:t>
            </a:r>
          </a:p>
          <a:p>
            <a:pPr algn="ctr"/>
            <a:r>
              <a:rPr lang="en-US" altLang="ko-KR" sz="1599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558,124 SNPs</a:t>
            </a:r>
            <a:endParaRPr lang="ko-KR" altLang="en-US" sz="1599" dirty="0">
              <a:solidFill>
                <a:schemeClr val="tx1"/>
              </a:solidFill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cxnSp>
        <p:nvCxnSpPr>
          <p:cNvPr id="100" name="직선 화살표 연결선 99"/>
          <p:cNvCxnSpPr/>
          <p:nvPr/>
        </p:nvCxnSpPr>
        <p:spPr>
          <a:xfrm>
            <a:off x="7495287" y="8325117"/>
            <a:ext cx="0" cy="3132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2887140" y="8493498"/>
            <a:ext cx="1487688" cy="338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99" b="1" dirty="0">
                <a:latin typeface="Helvetica" panose="020B0604020202030204" pitchFamily="34" charset="0"/>
                <a:cs typeface="Arial" panose="020B0604020202020204" pitchFamily="34" charset="0"/>
              </a:rPr>
              <a:t>SNP QC</a:t>
            </a:r>
            <a:endParaRPr lang="ko-KR" altLang="en-US" sz="1599" b="1" dirty="0"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887139" y="10054808"/>
            <a:ext cx="1695367" cy="338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99" b="1" dirty="0">
                <a:latin typeface="Helvetica" panose="020B0604020202030204" pitchFamily="34" charset="0"/>
                <a:cs typeface="Arial" panose="020B0604020202020204" pitchFamily="34" charset="0"/>
              </a:rPr>
              <a:t>Subject QC</a:t>
            </a:r>
            <a:endParaRPr lang="ko-KR" altLang="en-US" sz="1599" b="1" dirty="0"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6574107" y="11514030"/>
            <a:ext cx="1857601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ko-KR" sz="1902" b="1" dirty="0">
                <a:solidFill>
                  <a:prstClr val="black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Pooled Data</a:t>
            </a:r>
          </a:p>
          <a:p>
            <a:pPr lvl="0" algn="ctr"/>
            <a:r>
              <a:rPr lang="en-US" altLang="ko-KR" sz="1599" dirty="0">
                <a:solidFill>
                  <a:prstClr val="black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1,278 subjects</a:t>
            </a:r>
          </a:p>
          <a:p>
            <a:pPr lvl="0" algn="ctr"/>
            <a:r>
              <a:rPr lang="en-US" altLang="ko-KR" sz="1599" dirty="0">
                <a:solidFill>
                  <a:prstClr val="black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549,591 SNPs</a:t>
            </a:r>
            <a:endParaRPr lang="ko-KR" altLang="en-US" sz="1599" dirty="0">
              <a:solidFill>
                <a:prstClr val="black"/>
              </a:solidFill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0615753" y="1980324"/>
            <a:ext cx="2309838" cy="708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1" b="1" dirty="0">
                <a:latin typeface="Helvetica" panose="020B0604020202030204" pitchFamily="34" charset="0"/>
                <a:cs typeface="Arial" panose="020B0604020202020204" pitchFamily="34" charset="0"/>
              </a:rPr>
              <a:t>Only </a:t>
            </a:r>
            <a:br>
              <a:rPr lang="en-US" altLang="ko-KR" sz="2001" b="1" dirty="0">
                <a:latin typeface="Helvetica" panose="020B0604020202030204" pitchFamily="34" charset="0"/>
                <a:cs typeface="Arial" panose="020B0604020202020204" pitchFamily="34" charset="0"/>
              </a:rPr>
            </a:br>
            <a:r>
              <a:rPr lang="en-US" altLang="ko-KR" sz="2001" b="1" dirty="0">
                <a:latin typeface="Helvetica" panose="020B0604020202030204" pitchFamily="34" charset="0"/>
                <a:cs typeface="Arial" panose="020B0604020202020204" pitchFamily="34" charset="0"/>
              </a:rPr>
              <a:t>overlapped SNPs</a:t>
            </a:r>
          </a:p>
        </p:txBody>
      </p:sp>
      <p:sp>
        <p:nvSpPr>
          <p:cNvPr id="112" name="직사각형 111"/>
          <p:cNvSpPr/>
          <p:nvPr/>
        </p:nvSpPr>
        <p:spPr>
          <a:xfrm>
            <a:off x="10615751" y="3099583"/>
            <a:ext cx="1419749" cy="708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1" b="1" dirty="0">
                <a:latin typeface="Helvetica" panose="020B0604020202030204" pitchFamily="34" charset="0"/>
                <a:cs typeface="Arial" panose="020B0604020202020204" pitchFamily="34" charset="0"/>
              </a:rPr>
              <a:t>Quality </a:t>
            </a:r>
          </a:p>
          <a:p>
            <a:r>
              <a:rPr lang="en-US" altLang="ko-KR" sz="2001" b="1" dirty="0">
                <a:latin typeface="Helvetica" panose="020B0604020202030204" pitchFamily="34" charset="0"/>
                <a:cs typeface="Arial" panose="020B0604020202020204" pitchFamily="34" charset="0"/>
              </a:rPr>
              <a:t>Controls</a:t>
            </a:r>
          </a:p>
        </p:txBody>
      </p:sp>
      <p:cxnSp>
        <p:nvCxnSpPr>
          <p:cNvPr id="123" name="직선 연결선 122"/>
          <p:cNvCxnSpPr/>
          <p:nvPr/>
        </p:nvCxnSpPr>
        <p:spPr>
          <a:xfrm>
            <a:off x="6199519" y="6850817"/>
            <a:ext cx="0" cy="2339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8775807" y="6850817"/>
            <a:ext cx="0" cy="2339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>
            <a:off x="6199530" y="7084813"/>
            <a:ext cx="257628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>
            <a:off x="7494692" y="7084816"/>
            <a:ext cx="0" cy="2339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직사각형 144"/>
          <p:cNvSpPr/>
          <p:nvPr/>
        </p:nvSpPr>
        <p:spPr>
          <a:xfrm>
            <a:off x="10615753" y="7367177"/>
            <a:ext cx="2309838" cy="708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1" b="1" dirty="0">
                <a:latin typeface="Helvetica" panose="020B0604020202030204" pitchFamily="34" charset="0"/>
                <a:cs typeface="Arial" panose="020B0604020202020204" pitchFamily="34" charset="0"/>
              </a:rPr>
              <a:t>Only </a:t>
            </a:r>
            <a:br>
              <a:rPr lang="en-US" altLang="ko-KR" sz="2001" b="1" dirty="0">
                <a:latin typeface="Helvetica" panose="020B0604020202030204" pitchFamily="34" charset="0"/>
                <a:cs typeface="Arial" panose="020B0604020202020204" pitchFamily="34" charset="0"/>
              </a:rPr>
            </a:br>
            <a:r>
              <a:rPr lang="en-US" altLang="ko-KR" sz="2001" b="1" dirty="0">
                <a:latin typeface="Helvetica" panose="020B0604020202030204" pitchFamily="34" charset="0"/>
                <a:cs typeface="Arial" panose="020B0604020202020204" pitchFamily="34" charset="0"/>
              </a:rPr>
              <a:t>overlapped SNPs</a:t>
            </a:r>
          </a:p>
        </p:txBody>
      </p:sp>
      <p:sp>
        <p:nvSpPr>
          <p:cNvPr id="146" name="직사각형 145"/>
          <p:cNvSpPr/>
          <p:nvPr/>
        </p:nvSpPr>
        <p:spPr>
          <a:xfrm>
            <a:off x="10615749" y="8493498"/>
            <a:ext cx="1286950" cy="708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1" b="1" dirty="0">
                <a:latin typeface="Helvetica" panose="020B0604020202030204" pitchFamily="34" charset="0"/>
                <a:cs typeface="Arial" panose="020B0604020202020204" pitchFamily="34" charset="0"/>
              </a:rPr>
              <a:t>Quality </a:t>
            </a:r>
          </a:p>
          <a:p>
            <a:r>
              <a:rPr lang="en-US" altLang="ko-KR" sz="2001" b="1" dirty="0">
                <a:latin typeface="Helvetica" panose="020B0604020202030204" pitchFamily="34" charset="0"/>
                <a:cs typeface="Arial" panose="020B0604020202020204" pitchFamily="34" charset="0"/>
              </a:rPr>
              <a:t>Controls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직사각형 59"/>
              <p:cNvSpPr/>
              <p:nvPr/>
            </p:nvSpPr>
            <p:spPr>
              <a:xfrm>
                <a:off x="3117001" y="8791702"/>
                <a:ext cx="3444563" cy="11929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lnSpc>
                    <a:spcPct val="130000"/>
                  </a:lnSpc>
                </a:pPr>
                <a:r>
                  <a:rPr lang="en-US" altLang="ko-KR" sz="1401" b="1" dirty="0">
                    <a:latin typeface="Helvetica" panose="020B0604020202030204" pitchFamily="34" charset="0"/>
                    <a:cs typeface="Arial" panose="020B0604020202020204" pitchFamily="34" charset="0"/>
                  </a:rPr>
                  <a:t>P-value of Fisher’s exact test &lt; 1</a:t>
                </a:r>
                <a14:m>
                  <m:oMath xmlns:m="http://schemas.openxmlformats.org/officeDocument/2006/math">
                    <m:r>
                      <a:rPr lang="en-US" altLang="ko-KR" sz="1401" b="1" i="1">
                        <a:latin typeface="Cambria Math"/>
                      </a:rPr>
                      <m:t>×</m:t>
                    </m:r>
                  </m:oMath>
                </a14:m>
                <a:r>
                  <a:rPr lang="en-US" altLang="ko-KR" sz="1401" b="1" dirty="0">
                    <a:latin typeface="Helvetica" panose="020B060402020203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1" b="1" baseline="30000" dirty="0">
                    <a:latin typeface="Helvetica" panose="020B0604020202030204" pitchFamily="34" charset="0"/>
                    <a:cs typeface="Arial" panose="020B0604020202020204" pitchFamily="34" charset="0"/>
                  </a:rPr>
                  <a:t>-5</a:t>
                </a:r>
              </a:p>
              <a:p>
                <a:pPr algn="r">
                  <a:lnSpc>
                    <a:spcPct val="130000"/>
                  </a:lnSpc>
                </a:pPr>
                <a:r>
                  <a:rPr lang="en-US" altLang="ko-KR" sz="1401" b="1" dirty="0">
                    <a:latin typeface="Helvetica" panose="020B0604020202030204" pitchFamily="34" charset="0"/>
                    <a:cs typeface="Arial" panose="020B0604020202020204" pitchFamily="34" charset="0"/>
                  </a:rPr>
                  <a:t>Missing genotype rate &gt; 0.05</a:t>
                </a:r>
                <a:endParaRPr lang="ko-KR" altLang="en-US" sz="1401" b="1" dirty="0">
                  <a:latin typeface="Helvetica" panose="020B0604020202030204" pitchFamily="34" charset="0"/>
                  <a:cs typeface="Arial" panose="020B0604020202020204" pitchFamily="34" charset="0"/>
                </a:endParaRPr>
              </a:p>
              <a:p>
                <a:pPr algn="r">
                  <a:lnSpc>
                    <a:spcPct val="130000"/>
                  </a:lnSpc>
                </a:pPr>
                <a:r>
                  <a:rPr lang="en-US" altLang="ko-KR" sz="1401" b="1" dirty="0">
                    <a:latin typeface="Helvetica" panose="020B0604020202030204" pitchFamily="34" charset="0"/>
                    <a:cs typeface="Arial" panose="020B0604020202020204" pitchFamily="34" charset="0"/>
                  </a:rPr>
                  <a:t>MAF &lt; 0.05</a:t>
                </a:r>
                <a:endParaRPr lang="ko-KR" altLang="en-US" sz="1401" b="1" dirty="0">
                  <a:latin typeface="Helvetica" panose="020B0604020202030204" pitchFamily="34" charset="0"/>
                  <a:cs typeface="Arial" panose="020B0604020202020204" pitchFamily="34" charset="0"/>
                </a:endParaRPr>
              </a:p>
              <a:p>
                <a:pPr algn="r">
                  <a:lnSpc>
                    <a:spcPct val="130000"/>
                  </a:lnSpc>
                </a:pPr>
                <a:r>
                  <a:rPr lang="en-US" altLang="ko-KR" sz="1401" b="1" dirty="0">
                    <a:latin typeface="Helvetica" panose="020B0604020202030204" pitchFamily="34" charset="0"/>
                    <a:cs typeface="Arial" panose="020B0604020202020204" pitchFamily="34" charset="0"/>
                  </a:rPr>
                  <a:t>SNPs relevant to Nicotine dependence</a:t>
                </a:r>
                <a:endParaRPr lang="ko-KR" altLang="en-US" sz="1401" b="1" dirty="0">
                  <a:latin typeface="Helvetica" panose="020B060402020203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5" name="직사각형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1" y="8791702"/>
                <a:ext cx="3444563" cy="1192955"/>
              </a:xfrm>
              <a:prstGeom prst="rect">
                <a:avLst/>
              </a:prstGeom>
              <a:blipFill>
                <a:blip r:embed="rId3"/>
                <a:stretch>
                  <a:fillRect b="-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직사각형 59"/>
          <p:cNvSpPr/>
          <p:nvPr/>
        </p:nvSpPr>
        <p:spPr>
          <a:xfrm>
            <a:off x="7494693" y="8799619"/>
            <a:ext cx="1517531" cy="1192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1" dirty="0">
                <a:latin typeface="Helvetica" panose="020B0604020202020204" pitchFamily="34" charset="0"/>
                <a:cs typeface="Helvetica" panose="020B0604020202020204" pitchFamily="34" charset="0"/>
              </a:rPr>
              <a:t>- 8,495 SNPs</a:t>
            </a:r>
          </a:p>
          <a:p>
            <a:pPr>
              <a:lnSpc>
                <a:spcPct val="130000"/>
              </a:lnSpc>
            </a:pPr>
            <a:r>
              <a:rPr lang="en-US" altLang="ko-KR" sz="1401" dirty="0">
                <a:latin typeface="Helvetica" panose="020B0604020202020204" pitchFamily="34" charset="0"/>
                <a:cs typeface="Helvetica" panose="020B0604020202020204" pitchFamily="34" charset="0"/>
              </a:rPr>
              <a:t>- 0 SNPs</a:t>
            </a:r>
            <a:endParaRPr lang="ko-KR" altLang="en-US" sz="140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1401" dirty="0">
                <a:latin typeface="Helvetica" panose="020B0604020202020204" pitchFamily="34" charset="0"/>
                <a:cs typeface="Helvetica" panose="020B0604020202020204" pitchFamily="34" charset="0"/>
              </a:rPr>
              <a:t>- 30 SNPs</a:t>
            </a:r>
            <a:endParaRPr lang="ko-KR" altLang="en-US" sz="140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1401" dirty="0">
                <a:latin typeface="Helvetica" panose="020B0604020202020204" pitchFamily="34" charset="0"/>
                <a:cs typeface="Helvetica" panose="020B0604020202020204" pitchFamily="34" charset="0"/>
              </a:rPr>
              <a:t>- 8 SNPs</a:t>
            </a:r>
            <a:endParaRPr lang="ko-KR" altLang="en-US" sz="140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직사각형 59"/>
              <p:cNvSpPr/>
              <p:nvPr/>
            </p:nvSpPr>
            <p:spPr>
              <a:xfrm>
                <a:off x="2514603" y="3376238"/>
                <a:ext cx="2826499" cy="9126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lnSpc>
                    <a:spcPct val="130000"/>
                  </a:lnSpc>
                </a:pPr>
                <a:r>
                  <a:rPr lang="en-US" altLang="ko-KR" sz="1401" b="1" dirty="0">
                    <a:latin typeface="Helvetica" panose="020B0604020202030204" pitchFamily="34" charset="0"/>
                    <a:cs typeface="Arial" panose="020B0604020202020204" pitchFamily="34" charset="0"/>
                  </a:rPr>
                  <a:t>Missing genotype rate &gt; 0.05</a:t>
                </a:r>
              </a:p>
              <a:p>
                <a:pPr algn="r">
                  <a:lnSpc>
                    <a:spcPct val="130000"/>
                  </a:lnSpc>
                </a:pPr>
                <a:r>
                  <a:rPr lang="en-US" altLang="ko-KR" sz="1401" b="1" dirty="0">
                    <a:latin typeface="Helvetica" panose="020B0604020202030204" pitchFamily="34" charset="0"/>
                    <a:cs typeface="Arial" panose="020B0604020202020204" pitchFamily="34" charset="0"/>
                  </a:rPr>
                  <a:t>P-value of HWE &lt; 1</a:t>
                </a:r>
                <a14:m>
                  <m:oMath xmlns:m="http://schemas.openxmlformats.org/officeDocument/2006/math">
                    <m:r>
                      <a:rPr lang="en-US" altLang="ko-KR" sz="1401" b="1" i="1">
                        <a:latin typeface="Cambria Math"/>
                      </a:rPr>
                      <m:t>×</m:t>
                    </m:r>
                  </m:oMath>
                </a14:m>
                <a:r>
                  <a:rPr lang="en-US" altLang="ko-KR" sz="1401" b="1" dirty="0">
                    <a:latin typeface="Helvetica" panose="020B060402020203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1" b="1" baseline="30000" dirty="0">
                    <a:latin typeface="Helvetica" panose="020B0604020202030204" pitchFamily="34" charset="0"/>
                    <a:cs typeface="Arial" panose="020B0604020202020204" pitchFamily="34" charset="0"/>
                  </a:rPr>
                  <a:t>-5</a:t>
                </a:r>
                <a:endParaRPr lang="ko-KR" altLang="en-US" sz="1401" b="1" dirty="0">
                  <a:latin typeface="Helvetica" panose="020B0604020202030204" pitchFamily="34" charset="0"/>
                  <a:cs typeface="Arial" panose="020B0604020202020204" pitchFamily="34" charset="0"/>
                </a:endParaRPr>
              </a:p>
              <a:p>
                <a:pPr algn="r">
                  <a:lnSpc>
                    <a:spcPct val="130000"/>
                  </a:lnSpc>
                </a:pPr>
                <a:r>
                  <a:rPr lang="en-US" altLang="ko-KR" sz="1401" b="1" dirty="0">
                    <a:latin typeface="Helvetica" panose="020B0604020202030204" pitchFamily="34" charset="0"/>
                    <a:cs typeface="Arial" panose="020B0604020202020204" pitchFamily="34" charset="0"/>
                  </a:rPr>
                  <a:t>MAF &lt; 0.05</a:t>
                </a:r>
                <a:endParaRPr lang="ko-KR" altLang="en-US" sz="1401" b="1" dirty="0">
                  <a:latin typeface="Helvetica" panose="020B060402020203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4" name="직사각형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3" y="3376238"/>
                <a:ext cx="2826499" cy="912686"/>
              </a:xfrm>
              <a:prstGeom prst="rect">
                <a:avLst/>
              </a:prstGeom>
              <a:blipFill>
                <a:blip r:embed="rId4"/>
                <a:stretch>
                  <a:fillRect b="-5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직사각형 59"/>
          <p:cNvSpPr/>
          <p:nvPr/>
        </p:nvSpPr>
        <p:spPr>
          <a:xfrm>
            <a:off x="2514602" y="4658458"/>
            <a:ext cx="2788398" cy="912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ko-KR" sz="1401" b="1" dirty="0">
                <a:latin typeface="Helvetica" panose="020B0604020202030204" pitchFamily="34" charset="0"/>
                <a:cs typeface="Arial" panose="020B0604020202020204" pitchFamily="34" charset="0"/>
              </a:rPr>
              <a:t>Non-White</a:t>
            </a:r>
            <a:endParaRPr lang="ko-KR" altLang="en-US" sz="1401" b="1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pPr algn="r">
              <a:lnSpc>
                <a:spcPct val="130000"/>
              </a:lnSpc>
            </a:pPr>
            <a:r>
              <a:rPr lang="en-US" altLang="ko-KR" sz="1401" b="1" dirty="0">
                <a:latin typeface="Helvetica" panose="020B0604020202030204" pitchFamily="34" charset="0"/>
                <a:cs typeface="Arial" panose="020B0604020202020204" pitchFamily="34" charset="0"/>
              </a:rPr>
              <a:t>Missing genotype rate &gt; 0.05</a:t>
            </a:r>
          </a:p>
          <a:p>
            <a:pPr algn="r">
              <a:lnSpc>
                <a:spcPct val="130000"/>
              </a:lnSpc>
            </a:pPr>
            <a:r>
              <a:rPr lang="en-US" altLang="ko-KR" sz="1401" b="1" dirty="0">
                <a:latin typeface="Helvetica" panose="020B0604020202030204" pitchFamily="34" charset="0"/>
                <a:cs typeface="Arial" panose="020B0604020202020204" pitchFamily="34" charset="0"/>
              </a:rPr>
              <a:t>IBS &gt; 0.8</a:t>
            </a:r>
            <a:endParaRPr lang="ko-KR" altLang="en-US" sz="1401" b="1" dirty="0"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65" name="직사각형 59"/>
          <p:cNvSpPr/>
          <p:nvPr/>
        </p:nvSpPr>
        <p:spPr>
          <a:xfrm>
            <a:off x="2773685" y="10278110"/>
            <a:ext cx="3792691" cy="912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ko-KR" sz="1401" b="1" dirty="0">
                <a:latin typeface="Helvetica" panose="020B0604020202030204" pitchFamily="34" charset="0"/>
                <a:cs typeface="Arial" panose="020B0604020202020204" pitchFamily="34" charset="0"/>
              </a:rPr>
              <a:t>Outlier (EIGENSTRAT)</a:t>
            </a:r>
            <a:endParaRPr lang="ko-KR" altLang="en-US" sz="1401" b="1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pPr algn="r">
              <a:lnSpc>
                <a:spcPct val="130000"/>
              </a:lnSpc>
            </a:pPr>
            <a:r>
              <a:rPr lang="en-US" altLang="ko-KR" sz="1401" b="1" dirty="0">
                <a:latin typeface="Helvetica" panose="020B0604020202030204" pitchFamily="34" charset="0"/>
                <a:cs typeface="Arial" panose="020B0604020202020204" pitchFamily="34" charset="0"/>
              </a:rPr>
              <a:t>Missing genotype rate &gt; 0.05</a:t>
            </a:r>
            <a:r>
              <a:rPr lang="ko-KR" altLang="en-US" sz="1401" b="1" dirty="0">
                <a:latin typeface="Helvetica" panose="020B060402020203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1" b="1" dirty="0">
                <a:latin typeface="Helvetica" panose="020B0604020202030204" pitchFamily="34" charset="0"/>
                <a:cs typeface="Arial" panose="020B0604020202020204" pitchFamily="34" charset="0"/>
              </a:rPr>
              <a:t>&amp; IBS &gt; 0.8</a:t>
            </a:r>
            <a:endParaRPr lang="ko-KR" altLang="en-US" sz="1401" b="1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pPr algn="r">
              <a:lnSpc>
                <a:spcPct val="130000"/>
              </a:lnSpc>
            </a:pPr>
            <a:r>
              <a:rPr lang="en-US" altLang="ko-KR" sz="1401" b="1" dirty="0">
                <a:latin typeface="Helvetica" panose="020B0604020202030204" pitchFamily="34" charset="0"/>
                <a:cs typeface="Arial" panose="020B0604020202020204" pitchFamily="34" charset="0"/>
              </a:rPr>
              <a:t>Matching</a:t>
            </a:r>
            <a:endParaRPr lang="ko-KR" altLang="en-US" sz="1401" b="1" dirty="0"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69" name="직사각형 59"/>
          <p:cNvSpPr/>
          <p:nvPr/>
        </p:nvSpPr>
        <p:spPr>
          <a:xfrm>
            <a:off x="7494696" y="10278111"/>
            <a:ext cx="2545661" cy="912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1" dirty="0">
                <a:latin typeface="Helvetica" panose="020B0604020202030204" pitchFamily="34" charset="0"/>
                <a:cs typeface="Arial" panose="020B0604020202020204" pitchFamily="34" charset="0"/>
              </a:rPr>
              <a:t>- 3 subjects (3 cases)</a:t>
            </a:r>
            <a:endParaRPr lang="ko-KR" altLang="en-US" sz="1401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1401" dirty="0">
                <a:latin typeface="Helvetica" panose="020B0604020202030204" pitchFamily="34" charset="0"/>
                <a:cs typeface="Arial" panose="020B0604020202020204" pitchFamily="34" charset="0"/>
              </a:rPr>
              <a:t>- 0 subjects</a:t>
            </a:r>
            <a:endParaRPr lang="ko-KR" altLang="en-US" sz="1401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1401" dirty="0">
                <a:latin typeface="Helvetica" panose="020B0604020202030204" pitchFamily="34" charset="0"/>
                <a:cs typeface="Helvetica" panose="020B0604020202020204" pitchFamily="34" charset="0"/>
              </a:rPr>
              <a:t>- 409 subjects (409 controls)</a:t>
            </a:r>
            <a:endParaRPr lang="ko-KR" altLang="en-US" sz="1401" dirty="0">
              <a:latin typeface="Helvetica" panose="020B0604020202030204" pitchFamily="34" charset="0"/>
              <a:cs typeface="Helvetica" panose="020B0604020202020204" pitchFamily="34" charset="0"/>
            </a:endParaRPr>
          </a:p>
        </p:txBody>
      </p:sp>
      <p:sp>
        <p:nvSpPr>
          <p:cNvPr id="74" name="직사각형 59"/>
          <p:cNvSpPr/>
          <p:nvPr/>
        </p:nvSpPr>
        <p:spPr>
          <a:xfrm>
            <a:off x="6199640" y="3390280"/>
            <a:ext cx="1620897" cy="912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1" dirty="0">
                <a:latin typeface="Helvetica" panose="020B0604020202030204" pitchFamily="34" charset="0"/>
                <a:cs typeface="Arial" panose="020B0604020202020204" pitchFamily="34" charset="0"/>
              </a:rPr>
              <a:t>- 11,702 SNPs</a:t>
            </a:r>
            <a:endParaRPr lang="ko-KR" altLang="en-US" sz="1401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1401" dirty="0">
                <a:latin typeface="Helvetica" panose="020B0604020202030204" pitchFamily="34" charset="0"/>
                <a:cs typeface="Arial" panose="020B0604020202020204" pitchFamily="34" charset="0"/>
              </a:rPr>
              <a:t>- 142 SNPs</a:t>
            </a:r>
            <a:endParaRPr lang="ko-KR" altLang="en-US" sz="1401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1401" dirty="0">
                <a:latin typeface="Helvetica" panose="020B0604020202030204" pitchFamily="34" charset="0"/>
                <a:cs typeface="Arial" panose="020B0604020202020204" pitchFamily="34" charset="0"/>
              </a:rPr>
              <a:t>- 41,838 SNPs</a:t>
            </a:r>
            <a:endParaRPr lang="ko-KR" altLang="en-US" sz="1401" dirty="0"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77" name="직사각형 59"/>
          <p:cNvSpPr/>
          <p:nvPr/>
        </p:nvSpPr>
        <p:spPr>
          <a:xfrm>
            <a:off x="8779171" y="3376239"/>
            <a:ext cx="1620897" cy="912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1" dirty="0">
                <a:latin typeface="Helvetica" panose="020B0604020202030204" pitchFamily="34" charset="0"/>
                <a:cs typeface="Arial" panose="020B0604020202020204" pitchFamily="34" charset="0"/>
              </a:rPr>
              <a:t>- 40 SNPs</a:t>
            </a:r>
            <a:endParaRPr lang="ko-KR" altLang="en-US" sz="1401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1401" dirty="0">
                <a:latin typeface="Helvetica" panose="020B0604020202030204" pitchFamily="34" charset="0"/>
                <a:cs typeface="Arial" panose="020B0604020202020204" pitchFamily="34" charset="0"/>
              </a:rPr>
              <a:t>- 39 SNPs</a:t>
            </a:r>
            <a:endParaRPr lang="ko-KR" altLang="en-US" sz="1401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1401" dirty="0">
                <a:latin typeface="Helvetica" panose="020B0604020202030204" pitchFamily="34" charset="0"/>
                <a:cs typeface="Arial" panose="020B0604020202020204" pitchFamily="34" charset="0"/>
              </a:rPr>
              <a:t>- 45,099 SNPs</a:t>
            </a:r>
            <a:endParaRPr lang="ko-KR" altLang="en-US" sz="1401" dirty="0"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81" name="직사각형 59"/>
          <p:cNvSpPr/>
          <p:nvPr/>
        </p:nvSpPr>
        <p:spPr>
          <a:xfrm>
            <a:off x="6199523" y="4658461"/>
            <a:ext cx="1760381" cy="912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1" dirty="0">
                <a:latin typeface="Helvetica" panose="020B0604020202030204" pitchFamily="34" charset="0"/>
                <a:cs typeface="Arial" panose="020B0604020202020204" pitchFamily="34" charset="0"/>
              </a:rPr>
              <a:t>- 34 subjects</a:t>
            </a:r>
            <a:endParaRPr lang="ko-KR" altLang="en-US" sz="1401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1401" dirty="0">
                <a:latin typeface="Helvetica" panose="020B0604020202030204" pitchFamily="34" charset="0"/>
                <a:cs typeface="Arial" panose="020B0604020202020204" pitchFamily="34" charset="0"/>
              </a:rPr>
              <a:t>- 12 subjects</a:t>
            </a:r>
            <a:endParaRPr lang="ko-KR" altLang="en-US" sz="1401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1401" dirty="0">
                <a:latin typeface="Helvetica" panose="020B0604020202030204" pitchFamily="34" charset="0"/>
                <a:cs typeface="Helvetica" panose="020B0604020202020204" pitchFamily="34" charset="0"/>
              </a:rPr>
              <a:t>- 4 subjects</a:t>
            </a:r>
            <a:endParaRPr lang="ko-KR" altLang="en-US" sz="1401" dirty="0">
              <a:latin typeface="Helvetica" panose="020B0604020202030204" pitchFamily="34" charset="0"/>
              <a:cs typeface="Helvetica" panose="020B0604020202020204" pitchFamily="34" charset="0"/>
            </a:endParaRPr>
          </a:p>
        </p:txBody>
      </p:sp>
      <p:sp>
        <p:nvSpPr>
          <p:cNvPr id="83" name="직사각형 59"/>
          <p:cNvSpPr/>
          <p:nvPr/>
        </p:nvSpPr>
        <p:spPr>
          <a:xfrm>
            <a:off x="8779173" y="4658462"/>
            <a:ext cx="1760381" cy="912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1" dirty="0">
                <a:latin typeface="Helvetica" panose="020B0604020202030204" pitchFamily="34" charset="0"/>
                <a:cs typeface="Arial" panose="020B0604020202020204" pitchFamily="34" charset="0"/>
              </a:rPr>
              <a:t>- 0 subject</a:t>
            </a:r>
            <a:endParaRPr lang="ko-KR" altLang="en-US" sz="1401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1401" dirty="0">
                <a:latin typeface="Helvetica" panose="020B0604020202030204" pitchFamily="34" charset="0"/>
                <a:cs typeface="Arial" panose="020B0604020202020204" pitchFamily="34" charset="0"/>
              </a:rPr>
              <a:t>- 0 subjects</a:t>
            </a:r>
            <a:endParaRPr lang="ko-KR" altLang="en-US" sz="1401" dirty="0">
              <a:latin typeface="Helvetica" panose="020B060402020203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1401" dirty="0">
                <a:latin typeface="Helvetica" panose="020B0604020202030204" pitchFamily="34" charset="0"/>
                <a:cs typeface="Helvetica" panose="020B0604020202020204" pitchFamily="34" charset="0"/>
              </a:rPr>
              <a:t>- 0 subjects</a:t>
            </a:r>
            <a:endParaRPr lang="ko-KR" altLang="en-US" sz="1401" dirty="0">
              <a:latin typeface="Helvetica" panose="020B060402020203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50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650207"/>
              </p:ext>
            </p:extLst>
          </p:nvPr>
        </p:nvGraphicFramePr>
        <p:xfrm>
          <a:off x="2650216" y="14052603"/>
          <a:ext cx="7519264" cy="12618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19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872">
                <a:tc>
                  <a:txBody>
                    <a:bodyPr/>
                    <a:lstStyle/>
                    <a:p>
                      <a:pPr latinLnBrk="1"/>
                      <a:endParaRPr lang="ko-KR" altLang="en-US" sz="3800" dirty="0"/>
                    </a:p>
                  </a:txBody>
                  <a:tcPr marL="91441" marR="91441" marT="45719" marB="45719">
                    <a:solidFill>
                      <a:srgbClr val="FFC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직사각형 96"/>
          <p:cNvSpPr/>
          <p:nvPr/>
        </p:nvSpPr>
        <p:spPr>
          <a:xfrm>
            <a:off x="6566372" y="12887889"/>
            <a:ext cx="1857830" cy="9579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902" b="1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Imputed Data</a:t>
            </a:r>
          </a:p>
          <a:p>
            <a:pPr algn="ctr"/>
            <a:r>
              <a:rPr lang="en-US" altLang="ko-KR" sz="1599" dirty="0">
                <a:solidFill>
                  <a:prstClr val="black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1,278</a:t>
            </a:r>
            <a:r>
              <a:rPr lang="en-US" altLang="ko-KR" sz="1599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 subjects</a:t>
            </a:r>
          </a:p>
          <a:p>
            <a:pPr algn="ctr"/>
            <a:r>
              <a:rPr lang="en-US" altLang="ko-KR" sz="1599" dirty="0">
                <a:solidFill>
                  <a:schemeClr val="tx1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39,131,578 SNPs</a:t>
            </a:r>
            <a:endParaRPr lang="ko-KR" altLang="en-US" sz="1599" dirty="0">
              <a:solidFill>
                <a:schemeClr val="tx1"/>
              </a:solidFill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직선 화살표 연결선 99"/>
          <p:cNvCxnSpPr/>
          <p:nvPr/>
        </p:nvCxnSpPr>
        <p:spPr>
          <a:xfrm>
            <a:off x="7495287" y="13845830"/>
            <a:ext cx="0" cy="16002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직사각형 72"/>
          <p:cNvSpPr/>
          <p:nvPr/>
        </p:nvSpPr>
        <p:spPr>
          <a:xfrm>
            <a:off x="2887140" y="14043235"/>
            <a:ext cx="1487688" cy="338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99" b="1" dirty="0">
                <a:latin typeface="Helvetica" panose="020B0604020202030204" pitchFamily="34" charset="0"/>
                <a:cs typeface="Arial" panose="020B0604020202020204" pitchFamily="34" charset="0"/>
              </a:rPr>
              <a:t>SNP QC</a:t>
            </a:r>
            <a:endParaRPr lang="ko-KR" altLang="en-US" sz="1599" b="1" dirty="0"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58" name="모서리가 둥근 직사각형 121"/>
          <p:cNvSpPr/>
          <p:nvPr/>
        </p:nvSpPr>
        <p:spPr>
          <a:xfrm>
            <a:off x="6574105" y="15513069"/>
            <a:ext cx="1857601" cy="957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19" rIns="91441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altLang="ko-KR" sz="1902" b="1" dirty="0">
                <a:solidFill>
                  <a:prstClr val="black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Imputed Data</a:t>
            </a:r>
          </a:p>
          <a:p>
            <a:pPr lvl="0" algn="ctr"/>
            <a:r>
              <a:rPr lang="en-US" altLang="ko-KR" sz="1599" dirty="0">
                <a:solidFill>
                  <a:prstClr val="black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1,278 subjects</a:t>
            </a:r>
          </a:p>
          <a:p>
            <a:pPr lvl="0" algn="ctr"/>
            <a:r>
              <a:rPr lang="en-US" altLang="ko-KR" sz="1599" dirty="0">
                <a:solidFill>
                  <a:prstClr val="black"/>
                </a:solidFill>
                <a:latin typeface="Helvetica" panose="020B0604020202030204" pitchFamily="34" charset="0"/>
                <a:cs typeface="Arial" panose="020B0604020202020204" pitchFamily="34" charset="0"/>
              </a:rPr>
              <a:t>5,426,936 SNPs</a:t>
            </a:r>
            <a:endParaRPr lang="ko-KR" altLang="en-US" sz="1599" dirty="0">
              <a:solidFill>
                <a:prstClr val="black"/>
              </a:solidFill>
              <a:latin typeface="Helvetica" panose="020B0604020202030204" pitchFamily="34" charset="0"/>
              <a:cs typeface="Arial" panose="020B0604020202020204" pitchFamily="34" charset="0"/>
            </a:endParaRPr>
          </a:p>
        </p:txBody>
      </p:sp>
      <p:sp>
        <p:nvSpPr>
          <p:cNvPr id="60" name="직사각형 144"/>
          <p:cNvSpPr/>
          <p:nvPr/>
        </p:nvSpPr>
        <p:spPr>
          <a:xfrm>
            <a:off x="10615753" y="12916913"/>
            <a:ext cx="2309838" cy="708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1" b="1" dirty="0">
                <a:latin typeface="Helvetica" panose="020B0604020202030204" pitchFamily="34" charset="0"/>
                <a:cs typeface="Arial" panose="020B0604020202020204" pitchFamily="34" charset="0"/>
              </a:rPr>
              <a:t>Genotype</a:t>
            </a:r>
          </a:p>
          <a:p>
            <a:r>
              <a:rPr lang="en-US" altLang="ko-KR" sz="2001" b="1" dirty="0">
                <a:latin typeface="Helvetica" panose="020B0604020202030204" pitchFamily="34" charset="0"/>
                <a:cs typeface="Arial" panose="020B0604020202020204" pitchFamily="34" charset="0"/>
              </a:rPr>
              <a:t>Imputation</a:t>
            </a:r>
          </a:p>
        </p:txBody>
      </p:sp>
      <p:sp>
        <p:nvSpPr>
          <p:cNvPr id="61" name="직사각형 145"/>
          <p:cNvSpPr/>
          <p:nvPr/>
        </p:nvSpPr>
        <p:spPr>
          <a:xfrm>
            <a:off x="10615749" y="14014207"/>
            <a:ext cx="1286950" cy="708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1" b="1" dirty="0">
                <a:latin typeface="Helvetica" panose="020B0604020202030204" pitchFamily="34" charset="0"/>
                <a:cs typeface="Arial" panose="020B0604020202020204" pitchFamily="34" charset="0"/>
              </a:rPr>
              <a:t>Quality </a:t>
            </a:r>
          </a:p>
          <a:p>
            <a:r>
              <a:rPr lang="en-US" altLang="ko-KR" sz="2001" b="1" dirty="0">
                <a:latin typeface="Helvetica" panose="020B0604020202030204" pitchFamily="34" charset="0"/>
                <a:cs typeface="Arial" panose="020B0604020202020204" pitchFamily="34" charset="0"/>
              </a:rPr>
              <a:t>Controls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직사각형 59"/>
              <p:cNvSpPr/>
              <p:nvPr/>
            </p:nvSpPr>
            <p:spPr>
              <a:xfrm>
                <a:off x="3117001" y="14312413"/>
                <a:ext cx="3444563" cy="9126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>
                  <a:lnSpc>
                    <a:spcPct val="130000"/>
                  </a:lnSpc>
                </a:pPr>
                <a:r>
                  <a:rPr lang="en-US" altLang="ko-KR" sz="1401" b="1" dirty="0">
                    <a:latin typeface="Helvetica" panose="020B0604020202030204" pitchFamily="34" charset="0"/>
                    <a:cs typeface="Arial" panose="020B0604020202020204" pitchFamily="34" charset="0"/>
                  </a:rPr>
                  <a:t>INFO &lt; 0.3</a:t>
                </a:r>
                <a:endParaRPr lang="ko-KR" altLang="en-US" sz="1401" b="1" dirty="0">
                  <a:latin typeface="Helvetica" panose="020B0604020202030204" pitchFamily="34" charset="0"/>
                  <a:cs typeface="Arial" panose="020B0604020202020204" pitchFamily="34" charset="0"/>
                </a:endParaRPr>
              </a:p>
              <a:p>
                <a:pPr algn="r">
                  <a:lnSpc>
                    <a:spcPct val="130000"/>
                  </a:lnSpc>
                </a:pPr>
                <a:r>
                  <a:rPr lang="en-US" altLang="ko-KR" sz="1401" b="1" dirty="0">
                    <a:latin typeface="Helvetica" panose="020B0604020202030204" pitchFamily="34" charset="0"/>
                    <a:cs typeface="Arial" panose="020B0604020202020204" pitchFamily="34" charset="0"/>
                  </a:rPr>
                  <a:t>P-value of HWE &lt; 1</a:t>
                </a:r>
                <a14:m>
                  <m:oMath xmlns:m="http://schemas.openxmlformats.org/officeDocument/2006/math">
                    <m:r>
                      <a:rPr lang="en-US" altLang="ko-KR" sz="1401" b="1" i="1">
                        <a:latin typeface="Cambria Math"/>
                      </a:rPr>
                      <m:t>×</m:t>
                    </m:r>
                  </m:oMath>
                </a14:m>
                <a:r>
                  <a:rPr lang="en-US" altLang="ko-KR" sz="1401" b="1" dirty="0">
                    <a:latin typeface="Helvetica" panose="020B0604020202030204" pitchFamily="34" charset="0"/>
                    <a:cs typeface="Arial" panose="020B0604020202020204" pitchFamily="34" charset="0"/>
                  </a:rPr>
                  <a:t>10</a:t>
                </a:r>
                <a:r>
                  <a:rPr lang="en-US" altLang="ko-KR" sz="1401" b="1" baseline="30000" dirty="0">
                    <a:latin typeface="Helvetica" panose="020B0604020202030204" pitchFamily="34" charset="0"/>
                    <a:cs typeface="Arial" panose="020B0604020202020204" pitchFamily="34" charset="0"/>
                  </a:rPr>
                  <a:t>-5</a:t>
                </a:r>
                <a:endParaRPr lang="en-US" altLang="ko-KR" sz="1401" b="1" dirty="0">
                  <a:latin typeface="Helvetica" panose="020B0604020202030204" pitchFamily="34" charset="0"/>
                  <a:cs typeface="Arial" panose="020B0604020202020204" pitchFamily="34" charset="0"/>
                </a:endParaRPr>
              </a:p>
              <a:p>
                <a:pPr algn="r">
                  <a:lnSpc>
                    <a:spcPct val="130000"/>
                  </a:lnSpc>
                </a:pPr>
                <a:r>
                  <a:rPr lang="en-US" altLang="ko-KR" sz="1401" b="1" dirty="0">
                    <a:latin typeface="Helvetica" panose="020B0604020202030204" pitchFamily="34" charset="0"/>
                    <a:cs typeface="Arial" panose="020B0604020202020204" pitchFamily="34" charset="0"/>
                  </a:rPr>
                  <a:t>MAF &lt; 0.05</a:t>
                </a:r>
                <a:endParaRPr lang="ko-KR" altLang="en-US" sz="1401" b="1" dirty="0">
                  <a:latin typeface="Helvetica" panose="020B060402020203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2" name="직사각형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1" y="14312413"/>
                <a:ext cx="3444563" cy="912686"/>
              </a:xfrm>
              <a:prstGeom prst="rect">
                <a:avLst/>
              </a:prstGeom>
              <a:blipFill>
                <a:blip r:embed="rId5"/>
                <a:stretch>
                  <a:fillRect b="-5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직사각형 59"/>
          <p:cNvSpPr/>
          <p:nvPr/>
        </p:nvSpPr>
        <p:spPr>
          <a:xfrm>
            <a:off x="7494692" y="14320329"/>
            <a:ext cx="2187333" cy="912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401" dirty="0">
                <a:latin typeface="Helvetica" panose="020B0604020202020204" pitchFamily="34" charset="0"/>
                <a:cs typeface="Helvetica" panose="020B0604020202020204" pitchFamily="34" charset="0"/>
              </a:rPr>
              <a:t>- 10,886,347 SNPs</a:t>
            </a:r>
            <a:endParaRPr lang="ko-KR" altLang="en-US" sz="140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ko-KR" sz="1401" dirty="0">
                <a:latin typeface="Helvetica" panose="020B0604020202020204" pitchFamily="34" charset="0"/>
                <a:cs typeface="Helvetica" panose="020B0604020202020204" pitchFamily="34" charset="0"/>
              </a:rPr>
              <a:t>- 2,596 SNPs</a:t>
            </a:r>
          </a:p>
          <a:p>
            <a:pPr>
              <a:lnSpc>
                <a:spcPct val="130000"/>
              </a:lnSpc>
            </a:pPr>
            <a:r>
              <a:rPr lang="en-US" altLang="ko-KR" sz="1401" dirty="0">
                <a:latin typeface="Helvetica" panose="020B0604020202020204" pitchFamily="34" charset="0"/>
                <a:cs typeface="Helvetica" panose="020B0604020202020204" pitchFamily="34" charset="0"/>
              </a:rPr>
              <a:t>- 22,815,699 SNPs</a:t>
            </a:r>
          </a:p>
        </p:txBody>
      </p:sp>
      <p:cxnSp>
        <p:nvCxnSpPr>
          <p:cNvPr id="64" name="직선 화살표 연결선 55"/>
          <p:cNvCxnSpPr/>
          <p:nvPr/>
        </p:nvCxnSpPr>
        <p:spPr>
          <a:xfrm>
            <a:off x="7484995" y="12470069"/>
            <a:ext cx="0" cy="36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437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32D466-832D-8C42-BEF7-9B83C7DFB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6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13648</TotalTime>
  <Words>1398</Words>
  <Application>Microsoft Macintosh PowerPoint</Application>
  <PresentationFormat>Custom</PresentationFormat>
  <Paragraphs>703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DejaVu Sans</vt:lpstr>
      <vt:lpstr>맑은 고딕</vt:lpstr>
      <vt:lpstr>Arial</vt:lpstr>
      <vt:lpstr>Calibri</vt:lpstr>
      <vt:lpstr>Calibri Light</vt:lpstr>
      <vt:lpstr>Cambria Math</vt:lpstr>
      <vt:lpstr>Helvetica</vt:lpstr>
      <vt:lpstr>Times New Roman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Wonji</dc:creator>
  <cp:lastModifiedBy>Kim, Wonji</cp:lastModifiedBy>
  <cp:revision>101</cp:revision>
  <dcterms:created xsi:type="dcterms:W3CDTF">2017-08-29T14:04:59Z</dcterms:created>
  <dcterms:modified xsi:type="dcterms:W3CDTF">2019-03-13T02:06:25Z</dcterms:modified>
</cp:coreProperties>
</file>