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영건" initials="영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6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png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Relationship Id="rId3" Type="http://schemas.openxmlformats.org/officeDocument/2006/relationships/image" Target="../media/image20.jpeg"  /><Relationship Id="rId4" Type="http://schemas.openxmlformats.org/officeDocument/2006/relationships/image" Target="../media/image21.jpeg"  /><Relationship Id="rId5" Type="http://schemas.openxmlformats.org/officeDocument/2006/relationships/image" Target="../media/image22.jpeg"  /><Relationship Id="rId6" Type="http://schemas.openxmlformats.org/officeDocument/2006/relationships/image" Target="../media/image23.jpeg"  /><Relationship Id="rId7" Type="http://schemas.openxmlformats.org/officeDocument/2006/relationships/image" Target="../media/image24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8204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4800" b="1">
                <a:solidFill>
                  <a:srgbClr val="00B0F0"/>
                </a:solidFill>
                <a:latin typeface="나눔스퀘어 Bold"/>
                <a:ea typeface="나눔스퀘어 Bold"/>
                <a:cs typeface="Aharoni"/>
              </a:rPr>
              <a:t>치팅치팅 뱅뱅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76246" y="4210643"/>
            <a:ext cx="2211644" cy="2007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kern="0">
                <a:solidFill>
                  <a:srgbClr val="70A9F0"/>
                </a:solidFill>
              </a:rPr>
              <a:t>2016170738 </a:t>
            </a:r>
            <a:r>
              <a:rPr lang="ko-KR" altLang="en-US" kern="0">
                <a:solidFill>
                  <a:srgbClr val="70A9F0"/>
                </a:solidFill>
              </a:rPr>
              <a:t>구광모</a:t>
            </a:r>
          </a:p>
          <a:p>
            <a:pPr lvl="0">
              <a:defRPr/>
            </a:pPr>
            <a:r>
              <a:rPr lang="en-US" altLang="ko-KR" kern="0">
                <a:solidFill>
                  <a:srgbClr val="70A9F0"/>
                </a:solidFill>
              </a:rPr>
              <a:t>2016140545 </a:t>
            </a:r>
            <a:r>
              <a:rPr lang="ko-KR" altLang="en-US" kern="0">
                <a:solidFill>
                  <a:srgbClr val="70A9F0"/>
                </a:solidFill>
              </a:rPr>
              <a:t>이원진</a:t>
            </a:r>
          </a:p>
          <a:p>
            <a:pPr lvl="0">
              <a:defRPr/>
            </a:pPr>
            <a:r>
              <a:rPr lang="en-US" altLang="ko-KR" kern="0">
                <a:solidFill>
                  <a:srgbClr val="70A9F0"/>
                </a:solidFill>
              </a:rPr>
              <a:t>2016170721 </a:t>
            </a:r>
            <a:r>
              <a:rPr lang="ko-KR" altLang="en-US" kern="0">
                <a:solidFill>
                  <a:srgbClr val="70A9F0"/>
                </a:solidFill>
              </a:rPr>
              <a:t>장영건</a:t>
            </a:r>
          </a:p>
          <a:p>
            <a:pPr lvl="0">
              <a:defRPr/>
            </a:pPr>
            <a:r>
              <a:rPr lang="en-US" altLang="ko-KR" kern="0">
                <a:solidFill>
                  <a:srgbClr val="70A9F0"/>
                </a:solidFill>
              </a:rPr>
              <a:t>2016170615 </a:t>
            </a:r>
            <a:r>
              <a:rPr lang="ko-KR" altLang="en-US" kern="0">
                <a:solidFill>
                  <a:srgbClr val="70A9F0"/>
                </a:solidFill>
              </a:rPr>
              <a:t>장재균</a:t>
            </a:r>
          </a:p>
          <a:p>
            <a:pPr lvl="0">
              <a:defRPr/>
            </a:pPr>
            <a:r>
              <a:rPr lang="en-US" altLang="ko-KR" kern="0">
                <a:solidFill>
                  <a:srgbClr val="70A9F0"/>
                </a:solidFill>
              </a:rPr>
              <a:t>2015410092 </a:t>
            </a:r>
            <a:r>
              <a:rPr lang="ko-KR" altLang="en-US" kern="0">
                <a:solidFill>
                  <a:srgbClr val="70A9F0"/>
                </a:solidFill>
              </a:rPr>
              <a:t>최석환</a:t>
            </a:r>
          </a:p>
          <a:p>
            <a:pPr lvl="0">
              <a:defRPr/>
            </a:pPr>
            <a:r>
              <a:rPr lang="en-US" altLang="ko-KR" kern="0">
                <a:solidFill>
                  <a:srgbClr val="70A9F0"/>
                </a:solidFill>
              </a:rPr>
              <a:t>2016170743</a:t>
            </a:r>
            <a:r>
              <a:rPr lang="ko-KR" altLang="en-US" kern="0">
                <a:solidFill>
                  <a:srgbClr val="70A9F0"/>
                </a:solidFill>
              </a:rPr>
              <a:t> 한서욱</a:t>
            </a:r>
          </a:p>
          <a:p>
            <a:pPr lvl="0">
              <a:defRPr/>
            </a:pPr>
            <a:r>
              <a:rPr lang="en-US" altLang="ko-KR" kern="0">
                <a:solidFill>
                  <a:srgbClr val="70A9F0"/>
                </a:solidFill>
              </a:rPr>
              <a:t>2016170754</a:t>
            </a:r>
            <a:r>
              <a:rPr lang="ko-KR" altLang="en-US" kern="0">
                <a:solidFill>
                  <a:srgbClr val="70A9F0"/>
                </a:solidFill>
              </a:rPr>
              <a:t> 홍장표</a:t>
            </a: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39245" y="3716149"/>
            <a:ext cx="2099289" cy="53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rgbClr val="70A9F0"/>
                </a:solidFill>
              </a:rPr>
              <a:t>뒷살이 스나이퍼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65910" y="648900"/>
            <a:ext cx="1487805" cy="387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2.</a:t>
            </a:r>
            <a:r>
              <a:rPr lang="ko-KR" altLang="en-US" sz="2000">
                <a:solidFill>
                  <a:srgbClr val="70A9F0"/>
                </a:solidFill>
              </a:rPr>
              <a:t>제작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5910" y="1147478"/>
            <a:ext cx="612184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70A9F0"/>
                </a:solidFill>
                <a:latin typeface="나눔스퀘어 ExtraBold"/>
                <a:ea typeface="나눔스퀘어 ExtraBold"/>
              </a:rPr>
              <a:t>서버</a:t>
            </a:r>
          </a:p>
        </p:txBody>
      </p:sp>
      <p:sp>
        <p:nvSpPr>
          <p:cNvPr id="9" name="내용 개체 틀 16"/>
          <p:cNvSpPr txBox="1"/>
          <p:nvPr/>
        </p:nvSpPr>
        <p:spPr>
          <a:xfrm>
            <a:off x="437082" y="1839924"/>
            <a:ext cx="10767452" cy="18810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13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00FE52-BBAD-4C5E-98B1-2734CE821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93"/>
          <a:stretch/>
        </p:blipFill>
        <p:spPr>
          <a:xfrm>
            <a:off x="4297789" y="4794166"/>
            <a:ext cx="3175533" cy="525826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885A707-DF34-4C2A-AD3B-FB820CE4C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27"/>
          <a:stretch/>
        </p:blipFill>
        <p:spPr>
          <a:xfrm>
            <a:off x="3175532" y="2259706"/>
            <a:ext cx="5936494" cy="1054724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8FDFE9CD-0BF3-4C82-A2FE-1ADE0341D9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1" r="110" b="82194"/>
          <a:stretch/>
        </p:blipFill>
        <p:spPr>
          <a:xfrm>
            <a:off x="3122187" y="6078361"/>
            <a:ext cx="5989839" cy="652662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C1FBD84-4326-4322-A3EF-8B00B1D513EE}"/>
              </a:ext>
            </a:extLst>
          </p:cNvPr>
          <p:cNvSpPr/>
          <p:nvPr/>
        </p:nvSpPr>
        <p:spPr>
          <a:xfrm>
            <a:off x="5833402" y="5484019"/>
            <a:ext cx="402671" cy="4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C7181-EA1E-4A41-A7A4-73AFFFF5A56C}"/>
              </a:ext>
            </a:extLst>
          </p:cNvPr>
          <p:cNvSpPr txBox="1"/>
          <p:nvPr/>
        </p:nvSpPr>
        <p:spPr>
          <a:xfrm>
            <a:off x="4295382" y="3807100"/>
            <a:ext cx="345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학번으로 서버에 접속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F0484F3-2218-466E-94D5-16A3DDDD2370}"/>
              </a:ext>
            </a:extLst>
          </p:cNvPr>
          <p:cNvSpPr/>
          <p:nvPr/>
        </p:nvSpPr>
        <p:spPr>
          <a:xfrm>
            <a:off x="5833402" y="3267930"/>
            <a:ext cx="402671" cy="4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7E4913B-1E07-46B6-BD0D-F33F1252E6E9}"/>
              </a:ext>
            </a:extLst>
          </p:cNvPr>
          <p:cNvSpPr/>
          <p:nvPr/>
        </p:nvSpPr>
        <p:spPr>
          <a:xfrm>
            <a:off x="5820806" y="4235095"/>
            <a:ext cx="402671" cy="4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B46DA-AF0E-4C9E-BF4A-59ED01DC65FF}"/>
              </a:ext>
            </a:extLst>
          </p:cNvPr>
          <p:cNvSpPr txBox="1"/>
          <p:nvPr/>
        </p:nvSpPr>
        <p:spPr>
          <a:xfrm>
            <a:off x="4294238" y="1206282"/>
            <a:ext cx="345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학번으로 서버에 접속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0DDF346-6DCE-432C-A6DE-BF667CFF2F84}"/>
              </a:ext>
            </a:extLst>
          </p:cNvPr>
          <p:cNvSpPr/>
          <p:nvPr/>
        </p:nvSpPr>
        <p:spPr>
          <a:xfrm>
            <a:off x="5819662" y="1710753"/>
            <a:ext cx="402671" cy="4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EA786CC3-C5E2-4EB7-93BA-4A5AECD75F7F}"/>
              </a:ext>
            </a:extLst>
          </p:cNvPr>
          <p:cNvSpPr/>
          <p:nvPr/>
        </p:nvSpPr>
        <p:spPr>
          <a:xfrm>
            <a:off x="4653035" y="4782812"/>
            <a:ext cx="1506620" cy="1843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87A0A8-BCA1-433A-89F8-ACF893118415}"/>
              </a:ext>
            </a:extLst>
          </p:cNvPr>
          <p:cNvSpPr txBox="1"/>
          <p:nvPr/>
        </p:nvSpPr>
        <p:spPr>
          <a:xfrm>
            <a:off x="5065695" y="4556484"/>
            <a:ext cx="725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접속 시간</a:t>
            </a: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4E8793FD-D387-4C96-AFA8-6AF1530BB3F2}"/>
              </a:ext>
            </a:extLst>
          </p:cNvPr>
          <p:cNvSpPr/>
          <p:nvPr/>
        </p:nvSpPr>
        <p:spPr>
          <a:xfrm>
            <a:off x="6159655" y="4782813"/>
            <a:ext cx="617383" cy="18430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72770-54E4-4E95-9183-6FB11050891F}"/>
              </a:ext>
            </a:extLst>
          </p:cNvPr>
          <p:cNvSpPr txBox="1"/>
          <p:nvPr/>
        </p:nvSpPr>
        <p:spPr>
          <a:xfrm>
            <a:off x="6272263" y="4572685"/>
            <a:ext cx="725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학번</a:t>
            </a: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62223D0A-71C3-4850-A21E-F9B09194B869}"/>
              </a:ext>
            </a:extLst>
          </p:cNvPr>
          <p:cNvSpPr/>
          <p:nvPr/>
        </p:nvSpPr>
        <p:spPr>
          <a:xfrm>
            <a:off x="3277308" y="2763985"/>
            <a:ext cx="5757635" cy="20337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65910" y="648900"/>
            <a:ext cx="1487805" cy="387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2.</a:t>
            </a:r>
            <a:r>
              <a:rPr lang="ko-KR" altLang="en-US" sz="2000">
                <a:solidFill>
                  <a:srgbClr val="70a9f0"/>
                </a:solidFill>
              </a:rPr>
              <a:t>제작 과정</a:t>
            </a:r>
            <a:endParaRPr lang="ko-KR" altLang="en-US" sz="2000">
              <a:solidFill>
                <a:srgbClr val="70a9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5910" y="1147478"/>
            <a:ext cx="6121842" cy="546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rgbClr val="70a9f0"/>
                </a:solidFill>
                <a:latin typeface="나눔스퀘어 ExtraBold"/>
                <a:ea typeface="나눔스퀘어 ExtraBold"/>
              </a:rPr>
              <a:t>서버</a:t>
            </a:r>
            <a:endParaRPr lang="ko-KR" altLang="en-US" sz="2000" b="1">
              <a:solidFill>
                <a:srgbClr val="70a9f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내용 개체 틀 16"/>
          <p:cNvSpPr txBox="1"/>
          <p:nvPr/>
        </p:nvSpPr>
        <p:spPr>
          <a:xfrm>
            <a:off x="437082" y="1839924"/>
            <a:ext cx="10767452" cy="18810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300"/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1300"/>
          </a:p>
        </p:txBody>
      </p:sp>
      <p:sp>
        <p:nvSpPr>
          <p:cNvPr id="14" name="TextBox 13"/>
          <p:cNvSpPr txBox="1"/>
          <p:nvPr/>
        </p:nvSpPr>
        <p:spPr>
          <a:xfrm>
            <a:off x="4044250" y="1178561"/>
            <a:ext cx="43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안드로이드 앱에서 부정행위 알림 전송</a:t>
            </a:r>
            <a:endParaRPr lang="ko-KR" altLang="en-US"/>
          </a:p>
        </p:txBody>
      </p:sp>
      <p:sp>
        <p:nvSpPr>
          <p:cNvPr id="16" name="화살표: 아래쪽 15"/>
          <p:cNvSpPr/>
          <p:nvPr/>
        </p:nvSpPr>
        <p:spPr>
          <a:xfrm>
            <a:off x="5894664" y="1550564"/>
            <a:ext cx="402671" cy="45300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3449" y="2116471"/>
            <a:ext cx="6021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/>
              <a:t>각 학번의 폴더 안에 텍스트 파일을 생성</a:t>
            </a:r>
            <a:endParaRPr lang="ko-KR" altLang="en-US" sz="1600"/>
          </a:p>
          <a:p>
            <a:pPr marL="285750" indent="-285750">
              <a:buFontTx/>
              <a:buChar char="-"/>
              <a:defRPr/>
            </a:pPr>
            <a:r>
              <a:rPr lang="ko-KR" altLang="en-US" sz="1600"/>
              <a:t>텍스트 파일에 시간</a:t>
            </a:r>
            <a:r>
              <a:rPr lang="en-US" altLang="ko-KR" sz="1600"/>
              <a:t>, </a:t>
            </a:r>
            <a:r>
              <a:rPr lang="ko-KR" altLang="en-US" sz="1600"/>
              <a:t>감지한 경고</a:t>
            </a:r>
            <a:r>
              <a:rPr lang="en-US" altLang="ko-KR" sz="1600"/>
              <a:t>, </a:t>
            </a:r>
            <a:r>
              <a:rPr lang="ko-KR" altLang="en-US" sz="1600"/>
              <a:t>경고 별 총 발생 횟수</a:t>
            </a:r>
            <a:r>
              <a:rPr lang="en-US" altLang="ko-KR" sz="1600"/>
              <a:t>, </a:t>
            </a:r>
            <a:endParaRPr lang="en-US" altLang="ko-KR" sz="1600"/>
          </a:p>
          <a:p>
            <a:pPr lvl="0">
              <a:defRPr/>
            </a:pPr>
            <a:r>
              <a:rPr lang="ko-KR" altLang="en-US" sz="1600"/>
              <a:t>    경고 횟수 기록</a:t>
            </a: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6223139" y="2020248"/>
            <a:ext cx="6021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/>
              <a:t>감시자가 실시간 확인 가능하도록 기록된 내용을 출력</a:t>
            </a:r>
            <a:endParaRPr lang="en-US" altLang="ko-KR" sz="1600"/>
          </a:p>
        </p:txBody>
      </p:sp>
      <p:pic>
        <p:nvPicPr>
          <p:cNvPr id="22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3005937"/>
            <a:ext cx="6096001" cy="2772590"/>
          </a:xfrm>
          <a:prstGeom prst="rect">
            <a:avLst/>
          </a:prstGeom>
        </p:spPr>
      </p:pic>
      <p:pic>
        <p:nvPicPr>
          <p:cNvPr id="23" name="그림 1"/>
          <p:cNvPicPr>
            <a:picLocks noChangeAspect="1"/>
          </p:cNvPicPr>
          <p:nvPr/>
        </p:nvPicPr>
        <p:blipFill rotWithShape="1">
          <a:blip r:embed="rId3"/>
          <a:srcRect b="45010"/>
          <a:stretch>
            <a:fillRect/>
          </a:stretch>
        </p:blipFill>
        <p:spPr>
          <a:xfrm>
            <a:off x="6120711" y="3064698"/>
            <a:ext cx="6071288" cy="2768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65910" y="648900"/>
            <a:ext cx="1487805" cy="387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2.</a:t>
            </a:r>
            <a:r>
              <a:rPr lang="ko-KR" altLang="en-US" sz="2000">
                <a:solidFill>
                  <a:srgbClr val="70a9f0"/>
                </a:solidFill>
              </a:rPr>
              <a:t>제작 과정</a:t>
            </a:r>
            <a:endParaRPr lang="ko-KR" altLang="en-US" sz="2000">
              <a:solidFill>
                <a:srgbClr val="70a9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5910" y="1147478"/>
            <a:ext cx="6121842" cy="546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rgbClr val="70a9f0"/>
                </a:solidFill>
                <a:latin typeface="나눔스퀘어 ExtraBold"/>
                <a:ea typeface="나눔스퀘어 ExtraBold"/>
              </a:rPr>
              <a:t>서버</a:t>
            </a:r>
            <a:endParaRPr lang="ko-KR" altLang="en-US" sz="2000" b="1">
              <a:solidFill>
                <a:srgbClr val="70a9f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내용 개체 틀 16"/>
          <p:cNvSpPr txBox="1"/>
          <p:nvPr/>
        </p:nvSpPr>
        <p:spPr>
          <a:xfrm>
            <a:off x="437082" y="1839924"/>
            <a:ext cx="10767452" cy="18810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1300"/>
          </a:p>
        </p:txBody>
      </p:sp>
      <p:sp>
        <p:nvSpPr>
          <p:cNvPr id="23" name="TextBox 22"/>
          <p:cNvSpPr txBox="1"/>
          <p:nvPr/>
        </p:nvSpPr>
        <p:spPr>
          <a:xfrm>
            <a:off x="4478152" y="1151580"/>
            <a:ext cx="345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안드로이드 앱에서 시험 종료 </a:t>
            </a:r>
            <a:endParaRPr lang="ko-KR" altLang="en-US"/>
          </a:p>
        </p:txBody>
      </p:sp>
      <p:sp>
        <p:nvSpPr>
          <p:cNvPr id="24" name="화살표: 아래쪽 23"/>
          <p:cNvSpPr/>
          <p:nvPr/>
        </p:nvSpPr>
        <p:spPr>
          <a:xfrm>
            <a:off x="5894662" y="1688025"/>
            <a:ext cx="402671" cy="45300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182772" y="2393781"/>
            <a:ext cx="345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시험 종료를 출력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97977" y="4207820"/>
            <a:ext cx="8196045" cy="36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텍스트 파일 마지막 줄에 최종 경고 별 감지 횟수</a:t>
            </a:r>
            <a:r>
              <a:rPr lang="en-US" altLang="ko-KR"/>
              <a:t>, </a:t>
            </a:r>
            <a:r>
              <a:rPr lang="ko-KR" altLang="en-US"/>
              <a:t>경고 총 감지 횟수를 기록</a:t>
            </a:r>
            <a:endParaRPr lang="ko-KR" altLang="en-US"/>
          </a:p>
        </p:txBody>
      </p:sp>
      <p:sp>
        <p:nvSpPr>
          <p:cNvPr id="27" name="화살표: 아래쪽 26"/>
          <p:cNvSpPr/>
          <p:nvPr/>
        </p:nvSpPr>
        <p:spPr>
          <a:xfrm>
            <a:off x="6003576" y="5738114"/>
            <a:ext cx="402671" cy="45300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637175" y="6230885"/>
            <a:ext cx="3453516" cy="358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소켓 </a:t>
            </a:r>
            <a:r>
              <a:rPr lang="en-US" altLang="ko-KR"/>
              <a:t>close</a:t>
            </a:r>
            <a:endParaRPr lang="ko-KR" altLang="en-US"/>
          </a:p>
        </p:txBody>
      </p:sp>
      <p:pic>
        <p:nvPicPr>
          <p:cNvPr id="30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5931" y="2802878"/>
            <a:ext cx="10062801" cy="791607"/>
          </a:xfrm>
          <a:prstGeom prst="rect">
            <a:avLst/>
          </a:prstGeom>
        </p:spPr>
      </p:pic>
      <p:pic>
        <p:nvPicPr>
          <p:cNvPr id="31" name="그림 2"/>
          <p:cNvPicPr>
            <a:picLocks noChangeAspect="1"/>
          </p:cNvPicPr>
          <p:nvPr/>
        </p:nvPicPr>
        <p:blipFill rotWithShape="1">
          <a:blip r:embed="rId3"/>
          <a:srcRect l="510"/>
          <a:stretch>
            <a:fillRect/>
          </a:stretch>
        </p:blipFill>
        <p:spPr>
          <a:xfrm>
            <a:off x="869763" y="4668954"/>
            <a:ext cx="10452473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27810" y="648900"/>
            <a:ext cx="1573530" cy="387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3.</a:t>
            </a:r>
            <a:r>
              <a:rPr lang="ko-KR" altLang="en-US" sz="2000">
                <a:solidFill>
                  <a:srgbClr val="70a9f0"/>
                </a:solidFill>
              </a:rPr>
              <a:t> 기대 효과</a:t>
            </a:r>
            <a:endParaRPr lang="ko-KR" altLang="en-US" sz="2000">
              <a:solidFill>
                <a:srgbClr val="70a9f0"/>
              </a:solidFill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493521"/>
            <a:ext cx="8789894" cy="5113468"/>
          </a:xfrm>
        </p:spPr>
        <p:txBody>
          <a:bodyPr>
            <a:no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ko-KR" altLang="en-US" sz="1600"/>
              <a:t>부정행위의 정보를 분류</a:t>
            </a:r>
            <a:r>
              <a:rPr lang="en-US" altLang="ko-KR" sz="1600"/>
              <a:t>, </a:t>
            </a:r>
            <a:r>
              <a:rPr lang="ko-KR" altLang="en-US" sz="1600"/>
              <a:t>알람을 통해 선별하여 적은 수의 감독관으로 시험의 관리</a:t>
            </a:r>
            <a:r>
              <a:rPr lang="en-US" altLang="ko-KR" sz="1600"/>
              <a:t>.</a:t>
            </a:r>
            <a:endParaRPr lang="en-US" altLang="ko-KR" sz="160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endParaRPr lang="ko-KR" altLang="en-US" sz="160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ko-KR" altLang="en-US" sz="1600"/>
              <a:t>규모가 큰 시험에서도 비대면 시험을 시행 할 수 있다</a:t>
            </a:r>
            <a:r>
              <a:rPr lang="en-US" altLang="ko-KR" sz="1600"/>
              <a:t>.</a:t>
            </a:r>
            <a:endParaRPr lang="en-US" altLang="ko-KR" sz="160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2115" y="2892823"/>
            <a:ext cx="9407768" cy="394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209" y="1116916"/>
            <a:ext cx="2505262" cy="148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dirty="0">
                <a:solidFill>
                  <a:srgbClr val="70A9F0"/>
                </a:solidFill>
              </a:rPr>
              <a:t>목차</a:t>
            </a:r>
          </a:p>
          <a:p>
            <a:pPr>
              <a:lnSpc>
                <a:spcPct val="200000"/>
              </a:lnSpc>
              <a:defRPr/>
            </a:pPr>
            <a:endParaRPr lang="en-US" altLang="ko-KR" dirty="0">
              <a:cs typeface="Aharon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DFA5F-C276-4768-8FD9-897B4777A9A3}"/>
              </a:ext>
            </a:extLst>
          </p:cNvPr>
          <p:cNvSpPr txBox="1"/>
          <p:nvPr/>
        </p:nvSpPr>
        <p:spPr>
          <a:xfrm>
            <a:off x="4979148" y="1962165"/>
            <a:ext cx="386005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b="1" dirty="0">
                <a:solidFill>
                  <a:schemeClr val="accent5"/>
                </a:solidFill>
                <a:cs typeface="Aharoni"/>
              </a:rPr>
              <a:t>02.</a:t>
            </a:r>
            <a:r>
              <a:rPr lang="ko-KR" altLang="en-US" sz="2000" b="1" dirty="0">
                <a:solidFill>
                  <a:schemeClr val="accent5"/>
                </a:solidFill>
                <a:cs typeface="Aharoni"/>
              </a:rPr>
              <a:t> 제작 과정</a:t>
            </a:r>
            <a:endParaRPr lang="en-US" altLang="ko-KR" sz="2000" b="1" dirty="0">
              <a:solidFill>
                <a:schemeClr val="accent5"/>
              </a:solidFill>
              <a:cs typeface="Aharoni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cs typeface="Aharoni"/>
              </a:rPr>
              <a:t>주안점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cs typeface="Aharoni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cs typeface="Aharoni"/>
              </a:rPr>
              <a:t>센서 역할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cs typeface="Aharoni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cs typeface="Aharoni"/>
              </a:rPr>
              <a:t>디바이스 제작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cs typeface="Aharoni"/>
              </a:rPr>
              <a:t>어플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ko-KR" altLang="en-US" dirty="0">
              <a:solidFill>
                <a:schemeClr val="accent6">
                  <a:lumMod val="50000"/>
                </a:schemeClr>
              </a:solidFill>
              <a:cs typeface="Aharoni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00A0D-E64D-4AAB-A4FC-B57E1201B00E}"/>
              </a:ext>
            </a:extLst>
          </p:cNvPr>
          <p:cNvSpPr txBox="1"/>
          <p:nvPr/>
        </p:nvSpPr>
        <p:spPr>
          <a:xfrm>
            <a:off x="8421593" y="2116053"/>
            <a:ext cx="3028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Aharoni"/>
              </a:rPr>
              <a:t>03.</a:t>
            </a:r>
            <a:r>
              <a:rPr lang="ko-KR" altLang="en-US" sz="2000" b="1" dirty="0">
                <a:solidFill>
                  <a:schemeClr val="accent5"/>
                </a:solidFill>
                <a:cs typeface="Aharoni"/>
              </a:rPr>
              <a:t> 기대 효과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873D-4892-42BB-A5A3-9EBCA6FF4D22}"/>
              </a:ext>
            </a:extLst>
          </p:cNvPr>
          <p:cNvSpPr txBox="1"/>
          <p:nvPr/>
        </p:nvSpPr>
        <p:spPr>
          <a:xfrm>
            <a:off x="2061883" y="1962165"/>
            <a:ext cx="2241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b="1" dirty="0">
                <a:solidFill>
                  <a:schemeClr val="accent5"/>
                </a:solidFill>
                <a:cs typeface="Aharoni"/>
              </a:rPr>
              <a:t>01.</a:t>
            </a:r>
            <a:r>
              <a:rPr lang="ko-KR" altLang="en-US" sz="2000" b="1" dirty="0">
                <a:solidFill>
                  <a:schemeClr val="accent5"/>
                </a:solidFill>
                <a:cs typeface="Aharoni"/>
              </a:rPr>
              <a:t> 개요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cs typeface="Aharoni"/>
              </a:rPr>
              <a:t>제작 동기</a:t>
            </a:r>
          </a:p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F279991-6F56-478E-AD75-6A062C83499F}"/>
              </a:ext>
            </a:extLst>
          </p:cNvPr>
          <p:cNvSpPr/>
          <p:nvPr/>
        </p:nvSpPr>
        <p:spPr>
          <a:xfrm>
            <a:off x="1651374" y="2017346"/>
            <a:ext cx="2241177" cy="3200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4B56C3-CE1B-4E03-9115-03082A216DC9}"/>
              </a:ext>
            </a:extLst>
          </p:cNvPr>
          <p:cNvSpPr/>
          <p:nvPr/>
        </p:nvSpPr>
        <p:spPr>
          <a:xfrm>
            <a:off x="4741580" y="2017346"/>
            <a:ext cx="2241177" cy="3200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E28713-4F15-4801-8241-FCBE3F600D7C}"/>
              </a:ext>
            </a:extLst>
          </p:cNvPr>
          <p:cNvSpPr/>
          <p:nvPr/>
        </p:nvSpPr>
        <p:spPr>
          <a:xfrm>
            <a:off x="8168716" y="2017346"/>
            <a:ext cx="2241177" cy="3200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13560" y="648900"/>
            <a:ext cx="982980" cy="387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1. </a:t>
            </a:r>
            <a:r>
              <a:rPr lang="ko-KR" altLang="en-US" sz="2000">
                <a:solidFill>
                  <a:srgbClr val="70A9F0"/>
                </a:solidFill>
              </a:rPr>
              <a:t>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678" y="1238525"/>
            <a:ext cx="4638481" cy="54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70A9F0"/>
                </a:solidFill>
              </a:rPr>
              <a:t>제작 동기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-1295399" y="3799358"/>
            <a:ext cx="3993775" cy="1843351"/>
          </a:xfrm>
        </p:spPr>
        <p:txBody>
          <a:bodyPr>
            <a:normAutofit/>
          </a:bodyPr>
          <a:lstStyle/>
          <a:p>
            <a:pPr>
              <a:defRPr/>
            </a:pPr>
            <a:endParaRPr lang="ko-KR" altLang="en-US" sz="1300" dirty="0"/>
          </a:p>
          <a:p>
            <a:pPr>
              <a:defRPr/>
            </a:pPr>
            <a:endParaRPr lang="ko-KR" altLang="en-US" sz="13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8563E1-8C0C-4F57-AC07-CA066FCB67E8}"/>
              </a:ext>
            </a:extLst>
          </p:cNvPr>
          <p:cNvSpPr/>
          <p:nvPr/>
        </p:nvSpPr>
        <p:spPr>
          <a:xfrm>
            <a:off x="1559859" y="2001794"/>
            <a:ext cx="3509098" cy="73703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1C63317-D612-4E77-9EC4-3DC79DA9792E}"/>
              </a:ext>
            </a:extLst>
          </p:cNvPr>
          <p:cNvSpPr/>
          <p:nvPr/>
        </p:nvSpPr>
        <p:spPr>
          <a:xfrm>
            <a:off x="6571131" y="1997660"/>
            <a:ext cx="4034935" cy="73702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11893F1-5A5B-4385-AF7C-57E8FB6A60BA}"/>
              </a:ext>
            </a:extLst>
          </p:cNvPr>
          <p:cNvSpPr/>
          <p:nvPr/>
        </p:nvSpPr>
        <p:spPr>
          <a:xfrm>
            <a:off x="5509662" y="2734687"/>
            <a:ext cx="748788" cy="109719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972EA-C05B-4F53-BC30-7D76F6119FC0}"/>
              </a:ext>
            </a:extLst>
          </p:cNvPr>
          <p:cNvSpPr/>
          <p:nvPr/>
        </p:nvSpPr>
        <p:spPr>
          <a:xfrm>
            <a:off x="1624924" y="4097400"/>
            <a:ext cx="8518264" cy="1097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6D3FF-E891-4D26-B742-2B2A98CFACA9}"/>
              </a:ext>
            </a:extLst>
          </p:cNvPr>
          <p:cNvSpPr txBox="1"/>
          <p:nvPr/>
        </p:nvSpPr>
        <p:spPr>
          <a:xfrm>
            <a:off x="1919044" y="2170842"/>
            <a:ext cx="380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공정성 확보  필요성 대두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.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414B8-6A72-4A7C-8537-7CD6CF44B860}"/>
              </a:ext>
            </a:extLst>
          </p:cNvPr>
          <p:cNvSpPr txBox="1"/>
          <p:nvPr/>
        </p:nvSpPr>
        <p:spPr>
          <a:xfrm>
            <a:off x="6728832" y="2170842"/>
            <a:ext cx="387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많은 관리인원과 </a:t>
            </a:r>
            <a:r>
              <a:rPr lang="ko-KR" altLang="en-US" sz="1800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자원을필요로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 함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.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C08C2-6537-43DE-A2F3-4C331E99EE84}"/>
              </a:ext>
            </a:extLst>
          </p:cNvPr>
          <p:cNvSpPr txBox="1"/>
          <p:nvPr/>
        </p:nvSpPr>
        <p:spPr>
          <a:xfrm>
            <a:off x="2328357" y="4316619"/>
            <a:ext cx="753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</a:rPr>
              <a:t>소수의 감독인원과 관리 자원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으로 효율적으로 관리할 수 있으면서도 </a:t>
            </a:r>
            <a:endParaRPr lang="en-US" altLang="ko-KR" sz="1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</a:rPr>
              <a:t>공정하게 치를 수 있는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 온라인 시험을 위한 </a:t>
            </a:r>
            <a:r>
              <a:rPr lang="ko-KR" altLang="en-US" sz="1800" dirty="0" err="1">
                <a:solidFill>
                  <a:schemeClr val="accent6">
                    <a:lumMod val="75000"/>
                  </a:schemeClr>
                </a:solidFill>
              </a:rPr>
              <a:t>다바이스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 제작. </a:t>
            </a:r>
          </a:p>
        </p:txBody>
      </p:sp>
      <p:pic>
        <p:nvPicPr>
          <p:cNvPr id="13" name="그림 12" descr="실내, 테이블, 목재의, 방이(가) 표시된 사진&#10;&#10;자동 생성된 설명">
            <a:extLst>
              <a:ext uri="{FF2B5EF4-FFF2-40B4-BE49-F238E27FC236}">
                <a16:creationId xmlns:a16="http://schemas.microsoft.com/office/drawing/2014/main" id="{39195A27-CDFD-42F0-B2CA-64FA2815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4" y="2255047"/>
            <a:ext cx="4571702" cy="2366962"/>
          </a:xfrm>
          <a:prstGeom prst="rect">
            <a:avLst/>
          </a:prstGeom>
        </p:spPr>
      </p:pic>
      <p:pic>
        <p:nvPicPr>
          <p:cNvPr id="15" name="그림 14" descr="실내, 컴퓨터, 사람, 책상이(가) 표시된 사진&#10;&#10;자동 생성된 설명">
            <a:extLst>
              <a:ext uri="{FF2B5EF4-FFF2-40B4-BE49-F238E27FC236}">
                <a16:creationId xmlns:a16="http://schemas.microsoft.com/office/drawing/2014/main" id="{B1493872-59AA-4451-82D0-7CAF5761D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51" y="2100476"/>
            <a:ext cx="4053728" cy="2741794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E9BE958C-09BF-4BD4-85FC-D6DF13BD8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47" y="2841591"/>
            <a:ext cx="4710208" cy="3204823"/>
          </a:xfrm>
          <a:prstGeom prst="rect">
            <a:avLst/>
          </a:prstGeom>
        </p:spPr>
      </p:pic>
      <p:pic>
        <p:nvPicPr>
          <p:cNvPr id="17" name="그림 16" descr="스크린샷, 표지판, 사진, 앉아있는이(가) 표시된 사진&#10;&#10;자동 생성된 설명">
            <a:extLst>
              <a:ext uri="{FF2B5EF4-FFF2-40B4-BE49-F238E27FC236}">
                <a16:creationId xmlns:a16="http://schemas.microsoft.com/office/drawing/2014/main" id="{7CEA8CC7-404F-4D36-971C-D54B0A308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54" y="3501735"/>
            <a:ext cx="5033065" cy="3459592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A9C85311-17D9-49E3-99B2-5AE8577E2D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81" y="4649064"/>
            <a:ext cx="4368717" cy="3743300"/>
          </a:xfrm>
          <a:prstGeom prst="rect">
            <a:avLst/>
          </a:prstGeom>
        </p:spPr>
      </p:pic>
      <p:pic>
        <p:nvPicPr>
          <p:cNvPr id="23" name="그림 22" descr="스크린샷, 조류, 나무이(가) 표시된 사진&#10;&#10;자동 생성된 설명">
            <a:extLst>
              <a:ext uri="{FF2B5EF4-FFF2-40B4-BE49-F238E27FC236}">
                <a16:creationId xmlns:a16="http://schemas.microsoft.com/office/drawing/2014/main" id="{159373AD-E0C6-49B9-A154-01229A2A3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3" y="2439344"/>
            <a:ext cx="5367773" cy="2035885"/>
          </a:xfrm>
          <a:prstGeom prst="rect">
            <a:avLst/>
          </a:prstGeom>
        </p:spPr>
      </p:pic>
      <p:pic>
        <p:nvPicPr>
          <p:cNvPr id="25" name="그림 2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0B1E4C24-1B75-4E92-8F02-FBFC206C43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2" y="189973"/>
            <a:ext cx="5581937" cy="2089257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5FA42242-AEEA-4E63-B87B-01AAE7BC47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6" y="3617420"/>
            <a:ext cx="4572235" cy="4654789"/>
          </a:xfrm>
          <a:prstGeom prst="rect">
            <a:avLst/>
          </a:prstGeom>
        </p:spPr>
      </p:pic>
      <p:pic>
        <p:nvPicPr>
          <p:cNvPr id="31" name="그림 30" descr="조류이(가) 표시된 사진&#10;&#10;자동 생성된 설명">
            <a:extLst>
              <a:ext uri="{FF2B5EF4-FFF2-40B4-BE49-F238E27FC236}">
                <a16:creationId xmlns:a16="http://schemas.microsoft.com/office/drawing/2014/main" id="{D58C2FE8-F86E-4888-BD80-EBD5267D22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90" y="-252274"/>
            <a:ext cx="5829600" cy="3016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27810" y="648900"/>
            <a:ext cx="1573530" cy="38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2.</a:t>
            </a:r>
            <a:r>
              <a:rPr lang="ko-KR" altLang="en-US" sz="2000">
                <a:solidFill>
                  <a:srgbClr val="70A9F0"/>
                </a:solidFill>
              </a:rPr>
              <a:t> 제작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1016" y="1126420"/>
            <a:ext cx="4638481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70A9F0"/>
                </a:solidFill>
              </a:rPr>
              <a:t>주안점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4938" y="1923240"/>
            <a:ext cx="11007013" cy="37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ko-KR" altLang="en-US" sz="1300"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812A24-BB09-4781-9CDA-35F08BAF178F}"/>
              </a:ext>
            </a:extLst>
          </p:cNvPr>
          <p:cNvSpPr/>
          <p:nvPr/>
        </p:nvSpPr>
        <p:spPr>
          <a:xfrm>
            <a:off x="701964" y="1923245"/>
            <a:ext cx="4664363" cy="147732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12B83-FD25-43D3-AA59-725990B90706}"/>
              </a:ext>
            </a:extLst>
          </p:cNvPr>
          <p:cNvSpPr txBox="1"/>
          <p:nvPr/>
        </p:nvSpPr>
        <p:spPr>
          <a:xfrm>
            <a:off x="1956954" y="1961914"/>
            <a:ext cx="373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 </a:t>
            </a:r>
            <a:r>
              <a:rPr lang="ko-KR" altLang="en-US" dirty="0">
                <a:solidFill>
                  <a:schemeClr val="accent5"/>
                </a:solidFill>
              </a:rPr>
              <a:t>다양한 센서 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AF1F6-B637-4119-A7D1-9391205B080E}"/>
              </a:ext>
            </a:extLst>
          </p:cNvPr>
          <p:cNvSpPr txBox="1"/>
          <p:nvPr/>
        </p:nvSpPr>
        <p:spPr>
          <a:xfrm>
            <a:off x="1147582" y="2672419"/>
            <a:ext cx="457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소리감지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카메라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인체감지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적외선 센서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96AC02C-F1E6-4B31-8AE9-D2405E4EAD84}"/>
              </a:ext>
            </a:extLst>
          </p:cNvPr>
          <p:cNvSpPr/>
          <p:nvPr/>
        </p:nvSpPr>
        <p:spPr>
          <a:xfrm>
            <a:off x="6212541" y="1923240"/>
            <a:ext cx="4572577" cy="147732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944B9-4A1C-4F15-8D94-60CC3215AFBC}"/>
              </a:ext>
            </a:extLst>
          </p:cNvPr>
          <p:cNvSpPr txBox="1"/>
          <p:nvPr/>
        </p:nvSpPr>
        <p:spPr>
          <a:xfrm>
            <a:off x="6454876" y="2005651"/>
            <a:ext cx="40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정보의 분류를 통한 감시 효율 증대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1C7E5-41BF-4B20-970A-F244BB6ECEC6}"/>
              </a:ext>
            </a:extLst>
          </p:cNvPr>
          <p:cNvSpPr txBox="1"/>
          <p:nvPr/>
        </p:nvSpPr>
        <p:spPr>
          <a:xfrm>
            <a:off x="7189594" y="2637332"/>
            <a:ext cx="408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매 순간 정리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기록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 보관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15DCF0-A7BF-43C8-80F3-30DABE0A39E6}"/>
              </a:ext>
            </a:extLst>
          </p:cNvPr>
          <p:cNvSpPr/>
          <p:nvPr/>
        </p:nvSpPr>
        <p:spPr>
          <a:xfrm>
            <a:off x="701963" y="4255557"/>
            <a:ext cx="4664363" cy="147732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EAE43-44C0-410F-976D-45307C509415}"/>
              </a:ext>
            </a:extLst>
          </p:cNvPr>
          <p:cNvSpPr txBox="1"/>
          <p:nvPr/>
        </p:nvSpPr>
        <p:spPr>
          <a:xfrm>
            <a:off x="878541" y="4320988"/>
            <a:ext cx="432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선별적 감시를 통한 관리의 효율 증대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81D9F-78B8-4EEC-B15D-25A392CB20AB}"/>
              </a:ext>
            </a:extLst>
          </p:cNvPr>
          <p:cNvSpPr txBox="1"/>
          <p:nvPr/>
        </p:nvSpPr>
        <p:spPr>
          <a:xfrm>
            <a:off x="1367457" y="4957309"/>
            <a:ext cx="432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소수의 관리자로도 시험을 관리 감독</a:t>
            </a:r>
          </a:p>
        </p:txBody>
      </p:sp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F66BC8A1-C536-4F35-B884-935F0664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1" y="3938759"/>
            <a:ext cx="4572577" cy="2110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27810" y="648900"/>
            <a:ext cx="1573530" cy="38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2.</a:t>
            </a:r>
            <a:r>
              <a:rPr lang="ko-KR" altLang="en-US" sz="2000">
                <a:solidFill>
                  <a:srgbClr val="70A9F0"/>
                </a:solidFill>
              </a:rPr>
              <a:t> 제작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1016" y="1126420"/>
            <a:ext cx="4638481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70A9F0"/>
                </a:solidFill>
              </a:rPr>
              <a:t>센서 역할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4938" y="1923240"/>
            <a:ext cx="11007013" cy="37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ko-KR" altLang="en-US" sz="1300"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812A24-BB09-4781-9CDA-35F08BAF178F}"/>
              </a:ext>
            </a:extLst>
          </p:cNvPr>
          <p:cNvSpPr/>
          <p:nvPr/>
        </p:nvSpPr>
        <p:spPr>
          <a:xfrm>
            <a:off x="701964" y="1923245"/>
            <a:ext cx="4664363" cy="147732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12B83-FD25-43D3-AA59-725990B90706}"/>
              </a:ext>
            </a:extLst>
          </p:cNvPr>
          <p:cNvSpPr txBox="1"/>
          <p:nvPr/>
        </p:nvSpPr>
        <p:spPr>
          <a:xfrm>
            <a:off x="2314575" y="1998085"/>
            <a:ext cx="373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 </a:t>
            </a:r>
            <a:r>
              <a:rPr lang="ko-KR" altLang="en-US" dirty="0">
                <a:solidFill>
                  <a:schemeClr val="accent5"/>
                </a:solidFill>
              </a:rPr>
              <a:t>소리센서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AF1F6-B637-4119-A7D1-9391205B080E}"/>
              </a:ext>
            </a:extLst>
          </p:cNvPr>
          <p:cNvSpPr txBox="1"/>
          <p:nvPr/>
        </p:nvSpPr>
        <p:spPr>
          <a:xfrm>
            <a:off x="1115867" y="2610986"/>
            <a:ext cx="457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서로 상의 하지 못하게 소리를  감지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96AC02C-F1E6-4B31-8AE9-D2405E4EAD84}"/>
              </a:ext>
            </a:extLst>
          </p:cNvPr>
          <p:cNvSpPr/>
          <p:nvPr/>
        </p:nvSpPr>
        <p:spPr>
          <a:xfrm>
            <a:off x="6212541" y="1923240"/>
            <a:ext cx="4572577" cy="147732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944B9-4A1C-4F15-8D94-60CC3215AFBC}"/>
              </a:ext>
            </a:extLst>
          </p:cNvPr>
          <p:cNvSpPr txBox="1"/>
          <p:nvPr/>
        </p:nvSpPr>
        <p:spPr>
          <a:xfrm>
            <a:off x="7628141" y="1982233"/>
            <a:ext cx="40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적외선 센서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1C7E5-41BF-4B20-970A-F244BB6ECEC6}"/>
              </a:ext>
            </a:extLst>
          </p:cNvPr>
          <p:cNvSpPr txBox="1"/>
          <p:nvPr/>
        </p:nvSpPr>
        <p:spPr>
          <a:xfrm>
            <a:off x="6588786" y="2518121"/>
            <a:ext cx="4087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도와주는 사람 및 큰 움직임을 방지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집단 부정행위 방지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15DCF0-A7BF-43C8-80F3-30DABE0A39E6}"/>
              </a:ext>
            </a:extLst>
          </p:cNvPr>
          <p:cNvSpPr/>
          <p:nvPr/>
        </p:nvSpPr>
        <p:spPr>
          <a:xfrm>
            <a:off x="701963" y="4255556"/>
            <a:ext cx="4664363" cy="195354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EAE43-44C0-410F-976D-45307C509415}"/>
              </a:ext>
            </a:extLst>
          </p:cNvPr>
          <p:cNvSpPr txBox="1"/>
          <p:nvPr/>
        </p:nvSpPr>
        <p:spPr>
          <a:xfrm>
            <a:off x="2058352" y="4280638"/>
            <a:ext cx="432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초음파 센서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81D9F-78B8-4EEC-B15D-25A392CB20AB}"/>
              </a:ext>
            </a:extLst>
          </p:cNvPr>
          <p:cNvSpPr txBox="1"/>
          <p:nvPr/>
        </p:nvSpPr>
        <p:spPr>
          <a:xfrm>
            <a:off x="1039457" y="4816829"/>
            <a:ext cx="4123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시험자와 디바이스가 일정한 거리초과로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벗어나지 않도록 함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일정한 거리를 벗어나면 부정행위로 판단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FCB706-E299-4647-8E01-672DE2D285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78398" y="3121420"/>
            <a:ext cx="2374772" cy="42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27810" y="648900"/>
            <a:ext cx="1573530" cy="38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2.</a:t>
            </a:r>
            <a:r>
              <a:rPr lang="ko-KR" altLang="en-US" sz="2000">
                <a:solidFill>
                  <a:srgbClr val="70A9F0"/>
                </a:solidFill>
              </a:rPr>
              <a:t> 제작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1016" y="1126420"/>
            <a:ext cx="4638481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70A9F0"/>
                </a:solidFill>
              </a:rPr>
              <a:t>디바이스 제작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4938" y="1923240"/>
            <a:ext cx="11007013" cy="37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ko-KR" altLang="en-US" sz="1300">
              <a:latin typeface="+mn-ea"/>
            </a:endParaRPr>
          </a:p>
        </p:txBody>
      </p:sp>
      <p:pic>
        <p:nvPicPr>
          <p:cNvPr id="9" name="그림 8" descr="사람, 남자, 테이블, 음식이(가) 표시된 사진&#10;&#10;자동 생성된 설명">
            <a:extLst>
              <a:ext uri="{FF2B5EF4-FFF2-40B4-BE49-F238E27FC236}">
                <a16:creationId xmlns:a16="http://schemas.microsoft.com/office/drawing/2014/main" id="{9D735F22-0988-4F1C-A6AC-3EAF1BA11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0271" y="2464806"/>
            <a:ext cx="2997997" cy="2248498"/>
          </a:xfrm>
          <a:prstGeom prst="rect">
            <a:avLst/>
          </a:prstGeom>
        </p:spPr>
      </p:pic>
      <p:pic>
        <p:nvPicPr>
          <p:cNvPr id="12" name="그림 11" descr="실내, 캐비닛, 앉아있는, 오븐이(가) 표시된 사진&#10;&#10;자동 생성된 설명">
            <a:extLst>
              <a:ext uri="{FF2B5EF4-FFF2-40B4-BE49-F238E27FC236}">
                <a16:creationId xmlns:a16="http://schemas.microsoft.com/office/drawing/2014/main" id="{3ED99F67-1D28-46D5-ADBF-7138C0105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18" y="2112456"/>
            <a:ext cx="2214899" cy="2953198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81EA0BF0-0530-4F27-8896-E7A53BB112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5" y="2112457"/>
            <a:ext cx="5703549" cy="29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27810" y="648900"/>
            <a:ext cx="1573530" cy="38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2.</a:t>
            </a:r>
            <a:r>
              <a:rPr lang="ko-KR" altLang="en-US" sz="2000">
                <a:solidFill>
                  <a:srgbClr val="70A9F0"/>
                </a:solidFill>
              </a:rPr>
              <a:t> 제작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1016" y="1126420"/>
            <a:ext cx="4638481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70A9F0"/>
                </a:solidFill>
              </a:rPr>
              <a:t>디바이스 제작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4938" y="1923240"/>
            <a:ext cx="11007013" cy="37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ko-KR" altLang="en-US" sz="1300">
              <a:latin typeface="+mn-ea"/>
            </a:endParaRP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2BD0032-8E50-4270-A38C-6D8A4F54A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17" y="367553"/>
            <a:ext cx="6933839" cy="612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65910" y="648900"/>
            <a:ext cx="1487805" cy="387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2.</a:t>
            </a:r>
            <a:r>
              <a:rPr lang="ko-KR" altLang="en-US" sz="2000">
                <a:solidFill>
                  <a:srgbClr val="70A9F0"/>
                </a:solidFill>
              </a:rPr>
              <a:t>제작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5910" y="1147478"/>
            <a:ext cx="6121842" cy="540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70A9F0"/>
                </a:solidFill>
                <a:latin typeface="나눔스퀘어 ExtraBold"/>
                <a:ea typeface="나눔스퀘어 ExtraBold"/>
              </a:rPr>
              <a:t>어플</a:t>
            </a:r>
          </a:p>
        </p:txBody>
      </p:sp>
      <p:sp>
        <p:nvSpPr>
          <p:cNvPr id="9" name="내용 개체 틀 16"/>
          <p:cNvSpPr txBox="1"/>
          <p:nvPr/>
        </p:nvSpPr>
        <p:spPr>
          <a:xfrm>
            <a:off x="437082" y="1839924"/>
            <a:ext cx="10767452" cy="18810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300"/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1300"/>
          </a:p>
        </p:txBody>
      </p:sp>
      <p:pic>
        <p:nvPicPr>
          <p:cNvPr id="7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9DA56A6E-3479-49E4-8C0A-F1CD3C865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89" y="2520392"/>
            <a:ext cx="2303623" cy="230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5E5316-FE6C-4723-A0B9-D3FF6F67A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56" y="2520391"/>
            <a:ext cx="2303624" cy="230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B0D29F-A58D-428D-8237-212DD1753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" y="2520391"/>
            <a:ext cx="3077793" cy="2303624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F3E9A4C-E3C5-40DF-A2E0-0F6666E39E8E}"/>
              </a:ext>
            </a:extLst>
          </p:cNvPr>
          <p:cNvGrpSpPr/>
          <p:nvPr/>
        </p:nvGrpSpPr>
        <p:grpSpPr>
          <a:xfrm>
            <a:off x="3352800" y="3215066"/>
            <a:ext cx="1828208" cy="427869"/>
            <a:chOff x="3352800" y="3244334"/>
            <a:chExt cx="1828208" cy="427869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713B372-DFB8-4020-AADD-964A28E75E1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672203"/>
              <a:ext cx="18282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2091C3-CC59-4DD1-9165-04A8C7D136FD}"/>
                </a:ext>
              </a:extLst>
            </p:cNvPr>
            <p:cNvSpPr txBox="1"/>
            <p:nvPr/>
          </p:nvSpPr>
          <p:spPr>
            <a:xfrm>
              <a:off x="4005920" y="324433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BLE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4C34981-2274-4776-AC52-25E87A75FBA9}"/>
              </a:ext>
            </a:extLst>
          </p:cNvPr>
          <p:cNvGrpSpPr/>
          <p:nvPr/>
        </p:nvGrpSpPr>
        <p:grpSpPr>
          <a:xfrm>
            <a:off x="6917328" y="3215066"/>
            <a:ext cx="1828208" cy="427869"/>
            <a:chOff x="3352800" y="3244334"/>
            <a:chExt cx="1828208" cy="427869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0437DDD-1597-44F4-8BE5-949F181464C1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672203"/>
              <a:ext cx="18282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46173C-D686-4917-86A2-5A3BE333A6B0}"/>
                </a:ext>
              </a:extLst>
            </p:cNvPr>
            <p:cNvSpPr txBox="1"/>
            <p:nvPr/>
          </p:nvSpPr>
          <p:spPr>
            <a:xfrm>
              <a:off x="4005920" y="3244334"/>
              <a:ext cx="57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TCP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65910" y="648900"/>
            <a:ext cx="1487805" cy="387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70A9F0"/>
                </a:solidFill>
              </a:rPr>
              <a:t>2.</a:t>
            </a:r>
            <a:r>
              <a:rPr lang="ko-KR" altLang="en-US" sz="2000">
                <a:solidFill>
                  <a:srgbClr val="70A9F0"/>
                </a:solidFill>
              </a:rPr>
              <a:t>제작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5910" y="1147478"/>
            <a:ext cx="6121842" cy="540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70A9F0"/>
                </a:solidFill>
                <a:latin typeface="나눔스퀘어 ExtraBold"/>
                <a:ea typeface="나눔스퀘어 ExtraBold"/>
              </a:rPr>
              <a:t>어플</a:t>
            </a:r>
          </a:p>
        </p:txBody>
      </p:sp>
      <p:sp>
        <p:nvSpPr>
          <p:cNvPr id="9" name="내용 개체 틀 16"/>
          <p:cNvSpPr txBox="1"/>
          <p:nvPr/>
        </p:nvSpPr>
        <p:spPr>
          <a:xfrm>
            <a:off x="437082" y="1839924"/>
            <a:ext cx="10767452" cy="18810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300"/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13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D5620CE-588F-498E-820F-788417FCA475}"/>
              </a:ext>
            </a:extLst>
          </p:cNvPr>
          <p:cNvGrpSpPr/>
          <p:nvPr/>
        </p:nvGrpSpPr>
        <p:grpSpPr>
          <a:xfrm>
            <a:off x="394057" y="2032583"/>
            <a:ext cx="11403886" cy="3683352"/>
            <a:chOff x="325154" y="2032583"/>
            <a:chExt cx="11403886" cy="3683352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527713F-68CC-44FF-8C0B-4E190F9D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54" y="2043937"/>
              <a:ext cx="1687030" cy="3655231"/>
            </a:xfrm>
            <a:prstGeom prst="rect">
              <a:avLst/>
            </a:prstGeom>
          </p:spPr>
        </p:pic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1185B91-DA8C-4822-986B-86F56B706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285" y="2040966"/>
              <a:ext cx="1692270" cy="3666585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AFA8D78-C96C-42C4-AB3B-8B136127C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656" y="2032583"/>
              <a:ext cx="1692270" cy="3666585"/>
            </a:xfrm>
            <a:prstGeom prst="rect">
              <a:avLst/>
            </a:prstGeom>
          </p:spPr>
        </p:pic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98BEA3D-9561-4BCD-9FC3-C248D75BE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027" y="2040966"/>
              <a:ext cx="1692271" cy="3666588"/>
            </a:xfrm>
            <a:prstGeom prst="rect">
              <a:avLst/>
            </a:prstGeom>
          </p:spPr>
        </p:pic>
        <p:pic>
          <p:nvPicPr>
            <p:cNvPr id="15" name="그림 14" descr="스크린샷, 꽃이(가) 표시된 사진&#10;&#10;자동 생성된 설명">
              <a:extLst>
                <a:ext uri="{FF2B5EF4-FFF2-40B4-BE49-F238E27FC236}">
                  <a16:creationId xmlns:a16="http://schemas.microsoft.com/office/drawing/2014/main" id="{DB53C75D-1BF5-4D7A-98A1-9CA5AF3A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398" y="2049348"/>
              <a:ext cx="1692271" cy="3666587"/>
            </a:xfrm>
            <a:prstGeom prst="rect">
              <a:avLst/>
            </a:prstGeom>
          </p:spPr>
        </p:pic>
        <p:pic>
          <p:nvPicPr>
            <p:cNvPr id="17" name="그림 16" descr="스크린샷, 조류, 꽃, 나무이(가) 표시된 사진&#10;&#10;자동 생성된 설명">
              <a:extLst>
                <a:ext uri="{FF2B5EF4-FFF2-40B4-BE49-F238E27FC236}">
                  <a16:creationId xmlns:a16="http://schemas.microsoft.com/office/drawing/2014/main" id="{7CE8799C-1EA8-4FC6-B316-3A6FDFD59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769" y="2040966"/>
              <a:ext cx="1692271" cy="3666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6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303</ep:Words>
  <ep:PresentationFormat>와이드스크린</ep:PresentationFormat>
  <ep:Paragraphs>78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2020-02-14T03:17:50.000</dcterms:created>
  <dc:creator>조땡</dc:creator>
  <cp:lastModifiedBy>USER</cp:lastModifiedBy>
  <dcterms:modified xsi:type="dcterms:W3CDTF">2020-09-07T12:46:11.238</dcterms:modified>
  <cp:revision>70</cp:revision>
  <dc:title>PowerPoint 프레젠테이션</dc:title>
  <cp:version>1000.0000.01</cp:version>
</cp:coreProperties>
</file>