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58" r:id="rId4"/>
    <p:sldId id="25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883"/>
    <a:srgbClr val="C1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7" autoAdjust="0"/>
    <p:restoredTop sz="78202" autoAdjust="0"/>
  </p:normalViewPr>
  <p:slideViewPr>
    <p:cSldViewPr snapToGrid="0">
      <p:cViewPr varScale="1">
        <p:scale>
          <a:sx n="68" d="100"/>
          <a:sy n="6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0130-F124-4E28-962E-1324E445881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8EFA4-6975-4D03-8E36-938C9085E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인터페이스를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Less is more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컨셉으로 제작하였다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환자를 위해 인터페이스를 간소화하여 접근성을 높였다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환자가 필요로 하는 기능만을 제공하여 이해도를 높인다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UI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보고 그 의미를 혼동 없이 쉽게 읽고 정확히 이해할 수 있게 설계함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현실세계의 대상물을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메타포로서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인터페이스에 옮겨 놓은 아이콘들을 사용하여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직관성을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줌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사용자에게 일관성 있는 구조를 제공하고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예측 가능한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반영하여 용이성을 높임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8EFA4-6975-4D03-8E36-938C9085E0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6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635681" y="967825"/>
            <a:ext cx="2346021" cy="4014257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635680" y="1894127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29"/>
              </p:ext>
            </p:extLst>
          </p:nvPr>
        </p:nvGraphicFramePr>
        <p:xfrm>
          <a:off x="4200250" y="1801796"/>
          <a:ext cx="714650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박재성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김여름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차서은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박원진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3771175" y="2028965"/>
            <a:ext cx="260858" cy="260858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3770559" y="2658748"/>
            <a:ext cx="260858" cy="260858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3769943" y="3288531"/>
            <a:ext cx="260858" cy="260858"/>
            <a:chOff x="3910875" y="2373680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3769327" y="3918313"/>
            <a:ext cx="260858" cy="260858"/>
            <a:chOff x="3910875" y="2373680"/>
            <a:chExt cx="260858" cy="260858"/>
          </a:xfrm>
        </p:grpSpPr>
        <p:sp>
          <p:nvSpPr>
            <p:cNvPr id="97" name="타원 96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8" name="Group 20"/>
            <p:cNvGrpSpPr>
              <a:grpSpLocks noChangeAspect="1"/>
            </p:cNvGrpSpPr>
            <p:nvPr/>
          </p:nvGrpSpPr>
          <p:grpSpPr bwMode="auto"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26981" y="97402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69327" y="5339214"/>
            <a:ext cx="46211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ALZHEIMER’S DISEASE CARE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D07B270-24FF-435A-9BCD-568CB31F4A3F}"/>
              </a:ext>
            </a:extLst>
          </p:cNvPr>
          <p:cNvGrpSpPr/>
          <p:nvPr/>
        </p:nvGrpSpPr>
        <p:grpSpPr>
          <a:xfrm>
            <a:off x="5454457" y="1348088"/>
            <a:ext cx="1035934" cy="1587999"/>
            <a:chOff x="5441046" y="1324521"/>
            <a:chExt cx="1035934" cy="158799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FC69AC7-0F20-4CE7-B023-29C028E29E66}"/>
                </a:ext>
              </a:extLst>
            </p:cNvPr>
            <p:cNvGrpSpPr/>
            <p:nvPr/>
          </p:nvGrpSpPr>
          <p:grpSpPr>
            <a:xfrm>
              <a:off x="5582225" y="1324521"/>
              <a:ext cx="753577" cy="753577"/>
              <a:chOff x="1593332" y="2172798"/>
              <a:chExt cx="1083168" cy="108316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1D1B51-24A4-403D-B825-2E8EAA1B10C2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404FB3E5-F1C2-4398-95B3-7FA9EF4FE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39D585-1BF6-42FD-AC8E-6E1AE80CB41D}"/>
                </a:ext>
              </a:extLst>
            </p:cNvPr>
            <p:cNvSpPr/>
            <p:nvPr/>
          </p:nvSpPr>
          <p:spPr>
            <a:xfrm>
              <a:off x="5441046" y="2099349"/>
              <a:ext cx="1035934" cy="813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발표자</a:t>
              </a:r>
              <a:endParaRPr lang="en-US" altLang="ko-KR" sz="600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B80DD"/>
                  </a:solidFill>
                </a:rPr>
                <a:t>박재성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24C07A-994E-4348-950A-4F7AA44A0934}"/>
              </a:ext>
            </a:extLst>
          </p:cNvPr>
          <p:cNvGrpSpPr/>
          <p:nvPr/>
        </p:nvGrpSpPr>
        <p:grpSpPr>
          <a:xfrm>
            <a:off x="7059046" y="1348088"/>
            <a:ext cx="1035934" cy="1470224"/>
            <a:chOff x="7133250" y="1322920"/>
            <a:chExt cx="1035934" cy="147022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DC05AB-EF21-48A2-86AA-9F9B99A2B686}"/>
                </a:ext>
              </a:extLst>
            </p:cNvPr>
            <p:cNvGrpSpPr/>
            <p:nvPr/>
          </p:nvGrpSpPr>
          <p:grpSpPr>
            <a:xfrm>
              <a:off x="7274428" y="1322920"/>
              <a:ext cx="753577" cy="753577"/>
              <a:chOff x="2841603" y="4303610"/>
              <a:chExt cx="1083168" cy="1083168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45911F-263B-4120-8DEB-81B49CBA0E7C}"/>
                  </a:ext>
                </a:extLst>
              </p:cNvPr>
              <p:cNvSpPr/>
              <p:nvPr/>
            </p:nvSpPr>
            <p:spPr>
              <a:xfrm>
                <a:off x="2841603" y="4303610"/>
                <a:ext cx="1083168" cy="10831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E0EF1012-2322-4B03-8A65-E8273264B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120" y="4479127"/>
                <a:ext cx="732132" cy="732132"/>
              </a:xfrm>
              <a:prstGeom prst="rect">
                <a:avLst/>
              </a:prstGeom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C840EA4-317F-46B4-96C7-CC977DF65ABF}"/>
                </a:ext>
              </a:extLst>
            </p:cNvPr>
            <p:cNvSpPr/>
            <p:nvPr/>
          </p:nvSpPr>
          <p:spPr>
            <a:xfrm>
              <a:off x="7133250" y="2118472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2017076065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차서은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1079FC-879C-4AA8-A300-CA0A13C908AE}"/>
              </a:ext>
            </a:extLst>
          </p:cNvPr>
          <p:cNvGrpSpPr/>
          <p:nvPr/>
        </p:nvGrpSpPr>
        <p:grpSpPr>
          <a:xfrm>
            <a:off x="5383896" y="3144115"/>
            <a:ext cx="1035934" cy="1440354"/>
            <a:chOff x="5478634" y="3185282"/>
            <a:chExt cx="1035934" cy="144035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5AD3308-A111-4BB5-8741-7F025E41B87B}"/>
                </a:ext>
              </a:extLst>
            </p:cNvPr>
            <p:cNvGrpSpPr/>
            <p:nvPr/>
          </p:nvGrpSpPr>
          <p:grpSpPr>
            <a:xfrm>
              <a:off x="5619811" y="3185282"/>
              <a:ext cx="753583" cy="753583"/>
              <a:chOff x="8788060" y="4168827"/>
              <a:chExt cx="1083168" cy="1083168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25E3097-66B8-49E8-A318-B1D5020E676B}"/>
                  </a:ext>
                </a:extLst>
              </p:cNvPr>
              <p:cNvSpPr/>
              <p:nvPr/>
            </p:nvSpPr>
            <p:spPr>
              <a:xfrm>
                <a:off x="8788060" y="4168827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22AE354-64ED-4136-879E-E708723F0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075" y="4358843"/>
                <a:ext cx="703135" cy="703135"/>
              </a:xfrm>
              <a:prstGeom prst="rect">
                <a:avLst/>
              </a:prstGeom>
            </p:spPr>
          </p:pic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6A32A15-0976-4896-A801-545ABCD3506E}"/>
                </a:ext>
              </a:extLst>
            </p:cNvPr>
            <p:cNvSpPr/>
            <p:nvPr/>
          </p:nvSpPr>
          <p:spPr>
            <a:xfrm>
              <a:off x="5478634" y="3950964"/>
              <a:ext cx="1035934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2017076063 </a:t>
              </a:r>
              <a:endParaRPr lang="en-US" altLang="ko-KR" sz="600" b="1" dirty="0">
                <a:solidFill>
                  <a:srgbClr val="2B80D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600" b="1" dirty="0">
                  <a:solidFill>
                    <a:srgbClr val="2B80DD"/>
                  </a:solidFill>
                </a:rPr>
                <a:t>박원진</a:t>
              </a:r>
              <a:endParaRPr lang="en-US" altLang="ko-KR" sz="600" dirty="0">
                <a:solidFill>
                  <a:srgbClr val="2B80DD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1357DE9-BCF1-4385-BE1D-9F7EBABE967B}"/>
              </a:ext>
            </a:extLst>
          </p:cNvPr>
          <p:cNvGrpSpPr/>
          <p:nvPr/>
        </p:nvGrpSpPr>
        <p:grpSpPr>
          <a:xfrm>
            <a:off x="6873915" y="3144115"/>
            <a:ext cx="1438673" cy="1453095"/>
            <a:chOff x="7007265" y="3179805"/>
            <a:chExt cx="1438673" cy="145309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36B533-91CB-48B5-9772-1CA43ABF9433}"/>
                </a:ext>
              </a:extLst>
            </p:cNvPr>
            <p:cNvGrpSpPr/>
            <p:nvPr/>
          </p:nvGrpSpPr>
          <p:grpSpPr>
            <a:xfrm>
              <a:off x="7349811" y="3179805"/>
              <a:ext cx="753583" cy="753583"/>
              <a:chOff x="8665302" y="1778931"/>
              <a:chExt cx="1083168" cy="1083168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8C44663-4D65-4548-85C0-BF134AD1D442}"/>
                  </a:ext>
                </a:extLst>
              </p:cNvPr>
              <p:cNvSpPr/>
              <p:nvPr/>
            </p:nvSpPr>
            <p:spPr>
              <a:xfrm>
                <a:off x="8665302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56D140C3-CCD2-4E1B-97EB-3479E7CB6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8511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213F7E-6A9E-48E6-B52E-67A477296D14}"/>
                </a:ext>
              </a:extLst>
            </p:cNvPr>
            <p:cNvSpPr/>
            <p:nvPr/>
          </p:nvSpPr>
          <p:spPr>
            <a:xfrm>
              <a:off x="7007265" y="3958228"/>
              <a:ext cx="1438673" cy="674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컴퓨터공학과 </a:t>
              </a:r>
              <a:endPara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2017076064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600" dirty="0" err="1">
                  <a:solidFill>
                    <a:srgbClr val="2B80DD"/>
                  </a:solidFill>
                </a:rPr>
                <a:t>김여름</a:t>
              </a:r>
              <a:endParaRPr lang="en-US" altLang="ko-KR" sz="1000" dirty="0">
                <a:solidFill>
                  <a:srgbClr val="2B80D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5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목차</a:t>
              </a:r>
              <a:endParaRPr lang="ko-KR" altLang="en-US" sz="25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11258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차트 30"/>
          <p:cNvGraphicFramePr/>
          <p:nvPr/>
        </p:nvGraphicFramePr>
        <p:xfrm>
          <a:off x="1975877" y="215302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417299" y="1714483"/>
            <a:ext cx="9049210" cy="4373171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25384" y="2099298"/>
            <a:ext cx="4194634" cy="4572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이미지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 풀이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인지능력보고서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ED9505-2AF3-4495-BC99-D15ACADE23DC}"/>
              </a:ext>
            </a:extLst>
          </p:cNvPr>
          <p:cNvGrpSpPr/>
          <p:nvPr/>
        </p:nvGrpSpPr>
        <p:grpSpPr>
          <a:xfrm>
            <a:off x="2787424" y="1394320"/>
            <a:ext cx="2847294" cy="4651131"/>
            <a:chOff x="2652528" y="1547445"/>
            <a:chExt cx="2847294" cy="465113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652528" y="1547445"/>
              <a:ext cx="2847294" cy="4651131"/>
            </a:xfrm>
            <a:prstGeom prst="roundRect">
              <a:avLst>
                <a:gd name="adj" fmla="val 75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6E4EA0C-EE95-414B-B371-0F223617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588" y="1875127"/>
              <a:ext cx="1855103" cy="401103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00C29B-1648-42DC-AF87-903040F780EB}"/>
              </a:ext>
            </a:extLst>
          </p:cNvPr>
          <p:cNvGrpSpPr/>
          <p:nvPr/>
        </p:nvGrpSpPr>
        <p:grpSpPr>
          <a:xfrm>
            <a:off x="6524905" y="1388582"/>
            <a:ext cx="2879671" cy="4651131"/>
            <a:chOff x="6381487" y="1512098"/>
            <a:chExt cx="2879671" cy="465113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381487" y="1512098"/>
              <a:ext cx="2879671" cy="4651131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 descr="거울이(가) 표시된 사진&#10;&#10;자동 생성된 설명">
              <a:extLst>
                <a:ext uri="{FF2B5EF4-FFF2-40B4-BE49-F238E27FC236}">
                  <a16:creationId xmlns:a16="http://schemas.microsoft.com/office/drawing/2014/main" id="{A20130EB-DD1D-49D2-8D12-EFAB86BB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72" y="1890395"/>
              <a:ext cx="1855103" cy="399576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직사각형 54"/>
          <p:cNvSpPr/>
          <p:nvPr/>
        </p:nvSpPr>
        <p:spPr>
          <a:xfrm>
            <a:off x="6933656" y="1418353"/>
            <a:ext cx="353191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로딩 화면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6286B89-052A-4262-8261-B00415DE4B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2D144ACC-B7AA-44BD-8C04-73820E4D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F15BAD6-7240-4BDF-BFAF-32648CD5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48A08E3-9CF2-41D6-ACA5-F7A74BE2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27982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1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어플리케이션 이미지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383462" y="1540376"/>
            <a:ext cx="9108000" cy="4651130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 descr="시계이(가) 표시된 사진&#10;&#10;자동 생성된 설명">
            <a:extLst>
              <a:ext uri="{FF2B5EF4-FFF2-40B4-BE49-F238E27FC236}">
                <a16:creationId xmlns:a16="http://schemas.microsoft.com/office/drawing/2014/main" id="{B8962858-1574-43FA-B04F-56088F76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51" y="1947513"/>
            <a:ext cx="1902088" cy="39957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594712" y="1744792"/>
            <a:ext cx="56857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알츠하이머 케어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메모하기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원하는 정보를 입력할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퀴즈풀기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회를 원칙으로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추적을 위한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 풀이 후 웃음 인식으로 넘어가도록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인지 능력 보고서 확인 기능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상담하기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상담을 원할 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전문가 혹은 담당의와 상담이 가능하도록 설계함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설정하기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퀴즈를 위해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자신의 정보를 설정할 수 있음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942948F5-C0C5-445B-AB8A-090CB65393D4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31E18E29-1042-4179-BC66-73FF5857C7CB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 11">
            <a:extLst>
              <a:ext uri="{FF2B5EF4-FFF2-40B4-BE49-F238E27FC236}">
                <a16:creationId xmlns:a16="http://schemas.microsoft.com/office/drawing/2014/main" id="{9B84AFD4-B8CE-4B95-A725-0D22B6E2D13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8F6D622-E2F4-4EE6-B627-9CD770C4371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2BC8C8B0-F8CA-4000-8C1D-FBD0EEC9B1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91E4B85-B888-4FDC-9056-DA2CE635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1639125-7BA3-4FE3-A7D0-E3852AB1E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1E2587F-178C-4D60-804B-20D3BBAFD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75021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오답 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78364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E9A290-D6F9-4E2D-BFD0-644C90C68FF8}"/>
              </a:ext>
            </a:extLst>
          </p:cNvPr>
          <p:cNvGrpSpPr/>
          <p:nvPr/>
        </p:nvGrpSpPr>
        <p:grpSpPr>
          <a:xfrm>
            <a:off x="2469885" y="1494665"/>
            <a:ext cx="2419044" cy="4651130"/>
            <a:chOff x="2320596" y="1400175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320596" y="140017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0A3E2815-CC41-4A9A-81CD-01895898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98" y="1727857"/>
              <a:ext cx="1923722" cy="399576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D9E54-EC10-4C3C-9AED-2853D023174C}"/>
              </a:ext>
            </a:extLst>
          </p:cNvPr>
          <p:cNvGrpSpPr/>
          <p:nvPr/>
        </p:nvGrpSpPr>
        <p:grpSpPr>
          <a:xfrm>
            <a:off x="5647926" y="1528742"/>
            <a:ext cx="2419044" cy="4651130"/>
            <a:chOff x="5214452" y="1450655"/>
            <a:chExt cx="2419044" cy="4651130"/>
          </a:xfrm>
        </p:grpSpPr>
        <p:sp>
          <p:nvSpPr>
            <p:cNvPr id="42" name="모서리가 둥근 직사각형 33">
              <a:extLst>
                <a:ext uri="{FF2B5EF4-FFF2-40B4-BE49-F238E27FC236}">
                  <a16:creationId xmlns:a16="http://schemas.microsoft.com/office/drawing/2014/main" id="{661BC63C-2A15-4307-879A-551F8C93036E}"/>
                </a:ext>
              </a:extLst>
            </p:cNvPr>
            <p:cNvSpPr/>
            <p:nvPr/>
          </p:nvSpPr>
          <p:spPr>
            <a:xfrm>
              <a:off x="5214452" y="1450655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휴대폰, 전화, 사진, 앉아있는이(가) 표시된 사진&#10;&#10;자동 생성된 설명">
              <a:extLst>
                <a:ext uri="{FF2B5EF4-FFF2-40B4-BE49-F238E27FC236}">
                  <a16:creationId xmlns:a16="http://schemas.microsoft.com/office/drawing/2014/main" id="{AC74B933-11F2-493F-8051-ECF7BE16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113" y="1729301"/>
              <a:ext cx="1923722" cy="3995765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263949-4A7E-46B4-8A3A-B4AA83E4E4F0}"/>
              </a:ext>
            </a:extLst>
          </p:cNvPr>
          <p:cNvGrpSpPr/>
          <p:nvPr/>
        </p:nvGrpSpPr>
        <p:grpSpPr>
          <a:xfrm>
            <a:off x="8795057" y="1460869"/>
            <a:ext cx="2419044" cy="4651130"/>
            <a:chOff x="7918671" y="1400174"/>
            <a:chExt cx="2419044" cy="4651130"/>
          </a:xfrm>
        </p:grpSpPr>
        <p:sp>
          <p:nvSpPr>
            <p:cNvPr id="43" name="모서리가 둥근 직사각형 33">
              <a:extLst>
                <a:ext uri="{FF2B5EF4-FFF2-40B4-BE49-F238E27FC236}">
                  <a16:creationId xmlns:a16="http://schemas.microsoft.com/office/drawing/2014/main" id="{50DF8DEB-06A5-41B0-A44B-BE19FA0AD492}"/>
                </a:ext>
              </a:extLst>
            </p:cNvPr>
            <p:cNvSpPr/>
            <p:nvPr/>
          </p:nvSpPr>
          <p:spPr>
            <a:xfrm>
              <a:off x="7918671" y="140017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1" name="그림 40" descr="어두운, 보는, 손, 화면이(가) 표시된 사진&#10;&#10;자동 생성된 설명">
              <a:extLst>
                <a:ext uri="{FF2B5EF4-FFF2-40B4-BE49-F238E27FC236}">
                  <a16:creationId xmlns:a16="http://schemas.microsoft.com/office/drawing/2014/main" id="{16E26FAF-5FF2-4654-8E2A-7527F09D1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332" y="1774225"/>
              <a:ext cx="1923722" cy="4003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6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정답 시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6753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AE9E2D1-F8C0-47C1-8126-90B449636BD1}"/>
              </a:ext>
            </a:extLst>
          </p:cNvPr>
          <p:cNvGrpSpPr/>
          <p:nvPr/>
        </p:nvGrpSpPr>
        <p:grpSpPr>
          <a:xfrm>
            <a:off x="2443313" y="1537335"/>
            <a:ext cx="2419044" cy="4651130"/>
            <a:chOff x="2257338" y="1467623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54EE7CF3-95F0-49B7-81E3-59CE6D9EDEB1}"/>
                </a:ext>
              </a:extLst>
            </p:cNvPr>
            <p:cNvSpPr/>
            <p:nvPr/>
          </p:nvSpPr>
          <p:spPr>
            <a:xfrm>
              <a:off x="2257338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7" name="그림 36" descr="표지판, 실외, 사진, 쥐고있는이(가) 표시된 사진&#10;&#10;자동 생성된 설명">
              <a:extLst>
                <a:ext uri="{FF2B5EF4-FFF2-40B4-BE49-F238E27FC236}">
                  <a16:creationId xmlns:a16="http://schemas.microsoft.com/office/drawing/2014/main" id="{64AF67D0-D8C0-427E-8C2C-A8BEC8EE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495" y="1788518"/>
              <a:ext cx="1910730" cy="4009339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A7E56-10E8-4168-A6AA-B53F72F24BCC}"/>
              </a:ext>
            </a:extLst>
          </p:cNvPr>
          <p:cNvGrpSpPr/>
          <p:nvPr/>
        </p:nvGrpSpPr>
        <p:grpSpPr>
          <a:xfrm>
            <a:off x="5724039" y="1537334"/>
            <a:ext cx="2419044" cy="4651130"/>
            <a:chOff x="5427829" y="1467623"/>
            <a:chExt cx="2419044" cy="4651130"/>
          </a:xfrm>
        </p:grpSpPr>
        <p:sp>
          <p:nvSpPr>
            <p:cNvPr id="46" name="모서리가 둥근 직사각형 33">
              <a:extLst>
                <a:ext uri="{FF2B5EF4-FFF2-40B4-BE49-F238E27FC236}">
                  <a16:creationId xmlns:a16="http://schemas.microsoft.com/office/drawing/2014/main" id="{EC8D9D7E-F898-4DCB-AC38-A61ED71FB1E0}"/>
                </a:ext>
              </a:extLst>
            </p:cNvPr>
            <p:cNvSpPr/>
            <p:nvPr/>
          </p:nvSpPr>
          <p:spPr>
            <a:xfrm>
              <a:off x="5427829" y="1467623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 descr="휴대폰, 전화, 전시된, 사진이(가) 표시된 사진&#10;&#10;자동 생성된 설명">
              <a:extLst>
                <a:ext uri="{FF2B5EF4-FFF2-40B4-BE49-F238E27FC236}">
                  <a16:creationId xmlns:a16="http://schemas.microsoft.com/office/drawing/2014/main" id="{A8AE63D0-F4B2-476E-8853-AF846BE16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985" y="1793012"/>
              <a:ext cx="1910731" cy="400933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6DB040-6A84-461E-A4C0-ABDA2A641F6C}"/>
              </a:ext>
            </a:extLst>
          </p:cNvPr>
          <p:cNvGrpSpPr/>
          <p:nvPr/>
        </p:nvGrpSpPr>
        <p:grpSpPr>
          <a:xfrm>
            <a:off x="8949922" y="1537334"/>
            <a:ext cx="2419044" cy="4651130"/>
            <a:chOff x="8705790" y="1323069"/>
            <a:chExt cx="2419044" cy="4651130"/>
          </a:xfrm>
        </p:grpSpPr>
        <p:sp>
          <p:nvSpPr>
            <p:cNvPr id="45" name="모서리가 둥근 직사각형 33">
              <a:extLst>
                <a:ext uri="{FF2B5EF4-FFF2-40B4-BE49-F238E27FC236}">
                  <a16:creationId xmlns:a16="http://schemas.microsoft.com/office/drawing/2014/main" id="{9B5CCB18-A311-4A60-BABE-9F872D731C04}"/>
                </a:ext>
              </a:extLst>
            </p:cNvPr>
            <p:cNvSpPr/>
            <p:nvPr/>
          </p:nvSpPr>
          <p:spPr>
            <a:xfrm>
              <a:off x="8705790" y="1323069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40" name="그림 39" descr="사람, 화면, 모니터, 어두운이(가) 표시된 사진&#10;&#10;자동 생성된 설명">
              <a:extLst>
                <a:ext uri="{FF2B5EF4-FFF2-40B4-BE49-F238E27FC236}">
                  <a16:creationId xmlns:a16="http://schemas.microsoft.com/office/drawing/2014/main" id="{DB3A5963-37B6-496A-8FD0-CEA71D89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096" y="1643965"/>
              <a:ext cx="1887131" cy="4009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21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퀴즈 풀이 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=&gt;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문제 풀이 후 웃음 인식</a:t>
              </a:r>
              <a:r>
                <a:rPr lang="en-US" altLang="ko-KR" sz="2000" b="1" i="1" kern="0" dirty="0">
                  <a:solidFill>
                    <a:schemeClr val="tx1"/>
                  </a:solidFill>
                </a:rPr>
                <a:t> 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281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F90D55AE-AE68-47E9-81CE-33BBA32AAE76}"/>
              </a:ext>
            </a:extLst>
          </p:cNvPr>
          <p:cNvGrpSpPr/>
          <p:nvPr/>
        </p:nvGrpSpPr>
        <p:grpSpPr>
          <a:xfrm>
            <a:off x="2598464" y="1517654"/>
            <a:ext cx="2419044" cy="4651130"/>
            <a:chOff x="3726224" y="1761494"/>
            <a:chExt cx="2419044" cy="4651130"/>
          </a:xfrm>
        </p:grpSpPr>
        <p:sp>
          <p:nvSpPr>
            <p:cNvPr id="44" name="모서리가 둥근 직사각형 33">
              <a:extLst>
                <a:ext uri="{FF2B5EF4-FFF2-40B4-BE49-F238E27FC236}">
                  <a16:creationId xmlns:a16="http://schemas.microsoft.com/office/drawing/2014/main" id="{B3704F40-7BD2-4EFC-9A58-52EA2B61CBC3}"/>
                </a:ext>
              </a:extLst>
            </p:cNvPr>
            <p:cNvSpPr/>
            <p:nvPr/>
          </p:nvSpPr>
          <p:spPr>
            <a:xfrm>
              <a:off x="3726224" y="176149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 descr="의류, 젊은, 소년, 소녀이(가) 표시된 사진&#10;&#10;자동 생성된 설명">
              <a:extLst>
                <a:ext uri="{FF2B5EF4-FFF2-40B4-BE49-F238E27FC236}">
                  <a16:creationId xmlns:a16="http://schemas.microsoft.com/office/drawing/2014/main" id="{96C147A2-2AB0-40FF-A8BB-3C46DB03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381" y="2119216"/>
              <a:ext cx="1910730" cy="40011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E55A4-F939-4015-9F90-D02EB013B40D}"/>
              </a:ext>
            </a:extLst>
          </p:cNvPr>
          <p:cNvSpPr txBox="1"/>
          <p:nvPr/>
        </p:nvSpPr>
        <p:spPr>
          <a:xfrm>
            <a:off x="5476049" y="1945075"/>
            <a:ext cx="584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필립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쉘튼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“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미리 준비해서 뇌가 안 망가지도록 하는 게 최선이다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·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담배를 줄이고 취미생활을 즐기면서 </a:t>
            </a: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나무B" panose="02030600000101010101" pitchFamily="18" charset="-127"/>
                <a:ea typeface="HY나무B" panose="02030600000101010101" pitchFamily="18" charset="-127"/>
              </a:rPr>
              <a:t>자주 웃는 것도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당연히 도움이 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인식하여 적어도 하루에 한 번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어플리케이션에서 웃음을 인식하고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웃음을 퍼센트로 환산한다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90~100%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사이의 웃음이 지어지면 통과한다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i="1" kern="0" dirty="0">
                  <a:solidFill>
                    <a:schemeClr val="tx1"/>
                  </a:solidFill>
                </a:rPr>
                <a:t>인지능력보고서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68340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28BBCCF-340D-475F-872B-981975E6128D}"/>
              </a:ext>
            </a:extLst>
          </p:cNvPr>
          <p:cNvGrpSpPr/>
          <p:nvPr/>
        </p:nvGrpSpPr>
        <p:grpSpPr>
          <a:xfrm>
            <a:off x="2410588" y="1405805"/>
            <a:ext cx="2419044" cy="4651130"/>
            <a:chOff x="5701563" y="1517654"/>
            <a:chExt cx="2419044" cy="4651130"/>
          </a:xfrm>
        </p:grpSpPr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C5BA3D3E-FB7A-4E89-AA25-CA08DC2199F4}"/>
                </a:ext>
              </a:extLst>
            </p:cNvPr>
            <p:cNvSpPr/>
            <p:nvPr/>
          </p:nvSpPr>
          <p:spPr>
            <a:xfrm>
              <a:off x="5701563" y="1517654"/>
              <a:ext cx="2419044" cy="4651130"/>
            </a:xfrm>
            <a:prstGeom prst="roundRect">
              <a:avLst>
                <a:gd name="adj" fmla="val 106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 descr="스크린샷, 모니터, 앉아있는, 검은색이(가) 표시된 사진&#10;&#10;자동 생성된 설명">
              <a:extLst>
                <a:ext uri="{FF2B5EF4-FFF2-40B4-BE49-F238E27FC236}">
                  <a16:creationId xmlns:a16="http://schemas.microsoft.com/office/drawing/2014/main" id="{A3ED5617-EC18-429D-ADAF-3F690B8E7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041" y="1896257"/>
              <a:ext cx="1932087" cy="398027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69A82E9-4C24-43F3-9EF8-E6E2C36F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553" y="1234769"/>
            <a:ext cx="3128469" cy="2112072"/>
          </a:xfrm>
          <a:prstGeom prst="rect">
            <a:avLst/>
          </a:prstGeom>
        </p:spPr>
      </p:pic>
      <p:pic>
        <p:nvPicPr>
          <p:cNvPr id="38" name="Picture 2" descr="돋보기 아이콘, 벡터 돋보기 또는 부분 확대 기호. 로열티 무료 사진 ...">
            <a:extLst>
              <a:ext uri="{FF2B5EF4-FFF2-40B4-BE49-F238E27FC236}">
                <a16:creationId xmlns:a16="http://schemas.microsoft.com/office/drawing/2014/main" id="{936B4818-7F7C-419A-839C-B43242C2F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1"/>
          <a:stretch/>
        </p:blipFill>
        <p:spPr bwMode="auto">
          <a:xfrm>
            <a:off x="4829605" y="2119216"/>
            <a:ext cx="746348" cy="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9C0490-DB60-41B7-BDD1-0457B7431827}"/>
              </a:ext>
            </a:extLst>
          </p:cNvPr>
          <p:cNvCxnSpPr>
            <a:cxnSpLocks/>
          </p:cNvCxnSpPr>
          <p:nvPr/>
        </p:nvCxnSpPr>
        <p:spPr>
          <a:xfrm flipV="1">
            <a:off x="5126502" y="1234769"/>
            <a:ext cx="2367052" cy="106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7C7AB26-9861-4842-8657-AFA833B363E4}"/>
              </a:ext>
            </a:extLst>
          </p:cNvPr>
          <p:cNvCxnSpPr>
            <a:cxnSpLocks/>
          </p:cNvCxnSpPr>
          <p:nvPr/>
        </p:nvCxnSpPr>
        <p:spPr>
          <a:xfrm>
            <a:off x="5202779" y="2597252"/>
            <a:ext cx="2290775" cy="77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6DC4FC-8749-4BDB-AA41-A3474A70CC53}"/>
              </a:ext>
            </a:extLst>
          </p:cNvPr>
          <p:cNvSpPr txBox="1"/>
          <p:nvPr/>
        </p:nvSpPr>
        <p:spPr>
          <a:xfrm>
            <a:off x="5890629" y="4154057"/>
            <a:ext cx="5767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퀴즈는 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5</a:t>
            </a: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문제로 구성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퀴즈 후 웃음 인식으로 넘어가서 웃음 측정을 한다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주 단위로 묶어 평균을 내어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위의 그래프와 같이 나타낸다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가시성을 높여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인지 능력을 한눈에 알아볼 수 있게 하였다</a:t>
            </a:r>
            <a:r>
              <a:rPr lang="en-US" altLang="ko-KR" sz="15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.</a:t>
            </a:r>
            <a:endParaRPr lang="ko-KR" altLang="en-US" sz="15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3249" y="695673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i="1" kern="0">
                  <a:solidFill>
                    <a:schemeClr val="tx1"/>
                  </a:solidFill>
                </a:rPr>
                <a:t>UI </a:t>
              </a:r>
              <a:r>
                <a:rPr lang="ko-KR" altLang="en-US" sz="2000" b="1" i="1" kern="0" dirty="0">
                  <a:solidFill>
                    <a:schemeClr val="tx1"/>
                  </a:solidFill>
                </a:rPr>
                <a:t>특징</a:t>
              </a:r>
              <a:endParaRPr lang="ko-KR" altLang="en-US" sz="4400" kern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9">
            <a:extLst>
              <a:ext uri="{FF2B5EF4-FFF2-40B4-BE49-F238E27FC236}">
                <a16:creationId xmlns:a16="http://schemas.microsoft.com/office/drawing/2014/main" id="{1AC7F3AB-83DB-498E-AF24-B668E6670BC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9F0B9CB-2034-4DBB-A804-89821531090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11">
            <a:extLst>
              <a:ext uri="{FF2B5EF4-FFF2-40B4-BE49-F238E27FC236}">
                <a16:creationId xmlns:a16="http://schemas.microsoft.com/office/drawing/2014/main" id="{AE31F8B1-577D-44DE-A8CA-17D4DCA2B8BD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20A26FD-9807-47A1-8656-0E8AE1A9FDF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47038A8C-087F-4FCE-822E-41C685757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5839" y="2119216"/>
            <a:ext cx="229344" cy="182438"/>
            <a:chOff x="6124" y="305"/>
            <a:chExt cx="841" cy="669"/>
          </a:xfrm>
          <a:solidFill>
            <a:schemeClr val="bg2">
              <a:lumMod val="90000"/>
            </a:schemeClr>
          </a:solidFill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B3A504D8-FF61-4EA5-B5B4-D09B8694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0038934-BF0B-4CBC-9B4B-BA4432EA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D059C55-0B33-4157-8C65-BCF49D76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9995"/>
              </p:ext>
            </p:extLst>
          </p:nvPr>
        </p:nvGraphicFramePr>
        <p:xfrm>
          <a:off x="977899" y="1840441"/>
          <a:ext cx="900831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Contents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Application image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Quiz</a:t>
                      </a:r>
                      <a:endParaRPr lang="ko-KR" altLang="en-US" sz="1100" b="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Report</a:t>
                      </a:r>
                      <a:endParaRPr lang="ko-KR" altLang="en-US" sz="11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8401272" y="2938269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조직성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일관성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431091" y="2119216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메타포</a:t>
            </a:r>
            <a:endParaRPr lang="en-US" altLang="ko-KR" sz="25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84617" y="2867758"/>
            <a:ext cx="2328525" cy="2328525"/>
          </a:xfrm>
          <a:prstGeom prst="ellipse">
            <a:avLst/>
          </a:prstGeom>
          <a:solidFill>
            <a:srgbClr val="77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>
                <a:solidFill>
                  <a:prstClr val="white"/>
                </a:solidFill>
              </a:rPr>
              <a:t>가독성 </a:t>
            </a:r>
            <a:r>
              <a:rPr lang="en-US" altLang="ko-KR" sz="2500" b="1" dirty="0">
                <a:solidFill>
                  <a:prstClr val="white"/>
                </a:solidFill>
              </a:rPr>
              <a:t>&amp; </a:t>
            </a:r>
            <a:r>
              <a:rPr lang="ko-KR" altLang="en-US" sz="2500" b="1" dirty="0">
                <a:solidFill>
                  <a:prstClr val="white"/>
                </a:solidFill>
              </a:rPr>
              <a:t>시인성</a:t>
            </a:r>
            <a:endParaRPr lang="en-US" altLang="ko-KR" sz="2500" b="1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32813" y="2283535"/>
            <a:ext cx="2328525" cy="2328525"/>
          </a:xfrm>
          <a:prstGeom prst="ellipse">
            <a:avLst/>
          </a:prstGeom>
          <a:solidFill>
            <a:srgbClr val="C1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</a:rPr>
              <a:t>Less is more</a:t>
            </a:r>
          </a:p>
        </p:txBody>
      </p:sp>
    </p:spTree>
    <p:extLst>
      <p:ext uri="{BB962C8B-B14F-4D97-AF65-F5344CB8AC3E}">
        <p14:creationId xmlns:p14="http://schemas.microsoft.com/office/powerpoint/2010/main" val="410169076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359</Words>
  <Application>Microsoft Office PowerPoint</Application>
  <PresentationFormat>와이드스크린</PresentationFormat>
  <Paragraphs>110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HY나무B</vt:lpstr>
      <vt:lpstr>맑은 고딕</vt:lpstr>
      <vt:lpstr>야놀자 야체 B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YEOREUM</cp:lastModifiedBy>
  <cp:revision>29</cp:revision>
  <dcterms:created xsi:type="dcterms:W3CDTF">2020-04-03T04:27:12Z</dcterms:created>
  <dcterms:modified xsi:type="dcterms:W3CDTF">2020-04-27T11:36:27Z</dcterms:modified>
</cp:coreProperties>
</file>