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57" r:id="rId4"/>
    <p:sldId id="274" r:id="rId5"/>
    <p:sldId id="275" r:id="rId6"/>
    <p:sldId id="268" r:id="rId7"/>
    <p:sldId id="264" r:id="rId8"/>
    <p:sldId id="265" r:id="rId9"/>
    <p:sldId id="269" r:id="rId10"/>
    <p:sldId id="266" r:id="rId11"/>
    <p:sldId id="270" r:id="rId12"/>
    <p:sldId id="271" r:id="rId13"/>
    <p:sldId id="272" r:id="rId14"/>
    <p:sldId id="273" r:id="rId15"/>
    <p:sldId id="267" r:id="rId16"/>
    <p:sldId id="276" r:id="rId17"/>
    <p:sldId id="278" r:id="rId18"/>
    <p:sldId id="277" r:id="rId19"/>
    <p:sldId id="280" r:id="rId20"/>
    <p:sldId id="279" r:id="rId21"/>
    <p:sldId id="261" r:id="rId22"/>
  </p:sldIdLst>
  <p:sldSz cx="9144000" cy="5715000" type="screen16x10"/>
  <p:notesSz cx="6858000" cy="9144000"/>
  <p:embeddedFontLst>
    <p:embeddedFont>
      <p:font typeface="a타이틀고딕2" panose="02020600000000000000" pitchFamily="18" charset="-127"/>
      <p:regular r:id="rId23"/>
    </p:embeddedFont>
    <p:embeddedFont>
      <p:font typeface="a고속도로" panose="02020600000000000000" pitchFamily="18" charset="-127"/>
      <p:regular r:id="rId24"/>
    </p:embeddedFont>
    <p:embeddedFont>
      <p:font typeface="a옛날사진관4" panose="02020600000000000000" pitchFamily="18" charset="-127"/>
      <p:regular r:id="rId25"/>
    </p:embeddedFont>
    <p:embeddedFont>
      <p:font typeface="a타이틀고딕3" panose="02020600000000000000" pitchFamily="18" charset="-12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D5F9F-56EC-425C-BC3B-3901DA3186AA}" v="3497" dt="2020-06-30T07:23:06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7B75-0AC9-4752-89A1-389411F32247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894569" y="-490355"/>
            <a:ext cx="1670882" cy="167088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68724" y="1764626"/>
            <a:ext cx="3574043" cy="3574043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-743895" y="-686814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9724" y="1310271"/>
            <a:ext cx="6858000" cy="1989667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생활기록부 지원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7266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-323673" y="737190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팁 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E76A1-E31B-4688-BBCA-7554DE40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11" y="1645177"/>
            <a:ext cx="8572234" cy="304105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동아리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등 활동에서 배운 것을 탐구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독서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소논문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작성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수업시간에서 배운 것을 더 깊게 탐구</a:t>
            </a:r>
            <a:endParaRPr lang="en-US" altLang="ko-KR" sz="2000" dirty="0">
              <a:solidFill>
                <a:srgbClr val="FF0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코딩 실습 포트폴리오 작성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국어와 같은 과목에서도 전공 관련하여 엮을 수 있는 것 찾아보기</a:t>
            </a:r>
            <a:endParaRPr lang="en-US" altLang="ko-KR" sz="2000" dirty="0">
              <a:solidFill>
                <a:srgbClr val="FF0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소논문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RISS,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Google scholar,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국회도서관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국립중앙도서관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과 같은 사이트에서 논문 찾아보고 짜깁기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…(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무엇을 배웠는지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기록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0884" y="756317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예시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국어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7A943F-B8F6-4C75-AD32-6133EBD8F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0" t="9049" r="10714" b="7936"/>
          <a:stretch/>
        </p:blipFill>
        <p:spPr>
          <a:xfrm>
            <a:off x="347894" y="1469037"/>
            <a:ext cx="4658822" cy="757803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DE024E-3A73-4FE5-984F-D73B0CE9DFC6}"/>
              </a:ext>
            </a:extLst>
          </p:cNvPr>
          <p:cNvSpPr/>
          <p:nvPr/>
        </p:nvSpPr>
        <p:spPr>
          <a:xfrm>
            <a:off x="5373974" y="2945567"/>
            <a:ext cx="899410" cy="7644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29A72-C3B7-4FB2-99E7-89806A131E57}"/>
              </a:ext>
            </a:extLst>
          </p:cNvPr>
          <p:cNvSpPr txBox="1"/>
          <p:nvPr/>
        </p:nvSpPr>
        <p:spPr>
          <a:xfrm>
            <a:off x="6727392" y="304055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소논문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4376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85596C9C-514C-472E-8B81-4E2F681CFFB0}"/>
              </a:ext>
            </a:extLst>
          </p:cNvPr>
          <p:cNvSpPr txBox="1">
            <a:spLocks/>
          </p:cNvSpPr>
          <p:nvPr/>
        </p:nvSpPr>
        <p:spPr>
          <a:xfrm>
            <a:off x="0" y="737190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예시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영어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22" name="Picture 2" descr="영어 습득의 4단계">
            <a:extLst>
              <a:ext uri="{FF2B5EF4-FFF2-40B4-BE49-F238E27FC236}">
                <a16:creationId xmlns:a16="http://schemas.microsoft.com/office/drawing/2014/main" id="{3A4B74AC-7C06-4CA4-B43E-F1B4C11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25" y="1464869"/>
            <a:ext cx="6555341" cy="30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BEDB4-7DF5-4098-B101-59BEFCFD55A3}"/>
              </a:ext>
            </a:extLst>
          </p:cNvPr>
          <p:cNvSpPr txBox="1"/>
          <p:nvPr/>
        </p:nvSpPr>
        <p:spPr>
          <a:xfrm>
            <a:off x="3207532" y="1073136"/>
            <a:ext cx="2377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 Cognitive Process &gt;</a:t>
            </a:r>
            <a:endParaRPr lang="ko-KR" altLang="en-US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5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vs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85596C9C-514C-472E-8B81-4E2F681CFFB0}"/>
              </a:ext>
            </a:extLst>
          </p:cNvPr>
          <p:cNvSpPr txBox="1">
            <a:spLocks/>
          </p:cNvSpPr>
          <p:nvPr/>
        </p:nvSpPr>
        <p:spPr>
          <a:xfrm>
            <a:off x="0" y="737190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예시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생명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EED8A-2588-440E-A0C7-B184AFCE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3" y="2079161"/>
            <a:ext cx="3930286" cy="2023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788CBB-6FDB-48E6-93E1-8284F0F8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71" y="1677283"/>
            <a:ext cx="4215401" cy="2657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844C0-7EE6-4830-B069-5E25C161F3E0}"/>
              </a:ext>
            </a:extLst>
          </p:cNvPr>
          <p:cNvSpPr txBox="1"/>
          <p:nvPr/>
        </p:nvSpPr>
        <p:spPr>
          <a:xfrm>
            <a:off x="2386608" y="125455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 </a:t>
            </a:r>
            <a:r>
              <a:rPr lang="ko-KR" altLang="en-US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생물학적 신경망과 인공 신경망의 비교 </a:t>
            </a:r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  <a:endParaRPr lang="ko-KR" altLang="en-US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6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85596C9C-514C-472E-8B81-4E2F681CFFB0}"/>
              </a:ext>
            </a:extLst>
          </p:cNvPr>
          <p:cNvSpPr txBox="1">
            <a:spLocks/>
          </p:cNvSpPr>
          <p:nvPr/>
        </p:nvSpPr>
        <p:spPr>
          <a:xfrm>
            <a:off x="288511" y="768354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예시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자율동아리 활동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BE7F8-2472-4932-9245-6EBF6B192FFA}"/>
              </a:ext>
            </a:extLst>
          </p:cNvPr>
          <p:cNvSpPr txBox="1"/>
          <p:nvPr/>
        </p:nvSpPr>
        <p:spPr>
          <a:xfrm>
            <a:off x="629587" y="2723411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VR</a:t>
            </a:r>
            <a:r>
              <a:rPr lang="ko-KR" altLang="en-US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과 </a:t>
            </a:r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AR</a:t>
            </a:r>
            <a:r>
              <a:rPr lang="ko-KR" altLang="en-US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 관한 토론활동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D11FC-4CB2-4C62-8E2B-BDE4C0BE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90" y="659219"/>
            <a:ext cx="3800180" cy="571500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9A49C05-0E5A-453B-BC20-63DB28E4EA2E}"/>
              </a:ext>
            </a:extLst>
          </p:cNvPr>
          <p:cNvSpPr/>
          <p:nvPr/>
        </p:nvSpPr>
        <p:spPr>
          <a:xfrm>
            <a:off x="4049494" y="2512910"/>
            <a:ext cx="899410" cy="7644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734" y="1244872"/>
            <a:ext cx="6858000" cy="31772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1. 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성적</a:t>
            </a: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수능 최저 등급</a:t>
            </a:r>
            <a:endParaRPr lang="en-US" altLang="ko-KR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2. 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관심분야 찾기</a:t>
            </a:r>
            <a:endParaRPr lang="en-US" altLang="ko-KR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3. 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탐구 후 보고서 제출</a:t>
            </a:r>
            <a:endParaRPr lang="en-US" altLang="ko-KR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4. 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성장부분 기록 </a:t>
            </a: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포트폴리오 만들기</a:t>
            </a: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8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필수 참여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93" y="744990"/>
            <a:ext cx="8607394" cy="3177229"/>
          </a:xfrm>
        </p:spPr>
        <p:txBody>
          <a:bodyPr>
            <a:noAutofit/>
          </a:bodyPr>
          <a:lstStyle/>
          <a:p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내용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각 동아리에서 분야별 기초 지식을 바탕으로 특정 주제를 탐구한 후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</a:t>
            </a:r>
          </a:p>
          <a:p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한 자리에 모여 탐구 내용을 발표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자료 조사로만 진행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– ‘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학업 역량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＇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부분 강화 위해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ex)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프로그래밍 언어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수학 내용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(ex : </a:t>
            </a:r>
            <a:r>
              <a:rPr lang="ko-KR" altLang="en-US" sz="16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라플라스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변환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등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),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물리 내용과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그 외 전공과 접목시킬 수 있는 기초지식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기간</a:t>
            </a: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변동가능</a:t>
            </a: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):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5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월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~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발표회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(07/17)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진행방식</a:t>
            </a: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①주제선정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②탐구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③발표회 및 소감문 작성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60000"/>
              </a:lnSpc>
            </a:pP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7FF8A61-3C5C-4811-A743-056D3AFC8E3F}"/>
              </a:ext>
            </a:extLst>
          </p:cNvPr>
          <p:cNvSpPr txBox="1">
            <a:spLocks/>
          </p:cNvSpPr>
          <p:nvPr/>
        </p:nvSpPr>
        <p:spPr>
          <a:xfrm>
            <a:off x="-502171" y="682432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2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필수 참여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70" y="1502430"/>
            <a:ext cx="8607394" cy="3177229"/>
          </a:xfrm>
        </p:spPr>
        <p:txBody>
          <a:bodyPr>
            <a:noAutofit/>
          </a:bodyPr>
          <a:lstStyle/>
          <a:p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진행 상황체크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멘티가 제출한 보고서 검토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+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각 동아리에서 날짜를 정해 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ZOOM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을 통해 탐구 내용에 대한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"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실시간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“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질의 응답 진행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멘티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활동 시기마다 보고서 작성 후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멘토에게 제출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문서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16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손글씨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작성 모두 가능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필수작성</a:t>
            </a: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활동 날짜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대주제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소주제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탐구내용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기타 시각자료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자료 출처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희망작성</a:t>
            </a:r>
            <a:r>
              <a:rPr lang="en-US" altLang="ko-KR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더 궁금해진 점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추가 조사 활동	</a:t>
            </a:r>
          </a:p>
          <a:p>
            <a:pPr>
              <a:lnSpc>
                <a:spcPct val="160000"/>
              </a:lnSpc>
            </a:pP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7FF8A61-3C5C-4811-A743-056D3AFC8E3F}"/>
              </a:ext>
            </a:extLst>
          </p:cNvPr>
          <p:cNvSpPr txBox="1">
            <a:spLocks/>
          </p:cNvSpPr>
          <p:nvPr/>
        </p:nvSpPr>
        <p:spPr>
          <a:xfrm>
            <a:off x="-502171" y="682432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2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필수 참여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93" y="413733"/>
            <a:ext cx="8282065" cy="4855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&lt;R&amp;D </a:t>
            </a:r>
            <a:r>
              <a:rPr lang="ko-KR" altLang="en-US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프로젝트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진로와 연결된 주도적 심화 지식 탐구</a:t>
            </a: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내용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기초 지식을 바탕으로 관심 분야를 응용하여 스스로 탐구하는 전공 탐색 프로젝트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기초 지식을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'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응용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＇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하는 방법을 습득할 수 있도록 함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본인의 관심 분야에 대한 심도 있는 탐구를 통해 진로 선택에 도움을 주고자 함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과학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공학도로서 갖춰야 할 자세를 함양하고자 함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기간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1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학기초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~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여름방학전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-&gt;3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학기초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~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겨울방학전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-&gt;1,2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한 학기에 한 사람당 최소 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1~2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개의 주제 탐구 진행을 원칙으로 함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ex) 5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월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(1)&gt; + 7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월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(2)&gt;  or5~7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월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&lt;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(1)&gt;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7FF8A61-3C5C-4811-A743-056D3AFC8E3F}"/>
              </a:ext>
            </a:extLst>
          </p:cNvPr>
          <p:cNvSpPr txBox="1">
            <a:spLocks/>
          </p:cNvSpPr>
          <p:nvPr/>
        </p:nvSpPr>
        <p:spPr>
          <a:xfrm>
            <a:off x="-502171" y="682432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8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필수 참여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11" y="368594"/>
            <a:ext cx="8282065" cy="48554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OT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: 3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 개인별 관심 분야 조사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-&gt;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주제선정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진행 상황체크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멘티가 제출한 보고서 검토 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+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각 동아리에서 날짜를 정해 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ZOOM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을 통해 </a:t>
            </a: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탐구 내용에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대한 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"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실시간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“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질의 응답 진행 </a:t>
            </a: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진행방식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3</a:t>
            </a:r>
            <a:r>
              <a:rPr lang="ko-KR" altLang="en-US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학년주제선정및탐구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3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학년발표</a:t>
            </a: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1,2</a:t>
            </a:r>
            <a:r>
              <a:rPr lang="ko-KR" altLang="en-US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학년주제선정및탐구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1,2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학년발표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(3</a:t>
            </a:r>
            <a:r>
              <a:rPr lang="ko-KR" altLang="en-US" b="1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학년은필수참여</a:t>
            </a: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 1,2</a:t>
            </a:r>
            <a:r>
              <a:rPr lang="ko-KR" altLang="en-US" b="1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학년은희망학생만참여</a:t>
            </a:r>
            <a:r>
              <a:rPr lang="en-US" altLang="ko-KR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en-US" altLang="ko-KR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7FF8A61-3C5C-4811-A743-056D3AFC8E3F}"/>
              </a:ext>
            </a:extLst>
          </p:cNvPr>
          <p:cNvSpPr txBox="1">
            <a:spLocks/>
          </p:cNvSpPr>
          <p:nvPr/>
        </p:nvSpPr>
        <p:spPr>
          <a:xfrm>
            <a:off x="-502171" y="682432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1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710564" y="116301"/>
            <a:ext cx="5482397" cy="548239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디딤돌" panose="02020600000000000000" pitchFamily="18" charset="-127"/>
              <a:ea typeface="a디딤돌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77493" y="758625"/>
            <a:ext cx="1548541" cy="80970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7524" y="1678147"/>
            <a:ext cx="2203011" cy="222698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Malgun Gothic Semilight" panose="020B0502040204020203" pitchFamily="50" charset="-127"/>
              </a:rPr>
              <a:t>멘토 소개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  <a:cs typeface="Malgun Gothic Semilight" panose="020B0502040204020203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Malgun Gothic Semilight" panose="020B0502040204020203" pitchFamily="50" charset="-127"/>
              </a:rPr>
              <a:t>컴퓨터 공학과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  <a:cs typeface="Malgun Gothic Semilight" panose="020B0502040204020203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학생부 종합 전형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4.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5.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6.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활동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필수 참여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7FF8A61-3C5C-4811-A743-056D3AFC8E3F}"/>
              </a:ext>
            </a:extLst>
          </p:cNvPr>
          <p:cNvSpPr txBox="1">
            <a:spLocks/>
          </p:cNvSpPr>
          <p:nvPr/>
        </p:nvSpPr>
        <p:spPr>
          <a:xfrm>
            <a:off x="-502171" y="682432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28E1C-89B8-4B0D-ABAA-E6888AE1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820247"/>
            <a:ext cx="6724229" cy="44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0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178068" y="2107686"/>
            <a:ext cx="7536562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THANK YOU</a:t>
            </a:r>
            <a:endParaRPr lang="ko-KR" altLang="en-US" sz="6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멘토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36FC735-B270-4ED6-9880-38B3469A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228" y="1561255"/>
            <a:ext cx="6858000" cy="3572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이화여자대학교 컴퓨터공학과 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20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학번 김주연</a:t>
            </a:r>
            <a:endParaRPr lang="en-US" altLang="ko-KR" sz="2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중앙대학교 소프트웨어학부 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20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학번 김주연</a:t>
            </a:r>
            <a:endParaRPr lang="en-US" altLang="ko-KR" sz="2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IT</a:t>
            </a:r>
            <a:r>
              <a:rPr lang="ko-KR" altLang="en-US" sz="2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융합소프트웨어학과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21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학번 최영훈</a:t>
            </a:r>
            <a:endParaRPr lang="en-US" altLang="ko-KR" sz="2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컴퓨터학부 </a:t>
            </a:r>
            <a:r>
              <a:rPr lang="en-US" altLang="ko-KR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21</a:t>
            </a:r>
            <a:r>
              <a: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학번 </a:t>
            </a:r>
            <a:r>
              <a:rPr lang="ko-KR" altLang="en-US" sz="2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김황조</a:t>
            </a:r>
            <a:endParaRPr lang="ko-KR" altLang="en-US" sz="2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컴퓨터 공학과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36FC735-B270-4ED6-9880-38B3469A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230" y="1195574"/>
            <a:ext cx="8589675" cy="464855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웹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웹 사이트를 디자인 하고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정보를 가져와 표시하는 분야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임베디드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센서 값을 읽거나 모터를 제어하는 등의 작업을 하는 분야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로봇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냉장고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엘레베이터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앱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게임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스마트폰의 앱을 만듦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게임 개발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네트워크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소켓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라우터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서버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클라이언트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포트포워딩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인공지능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생물의 신경망을 본 떠 만든 프로그램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다양한 곳에 사용된다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유튜브 추천 알고리즘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영상처리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번역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자료구조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데이터를 효율적으로 저장하고 불러오기 위해 만든 구조들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(stack, queue, tree, graph)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데이터베이스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데이터를 안전하고 효과적으로 저장하고 불러오기 위해 사용하는 프로그램 </a:t>
            </a:r>
            <a:endParaRPr lang="en-US" altLang="ko-KR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블로그의 글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카카오톡 대화 내역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사용자 리스트 등 저장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3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컴퓨터 공학과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36FC735-B270-4ED6-9880-38B3469A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618" y="1066441"/>
            <a:ext cx="8700260" cy="464855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프로그래밍 언어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프로그램을 만들기 위해 사용하는 언어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(C, </a:t>
            </a:r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Javascript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Python)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운영체제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동시에 여러 프로그램을 실행하고 다양한 장치를 이용할 수 있게 해주는 등 편리한 기능을 제공하는 프로그램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(windows, </a:t>
            </a:r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linux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mac </a:t>
            </a:r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os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android, </a:t>
            </a:r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ios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컴퓨터비전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카메라 등의 센서로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물제를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인지하는 것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신분증 자동 인식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자율주행자동차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SLAM: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카메라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라이다 등 여러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샌서를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이용하여 주변 환경을 지도로 만들면서 자신의 위치를 파악하는 것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자율주행자동차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버전관리시스템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프로그램 코드를 작성하면서 시간별로 기록을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해두고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쉽게 이전 버전으로 복구하거나 다른 사람이 작업한 파일과 합치는 등 편의를 제공하는 프로그램 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(git)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알고리즘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어떤 문제를 해결하기 위한 절차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? (DFS, BFS, </a:t>
            </a:r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이진탐색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다익스트라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2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학생부 종합전형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88510" y="659219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대학 입시에 반영되는 사항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EF716C4-9D30-4819-9EAD-37F5DF8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621" y="1633286"/>
            <a:ext cx="8439213" cy="290348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수상경력 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학기별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 수상만 제출</a:t>
            </a: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정규동아리 외 추가로 가입했던 자율동아리는 한 개만 입력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동아리 이름과 간단한 설명</a:t>
            </a: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과목별 세부 특기사항의 중요도 상승</a:t>
            </a: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교사 추천서 폐지</a:t>
            </a: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자소서 문항 및 글자 수 감소 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세부사항은 </a:t>
            </a:r>
            <a:r>
              <a:rPr lang="ko-KR" altLang="en-US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다다음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페이지에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성적의 중요도 상승</a:t>
            </a:r>
            <a:r>
              <a:rPr lang="en-US" altLang="ko-KR" dirty="0">
                <a:solidFill>
                  <a:srgbClr val="FF000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!!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23DB6AF-769B-4831-BCD9-8C1B3999BB46}"/>
              </a:ext>
            </a:extLst>
          </p:cNvPr>
          <p:cNvGrpSpPr/>
          <p:nvPr/>
        </p:nvGrpSpPr>
        <p:grpSpPr>
          <a:xfrm>
            <a:off x="0" y="-7975"/>
            <a:ext cx="9144001" cy="5722975"/>
            <a:chOff x="0" y="-7975"/>
            <a:chExt cx="9144001" cy="5722975"/>
          </a:xfrm>
        </p:grpSpPr>
        <p:sp>
          <p:nvSpPr>
            <p:cNvPr id="13" name="직사각형 12"/>
            <p:cNvSpPr/>
            <p:nvPr/>
          </p:nvSpPr>
          <p:spPr>
            <a:xfrm>
              <a:off x="77972" y="62070"/>
              <a:ext cx="8980968" cy="5543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972" y="-7975"/>
              <a:ext cx="92149" cy="5715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73879" y="0"/>
              <a:ext cx="92149" cy="5715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4516879" y="-4438907"/>
              <a:ext cx="110244" cy="91440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6200000">
              <a:off x="4516879" y="993956"/>
              <a:ext cx="110244" cy="91440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973" y="77970"/>
              <a:ext cx="92148" cy="58124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972" y="5510834"/>
              <a:ext cx="92149" cy="1102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970335" y="77970"/>
              <a:ext cx="92149" cy="1102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73879" y="5510833"/>
              <a:ext cx="92149" cy="1102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FF4CFE-E8B8-4FD7-AD37-54AE86AC0E54}"/>
              </a:ext>
            </a:extLst>
          </p:cNvPr>
          <p:cNvSpPr/>
          <p:nvPr/>
        </p:nvSpPr>
        <p:spPr>
          <a:xfrm>
            <a:off x="5816458" y="3633948"/>
            <a:ext cx="3085766" cy="953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봉사 등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F147CB-37A6-49B9-9522-15CCA6A3D68B}"/>
              </a:ext>
            </a:extLst>
          </p:cNvPr>
          <p:cNvSpPr/>
          <p:nvPr/>
        </p:nvSpPr>
        <p:spPr>
          <a:xfrm>
            <a:off x="5701168" y="1464590"/>
            <a:ext cx="3085766" cy="953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       성실성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성장 잠재력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0F10-668F-4A25-A311-9F6C0E1945F7}"/>
              </a:ext>
            </a:extLst>
          </p:cNvPr>
          <p:cNvSpPr/>
          <p:nvPr/>
        </p:nvSpPr>
        <p:spPr>
          <a:xfrm>
            <a:off x="1638661" y="3633948"/>
            <a:ext cx="3085766" cy="953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     </a:t>
            </a:r>
            <a:r>
              <a:rPr lang="ko-KR" altLang="en-US" sz="1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내신 등급</a:t>
            </a:r>
            <a:r>
              <a:rPr lang="en-US" altLang="ko-KR" sz="1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1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스스로 탐구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34178-61C9-4BAA-814B-CCE353008D94}"/>
              </a:ext>
            </a:extLst>
          </p:cNvPr>
          <p:cNvSpPr/>
          <p:nvPr/>
        </p:nvSpPr>
        <p:spPr>
          <a:xfrm>
            <a:off x="1638661" y="1464590"/>
            <a:ext cx="3085766" cy="953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전공 관련 활동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606D67B-9F39-4A16-847B-FB67A53448FA}"/>
              </a:ext>
            </a:extLst>
          </p:cNvPr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학생부 종합전형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51225088-5CE5-437F-816B-E9D25CE99EB6}"/>
              </a:ext>
            </a:extLst>
          </p:cNvPr>
          <p:cNvSpPr txBox="1">
            <a:spLocks/>
          </p:cNvSpPr>
          <p:nvPr/>
        </p:nvSpPr>
        <p:spPr>
          <a:xfrm>
            <a:off x="288510" y="659219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대학 입시에 반영되는 사항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E879BA-BE68-44A6-B0CE-BF6D90E05A02}"/>
              </a:ext>
            </a:extLst>
          </p:cNvPr>
          <p:cNvSpPr/>
          <p:nvPr/>
        </p:nvSpPr>
        <p:spPr>
          <a:xfrm>
            <a:off x="661920" y="1202382"/>
            <a:ext cx="1496008" cy="15078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전공</a:t>
            </a: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적합성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27EDD1-A145-4F00-8A78-229BA3FC6FD7}"/>
              </a:ext>
            </a:extLst>
          </p:cNvPr>
          <p:cNvSpPr/>
          <p:nvPr/>
        </p:nvSpPr>
        <p:spPr>
          <a:xfrm>
            <a:off x="4802401" y="1202382"/>
            <a:ext cx="1496008" cy="15078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발전</a:t>
            </a: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가능성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3089BA-D2E9-455F-91A2-9142619312DA}"/>
              </a:ext>
            </a:extLst>
          </p:cNvPr>
          <p:cNvSpPr/>
          <p:nvPr/>
        </p:nvSpPr>
        <p:spPr>
          <a:xfrm>
            <a:off x="4837408" y="3422592"/>
            <a:ext cx="1496008" cy="15078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인성</a:t>
            </a: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5D799B4-E04A-4886-A5D2-1BCEF9D651F0}"/>
              </a:ext>
            </a:extLst>
          </p:cNvPr>
          <p:cNvSpPr/>
          <p:nvPr/>
        </p:nvSpPr>
        <p:spPr>
          <a:xfrm>
            <a:off x="731633" y="3402313"/>
            <a:ext cx="1496008" cy="15078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학업</a:t>
            </a: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역량</a:t>
            </a: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0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10" grpId="0" animBg="1"/>
      <p:bldP spid="7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F2D4CD22-724C-4363-B165-04C45C6A5E65}"/>
              </a:ext>
            </a:extLst>
          </p:cNvPr>
          <p:cNvSpPr txBox="1">
            <a:spLocks/>
          </p:cNvSpPr>
          <p:nvPr/>
        </p:nvSpPr>
        <p:spPr>
          <a:xfrm>
            <a:off x="-61599" y="756317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자소서 문항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+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팁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20A092-9AB4-492C-B17E-2B8E05777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9687"/>
              </p:ext>
            </p:extLst>
          </p:nvPr>
        </p:nvGraphicFramePr>
        <p:xfrm>
          <a:off x="248093" y="1896822"/>
          <a:ext cx="8659844" cy="256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754">
                  <a:extLst>
                    <a:ext uri="{9D8B030D-6E8A-4147-A177-3AD203B41FA5}">
                      <a16:colId xmlns:a16="http://schemas.microsoft.com/office/drawing/2014/main" val="2407823204"/>
                    </a:ext>
                  </a:extLst>
                </a:gridCol>
                <a:gridCol w="7666090">
                  <a:extLst>
                    <a:ext uri="{9D8B030D-6E8A-4147-A177-3AD203B41FA5}">
                      <a16:colId xmlns:a16="http://schemas.microsoft.com/office/drawing/2014/main" val="4218605747"/>
                    </a:ext>
                  </a:extLst>
                </a:gridCol>
              </a:tblGrid>
              <a:tr h="1119919"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9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2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2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2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2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1</a:t>
                      </a: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고등학교 재학기간 중 자신의 진로와 관련하여 어떤 노력을 해왔는지 </a:t>
                      </a:r>
                      <a:endParaRPr lang="en-US" altLang="ko-KR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본인에게 </a:t>
                      </a:r>
                      <a:r>
                        <a:rPr lang="ko-KR" altLang="en-US" dirty="0" err="1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의미있는</a:t>
                      </a: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 학습 경험과 교내 활동을 중심으로 기술해 주시기 바랍니다</a:t>
                      </a:r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.(1500</a:t>
                      </a: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자 이내</a:t>
                      </a:r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전공 적합성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발전 가능성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28170"/>
                  </a:ext>
                </a:extLst>
              </a:tr>
              <a:tr h="119549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2</a:t>
                      </a: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고등학교 재학기간 중 타인과 공동체를 위해 노력한 경험과 이를 통해 </a:t>
                      </a:r>
                      <a:endParaRPr lang="en-US" altLang="ko-KR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배운 점을 기술해 주시기 바랍니다</a:t>
                      </a:r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.(800</a:t>
                      </a:r>
                      <a:r>
                        <a:rPr lang="ko-KR" altLang="en-US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자 이내</a:t>
                      </a:r>
                      <a:r>
                        <a:rPr lang="en-US" altLang="ko-KR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-&gt;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인성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8511" y="285314"/>
            <a:ext cx="2700300" cy="385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생기부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 방향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F2D4CD22-724C-4363-B165-04C45C6A5E65}"/>
              </a:ext>
            </a:extLst>
          </p:cNvPr>
          <p:cNvSpPr txBox="1">
            <a:spLocks/>
          </p:cNvSpPr>
          <p:nvPr/>
        </p:nvSpPr>
        <p:spPr>
          <a:xfrm>
            <a:off x="-61599" y="756317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자소서 문항</a:t>
            </a:r>
            <a:r>
              <a:rPr lang="en-US" altLang="ko-KR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+</a:t>
            </a:r>
            <a:r>
              <a:rPr lang="ko-KR" altLang="en-US" sz="16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팁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0FC054-944F-409B-933E-E12C680D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27" y="1031948"/>
            <a:ext cx="6108493" cy="34429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70FB1D-9C1C-49DA-A538-C3E7FD92A635}"/>
              </a:ext>
            </a:extLst>
          </p:cNvPr>
          <p:cNvSpPr/>
          <p:nvPr/>
        </p:nvSpPr>
        <p:spPr>
          <a:xfrm>
            <a:off x="659567" y="4399614"/>
            <a:ext cx="8064707" cy="101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지나치게 실용적인 학문이나 학문의 효용에만 </a:t>
            </a:r>
            <a:r>
              <a:rPr lang="ko-KR" altLang="en-US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관심 </a:t>
            </a:r>
            <a:r>
              <a:rPr lang="en-US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     (</a:t>
            </a:r>
            <a:r>
              <a:rPr lang="ko-KR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공학 대학을 희망한다면 수학</a:t>
            </a:r>
            <a:r>
              <a:rPr lang="en-US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물리와 같은 소재를 첨가하는 것이 </a:t>
            </a:r>
            <a:r>
              <a:rPr lang="ko-KR" altLang="en-US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좋음</a:t>
            </a:r>
            <a:r>
              <a:rPr lang="en-US" altLang="ko-KR" sz="1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면접에서 수월하게 말할 수 있어야 한다</a:t>
            </a:r>
            <a:r>
              <a:rPr lang="en-US" altLang="ko-KR" sz="16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8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951</Words>
  <Application>Microsoft Office PowerPoint</Application>
  <PresentationFormat>화면 슬라이드 쇼(16:10)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a고속도로</vt:lpstr>
      <vt:lpstr>a타이틀고딕2</vt:lpstr>
      <vt:lpstr>Wingdings</vt:lpstr>
      <vt:lpstr>a디딤돌</vt:lpstr>
      <vt:lpstr>a타이틀고딕3</vt:lpstr>
      <vt:lpstr>a옛날사진관4</vt:lpstr>
      <vt:lpstr>Calibri Light</vt:lpstr>
      <vt:lpstr>Calibri</vt:lpstr>
      <vt:lpstr>Arial</vt:lpstr>
      <vt:lpstr>Office 테마</vt:lpstr>
      <vt:lpstr>생활기록부 지원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피피티 템플릿</dc:title>
  <dc:creator>duck</dc:creator>
  <cp:lastModifiedBy>김 주연</cp:lastModifiedBy>
  <cp:revision>27</cp:revision>
  <dcterms:created xsi:type="dcterms:W3CDTF">2020-06-01T02:58:57Z</dcterms:created>
  <dcterms:modified xsi:type="dcterms:W3CDTF">2021-03-26T16:06:25Z</dcterms:modified>
</cp:coreProperties>
</file>