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88" r:id="rId9"/>
    <p:sldId id="289" r:id="rId10"/>
    <p:sldId id="265" r:id="rId11"/>
    <p:sldId id="266" r:id="rId12"/>
    <p:sldId id="290" r:id="rId13"/>
    <p:sldId id="291" r:id="rId14"/>
    <p:sldId id="273" r:id="rId15"/>
    <p:sldId id="274" r:id="rId16"/>
    <p:sldId id="293" r:id="rId17"/>
    <p:sldId id="292" r:id="rId18"/>
    <p:sldId id="302" r:id="rId19"/>
    <p:sldId id="278" r:id="rId20"/>
    <p:sldId id="275" r:id="rId21"/>
    <p:sldId id="301" r:id="rId22"/>
    <p:sldId id="295" r:id="rId23"/>
    <p:sldId id="297" r:id="rId24"/>
    <p:sldId id="296" r:id="rId25"/>
    <p:sldId id="298" r:id="rId26"/>
    <p:sldId id="277" r:id="rId27"/>
    <p:sldId id="300" r:id="rId28"/>
    <p:sldId id="281" r:id="rId29"/>
    <p:sldId id="282" r:id="rId30"/>
    <p:sldId id="283" r:id="rId31"/>
    <p:sldId id="285" r:id="rId32"/>
    <p:sldId id="284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6A7C56-8FD1-4674-B9A4-0BCB9B7E1852}">
  <a:tblStyle styleId="{356A7C56-8FD1-4674-B9A4-0BCB9B7E1852}" styleName="Table_0">
    <a:wholeTbl>
      <a:tcTxStyle b="off" i="off">
        <a:font>
          <a:latin typeface="G마켓 산스 TTF Light"/>
          <a:ea typeface="G마켓 산스 TTF Light"/>
          <a:cs typeface="G마켓 산스 TTF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EE6"/>
          </a:solidFill>
        </a:fill>
      </a:tcStyle>
    </a:wholeTbl>
    <a:band1H>
      <a:tcTxStyle/>
      <a:tcStyle>
        <a:tcBdr/>
        <a:fill>
          <a:solidFill>
            <a:srgbClr val="FEDC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EDC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1F705-DCFC-4826-8E2F-65C0601A0952}" styleName="Table_1">
    <a:wholeTbl>
      <a:tcTxStyle b="off" i="off">
        <a:font>
          <a:latin typeface="G마켓 산스 TTF Light"/>
          <a:ea typeface="G마켓 산스 TTF Light"/>
          <a:cs typeface="G마켓 산스 TTF Ligh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국내 글로벌 </a:t>
            </a:r>
            <a:r>
              <a:rPr lang="en-US" altLang="ko-KR"/>
              <a:t>PC</a:t>
            </a:r>
            <a:r>
              <a:rPr lang="ko-KR" altLang="en-US"/>
              <a:t>게임회사의 데이터분석가 인턴으로 가정해 데이터분석을 진행했으며 발표시작하겠습니다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국가 별 선호하는 장르에 대한 조사입니다</a:t>
            </a:r>
            <a:r>
              <a:rPr lang="en-US" altLang="ko-KR"/>
              <a:t>. </a:t>
            </a:r>
            <a:r>
              <a:rPr lang="ko-KR" altLang="en-US"/>
              <a:t>조사 대상은 북미</a:t>
            </a:r>
            <a:r>
              <a:rPr lang="en-US" altLang="ko-KR"/>
              <a:t>, </a:t>
            </a:r>
            <a:r>
              <a:rPr lang="ko-KR" altLang="en-US"/>
              <a:t>유럽</a:t>
            </a:r>
            <a:r>
              <a:rPr lang="en-US" altLang="ko-KR"/>
              <a:t>, </a:t>
            </a:r>
            <a:r>
              <a:rPr lang="ko-KR" altLang="en-US"/>
              <a:t>일본입니다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305" name="Google Shape;3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2010</a:t>
            </a:r>
            <a:r>
              <a:rPr lang="ko-KR" altLang="en-US"/>
              <a:t>년 이후의 북미에서의 장르 별 판매량입니다</a:t>
            </a:r>
            <a:r>
              <a:rPr lang="en-US" altLang="ko-KR"/>
              <a:t>. </a:t>
            </a:r>
            <a:r>
              <a:rPr lang="ko-KR" altLang="en-US"/>
              <a:t>북미의 경우 액션</a:t>
            </a:r>
            <a:r>
              <a:rPr lang="en-US" altLang="ko-KR"/>
              <a:t>, </a:t>
            </a:r>
            <a:r>
              <a:rPr lang="ko-KR" altLang="en-US"/>
              <a:t>슈팅</a:t>
            </a:r>
            <a:r>
              <a:rPr lang="en-US" altLang="ko-KR"/>
              <a:t>, </a:t>
            </a:r>
            <a:r>
              <a:rPr lang="ko-KR" altLang="en-US"/>
              <a:t>스포츠게임이 가장 높은 판매량을 기록했으며 그 수요가 높음을 알 수 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유럽 역시 북미와 같은 경향을 가지는데요</a:t>
            </a:r>
            <a:r>
              <a:rPr lang="en-US" altLang="ko-KR"/>
              <a:t>, </a:t>
            </a:r>
            <a:r>
              <a:rPr lang="ko-KR" altLang="en-US"/>
              <a:t>액션</a:t>
            </a:r>
            <a:r>
              <a:rPr lang="en-US" altLang="ko-KR"/>
              <a:t>, </a:t>
            </a:r>
            <a:r>
              <a:rPr lang="ko-KR" altLang="en-US"/>
              <a:t>슈팅</a:t>
            </a:r>
            <a:r>
              <a:rPr lang="en-US" altLang="ko-KR"/>
              <a:t>, </a:t>
            </a:r>
            <a:r>
              <a:rPr lang="ko-KR" altLang="en-US"/>
              <a:t>스포츠게임이 가장 큰 판매량을 기록했으며 그 수요가 높습니다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052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일본의 경우 앞의 두 지역과 달리 롤플레잉게임의 판매량이 압도적으로 높음을 알 수 있습니다</a:t>
            </a:r>
            <a:r>
              <a:rPr lang="en-US" altLang="ko-KR"/>
              <a:t>. </a:t>
            </a:r>
            <a:r>
              <a:rPr lang="ko-KR" altLang="en-US"/>
              <a:t>그 다음은 액션장르인데 일본에서는 크게 롤플레잉과 액션장르 두 장르의 수요가 높음을 알 수 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66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판매량이 높은 게임에 대한 분석입니다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696" name="Google Shape;6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</a:t>
            </a:r>
            <a:r>
              <a:rPr lang="en-US"/>
              <a:t>2010</a:t>
            </a:r>
            <a:r>
              <a:rPr lang="ko-KR" altLang="en-US"/>
              <a:t>년 이후에 출시된 게임들의 총 판매량을 내림차순으로 정리한 자료이며 상위 </a:t>
            </a:r>
            <a:r>
              <a:rPr lang="en-US" altLang="ko-KR"/>
              <a:t>20</a:t>
            </a:r>
            <a:r>
              <a:rPr lang="ko-KR" altLang="en-US"/>
              <a:t>개 게임을 나타낸 표입니다</a:t>
            </a:r>
            <a:r>
              <a:rPr lang="en-US" altLang="ko-KR"/>
              <a:t>. </a:t>
            </a:r>
            <a:r>
              <a:rPr lang="ko-KR" altLang="en-US"/>
              <a:t>판매량이 높은 게임은 </a:t>
            </a:r>
            <a:r>
              <a:rPr lang="en-US" altLang="ko-KR"/>
              <a:t>PC</a:t>
            </a:r>
            <a:r>
              <a:rPr lang="ko-KR" altLang="en-US"/>
              <a:t>외의 다양한 플랫폼에서 수익을 얻은 것을 알 수 있습니다</a:t>
            </a:r>
            <a:r>
              <a:rPr lang="en-US" altLang="ko-KR"/>
              <a:t>. </a:t>
            </a:r>
            <a:r>
              <a:rPr lang="ko-KR" altLang="en-US"/>
              <a:t>특히 </a:t>
            </a:r>
            <a:r>
              <a:rPr lang="en-US" altLang="ko-KR"/>
              <a:t>GTA5, Call of Duty</a:t>
            </a:r>
            <a:r>
              <a:rPr lang="ko-KR" altLang="en-US"/>
              <a:t>의 경우 하나의 플랫폼뿐 아니라 다양한 플랫폼에서도 판매량이 높습니다</a:t>
            </a:r>
            <a:r>
              <a:rPr lang="en-US" altLang="ko-KR"/>
              <a:t>. </a:t>
            </a:r>
            <a:r>
              <a:rPr lang="ko-KR" altLang="en-US"/>
              <a:t>이는 </a:t>
            </a:r>
            <a:r>
              <a:rPr lang="en-US" altLang="ko-KR"/>
              <a:t>PC</a:t>
            </a:r>
            <a:r>
              <a:rPr lang="ko-KR" altLang="en-US"/>
              <a:t>외에도 다양한 플랫폼에서의 게임 출시 역시 고려해야 함을 시사합니다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GTA, Call of Duty, Mario</a:t>
            </a:r>
            <a:r>
              <a:rPr lang="ko-KR" altLang="en-US"/>
              <a:t>게임 등 성공한 장르가 시리즈물로 나온 것들이 판매량이 높음을 알 수 있습니다</a:t>
            </a:r>
            <a:r>
              <a:rPr lang="en-US" altLang="ko-KR"/>
              <a:t>. 1</a:t>
            </a:r>
            <a:r>
              <a:rPr lang="ko-KR" altLang="en-US"/>
              <a:t>위의 경우 이천만 판매량을 기록했습니다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</a:t>
            </a:r>
            <a:r>
              <a:rPr lang="en-US" altLang="ko-KR"/>
              <a:t>PC</a:t>
            </a:r>
            <a:r>
              <a:rPr lang="ko-KR" altLang="en-US"/>
              <a:t>플랫폼에서 출시된 게임만 알아보겠습니다</a:t>
            </a:r>
            <a:r>
              <a:rPr lang="en-US" altLang="ko-KR"/>
              <a:t>. PC</a:t>
            </a:r>
            <a:r>
              <a:rPr lang="ko-KR" altLang="en-US"/>
              <a:t>플랫폼 역시 디아블로</a:t>
            </a:r>
            <a:r>
              <a:rPr lang="en-US" altLang="ko-KR"/>
              <a:t>, </a:t>
            </a:r>
            <a:r>
              <a:rPr lang="ko-KR" altLang="en-US"/>
              <a:t>스타크래프트</a:t>
            </a:r>
            <a:r>
              <a:rPr lang="en-US" altLang="ko-KR"/>
              <a:t>, </a:t>
            </a:r>
            <a:r>
              <a:rPr lang="ko-KR" altLang="en-US"/>
              <a:t>심즈</a:t>
            </a:r>
            <a:r>
              <a:rPr lang="en-US" altLang="ko-KR"/>
              <a:t>, </a:t>
            </a:r>
            <a:r>
              <a:rPr lang="ko-KR" altLang="en-US"/>
              <a:t>배틀필드 등 성공한 게임의 시리즈물이 판매량이 높다는 것을 알 수 있습니다</a:t>
            </a:r>
            <a:r>
              <a:rPr lang="en-US" altLang="ko-KR"/>
              <a:t>. 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936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상위 </a:t>
            </a:r>
            <a:r>
              <a:rPr lang="en-US" altLang="ko-KR"/>
              <a:t>10</a:t>
            </a:r>
            <a:r>
              <a:rPr lang="ko-KR" altLang="en-US"/>
              <a:t>개 </a:t>
            </a:r>
            <a:r>
              <a:rPr lang="en-US" altLang="ko-KR"/>
              <a:t>pc</a:t>
            </a:r>
            <a:r>
              <a:rPr lang="ko-KR" altLang="en-US"/>
              <a:t>게임의 제작회사를 보면 게임을 좋아하시는 분들이라면 모두 알 법한 회사들입니다</a:t>
            </a:r>
            <a:r>
              <a:rPr lang="en-US" altLang="ko-KR"/>
              <a:t>. </a:t>
            </a:r>
            <a:r>
              <a:rPr lang="ko-KR" altLang="en-US"/>
              <a:t>액티비젼</a:t>
            </a:r>
            <a:r>
              <a:rPr lang="en-US" altLang="ko-KR"/>
              <a:t>, </a:t>
            </a:r>
            <a:r>
              <a:rPr lang="ko-KR" altLang="en-US"/>
              <a:t>바데사 소프트웍스</a:t>
            </a:r>
            <a:r>
              <a:rPr lang="en-US" altLang="ko-KR"/>
              <a:t>, EA, NCSoft 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총 플랫폼 </a:t>
            </a:r>
            <a:r>
              <a:rPr lang="en-US" altLang="ko-KR"/>
              <a:t>1</a:t>
            </a:r>
            <a:r>
              <a:rPr lang="ko-KR" altLang="en-US"/>
              <a:t>위의 경우 </a:t>
            </a:r>
            <a:r>
              <a:rPr lang="en-US" altLang="ko-KR"/>
              <a:t>2</a:t>
            </a:r>
            <a:r>
              <a:rPr lang="ko-KR" altLang="en-US"/>
              <a:t>천만</a:t>
            </a:r>
            <a:r>
              <a:rPr lang="en-US" altLang="ko-KR"/>
              <a:t>, PC </a:t>
            </a:r>
            <a:r>
              <a:rPr lang="ko-KR" altLang="en-US"/>
              <a:t>플랫폼 </a:t>
            </a:r>
            <a:r>
              <a:rPr lang="en-US" altLang="ko-KR"/>
              <a:t>1</a:t>
            </a:r>
            <a:r>
              <a:rPr lang="ko-KR" altLang="en-US"/>
              <a:t>위의 경우 </a:t>
            </a:r>
            <a:r>
              <a:rPr lang="en-US" altLang="ko-KR"/>
              <a:t>5</a:t>
            </a:r>
            <a:r>
              <a:rPr lang="ko-KR" altLang="en-US"/>
              <a:t>백만 정도의 판매량으로 </a:t>
            </a:r>
            <a:r>
              <a:rPr lang="en-US" altLang="ko-KR"/>
              <a:t>PC</a:t>
            </a:r>
            <a:r>
              <a:rPr lang="ko-KR" altLang="en-US"/>
              <a:t>와 다른 플랫폼의 격차가 꽤 크다는 것 역시 알 수 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03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그렇다면 전체적으로 봤을 때 </a:t>
            </a:r>
            <a:r>
              <a:rPr lang="en-US" altLang="ko-KR"/>
              <a:t>PC</a:t>
            </a:r>
            <a:r>
              <a:rPr lang="ko-KR" altLang="en-US"/>
              <a:t>외의 다른 플랫폼이 판매량이 더 높을까요</a:t>
            </a:r>
            <a:r>
              <a:rPr lang="en-US" altLang="ko-KR"/>
              <a:t>? </a:t>
            </a:r>
            <a:r>
              <a:rPr lang="ko-KR" altLang="en-US"/>
              <a:t>다음은 </a:t>
            </a:r>
            <a:r>
              <a:rPr lang="en-US" altLang="ko-KR"/>
              <a:t>PC</a:t>
            </a:r>
            <a:r>
              <a:rPr lang="ko-KR" altLang="en-US"/>
              <a:t>플랫폼과 다른 플랫폼의 판매량 분포를 나타낸 그래프입니다</a:t>
            </a:r>
            <a:r>
              <a:rPr lang="en-US" altLang="ko-KR"/>
              <a:t>. </a:t>
            </a:r>
            <a:r>
              <a:rPr lang="ko-KR" altLang="en-US"/>
              <a:t>보시다시피 다른 플랫폼의 판매량이 </a:t>
            </a:r>
            <a:r>
              <a:rPr lang="en-US" altLang="ko-KR"/>
              <a:t>PC</a:t>
            </a:r>
            <a:r>
              <a:rPr lang="ko-KR" altLang="en-US"/>
              <a:t>플랫폼보다 많다는 것을 알 수 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179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판매량 상위 </a:t>
            </a:r>
            <a:r>
              <a:rPr lang="en-US" altLang="ko-KR"/>
              <a:t>4</a:t>
            </a:r>
            <a:r>
              <a:rPr lang="ko-KR" altLang="en-US"/>
              <a:t>개 게임회사에 대한 분석입니다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순서는 다음과 같습니다</a:t>
            </a:r>
            <a:r>
              <a:rPr lang="en-US" altLang="ko-KR"/>
              <a:t>. </a:t>
            </a:r>
            <a:r>
              <a:rPr lang="ko-KR" altLang="en-US"/>
              <a:t>연도 별 게임의 동향과 국가 별 선호하는 게임장르의 분석 결과를 말씀드리겠습니다</a:t>
            </a:r>
            <a:r>
              <a:rPr lang="en-US" altLang="ko-KR"/>
              <a:t>. </a:t>
            </a:r>
            <a:r>
              <a:rPr lang="ko-KR" altLang="en-US"/>
              <a:t>판매량이 높은 게임분석의 경우 </a:t>
            </a:r>
            <a:r>
              <a:rPr lang="en-US" altLang="ko-KR"/>
              <a:t>PC</a:t>
            </a:r>
            <a:r>
              <a:rPr lang="ko-KR" altLang="en-US"/>
              <a:t>게임과 다른 플랫폼의 게임을 비교해 분석했습니다</a:t>
            </a:r>
            <a:r>
              <a:rPr lang="en-US" altLang="ko-KR"/>
              <a:t>. </a:t>
            </a:r>
            <a:r>
              <a:rPr lang="ko-KR" altLang="en-US"/>
              <a:t>마지막으로 판매량으로 본 상위 네 회사가 어떤 게임장르를 주로 판매했는지 조사했으며 이에 대한 결론을 말씀드리겠습니다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2010</a:t>
            </a:r>
            <a:r>
              <a:rPr lang="ko-KR" altLang="en-US"/>
              <a:t>년부터 </a:t>
            </a:r>
            <a:r>
              <a:rPr lang="en-US" altLang="ko-KR"/>
              <a:t>16</a:t>
            </a:r>
            <a:r>
              <a:rPr lang="ko-KR" altLang="en-US"/>
              <a:t>년까지 </a:t>
            </a:r>
            <a:r>
              <a:rPr lang="en-US" altLang="ko-KR"/>
              <a:t>PC</a:t>
            </a:r>
            <a:r>
              <a:rPr lang="ko-KR" altLang="en-US"/>
              <a:t>에서 높은 판매량을 기록한 상위 </a:t>
            </a:r>
            <a:r>
              <a:rPr lang="en-US" altLang="ko-KR"/>
              <a:t>10</a:t>
            </a:r>
            <a:r>
              <a:rPr lang="ko-KR" altLang="en-US"/>
              <a:t>개 게임회사들의 판매량은 다음과 같습니다</a:t>
            </a:r>
            <a:r>
              <a:rPr lang="en-US" altLang="ko-KR"/>
              <a:t>. </a:t>
            </a:r>
            <a:r>
              <a:rPr lang="ko-KR" altLang="en-US"/>
              <a:t>앞에 말한 게임들 외에 유비소프트</a:t>
            </a:r>
            <a:r>
              <a:rPr lang="en-US" altLang="ko-KR"/>
              <a:t>, </a:t>
            </a:r>
            <a:r>
              <a:rPr lang="ko-KR" altLang="en-US"/>
              <a:t>테이크 투 인터렉티브</a:t>
            </a:r>
            <a:r>
              <a:rPr lang="en-US" altLang="ko-KR"/>
              <a:t>, </a:t>
            </a:r>
            <a:r>
              <a:rPr lang="ko-KR" altLang="en-US"/>
              <a:t>세가</a:t>
            </a:r>
            <a:r>
              <a:rPr lang="en-US" altLang="ko-KR"/>
              <a:t> </a:t>
            </a:r>
            <a:r>
              <a:rPr lang="ko-KR" altLang="en-US"/>
              <a:t>등의 게임이 있습니다</a:t>
            </a:r>
            <a:r>
              <a:rPr lang="en-US" altLang="ko-KR"/>
              <a:t>.</a:t>
            </a:r>
            <a:r>
              <a:rPr lang="ko-KR" altLang="en-US"/>
              <a:t> 다음은 상위 </a:t>
            </a:r>
            <a:r>
              <a:rPr lang="en-US" altLang="ko-KR"/>
              <a:t>4</a:t>
            </a:r>
            <a:r>
              <a:rPr lang="ko-KR" altLang="en-US"/>
              <a:t>개 게임회사들의 주력 게임장르에 대해 알아보겠습니다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38" name="Google Shape;7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분석방법은 다음과 같이 했는데요</a:t>
            </a:r>
            <a:r>
              <a:rPr lang="en-US" altLang="ko-KR"/>
              <a:t>, </a:t>
            </a:r>
            <a:r>
              <a:rPr lang="ko-KR" altLang="en-US"/>
              <a:t>특정 장르 게임들의 총 판매량에서 해당 장르의 게임 수를 나누어 판매량 장르비를 구했습니다</a:t>
            </a:r>
            <a:r>
              <a:rPr lang="en-US" altLang="ko-KR"/>
              <a:t>. </a:t>
            </a:r>
            <a:r>
              <a:rPr lang="ko-KR" altLang="en-US"/>
              <a:t>예를 들어 </a:t>
            </a:r>
            <a:r>
              <a:rPr lang="en-US" altLang="ko-KR"/>
              <a:t>EA</a:t>
            </a:r>
            <a:r>
              <a:rPr lang="ko-KR" altLang="en-US"/>
              <a:t>사가 액션장르를 </a:t>
            </a:r>
            <a:r>
              <a:rPr lang="en-US" altLang="ko-KR"/>
              <a:t>5</a:t>
            </a:r>
            <a:r>
              <a:rPr lang="ko-KR" altLang="en-US"/>
              <a:t>개 출시했을 때 그 다섯 게임의 총 판매량이 이십만이면 총 액션게임의 판매량에서 </a:t>
            </a:r>
            <a:r>
              <a:rPr lang="en-US" altLang="ko-KR"/>
              <a:t>5</a:t>
            </a:r>
            <a:r>
              <a:rPr lang="ko-KR" altLang="en-US"/>
              <a:t>를 나눈 </a:t>
            </a:r>
            <a:r>
              <a:rPr lang="en-US" altLang="ko-KR"/>
              <a:t>4</a:t>
            </a:r>
            <a:r>
              <a:rPr lang="ko-KR" altLang="en-US"/>
              <a:t>만이 그 값입니다</a:t>
            </a:r>
            <a:r>
              <a:rPr lang="en-US" altLang="ko-KR"/>
              <a:t>. </a:t>
            </a:r>
            <a:r>
              <a:rPr lang="ko-KR" altLang="en-US"/>
              <a:t>값이 클수록 해당 장르의 판매량이 높으며 그 회사의 주력 장르일 것입니다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15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</a:t>
            </a:r>
            <a:r>
              <a:rPr lang="ko-KR" altLang="en-US"/>
              <a:t>의 경우 크게 세 개 장르의 판매량이 높은데 슈팅게임</a:t>
            </a:r>
            <a:r>
              <a:rPr lang="en-US" altLang="ko-KR"/>
              <a:t>, </a:t>
            </a:r>
            <a:r>
              <a:rPr lang="ko-KR" altLang="en-US"/>
              <a:t>롤플레잉</a:t>
            </a:r>
            <a:r>
              <a:rPr lang="en-US" altLang="ko-KR"/>
              <a:t>, </a:t>
            </a:r>
            <a:r>
              <a:rPr lang="ko-KR" altLang="en-US"/>
              <a:t>시뮬레이션게임 판매량이 큰 파이를 차지함을 알 수 있습니다</a:t>
            </a:r>
            <a:r>
              <a:rPr lang="en-US" altLang="ko-KR"/>
              <a:t>. </a:t>
            </a:r>
            <a:r>
              <a:rPr lang="ko-KR" altLang="en-US"/>
              <a:t>가장 큰 파이를 차지하는 장르는 약 </a:t>
            </a:r>
            <a:r>
              <a:rPr lang="en-US" altLang="ko-KR"/>
              <a:t>65</a:t>
            </a:r>
            <a:r>
              <a:rPr lang="ko-KR" altLang="en-US"/>
              <a:t>만의 판매량</a:t>
            </a:r>
            <a:r>
              <a:rPr lang="en-US" altLang="ko-KR"/>
              <a:t>/</a:t>
            </a:r>
            <a:r>
              <a:rPr lang="ko-KR" altLang="en-US"/>
              <a:t>장르 비를 가집니다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74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엑티비젼의 판매량</a:t>
            </a:r>
            <a:r>
              <a:rPr lang="en-US" altLang="ko-KR"/>
              <a:t>/</a:t>
            </a:r>
            <a:r>
              <a:rPr lang="ko-KR" altLang="en-US"/>
              <a:t>장르 파이 차트입니다</a:t>
            </a:r>
            <a:r>
              <a:rPr lang="en-US" altLang="ko-KR"/>
              <a:t>. </a:t>
            </a:r>
            <a:r>
              <a:rPr lang="ko-KR" altLang="en-US"/>
              <a:t>액티비전은 크게 롤플레잉게임과 전략게임에서 판매량이 높음을 알 수 있습니다</a:t>
            </a:r>
            <a:r>
              <a:rPr lang="en-US" altLang="ko-KR"/>
              <a:t>. </a:t>
            </a:r>
            <a:r>
              <a:rPr lang="ko-KR" altLang="en-US"/>
              <a:t>액티비전의 경우 큰 파이를 차지하는 장르의 판매량</a:t>
            </a:r>
            <a:r>
              <a:rPr lang="en-US" altLang="ko-KR"/>
              <a:t>/</a:t>
            </a:r>
            <a:r>
              <a:rPr lang="ko-KR" altLang="en-US"/>
              <a:t>장르 비는 약 이백삼십만입니다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077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유비소프트의 판매량</a:t>
            </a:r>
            <a:r>
              <a:rPr lang="en-US" altLang="ko-KR"/>
              <a:t>/</a:t>
            </a:r>
            <a:r>
              <a:rPr lang="ko-KR" altLang="en-US"/>
              <a:t>장르 차트입니다</a:t>
            </a:r>
            <a:r>
              <a:rPr lang="en-US" altLang="ko-KR"/>
              <a:t>. </a:t>
            </a:r>
            <a:r>
              <a:rPr lang="ko-KR" altLang="en-US"/>
              <a:t>앞의 두 회사와는 달리 기타장르에 해당하는 </a:t>
            </a:r>
            <a:r>
              <a:rPr lang="en-US" altLang="ko-KR"/>
              <a:t>Misc</a:t>
            </a:r>
            <a:r>
              <a:rPr lang="ko-KR" altLang="en-US"/>
              <a:t>가 육십육만으로 크고 그 다음으로 전략</a:t>
            </a:r>
            <a:r>
              <a:rPr lang="en-US" altLang="ko-KR"/>
              <a:t>, </a:t>
            </a:r>
            <a:r>
              <a:rPr lang="ko-KR" altLang="en-US"/>
              <a:t>슈팅게임이 약 사십만의 판매량 장르 비율을 가집니다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225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바데사 소프트웍스입니다</a:t>
            </a:r>
            <a:r>
              <a:rPr lang="en-US" altLang="ko-KR"/>
              <a:t>. </a:t>
            </a:r>
            <a:r>
              <a:rPr lang="ko-KR" altLang="en-US"/>
              <a:t>롤플레잉게임이 가장 큰 비율을 차지하며 약 백팔십만의 비를 가집니다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705" name="Google Shape;7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171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앞의 상위 네 개 게임회사들의 주력 장르를 나누어보면 크게 </a:t>
            </a:r>
            <a:r>
              <a:rPr lang="en-US" altLang="ko-KR"/>
              <a:t>RPG, </a:t>
            </a:r>
            <a:r>
              <a:rPr lang="ko-KR" altLang="en-US"/>
              <a:t>슈팅게임</a:t>
            </a:r>
            <a:r>
              <a:rPr lang="en-US" altLang="ko-KR"/>
              <a:t>, </a:t>
            </a:r>
            <a:r>
              <a:rPr lang="ko-KR" altLang="en-US"/>
              <a:t>전략게임임을 알 수 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018" name="Google Shape;10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48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데이터를 분석한 자료로 보았을 때 어떤 게임을 만들어야 할지에 대한 제 생각을 말씀드리겠습니다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064" name="Google Shape;10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연도에 따른 플랫폼의 동향 및 가장 판매량이 높은 게임을 분석해보면 </a:t>
            </a:r>
            <a:r>
              <a:rPr lang="en-US" altLang="ko-KR"/>
              <a:t>PC</a:t>
            </a:r>
            <a:r>
              <a:rPr lang="ko-KR" altLang="en-US"/>
              <a:t>뿐 아니라 다양한 플랫폼 게임을 만들어야 한다는 것을 알 수 있습니다</a:t>
            </a:r>
            <a:r>
              <a:rPr lang="en-US" altLang="ko-KR"/>
              <a:t>. </a:t>
            </a:r>
            <a:r>
              <a:rPr lang="ko-KR" altLang="en-US"/>
              <a:t>멀티 플랫폼 게임 중 유명한 게임의 예는 어몽어스</a:t>
            </a:r>
            <a:r>
              <a:rPr lang="en-US" altLang="ko-KR"/>
              <a:t>, </a:t>
            </a:r>
            <a:r>
              <a:rPr lang="ko-KR" altLang="en-US"/>
              <a:t>에이펙스</a:t>
            </a:r>
            <a:r>
              <a:rPr lang="en-US" altLang="ko-KR"/>
              <a:t>, </a:t>
            </a:r>
            <a:r>
              <a:rPr lang="ko-KR" altLang="en-US"/>
              <a:t>오버워치가 있습니다</a:t>
            </a:r>
            <a:r>
              <a:rPr lang="en-US" altLang="ko-KR"/>
              <a:t>. </a:t>
            </a:r>
            <a:endParaRPr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연도 별 게임 동향에 대해 알아보겠습니다</a:t>
            </a:r>
            <a:r>
              <a:rPr lang="en-US" altLang="ko-KR"/>
              <a:t>. </a:t>
            </a:r>
            <a:r>
              <a:rPr lang="ko-KR" altLang="en-US"/>
              <a:t>트렌드는 장르와 플랫폼으로 나누어 분석했습니다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액션장르와 </a:t>
            </a:r>
            <a:r>
              <a:rPr lang="en-US" altLang="ko-KR"/>
              <a:t>RPG, </a:t>
            </a:r>
            <a:r>
              <a:rPr lang="ko-KR" altLang="en-US"/>
              <a:t>슈팅게임 장르의 경우 게임 동향에서 본 것과 같이 판매량이 높았으며 앞에서 말한 회사의 주력 상품이었습니다</a:t>
            </a:r>
            <a:r>
              <a:rPr lang="en-US" altLang="ko-KR"/>
              <a:t>. </a:t>
            </a:r>
            <a:r>
              <a:rPr lang="ko-KR" altLang="en-US"/>
              <a:t>따라서 글로벌 게임회사를 목표로 하는 회사로서 이 장르의 성공여부가 앞으로의 당락을 좌우할 것입니다</a:t>
            </a:r>
            <a:r>
              <a:rPr lang="en-US" altLang="ko-KR"/>
              <a:t>. </a:t>
            </a:r>
            <a:r>
              <a:rPr lang="ko-KR" altLang="en-US"/>
              <a:t>국내 출시게임 중 슈팅게임인 배틀그라운드와 </a:t>
            </a:r>
            <a:r>
              <a:rPr lang="en-US" altLang="ko-KR"/>
              <a:t>rpg</a:t>
            </a:r>
            <a:r>
              <a:rPr lang="ko-KR" altLang="en-US"/>
              <a:t>게임인 로스트아크가 글로벌 시장에 성공적으로 정착했으며 </a:t>
            </a:r>
            <a:r>
              <a:rPr lang="en-US" altLang="ko-KR"/>
              <a:t>P</a:t>
            </a:r>
            <a:r>
              <a:rPr lang="ko-KR" altLang="en-US"/>
              <a:t>의 거짓말 역시 액션 </a:t>
            </a:r>
            <a:r>
              <a:rPr lang="en-US" altLang="ko-KR"/>
              <a:t>RPG</a:t>
            </a:r>
            <a:r>
              <a:rPr lang="ko-KR" altLang="en-US"/>
              <a:t> 장르로서 피노키오라는 신선한 소재와 높은 게임 퀄리티로 전세계 게임 팬들의 기대를 받고 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081" name="Google Shape;10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앞으로 더 조사해야 할 것을 말씀드리겠습니다</a:t>
            </a:r>
            <a:r>
              <a:rPr lang="en-US" altLang="ko-KR"/>
              <a:t>. </a:t>
            </a:r>
            <a:r>
              <a:rPr lang="ko-KR" altLang="en-US"/>
              <a:t>첫 번째로 게임 산업에서의 판매량뿐 아니라 수익성도 조사해야 합니다</a:t>
            </a:r>
            <a:r>
              <a:rPr lang="en-US" altLang="ko-KR"/>
              <a:t>. </a:t>
            </a:r>
            <a:r>
              <a:rPr lang="ko-KR" altLang="en-US"/>
              <a:t>판매량만으로는 그 게임이 큰 수익을 가져왔는지를 알 수 없습니다</a:t>
            </a:r>
            <a:r>
              <a:rPr lang="en-US" altLang="ko-KR"/>
              <a:t>. </a:t>
            </a:r>
            <a:r>
              <a:rPr lang="ko-KR" altLang="en-US"/>
              <a:t>투자비용이 큰 게임의 경우 판매량이 많아도 적자를 기록한 사례가 많습니다</a:t>
            </a:r>
            <a:r>
              <a:rPr lang="en-US" altLang="ko-KR"/>
              <a:t>. </a:t>
            </a:r>
            <a:r>
              <a:rPr lang="ko-KR" altLang="en-US"/>
              <a:t>오히려 퍼즐게임같이 마이너한 장르가 더 높은 수익을 가져올 수도 있습니다</a:t>
            </a:r>
            <a:r>
              <a:rPr lang="en-US" altLang="ko-KR"/>
              <a:t>. </a:t>
            </a:r>
            <a:r>
              <a:rPr lang="ko-KR" altLang="en-US"/>
              <a:t>두 번째는 동서양 게임의 선호도 조사입니다</a:t>
            </a:r>
            <a:r>
              <a:rPr lang="en-US" altLang="ko-KR"/>
              <a:t>. </a:t>
            </a:r>
            <a:r>
              <a:rPr lang="ko-KR" altLang="en-US"/>
              <a:t>주어진 자료는 북미</a:t>
            </a:r>
            <a:r>
              <a:rPr lang="en-US" altLang="ko-KR"/>
              <a:t>, </a:t>
            </a:r>
            <a:r>
              <a:rPr lang="ko-KR" altLang="en-US"/>
              <a:t>유럽</a:t>
            </a:r>
            <a:r>
              <a:rPr lang="en-US" altLang="ko-KR"/>
              <a:t>, </a:t>
            </a:r>
            <a:r>
              <a:rPr lang="ko-KR" altLang="en-US"/>
              <a:t>일본</a:t>
            </a:r>
            <a:r>
              <a:rPr lang="en-US" altLang="ko-KR"/>
              <a:t>, </a:t>
            </a:r>
            <a:r>
              <a:rPr lang="ko-KR" altLang="en-US"/>
              <a:t>기타자료밖에 없었습니다</a:t>
            </a:r>
            <a:r>
              <a:rPr lang="en-US" altLang="ko-KR"/>
              <a:t>. </a:t>
            </a:r>
            <a:r>
              <a:rPr lang="ko-KR" altLang="en-US"/>
              <a:t>북미와 유럽과 달리 일본에서는 </a:t>
            </a:r>
            <a:r>
              <a:rPr lang="en-US" altLang="ko-KR"/>
              <a:t>RPG</a:t>
            </a:r>
            <a:r>
              <a:rPr lang="ko-KR" altLang="en-US"/>
              <a:t>장르의 선호도가 압도적이었습니다</a:t>
            </a:r>
            <a:r>
              <a:rPr lang="en-US" altLang="ko-KR"/>
              <a:t>. </a:t>
            </a:r>
            <a:r>
              <a:rPr lang="ko-KR" altLang="en-US"/>
              <a:t>즉 동양과 서양의 선호도가 다를 수 있다는 점을 시사합니다</a:t>
            </a:r>
            <a:r>
              <a:rPr lang="en-US" altLang="ko-KR"/>
              <a:t>. </a:t>
            </a:r>
            <a:r>
              <a:rPr lang="ko-KR" altLang="en-US"/>
              <a:t>이를 이용해 주력 고객층을 다르게 해 게임을 홍보해 광고의 효율을 높일 수 있을 것입니다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092" name="Google Shape;10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특정 연도에 출시된 게임장르 수의 변화를 나타낸 그래프입니다</a:t>
            </a:r>
            <a:r>
              <a:rPr lang="en-US" altLang="ko-KR"/>
              <a:t>. </a:t>
            </a:r>
            <a:r>
              <a:rPr lang="ko-KR" altLang="en-US"/>
              <a:t>많은 장르가 있지만 액션 장르인 파란색 곡선을 보면 가장 많이 출시되었음을 알 수 있습니다</a:t>
            </a:r>
            <a:r>
              <a:rPr lang="en-US" altLang="ko-KR"/>
              <a:t>. </a:t>
            </a:r>
            <a:r>
              <a:rPr lang="ko-KR" altLang="en-US"/>
              <a:t>또한 주의깊게 다루진 않겠지만 기타장르에 해당하는 </a:t>
            </a:r>
            <a:r>
              <a:rPr lang="en-US" altLang="ko-KR"/>
              <a:t>Misc</a:t>
            </a:r>
            <a:r>
              <a:rPr lang="ko-KR" altLang="en-US"/>
              <a:t>항목</a:t>
            </a:r>
            <a:r>
              <a:rPr lang="en-US" altLang="ko-KR"/>
              <a:t>(</a:t>
            </a:r>
            <a:r>
              <a:rPr lang="ko-KR" altLang="en-US"/>
              <a:t>빨간색 곡선</a:t>
            </a:r>
            <a:r>
              <a:rPr lang="en-US" altLang="ko-KR"/>
              <a:t>)</a:t>
            </a:r>
            <a:r>
              <a:rPr lang="ko-KR" altLang="en-US"/>
              <a:t>을 보면 </a:t>
            </a:r>
            <a:r>
              <a:rPr lang="en-US" altLang="ko-KR"/>
              <a:t>2012</a:t>
            </a:r>
            <a:r>
              <a:rPr lang="ko-KR" altLang="en-US"/>
              <a:t>년에 크게 하락한 것을 알 수 있습니다</a:t>
            </a:r>
            <a:r>
              <a:rPr lang="en-US" altLang="ko-KR"/>
              <a:t>. </a:t>
            </a:r>
            <a:r>
              <a:rPr lang="ko-KR" altLang="en-US"/>
              <a:t>이는 게임의 다양성이 감소했음을 시사합니다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</a:t>
            </a:r>
            <a:r>
              <a:rPr lang="en-US" altLang="ko-KR"/>
              <a:t>2010</a:t>
            </a:r>
            <a:r>
              <a:rPr lang="ko-KR" altLang="en-US"/>
              <a:t>년에서 </a:t>
            </a:r>
            <a:r>
              <a:rPr lang="en-US" altLang="ko-KR"/>
              <a:t>16</a:t>
            </a:r>
            <a:r>
              <a:rPr lang="ko-KR" altLang="en-US"/>
              <a:t>년까지의 특정장르 수를 모두 합한 것의 파이차트입니다</a:t>
            </a:r>
            <a:r>
              <a:rPr lang="en-US" altLang="ko-KR"/>
              <a:t>. </a:t>
            </a:r>
            <a:r>
              <a:rPr lang="ko-KR" altLang="en-US"/>
              <a:t>액션장르가 가장 크며 그 다음으로 스포츠</a:t>
            </a:r>
            <a:r>
              <a:rPr lang="en-US" altLang="ko-KR"/>
              <a:t>, </a:t>
            </a:r>
            <a:r>
              <a:rPr lang="ko-KR" altLang="en-US"/>
              <a:t>기타</a:t>
            </a:r>
            <a:r>
              <a:rPr lang="en-US" altLang="ko-KR"/>
              <a:t>, </a:t>
            </a:r>
            <a:r>
              <a:rPr lang="ko-KR" altLang="en-US"/>
              <a:t>롤플레잉</a:t>
            </a:r>
            <a:r>
              <a:rPr lang="en-US" altLang="ko-KR"/>
              <a:t>, </a:t>
            </a:r>
            <a:r>
              <a:rPr lang="ko-KR" altLang="en-US"/>
              <a:t>어드벤쳐</a:t>
            </a:r>
            <a:r>
              <a:rPr lang="en-US" altLang="ko-KR"/>
              <a:t>, </a:t>
            </a:r>
            <a:r>
              <a:rPr lang="ko-KR" altLang="en-US"/>
              <a:t>슈팅게임순입니다</a:t>
            </a:r>
            <a:r>
              <a:rPr lang="en-US" altLang="ko-KR"/>
              <a:t>. </a:t>
            </a: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상위 다섯 장르의 동향 그래프입니다</a:t>
            </a:r>
            <a:r>
              <a:rPr lang="en-US" altLang="ko-KR"/>
              <a:t>. </a:t>
            </a:r>
            <a:r>
              <a:rPr lang="ko-KR" altLang="en-US"/>
              <a:t>기타항목인 </a:t>
            </a:r>
            <a:r>
              <a:rPr lang="en-US" altLang="ko-KR"/>
              <a:t>Misc</a:t>
            </a:r>
            <a:r>
              <a:rPr lang="ko-KR" altLang="en-US"/>
              <a:t>는 제외했습니다</a:t>
            </a:r>
            <a:r>
              <a:rPr lang="en-US" altLang="ko-KR"/>
              <a:t>. 2012</a:t>
            </a:r>
            <a:r>
              <a:rPr lang="ko-KR" altLang="en-US"/>
              <a:t>년에 급속히 감소하고 이후 큰 폭의 증감은 없습니다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2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특정 연도에 출시된 플랫폼 수를 나타낸 그래프입니다</a:t>
            </a:r>
            <a:r>
              <a:rPr lang="en-US" altLang="ko-KR"/>
              <a:t>. </a:t>
            </a:r>
            <a:r>
              <a:rPr lang="ko-KR" altLang="en-US"/>
              <a:t>전체적으로 볼 때 대체적으로 감소하는 경향이 있고 크게 감소하여 현재는 판매되지 않는 플랫폼도 있음을 알 수 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5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</a:t>
            </a:r>
            <a:r>
              <a:rPr lang="ko-KR" altLang="en-US"/>
              <a:t>를 기준으로 그래프에서 위쪽에 위치한 플랫폼은 </a:t>
            </a:r>
            <a:r>
              <a:rPr lang="en-US" altLang="ko-KR"/>
              <a:t>PS4, 3DS, PSV, Xone</a:t>
            </a:r>
            <a:r>
              <a:rPr lang="ko-KR" altLang="en-US"/>
              <a:t>이 있습니다</a:t>
            </a:r>
            <a:r>
              <a:rPr lang="en-US" altLang="ko-KR"/>
              <a:t>.  PC(</a:t>
            </a:r>
            <a:r>
              <a:rPr lang="ko-KR" altLang="en-US"/>
              <a:t>파란색 곡선</a:t>
            </a:r>
            <a:r>
              <a:rPr lang="en-US" altLang="ko-KR"/>
              <a:t>)</a:t>
            </a:r>
            <a:r>
              <a:rPr lang="ko-KR" altLang="en-US"/>
              <a:t>의 경우 </a:t>
            </a:r>
            <a:r>
              <a:rPr lang="en-US" altLang="ko-KR"/>
              <a:t>2011</a:t>
            </a:r>
            <a:r>
              <a:rPr lang="ko-KR" altLang="en-US"/>
              <a:t>년에 크게 감소했는데 이는 다른 플랫폼의 출시 때문으로 판단됩니다</a:t>
            </a:r>
            <a:r>
              <a:rPr lang="en-US" altLang="ko-KR"/>
              <a:t>. </a:t>
            </a:r>
            <a:r>
              <a:rPr lang="ko-KR" altLang="en-US"/>
              <a:t>다른 플랫폼이 출시된 경우 그 플랫폼의 성장은 가파르며 </a:t>
            </a:r>
            <a:r>
              <a:rPr lang="en-US" altLang="ko-KR"/>
              <a:t>PC</a:t>
            </a:r>
            <a:r>
              <a:rPr lang="ko-KR" altLang="en-US"/>
              <a:t>를 추월함을 볼 수 있습니다</a:t>
            </a:r>
            <a:r>
              <a:rPr lang="en-US" altLang="ko-KR"/>
              <a:t>. </a:t>
            </a:r>
            <a:r>
              <a:rPr lang="ko-KR" altLang="en-US"/>
              <a:t>특히 </a:t>
            </a:r>
            <a:r>
              <a:rPr lang="en-US" altLang="ko-KR"/>
              <a:t>2012</a:t>
            </a:r>
            <a:r>
              <a:rPr lang="ko-KR" altLang="en-US"/>
              <a:t>년 이후 </a:t>
            </a:r>
            <a:r>
              <a:rPr lang="en-US" altLang="ko-KR"/>
              <a:t>PS4(</a:t>
            </a:r>
            <a:r>
              <a:rPr lang="ko-KR" altLang="en-US"/>
              <a:t>주황색 곡선</a:t>
            </a:r>
            <a:r>
              <a:rPr lang="en-US" altLang="ko-KR"/>
              <a:t>)</a:t>
            </a:r>
            <a:r>
              <a:rPr lang="ko-KR" altLang="en-US"/>
              <a:t>의 상승폭은 매우 큽니다</a:t>
            </a:r>
            <a:r>
              <a:rPr lang="en-US" altLang="ko-KR"/>
              <a:t>. </a:t>
            </a:r>
            <a:r>
              <a:rPr lang="ko-KR" altLang="en-US"/>
              <a:t>참고로 </a:t>
            </a:r>
            <a:r>
              <a:rPr lang="en-US" altLang="ko-KR"/>
              <a:t>PSV</a:t>
            </a:r>
            <a:r>
              <a:rPr lang="ko-KR" altLang="en-US"/>
              <a:t>의 경우 현재 단종된 플랫폼입니다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57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제가 앞서 말씀드린 바와 같이 플랫폼에도 수명이 있습니다</a:t>
            </a:r>
            <a:r>
              <a:rPr lang="en-US" altLang="ko-KR"/>
              <a:t>. DS, Wii, PSP, X360</a:t>
            </a:r>
            <a:r>
              <a:rPr lang="ko-KR" altLang="en-US"/>
              <a:t>의 경우 높았던 출시 수에서 급격히 낮아져 </a:t>
            </a:r>
            <a:r>
              <a:rPr lang="en-US" altLang="ko-KR"/>
              <a:t>0</a:t>
            </a:r>
            <a:r>
              <a:rPr lang="ko-KR" altLang="en-US"/>
              <a:t>이 됐음을 알 수 있습니다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09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E665FB-06BF-F842-4819-5E43B071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2"/>
          <p:cNvGrpSpPr/>
          <p:nvPr/>
        </p:nvGrpSpPr>
        <p:grpSpPr>
          <a:xfrm>
            <a:off x="4238761" y="1988094"/>
            <a:ext cx="3714478" cy="2315068"/>
            <a:chOff x="4238760" y="2117558"/>
            <a:chExt cx="3714478" cy="2315068"/>
          </a:xfrm>
        </p:grpSpPr>
        <p:sp>
          <p:nvSpPr>
            <p:cNvPr id="311" name="Google Shape;311;p22"/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2.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4238760" y="3109227"/>
              <a:ext cx="3714478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>
                  <a:solidFill>
                    <a:schemeClr val="lt1"/>
                  </a:solidFill>
                </a:rPr>
                <a:t>국가 별 선호 장르 조사 </a:t>
              </a:r>
              <a:endParaRPr lang="ko-KR" altLang="en-US" sz="40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4532492" y="605604"/>
            <a:ext cx="37725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게임 장르 별 판매량 </a:t>
            </a: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북미</a:t>
            </a: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cxnSp>
        <p:nvCxnSpPr>
          <p:cNvPr id="324" name="Google Shape;324;p2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3091B14-0115-A1BB-9D45-21392C92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1551207"/>
            <a:ext cx="5472000" cy="46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4532493" y="605604"/>
            <a:ext cx="3725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게임 장르 별 판매량</a:t>
            </a: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>
                <a:solidFill>
                  <a:schemeClr val="accent2"/>
                </a:solidFill>
              </a:rPr>
              <a:t>유럽</a:t>
            </a: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</p:txBody>
      </p:sp>
      <p:cxnSp>
        <p:nvCxnSpPr>
          <p:cNvPr id="324" name="Google Shape;324;p2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81C8621-B93D-02E0-0E86-EF9CBD48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00" y="1551207"/>
            <a:ext cx="5472886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9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2,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4532493" y="605604"/>
            <a:ext cx="38573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게임 장르 별 판매량 </a:t>
            </a: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일본</a:t>
            </a:r>
            <a:r>
              <a:rPr lang="en-US" altLang="ko-KR" sz="2400">
                <a:solidFill>
                  <a:schemeClr val="accent2"/>
                </a:solidFill>
              </a:rPr>
              <a:t>)</a:t>
            </a:r>
            <a:endParaRPr sz="2400"/>
          </a:p>
        </p:txBody>
      </p:sp>
      <p:cxnSp>
        <p:nvCxnSpPr>
          <p:cNvPr id="324" name="Google Shape;324;p23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3F1FBCA-BA57-4079-1B60-85F7EBDC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55" y="1551207"/>
            <a:ext cx="5472889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30"/>
          <p:cNvGrpSpPr/>
          <p:nvPr/>
        </p:nvGrpSpPr>
        <p:grpSpPr>
          <a:xfrm>
            <a:off x="4238761" y="2079602"/>
            <a:ext cx="3714478" cy="2315068"/>
            <a:chOff x="4238760" y="2117558"/>
            <a:chExt cx="3714478" cy="2315068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3.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 txBox="1"/>
            <p:nvPr/>
          </p:nvSpPr>
          <p:spPr>
            <a:xfrm>
              <a:off x="4238760" y="3109227"/>
              <a:ext cx="3714478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>
                  <a:solidFill>
                    <a:schemeClr val="lt1"/>
                  </a:solidFill>
                </a:rPr>
                <a:t>판매량이 높은 게임 분석</a:t>
              </a:r>
              <a:endParaRPr lang="ko-KR" altLang="en-US" sz="4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4020303" y="643354"/>
            <a:ext cx="49113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년도 판매량이 높은 </a:t>
            </a:r>
            <a:r>
              <a:rPr lang="ko-KR" altLang="en-US" sz="2400">
                <a:solidFill>
                  <a:schemeClr val="accent2"/>
                </a:solidFill>
              </a:rPr>
              <a:t>게임 분석</a:t>
            </a:r>
            <a:endParaRPr sz="2400"/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63DCE39-8429-F125-4983-1404B32F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63192"/>
            <a:ext cx="8096250" cy="52614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4020303" y="643354"/>
            <a:ext cx="49113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년도 판매량이 높은 </a:t>
            </a:r>
            <a:r>
              <a:rPr lang="ko-KR" altLang="en-US" sz="2400">
                <a:solidFill>
                  <a:schemeClr val="accent2"/>
                </a:solidFill>
              </a:rPr>
              <a:t>게임 분석</a:t>
            </a:r>
            <a:endParaRPr sz="2400"/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8D740796-24D2-E234-EEC0-C2F96DBFD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45" y="1576127"/>
            <a:ext cx="5957859" cy="49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2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1404A9D-C40D-63AE-5C30-1F2B282A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909" y="1507943"/>
            <a:ext cx="7817865" cy="3842113"/>
          </a:xfrm>
          <a:prstGeom prst="rect">
            <a:avLst/>
          </a:prstGeom>
        </p:spPr>
      </p:pic>
      <p:sp>
        <p:nvSpPr>
          <p:cNvPr id="4" name="Google Shape;713;p31">
            <a:extLst>
              <a:ext uri="{FF2B5EF4-FFF2-40B4-BE49-F238E27FC236}">
                <a16:creationId xmlns:a16="http://schemas.microsoft.com/office/drawing/2014/main" id="{099CD3F9-D6E6-D47E-BC11-CC5B7F2EC605}"/>
              </a:ext>
            </a:extLst>
          </p:cNvPr>
          <p:cNvSpPr txBox="1"/>
          <p:nvPr/>
        </p:nvSpPr>
        <p:spPr>
          <a:xfrm>
            <a:off x="4020303" y="643354"/>
            <a:ext cx="49113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년도 판매량이 높은 </a:t>
            </a:r>
            <a:r>
              <a:rPr lang="ko-KR" altLang="en-US" sz="2400">
                <a:solidFill>
                  <a:schemeClr val="accent2"/>
                </a:solidFill>
              </a:rPr>
              <a:t>게임 분석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369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713;p31">
            <a:extLst>
              <a:ext uri="{FF2B5EF4-FFF2-40B4-BE49-F238E27FC236}">
                <a16:creationId xmlns:a16="http://schemas.microsoft.com/office/drawing/2014/main" id="{099CD3F9-D6E6-D47E-BC11-CC5B7F2EC605}"/>
              </a:ext>
            </a:extLst>
          </p:cNvPr>
          <p:cNvSpPr txBox="1"/>
          <p:nvPr/>
        </p:nvSpPr>
        <p:spPr>
          <a:xfrm>
            <a:off x="4020303" y="643354"/>
            <a:ext cx="49113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년도 판매량이 높은 </a:t>
            </a:r>
            <a:r>
              <a:rPr lang="ko-KR" altLang="en-US" sz="2400">
                <a:solidFill>
                  <a:schemeClr val="accent2"/>
                </a:solidFill>
              </a:rPr>
              <a:t>게임 분석</a:t>
            </a:r>
            <a:endParaRPr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1E8893-4C73-E808-A589-8058674F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6" y="1887681"/>
            <a:ext cx="5739968" cy="373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7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Google Shape;1045;p35"/>
          <p:cNvGrpSpPr/>
          <p:nvPr/>
        </p:nvGrpSpPr>
        <p:grpSpPr>
          <a:xfrm>
            <a:off x="4238761" y="2004187"/>
            <a:ext cx="3714478" cy="2315068"/>
            <a:chOff x="4238760" y="2117558"/>
            <a:chExt cx="3714478" cy="2315068"/>
          </a:xfrm>
        </p:grpSpPr>
        <p:sp>
          <p:nvSpPr>
            <p:cNvPr id="1046" name="Google Shape;1046;p35"/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4.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5"/>
            <p:cNvSpPr txBox="1"/>
            <p:nvPr/>
          </p:nvSpPr>
          <p:spPr>
            <a:xfrm>
              <a:off x="4238760" y="3109227"/>
              <a:ext cx="3714478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상위 </a:t>
              </a:r>
              <a:r>
                <a:rPr lang="en-US" altLang="ko-KR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lang="ko-KR" alt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 게임 회사 분석</a:t>
              </a:r>
              <a:endParaRPr lang="ko-KR" altLang="en-US" sz="4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802104" y="611196"/>
            <a:ext cx="21107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846773" y="1835269"/>
            <a:ext cx="3365253" cy="400069"/>
            <a:chOff x="802105" y="2134906"/>
            <a:chExt cx="3365253" cy="400069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802105" y="2134906"/>
              <a:ext cx="68480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611850" y="2134906"/>
              <a:ext cx="255550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>
                  <a:solidFill>
                    <a:schemeClr val="lt1"/>
                  </a:solidFill>
                </a:rPr>
                <a:t>연도 별 게임의 동향</a:t>
              </a:r>
              <a:endParaRPr sz="2000"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846773" y="2867753"/>
            <a:ext cx="4068122" cy="414775"/>
            <a:chOff x="802105" y="2134906"/>
            <a:chExt cx="3190582" cy="414775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802105" y="2134906"/>
              <a:ext cx="75373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437179" y="2149612"/>
              <a:ext cx="255550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>
                  <a:solidFill>
                    <a:schemeClr val="lt1"/>
                  </a:solidFill>
                </a:rPr>
                <a:t>국가 별 선호 장르 조사 </a:t>
              </a:r>
              <a:endParaRPr sz="2000"/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846773" y="3900237"/>
            <a:ext cx="3950081" cy="400069"/>
            <a:chOff x="802105" y="2134906"/>
            <a:chExt cx="3220120" cy="400069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802105" y="2134906"/>
              <a:ext cx="75693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466717" y="2134906"/>
              <a:ext cx="255550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>
                  <a:solidFill>
                    <a:schemeClr val="lt1"/>
                  </a:solidFill>
                </a:rPr>
                <a:t>판매량이 높은 게임 분석</a:t>
              </a:r>
              <a:endParaRPr sz="2000"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846773" y="4932721"/>
            <a:ext cx="3812175" cy="707846"/>
            <a:chOff x="802105" y="2134906"/>
            <a:chExt cx="3247765" cy="707846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802105" y="2134906"/>
              <a:ext cx="76174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494362" y="2134906"/>
              <a:ext cx="255550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상위 </a:t>
              </a:r>
              <a:r>
                <a:rPr lang="en-US" altLang="ko-K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lang="ko-KR" alt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 게임 회사 장르 분석</a:t>
              </a:r>
              <a:endParaRPr sz="2000"/>
            </a:p>
          </p:txBody>
        </p:sp>
      </p:grpSp>
      <p:grpSp>
        <p:nvGrpSpPr>
          <p:cNvPr id="2" name="Google Shape;105;p14">
            <a:extLst>
              <a:ext uri="{FF2B5EF4-FFF2-40B4-BE49-F238E27FC236}">
                <a16:creationId xmlns:a16="http://schemas.microsoft.com/office/drawing/2014/main" id="{098BF648-CA95-EF2E-BA03-DDF8E1F99EC5}"/>
              </a:ext>
            </a:extLst>
          </p:cNvPr>
          <p:cNvGrpSpPr/>
          <p:nvPr/>
        </p:nvGrpSpPr>
        <p:grpSpPr>
          <a:xfrm>
            <a:off x="846773" y="5965205"/>
            <a:ext cx="3812175" cy="400069"/>
            <a:chOff x="802105" y="2134906"/>
            <a:chExt cx="3247765" cy="400069"/>
          </a:xfrm>
        </p:grpSpPr>
        <p:sp>
          <p:nvSpPr>
            <p:cNvPr id="3" name="Google Shape;106;p14">
              <a:extLst>
                <a:ext uri="{FF2B5EF4-FFF2-40B4-BE49-F238E27FC236}">
                  <a16:creationId xmlns:a16="http://schemas.microsoft.com/office/drawing/2014/main" id="{601DAFAD-9172-EC2B-165F-29B68925624B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07;p14">
              <a:extLst>
                <a:ext uri="{FF2B5EF4-FFF2-40B4-BE49-F238E27FC236}">
                  <a16:creationId xmlns:a16="http://schemas.microsoft.com/office/drawing/2014/main" id="{C3FA775D-CB9C-04BF-D3B6-32470AD27DF5}"/>
                </a:ext>
              </a:extLst>
            </p:cNvPr>
            <p:cNvSpPr txBox="1"/>
            <p:nvPr/>
          </p:nvSpPr>
          <p:spPr>
            <a:xfrm>
              <a:off x="1494362" y="2134906"/>
              <a:ext cx="255550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>
                  <a:solidFill>
                    <a:schemeClr val="lt1"/>
                  </a:solidFill>
                </a:rPr>
                <a:t>결론</a:t>
              </a:r>
              <a:endParaRPr sz="20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32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554" name="Picture 2">
            <a:extLst>
              <a:ext uri="{FF2B5EF4-FFF2-40B4-BE49-F238E27FC236}">
                <a16:creationId xmlns:a16="http://schemas.microsoft.com/office/drawing/2014/main" id="{FDDB53EC-C11A-23A2-D1B7-39772F78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11" y="1502598"/>
            <a:ext cx="6645897" cy="518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13;p31">
            <a:extLst>
              <a:ext uri="{FF2B5EF4-FFF2-40B4-BE49-F238E27FC236}">
                <a16:creationId xmlns:a16="http://schemas.microsoft.com/office/drawing/2014/main" id="{1A716E37-4355-93C0-DC81-9FF6687E52A5}"/>
              </a:ext>
            </a:extLst>
          </p:cNvPr>
          <p:cNvSpPr txBox="1"/>
          <p:nvPr/>
        </p:nvSpPr>
        <p:spPr>
          <a:xfrm>
            <a:off x="4020303" y="643354"/>
            <a:ext cx="49113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r>
              <a:rPr lang="ko-KR" alt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년도 판매량이 높은 </a:t>
            </a:r>
            <a:r>
              <a:rPr lang="ko-KR" altLang="en-US" sz="2400">
                <a:solidFill>
                  <a:schemeClr val="accent2"/>
                </a:solidFill>
              </a:rPr>
              <a:t>게임 분석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5014831" y="476814"/>
            <a:ext cx="21623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분석방법</a:t>
            </a:r>
            <a:endParaRPr/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1C2AAC4-F823-3F4D-E667-1FDA0B685B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35083" y="2156689"/>
                <a:ext cx="3321834" cy="279238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sz="96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9600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</m:num>
                      <m:den>
                        <m:r>
                          <a:rPr lang="en-US" altLang="ko-KR" sz="9600" b="0" i="1" smtClean="0">
                            <a:latin typeface="Cambria Math" panose="02040503050406030204" pitchFamily="18" charset="0"/>
                          </a:rPr>
                          <m:t>𝐺𝑒𝑛𝑟𝑒</m:t>
                        </m:r>
                      </m:den>
                    </m:f>
                    <m:r>
                      <a:rPr lang="en-US" altLang="ko-KR" sz="9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960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1C2AAC4-F823-3F4D-E667-1FDA0B685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35083" y="2156689"/>
                <a:ext cx="3321834" cy="27923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30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5626842" y="575943"/>
            <a:ext cx="22058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Electronic Arts</a:t>
            </a:r>
            <a:endParaRPr sz="2400"/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460" name="Picture 4">
            <a:extLst>
              <a:ext uri="{FF2B5EF4-FFF2-40B4-BE49-F238E27FC236}">
                <a16:creationId xmlns:a16="http://schemas.microsoft.com/office/drawing/2014/main" id="{62018E6D-FA81-13DD-AA7E-0BF0BFF3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07" y="1743616"/>
            <a:ext cx="5086350" cy="41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443959-A694-5B69-0C5B-4027194E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916" y="1600522"/>
            <a:ext cx="920684" cy="44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5854488" y="614346"/>
            <a:ext cx="154465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chemeClr val="accent2"/>
                </a:solidFill>
              </a:rPr>
              <a:t>Activision</a:t>
            </a:r>
            <a:endParaRPr sz="2400"/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508" name="Picture 4">
            <a:extLst>
              <a:ext uri="{FF2B5EF4-FFF2-40B4-BE49-F238E27FC236}">
                <a16:creationId xmlns:a16="http://schemas.microsoft.com/office/drawing/2014/main" id="{1BCA7254-7647-6ED9-3C21-890EC8039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376" y="1743611"/>
            <a:ext cx="4226253" cy="41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B9A131-B000-3218-D472-2617A50EE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1873885"/>
            <a:ext cx="1131118" cy="33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5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6096000" y="643354"/>
            <a:ext cx="1219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Ubisoft</a:t>
            </a:r>
            <a:endParaRPr sz="2400"/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486" name="Picture 6">
            <a:extLst>
              <a:ext uri="{FF2B5EF4-FFF2-40B4-BE49-F238E27FC236}">
                <a16:creationId xmlns:a16="http://schemas.microsoft.com/office/drawing/2014/main" id="{EC1ED4C2-3774-CB95-7E42-27CFC362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53" y="1882560"/>
            <a:ext cx="4569006" cy="38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1405C0-45E7-639F-07BE-DA69D0F7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101" y="1456588"/>
            <a:ext cx="888951" cy="47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8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5112242" y="635655"/>
            <a:ext cx="292882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Bethesda Softworks</a:t>
            </a:r>
            <a:endParaRPr sz="2400"/>
          </a:p>
        </p:txBody>
      </p:sp>
      <p:cxnSp>
        <p:nvCxnSpPr>
          <p:cNvPr id="714" name="Google Shape;714;p31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E5E4349-E20B-FC2B-19DB-46ED466C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49" y="1758008"/>
            <a:ext cx="4521282" cy="40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E94FAE-08EB-1F7F-BAE4-0423596D2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761572"/>
            <a:ext cx="729187" cy="19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4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4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4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4"/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4"/>
          <p:cNvSpPr txBox="1"/>
          <p:nvPr/>
        </p:nvSpPr>
        <p:spPr>
          <a:xfrm>
            <a:off x="5791014" y="643354"/>
            <a:ext cx="8358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chemeClr val="accent2"/>
                </a:solidFill>
              </a:rPr>
              <a:t>종합</a:t>
            </a:r>
            <a:endParaRPr sz="2400"/>
          </a:p>
        </p:txBody>
      </p:sp>
      <p:cxnSp>
        <p:nvCxnSpPr>
          <p:cNvPr id="1027" name="Google Shape;1027;p34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" name="Google Shape;1028;p34"/>
          <p:cNvSpPr/>
          <p:nvPr/>
        </p:nvSpPr>
        <p:spPr>
          <a:xfrm>
            <a:off x="1274833" y="5422621"/>
            <a:ext cx="20944" cy="99483"/>
          </a:xfrm>
          <a:custGeom>
            <a:avLst/>
            <a:gdLst/>
            <a:ahLst/>
            <a:cxnLst/>
            <a:rect l="l" t="t" r="r" b="b"/>
            <a:pathLst>
              <a:path w="24384" h="115824" extrusionOk="0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rgbClr val="3A383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4"/>
          <p:cNvSpPr/>
          <p:nvPr/>
        </p:nvSpPr>
        <p:spPr>
          <a:xfrm>
            <a:off x="1061630" y="2002885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4"/>
          <p:cNvSpPr txBox="1"/>
          <p:nvPr/>
        </p:nvSpPr>
        <p:spPr>
          <a:xfrm>
            <a:off x="1469244" y="5016385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dk1"/>
                </a:solidFill>
              </a:rPr>
              <a:t>롤플레잉게임</a:t>
            </a:r>
            <a:r>
              <a:rPr lang="en-US" altLang="ko-KR" sz="1800">
                <a:solidFill>
                  <a:schemeClr val="dk1"/>
                </a:solidFill>
              </a:rPr>
              <a:t>(RPG)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4"/>
          <p:cNvSpPr/>
          <p:nvPr/>
        </p:nvSpPr>
        <p:spPr>
          <a:xfrm>
            <a:off x="4807893" y="2002885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5009629" y="5016385"/>
            <a:ext cx="28186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dk1"/>
                </a:solidFill>
              </a:rPr>
              <a:t>슈팅게임 </a:t>
            </a:r>
            <a:r>
              <a:rPr lang="en-US" altLang="ko-KR" sz="1800">
                <a:solidFill>
                  <a:schemeClr val="dk1"/>
                </a:solidFill>
              </a:rPr>
              <a:t>(shooter game)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4"/>
          <p:cNvSpPr/>
          <p:nvPr/>
        </p:nvSpPr>
        <p:spPr>
          <a:xfrm>
            <a:off x="8554155" y="2002885"/>
            <a:ext cx="2947543" cy="285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8662194" y="5016384"/>
            <a:ext cx="27314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전략게임</a:t>
            </a:r>
            <a:r>
              <a:rPr lang="en-US" alt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(strategy game)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50" name="Picture 2" descr="롤플레잉 게임 RPG의 사전적 정의와 의미 : 네이버 블로그">
            <a:extLst>
              <a:ext uri="{FF2B5EF4-FFF2-40B4-BE49-F238E27FC236}">
                <a16:creationId xmlns:a16="http://schemas.microsoft.com/office/drawing/2014/main" id="{8D37975B-7B94-0ACD-DB33-D3CF3D42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93" y="2002885"/>
            <a:ext cx="2906436" cy="287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Top 10 best FPS games 2020 | Green Man Gaming">
            <a:extLst>
              <a:ext uri="{FF2B5EF4-FFF2-40B4-BE49-F238E27FC236}">
                <a16:creationId xmlns:a16="http://schemas.microsoft.com/office/drawing/2014/main" id="{EE889936-DE2B-EB62-189E-94A71D7F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64" y="2002886"/>
            <a:ext cx="2906435" cy="285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Best strategy games on Nintendo Switch 2022 | iMore">
            <a:extLst>
              <a:ext uri="{FF2B5EF4-FFF2-40B4-BE49-F238E27FC236}">
                <a16:creationId xmlns:a16="http://schemas.microsoft.com/office/drawing/2014/main" id="{75198986-88A4-ABAE-5D21-AE81F3C5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54" y="2002885"/>
            <a:ext cx="2944544" cy="285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4094787" y="2073413"/>
            <a:ext cx="3714478" cy="1699515"/>
            <a:chOff x="4238760" y="2117558"/>
            <a:chExt cx="3714478" cy="1699515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en-US" altLang="ko-KR" sz="540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ko-KR" sz="540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54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4238760" y="3109227"/>
              <a:ext cx="371447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>
                  <a:solidFill>
                    <a:schemeClr val="lt1"/>
                  </a:solidFill>
                </a:rPr>
                <a:t>결론</a:t>
              </a:r>
              <a:endParaRPr lang="ko-KR" alt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318623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38"/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1067" name="Google Shape;1067;p38"/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「</a:t>
              </a:r>
              <a:endParaRPr/>
            </a:p>
          </p:txBody>
        </p:sp>
        <p:sp>
          <p:nvSpPr>
            <p:cNvPr id="1068" name="Google Shape;1068;p38"/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」 </a:t>
              </a:r>
              <a:endParaRPr/>
            </a:p>
          </p:txBody>
        </p:sp>
      </p:grpSp>
      <p:sp>
        <p:nvSpPr>
          <p:cNvPr id="1069" name="Google Shape;1069;p38"/>
          <p:cNvSpPr txBox="1"/>
          <p:nvPr/>
        </p:nvSpPr>
        <p:spPr>
          <a:xfrm>
            <a:off x="3693153" y="2606914"/>
            <a:ext cx="4643133" cy="192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어떤 게임을 만들어야 할까</a:t>
            </a:r>
            <a:r>
              <a:rPr lang="en-US" altLang="ko-KR" sz="5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5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Google Shape;1077;p39"/>
          <p:cNvCxnSpPr/>
          <p:nvPr/>
        </p:nvCxnSpPr>
        <p:spPr>
          <a:xfrm>
            <a:off x="636272" y="2523663"/>
            <a:ext cx="545972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8" name="Google Shape;1078;p39"/>
          <p:cNvSpPr txBox="1"/>
          <p:nvPr/>
        </p:nvSpPr>
        <p:spPr>
          <a:xfrm>
            <a:off x="636272" y="28382"/>
            <a:ext cx="1795843" cy="26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6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55;p36">
            <a:extLst>
              <a:ext uri="{FF2B5EF4-FFF2-40B4-BE49-F238E27FC236}">
                <a16:creationId xmlns:a16="http://schemas.microsoft.com/office/drawing/2014/main" id="{43F42EBF-79D7-47A1-2D95-430681919722}"/>
              </a:ext>
            </a:extLst>
          </p:cNvPr>
          <p:cNvSpPr txBox="1"/>
          <p:nvPr/>
        </p:nvSpPr>
        <p:spPr>
          <a:xfrm>
            <a:off x="2432115" y="1059433"/>
            <a:ext cx="34547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>
                <a:solidFill>
                  <a:schemeClr val="accent2"/>
                </a:solidFill>
              </a:rPr>
              <a:t>멀티 플랫폼 게임</a:t>
            </a:r>
            <a:endParaRPr/>
          </a:p>
        </p:txBody>
      </p:sp>
      <p:pic>
        <p:nvPicPr>
          <p:cNvPr id="28676" name="Picture 4" descr="2020 최고 인기 게임 '어몽 어스' , 스팀 PC방 입점 - 전자신문">
            <a:extLst>
              <a:ext uri="{FF2B5EF4-FFF2-40B4-BE49-F238E27FC236}">
                <a16:creationId xmlns:a16="http://schemas.microsoft.com/office/drawing/2014/main" id="{651D4384-F9B0-9251-EB6C-3043CF83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2" y="2592323"/>
            <a:ext cx="2333171" cy="198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Apex 레전드 - 나무위키">
            <a:extLst>
              <a:ext uri="{FF2B5EF4-FFF2-40B4-BE49-F238E27FC236}">
                <a16:creationId xmlns:a16="http://schemas.microsoft.com/office/drawing/2014/main" id="{8A43B739-0E96-16AF-A3D2-716FDE12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82" y="2592323"/>
            <a:ext cx="2188612" cy="198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0" name="Picture 8">
            <a:extLst>
              <a:ext uri="{FF2B5EF4-FFF2-40B4-BE49-F238E27FC236}">
                <a16:creationId xmlns:a16="http://schemas.microsoft.com/office/drawing/2014/main" id="{3D7FBA7B-D9B3-68B3-8E94-C271E6C7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7" y="0"/>
            <a:ext cx="462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2" name="Picture 10" descr="오버워치 - Home | Facebook">
            <a:extLst>
              <a:ext uri="{FF2B5EF4-FFF2-40B4-BE49-F238E27FC236}">
                <a16:creationId xmlns:a16="http://schemas.microsoft.com/office/drawing/2014/main" id="{2B7A62E5-D0DE-27AF-DAB2-D86BFE12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35" y="4650085"/>
            <a:ext cx="1890320" cy="18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4094787" y="2073413"/>
            <a:ext cx="3714478" cy="2315068"/>
            <a:chOff x="4238760" y="2117558"/>
            <a:chExt cx="3714478" cy="2315068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Part 1.</a:t>
              </a:r>
              <a:endParaRPr sz="54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4238760" y="3109227"/>
              <a:ext cx="3714478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>
                  <a:solidFill>
                    <a:schemeClr val="lt1"/>
                  </a:solidFill>
                </a:rPr>
                <a:t>연도 별 게임 동향</a:t>
              </a:r>
              <a:endParaRPr lang="ko-KR" altLang="en-US" sz="40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4" name="Picture 8">
            <a:extLst>
              <a:ext uri="{FF2B5EF4-FFF2-40B4-BE49-F238E27FC236}">
                <a16:creationId xmlns:a16="http://schemas.microsoft.com/office/drawing/2014/main" id="{B322EA63-1DFB-D357-58FE-7E0CAAED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916" y="-1"/>
            <a:ext cx="477970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Google Shape;1084;p40"/>
          <p:cNvSpPr txBox="1"/>
          <p:nvPr/>
        </p:nvSpPr>
        <p:spPr>
          <a:xfrm>
            <a:off x="636272" y="-72655"/>
            <a:ext cx="1848583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6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6" name="Google Shape;1086;p40"/>
          <p:cNvGrpSpPr/>
          <p:nvPr/>
        </p:nvGrpSpPr>
        <p:grpSpPr>
          <a:xfrm>
            <a:off x="636272" y="705005"/>
            <a:ext cx="5459728" cy="1607891"/>
            <a:chOff x="636272" y="751787"/>
            <a:chExt cx="5459728" cy="2154948"/>
          </a:xfrm>
        </p:grpSpPr>
        <p:sp>
          <p:nvSpPr>
            <p:cNvPr id="1088" name="Google Shape;1088;p40"/>
            <p:cNvSpPr txBox="1"/>
            <p:nvPr/>
          </p:nvSpPr>
          <p:spPr>
            <a:xfrm>
              <a:off x="2380230" y="751787"/>
              <a:ext cx="2578269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3A3838"/>
                  </a:solidFill>
                </a:rPr>
                <a:t>Action,</a:t>
              </a:r>
              <a:r>
                <a:rPr lang="ko-KR" altLang="en-US" sz="3200">
                  <a:solidFill>
                    <a:srgbClr val="3A3838"/>
                  </a:solidFill>
                </a:rPr>
                <a:t> </a:t>
              </a:r>
              <a:r>
                <a:rPr lang="en-US" altLang="ko-KR" sz="3200">
                  <a:solidFill>
                    <a:srgbClr val="3A3838"/>
                  </a:solidFill>
                </a:rPr>
                <a:t>RPG,</a:t>
              </a:r>
              <a:r>
                <a:rPr lang="ko-KR" altLang="en-US" sz="3200">
                  <a:solidFill>
                    <a:srgbClr val="3A3838"/>
                  </a:solidFill>
                </a:rPr>
                <a:t> </a:t>
              </a:r>
              <a:r>
                <a:rPr lang="en-US" altLang="ko-KR" sz="3200">
                  <a:solidFill>
                    <a:srgbClr val="3A3838"/>
                  </a:solidFill>
                </a:rPr>
                <a:t>Shooting</a:t>
              </a:r>
              <a:endParaRPr/>
            </a:p>
          </p:txBody>
        </p:sp>
        <p:cxnSp>
          <p:nvCxnSpPr>
            <p:cNvPr id="1089" name="Google Shape;1089;p40"/>
            <p:cNvCxnSpPr/>
            <p:nvPr/>
          </p:nvCxnSpPr>
          <p:spPr>
            <a:xfrm>
              <a:off x="636272" y="2906735"/>
              <a:ext cx="545972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9698" name="Picture 2" descr="배틀그라운드 무료 서비스 시작…“모두를 위한 배그 시대” | 서울신문">
            <a:extLst>
              <a:ext uri="{FF2B5EF4-FFF2-40B4-BE49-F238E27FC236}">
                <a16:creationId xmlns:a16="http://schemas.microsoft.com/office/drawing/2014/main" id="{41EE612C-76AA-C1EF-6393-CAE03839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94" y="3378389"/>
            <a:ext cx="2356759" cy="19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게임인사이트 모바일 사이트, 로스트아크의 플랫폼 확장, 성공 가능성은?">
            <a:extLst>
              <a:ext uri="{FF2B5EF4-FFF2-40B4-BE49-F238E27FC236}">
                <a16:creationId xmlns:a16="http://schemas.microsoft.com/office/drawing/2014/main" id="{51B197C4-541C-F2B2-2F7F-389BB256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05" y="3428998"/>
            <a:ext cx="2212962" cy="194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2"/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1"/>
          <p:cNvSpPr/>
          <p:nvPr/>
        </p:nvSpPr>
        <p:spPr>
          <a:xfrm>
            <a:off x="6166177" y="1380295"/>
            <a:ext cx="4064000" cy="5208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1"/>
          <p:cNvSpPr/>
          <p:nvPr/>
        </p:nvSpPr>
        <p:spPr>
          <a:xfrm>
            <a:off x="2102177" y="1380295"/>
            <a:ext cx="4064000" cy="5208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2473746" y="3627488"/>
            <a:ext cx="339040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게임의 수익구조</a:t>
            </a:r>
            <a:endParaRPr sz="32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1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" name="Google Shape;1027;p34">
            <a:extLst>
              <a:ext uri="{FF2B5EF4-FFF2-40B4-BE49-F238E27FC236}">
                <a16:creationId xmlns:a16="http://schemas.microsoft.com/office/drawing/2014/main" id="{8194B59B-1880-5409-A8D4-99A36AC74459}"/>
              </a:ext>
            </a:extLst>
          </p:cNvPr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707;p31">
            <a:extLst>
              <a:ext uri="{FF2B5EF4-FFF2-40B4-BE49-F238E27FC236}">
                <a16:creationId xmlns:a16="http://schemas.microsoft.com/office/drawing/2014/main" id="{E40374E1-F7AE-09FF-B945-8357CCD4BA4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08;p31">
            <a:extLst>
              <a:ext uri="{FF2B5EF4-FFF2-40B4-BE49-F238E27FC236}">
                <a16:creationId xmlns:a16="http://schemas.microsoft.com/office/drawing/2014/main" id="{E479D22F-0A63-E7ED-4B44-82DB15D51A0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09;p31">
            <a:extLst>
              <a:ext uri="{FF2B5EF4-FFF2-40B4-BE49-F238E27FC236}">
                <a16:creationId xmlns:a16="http://schemas.microsoft.com/office/drawing/2014/main" id="{AEB87F6A-8E05-369D-2010-8EC9854BB353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10;p31">
            <a:extLst>
              <a:ext uri="{FF2B5EF4-FFF2-40B4-BE49-F238E27FC236}">
                <a16:creationId xmlns:a16="http://schemas.microsoft.com/office/drawing/2014/main" id="{72613651-0AE5-0556-358E-4C3F8DDCEE19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11;p31">
            <a:extLst>
              <a:ext uri="{FF2B5EF4-FFF2-40B4-BE49-F238E27FC236}">
                <a16:creationId xmlns:a16="http://schemas.microsoft.com/office/drawing/2014/main" id="{BFA12B7F-A8E5-0298-D7F2-FD0473BF82D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13;p31">
            <a:extLst>
              <a:ext uri="{FF2B5EF4-FFF2-40B4-BE49-F238E27FC236}">
                <a16:creationId xmlns:a16="http://schemas.microsoft.com/office/drawing/2014/main" id="{A414FFE3-A41B-55C7-8AED-BD6A8FD4B132}"/>
              </a:ext>
            </a:extLst>
          </p:cNvPr>
          <p:cNvSpPr txBox="1"/>
          <p:nvPr/>
        </p:nvSpPr>
        <p:spPr>
          <a:xfrm>
            <a:off x="5112242" y="635655"/>
            <a:ext cx="292882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chemeClr val="accent2"/>
                </a:solidFill>
              </a:rPr>
              <a:t>더 조사해야 할 것</a:t>
            </a:r>
            <a:endParaRPr sz="2400"/>
          </a:p>
        </p:txBody>
      </p:sp>
      <p:sp>
        <p:nvSpPr>
          <p:cNvPr id="9" name="Google Shape;1100;p41">
            <a:extLst>
              <a:ext uri="{FF2B5EF4-FFF2-40B4-BE49-F238E27FC236}">
                <a16:creationId xmlns:a16="http://schemas.microsoft.com/office/drawing/2014/main" id="{BEF19EF2-BDC1-3AA4-5DF8-1C5A50F608E5}"/>
              </a:ext>
            </a:extLst>
          </p:cNvPr>
          <p:cNvSpPr txBox="1"/>
          <p:nvPr/>
        </p:nvSpPr>
        <p:spPr>
          <a:xfrm>
            <a:off x="6249951" y="3627488"/>
            <a:ext cx="3980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동서양 게임 선호도 </a:t>
            </a:r>
            <a:endParaRPr sz="32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그래픽 12" descr="클립보드 단색으로 채워진">
            <a:extLst>
              <a:ext uri="{FF2B5EF4-FFF2-40B4-BE49-F238E27FC236}">
                <a16:creationId xmlns:a16="http://schemas.microsoft.com/office/drawing/2014/main" id="{BE513487-F676-6680-B8EB-9C4EA860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7657" y="1683016"/>
            <a:ext cx="914400" cy="914400"/>
          </a:xfrm>
          <a:prstGeom prst="rect">
            <a:avLst/>
          </a:prstGeom>
        </p:spPr>
      </p:pic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9E24D4B6-DFB4-5309-C196-A23CBC293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1657" y="168301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792171" y="614346"/>
            <a:ext cx="56692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2010~2016</a:t>
            </a:r>
            <a:r>
              <a:rPr lang="ko-KR" altLang="en-US" sz="2400"/>
              <a:t>년 까지의 게임장르 동향</a:t>
            </a:r>
            <a:endParaRPr sz="2400"/>
          </a:p>
        </p:txBody>
      </p:sp>
      <p:cxnSp>
        <p:nvCxnSpPr>
          <p:cNvPr id="128" name="Google Shape;128;p16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A7057632-A317-6C9A-CF72-9747FAB7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53" y="1551207"/>
            <a:ext cx="7115493" cy="47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558390" y="614346"/>
            <a:ext cx="50752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/>
              <a:t>2010~2016</a:t>
            </a:r>
            <a:r>
              <a:rPr lang="ko-KR" altLang="en-US" sz="2400"/>
              <a:t>년 까지의 게임장르 동향</a:t>
            </a:r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2C0DE73E-A241-CF59-F2FF-F83D4EEA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68" y="1525620"/>
            <a:ext cx="5518463" cy="42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558390" y="614346"/>
            <a:ext cx="50752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/>
              <a:t>2010~2016</a:t>
            </a:r>
            <a:r>
              <a:rPr lang="ko-KR" altLang="en-US" sz="2400"/>
              <a:t>년 까지의 게임장르 동향</a:t>
            </a:r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148" name="Picture 4">
            <a:extLst>
              <a:ext uri="{FF2B5EF4-FFF2-40B4-BE49-F238E27FC236}">
                <a16:creationId xmlns:a16="http://schemas.microsoft.com/office/drawing/2014/main" id="{C128195A-B8E6-F5E1-5508-21DFC43E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62" y="1551207"/>
            <a:ext cx="6953675" cy="45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828071" y="614346"/>
            <a:ext cx="50752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/>
              <a:t>2010~2016</a:t>
            </a:r>
            <a:r>
              <a:rPr lang="ko-KR" altLang="en-US" sz="2400"/>
              <a:t>년 까지의 플랫폼 동향</a:t>
            </a:r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340BE6C2-1AD7-6B75-7A15-A796E4FA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84" y="1551206"/>
            <a:ext cx="6862662" cy="45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4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828071" y="614346"/>
            <a:ext cx="50752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/>
              <a:t>2010~2016</a:t>
            </a:r>
            <a:r>
              <a:rPr lang="ko-KR" altLang="en-US" sz="2400"/>
              <a:t>년 까지의 플랫폼 동향</a:t>
            </a:r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879B13EF-4201-C1F0-AE48-2F86DBB6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89" y="1529895"/>
            <a:ext cx="7130221" cy="46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6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1,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828071" y="614346"/>
            <a:ext cx="50752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/>
              <a:t>2010~2016</a:t>
            </a:r>
            <a:r>
              <a:rPr lang="ko-KR" altLang="en-US" sz="2400"/>
              <a:t>년 까지의 플랫폼 동향</a:t>
            </a:r>
          </a:p>
        </p:txBody>
      </p:sp>
      <p:cxnSp>
        <p:nvCxnSpPr>
          <p:cNvPr id="154" name="Google Shape;154;p17"/>
          <p:cNvCxnSpPr/>
          <p:nvPr/>
        </p:nvCxnSpPr>
        <p:spPr>
          <a:xfrm>
            <a:off x="1061630" y="1097280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ADB8814-DC6C-6A12-CC45-BC981BA0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42" y="1551207"/>
            <a:ext cx="6903915" cy="449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1328</Words>
  <Application>Microsoft Office PowerPoint</Application>
  <PresentationFormat>와이드스크린</PresentationFormat>
  <Paragraphs>109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Sales/Genre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원종현</dc:creator>
  <cp:lastModifiedBy>원 종현</cp:lastModifiedBy>
  <cp:revision>44</cp:revision>
  <dcterms:modified xsi:type="dcterms:W3CDTF">2022-11-03T06:48:31Z</dcterms:modified>
</cp:coreProperties>
</file>