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6858000" cx="12192000"/>
  <p:notesSz cx="6858000" cy="9144000"/>
  <p:embeddedFontLst>
    <p:embeddedFont>
      <p:font typeface="Roboto"/>
      <p:regular r:id="rId47"/>
      <p:bold r:id="rId48"/>
      <p:italic r:id="rId49"/>
      <p:boldItalic r:id="rId50"/>
    </p:embeddedFont>
    <p:embeddedFont>
      <p:font typeface="Source Code Pro"/>
      <p:regular r:id="rId51"/>
      <p:bold r:id="rId52"/>
      <p:italic r:id="rId53"/>
      <p:boldItalic r:id="rId54"/>
    </p:embeddedFont>
    <p:embeddedFont>
      <p:font typeface="Oswald"/>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2273">
          <p15:clr>
            <a:srgbClr val="A4A3A4"/>
          </p15:clr>
        </p15:guide>
        <p15:guide id="4" orient="horz" pos="2364">
          <p15:clr>
            <a:srgbClr val="A4A3A4"/>
          </p15:clr>
        </p15:guide>
      </p15:sldGuideLst>
    </p:ext>
    <p:ext uri="http://customooxmlschemas.google.com/">
      <go:slidesCustomData xmlns:go="http://customooxmlschemas.google.com/" r:id="rId57" roundtripDataSignature="AMtx7mj0cRY0rQC1hhX10oCq4GtPVvmZ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285FD6-1FEC-4DCB-BCDB-531B569EB170}">
  <a:tblStyle styleId="{30285FD6-1FEC-4DCB-BCDB-531B569EB170}"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6E6E6"/>
          </a:solidFill>
        </a:fill>
      </a:tcStyle>
    </a:band1H>
    <a:band2H>
      <a:tcTxStyle b="off" i="off"/>
    </a:band2H>
    <a:band1V>
      <a:tcTxStyle b="off" i="off"/>
      <a:tcStyle>
        <a:fill>
          <a:solidFill>
            <a:srgbClr val="E6E6E6"/>
          </a:solidFill>
        </a:fill>
      </a:tcStyle>
    </a:band1V>
    <a:band2V>
      <a:tcTxStyle b="off" i="off"/>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Calibri"/>
          <a:ea typeface="Calibri"/>
          <a:cs typeface="Calibri"/>
        </a:font>
        <a:schemeClr val="dk1"/>
      </a:tcTxStyle>
    </a:seCell>
    <a:swCell>
      <a:tcTxStyle b="on" i="off">
        <a:font>
          <a:latin typeface="Calibri"/>
          <a:ea typeface="Calibri"/>
          <a:cs typeface="Calibri"/>
        </a:font>
        <a:schemeClr val="dk1"/>
      </a:tcTxStyle>
    </a:swCell>
    <a:firstRow>
      <a:tcTxStyle b="on" i="off">
        <a:font>
          <a:latin typeface="Calibri"/>
          <a:ea typeface="Calibri"/>
          <a:cs typeface="Calibri"/>
        </a:font>
        <a:schemeClr val="lt1"/>
      </a:tcTxStyle>
      <a:tcStyle>
        <a:tcBdr>
          <a:bottom>
            <a:ln cap="flat" cmpd="sng" w="25400">
              <a:solidFill>
                <a:schemeClr val="dk1"/>
              </a:solidFill>
              <a:prstDash val="solid"/>
              <a:round/>
              <a:headEnd len="sm" w="sm" type="none"/>
              <a:tailEnd len="sm" w="sm" type="none"/>
            </a:ln>
          </a:bottom>
        </a:tcBdr>
        <a:fill>
          <a:solidFill>
            <a:schemeClr val="dk1"/>
          </a:solidFill>
        </a:fill>
      </a:tcStyle>
    </a:firstRow>
    <a:neCell>
      <a:tcTxStyle b="off" i="off"/>
    </a:neCell>
    <a:nwCell>
      <a:tcTxStyle b="off" i="off"/>
    </a:nwCell>
  </a:tblStyle>
  <a:tblStyle styleId="{6399B95A-5727-43CC-90DF-311CDF23FEB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2273" orient="horz"/>
        <p:guide pos="236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SourceCodePro-regular.fntdata"/><Relationship Id="rId50" Type="http://schemas.openxmlformats.org/officeDocument/2006/relationships/font" Target="fonts/Roboto-boldItalic.fntdata"/><Relationship Id="rId53" Type="http://schemas.openxmlformats.org/officeDocument/2006/relationships/font" Target="fonts/SourceCodePro-italic.fntdata"/><Relationship Id="rId52" Type="http://schemas.openxmlformats.org/officeDocument/2006/relationships/font" Target="fonts/SourceCodePro-bold.fntdata"/><Relationship Id="rId11" Type="http://schemas.openxmlformats.org/officeDocument/2006/relationships/slide" Target="slides/slide5.xml"/><Relationship Id="rId55" Type="http://schemas.openxmlformats.org/officeDocument/2006/relationships/font" Target="fonts/Oswald-regular.fntdata"/><Relationship Id="rId10" Type="http://schemas.openxmlformats.org/officeDocument/2006/relationships/slide" Target="slides/slide4.xml"/><Relationship Id="rId54" Type="http://schemas.openxmlformats.org/officeDocument/2006/relationships/font" Target="fonts/SourceCodePro-boldItalic.fntdata"/><Relationship Id="rId13" Type="http://schemas.openxmlformats.org/officeDocument/2006/relationships/slide" Target="slides/slide7.xml"/><Relationship Id="rId57" Type="http://customschemas.google.com/relationships/presentationmetadata" Target="metadata"/><Relationship Id="rId12" Type="http://schemas.openxmlformats.org/officeDocument/2006/relationships/slide" Target="slides/slide6.xml"/><Relationship Id="rId56" Type="http://schemas.openxmlformats.org/officeDocument/2006/relationships/font" Target="fonts/Oswald-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K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4cb77f799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g124cb77f799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g124cb77f799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ko-KR">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데이터를 훈련데이터와 검증데이터로 8대 2의 비율로 분리합니다. </a:t>
            </a:r>
            <a:br>
              <a:rPr lang="ko-KR"/>
            </a:br>
            <a:r>
              <a:rPr lang="ko-KR"/>
              <a:t>훈련 데이터로 모델을 훈련시키고 검증 데이터로 오차를 측정해야 하기 때문에 훈련 데이터와 검증 데이터의 레이블 비는 일정해야 합니다.</a:t>
            </a:r>
            <a:endParaRPr/>
          </a:p>
        </p:txBody>
      </p:sp>
      <p:sp>
        <p:nvSpPr>
          <p:cNvPr id="171" name="Google Shape;17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텍스트의 전처리는 문장 분류에 영향을 주지 않는 문자, 숫자, 영어를 간소화하는 방향으로 진행했습니다. </a:t>
            </a:r>
            <a:br>
              <a:rPr lang="ko-KR"/>
            </a:br>
            <a:r>
              <a:rPr lang="ko-KR"/>
              <a:t>특수 문자는 제거하고 숫자와 영어는 각각 a와 1로 교체했습니다.</a:t>
            </a:r>
            <a:endParaRPr/>
          </a:p>
        </p:txBody>
      </p:sp>
      <p:sp>
        <p:nvSpPr>
          <p:cNvPr id="206" name="Google Shape;2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앞서 말씀드린 것처럼 특정 카테고리에 데이터가 쏠려있어 수가 적은 카테고리는 증강으로 늘리고 수가 많은 카테고리는 언더샘플링 과정을 거쳐 불균형을 완화하고자 했습니다.</a:t>
            </a:r>
            <a:endParaRPr/>
          </a:p>
          <a:p>
            <a:pPr indent="0" lvl="0" marL="0" rtl="0" algn="l">
              <a:lnSpc>
                <a:spcPct val="100000"/>
              </a:lnSpc>
              <a:spcBef>
                <a:spcPts val="360"/>
              </a:spcBef>
              <a:spcAft>
                <a:spcPts val="0"/>
              </a:spcAft>
              <a:buSzPts val="1400"/>
              <a:buNone/>
            </a:pPr>
            <a:r>
              <a:rPr lang="ko-KR"/>
              <a:t>역번역은 문장을 특정 언어로 번역한 뒤 그 문장을 다시 본래의 언어로 번역해서 문장은 다르지만 그 의미는 같은 문장을 만들어 증폭시키는 과정입니다. 왼쪽 이미지처럼 I have no time을 프랑스어로 역번역을 진행해 I do not have time이라는 의미가 비슷한 다른 문장을 만드는 것을 역번역이라 합니다. Random Swap과 Random Deletion은 각각 문장 내 단어를 교체하고 임의로 제거해 새로운 문장을 만드는 과정입니다. 이렇게 증강한 데이터로부터 특정 카테고리만 언더샘플링을 진행해 불균형을 해소하고자 했습니다.</a:t>
            </a:r>
            <a:endParaRPr/>
          </a:p>
        </p:txBody>
      </p:sp>
      <p:sp>
        <p:nvSpPr>
          <p:cNvPr id="221" name="Google Shape;22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역번역은 허깅페이스 다국어 역번역 모델인 facebook/m2m100을 이용했습니다.</a:t>
            </a:r>
            <a:endParaRPr/>
          </a:p>
        </p:txBody>
      </p:sp>
      <p:sp>
        <p:nvSpPr>
          <p:cNvPr id="238" name="Google Shape;23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역번역은 한국어 -&gt; 영어 -&gt; 한국어 순으로 번역을 진행했으며 -ㅂ니다. 같은 번역체가 문장 분류에 방해가 될 것 같아 수가 200개 정도로 매우 적은 예측, 미정만 역번역한 뒤 따로 전처리를 진행했습니다.</a:t>
            </a:r>
            <a:endParaRPr/>
          </a:p>
        </p:txBody>
      </p:sp>
      <p:sp>
        <p:nvSpPr>
          <p:cNvPr id="251" name="Google Shape;25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역번역으로 증강할 예측, 미정 카테고리는 총 440문장이 있습니다.</a:t>
            </a:r>
            <a:endParaRPr/>
          </a:p>
        </p:txBody>
      </p:sp>
      <p:sp>
        <p:nvSpPr>
          <p:cNvPr id="269" name="Google Shape;26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440문장을 역번역으로 증강하고 번역문 중 번역이 잘 된 328문장을 골랐습니다.</a:t>
            </a:r>
            <a:endParaRPr/>
          </a:p>
        </p:txBody>
      </p:sp>
      <p:sp>
        <p:nvSpPr>
          <p:cNvPr id="281" name="Google Shape;28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증강문장까지 포함해서 예측, 미정 카테고리의 문장 수는 768문장입니다.</a:t>
            </a:r>
            <a:endParaRPr/>
          </a:p>
        </p:txBody>
      </p:sp>
      <p:sp>
        <p:nvSpPr>
          <p:cNvPr id="293" name="Google Shape;29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다음은 Random Deletion과정을 어떻게 진행했는지 보겠습니다. 임의로 제거해도 의미 변화가 적은 불용어를 임의로 제거하기 위해 텍스트마이닝을 위한 한국어 불용어 목록 연구 논문을 참고해서 감탄사, 접속부사, 관형사, 의존명사, 대명사를 불용어로 임의로 제거해 문장을 생성했습니다.</a:t>
            </a:r>
            <a:endParaRPr/>
          </a:p>
        </p:txBody>
      </p:sp>
      <p:sp>
        <p:nvSpPr>
          <p:cNvPr id="305" name="Google Shape;30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또한 조사, 부사, 수식어 등을 임의로 제거한 문장을 생성하기 위해 Spacy ko_core_news_sm을 이용했습니다. token.pos_와 token.dep_를 통해 품사를 구분하고 token.lemma_를 통해 조사, 어간, 어미 등을 구분할 수 있습니다.</a:t>
            </a:r>
            <a:endParaRPr/>
          </a:p>
        </p:txBody>
      </p:sp>
      <p:sp>
        <p:nvSpPr>
          <p:cNvPr id="319" name="Google Shape;31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2" name="Google Shape;7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불용어사전과 스페이시 라이브러리를 이용해 일정 확률로 임의의 단어를 제거하는 random_deletion함수를 만들었습니다. “하늘을 나는 꼬마 자동차 붕붕을 봤어”를 “하늘 나는 자동차 붕붕 봤어”라는 문장을 만드는 것을 확인할 수 있습니다.</a:t>
            </a:r>
            <a:endParaRPr/>
          </a:p>
        </p:txBody>
      </p:sp>
      <p:sp>
        <p:nvSpPr>
          <p:cNvPr id="331" name="Google Shape;33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임의의 단어를 교체하는 Random Swap은 양 끝 단어를 제외하고 교체를 진행했습니다. 서술어가 문장 분류에 중요한 역할을 할 것이라 생각했기 때문입니다.</a:t>
            </a:r>
            <a:endParaRPr/>
          </a:p>
        </p:txBody>
      </p:sp>
      <p:sp>
        <p:nvSpPr>
          <p:cNvPr id="343" name="Google Shape;34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문장을 받으면 변형된 문장을 생성하는 Easy Data Augmentation함수를 만들었습니다. 제거 확률은 0.5로 했으며 “나는 내 나름의 등반 방식에 대해 포기 알피니즘이라는 말을 붙였습니다.” 라는 문장으로부터 “나는 나름 등반 방식에 대해 알피니즘이라는 포기 말 붙였습니다.”라는 문장이 생성됐음을 확인했습니다.</a:t>
            </a:r>
            <a:endParaRPr/>
          </a:p>
        </p:txBody>
      </p:sp>
      <p:sp>
        <p:nvSpPr>
          <p:cNvPr id="356" name="Google Shape;35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수가 적은 카테고리를 주로 증강하도록 해서 불균형을 줄였습니다.</a:t>
            </a:r>
            <a:endParaRPr/>
          </a:p>
        </p:txBody>
      </p:sp>
      <p:sp>
        <p:nvSpPr>
          <p:cNvPr id="369" name="Google Shape;36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증강 결과는 다음과 같습니다. 수가 적은 카테고리를 4배 정도 증강하는 것을 목표로 진행했으며 수가 많은 카테고리는 2~3배 정도로 증강되었습니다.</a:t>
            </a:r>
            <a:endParaRPr/>
          </a:p>
        </p:txBody>
      </p:sp>
      <p:sp>
        <p:nvSpPr>
          <p:cNvPr id="386" name="Google Shape;38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불균형을 줄이기 위해 수가 많은 카테고리 데이터를 60%정도 제거하는 언더 샘플링을 진행했지만 불균형이 커서 완전히 균형을 맞추지는 못했습니다.</a:t>
            </a:r>
            <a:endParaRPr/>
          </a:p>
        </p:txBody>
      </p:sp>
      <p:sp>
        <p:nvSpPr>
          <p:cNvPr id="408" name="Google Shape;40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2f6c7e84cf_1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많은 데이터로 사전학습된 BERT 모델은 문맥을 분별하기 때문에 문장 유형 구별에 적합합니다. </a:t>
            </a:r>
            <a:br>
              <a:rPr lang="ko-KR"/>
            </a:br>
            <a:r>
              <a:rPr lang="ko-KR"/>
              <a:t>또한 KOBERT모델은 한국어 자연어 처리에 높은 성능을 보이기에 KOBERT 모델들 중 주어진 데이터에 가장 높은 스코어를 기록하는 모델을 선정하였습니다.</a:t>
            </a:r>
            <a:endParaRPr/>
          </a:p>
        </p:txBody>
      </p:sp>
      <p:sp>
        <p:nvSpPr>
          <p:cNvPr id="422" name="Google Shape;422;g22f6c7e84cf_1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2f6c7e84cf_3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기존의 데이터에 대해 학습된 모델 중 하이퍼파라미터에 대한 조정이 진행된 모델이 가장 적합할 것으로 판단되어 RoBERTa 모델을 선정하였습니다. </a:t>
            </a:r>
            <a:endParaRPr/>
          </a:p>
          <a:p>
            <a:pPr indent="0" lvl="0" marL="0" rtl="0" algn="l">
              <a:lnSpc>
                <a:spcPct val="100000"/>
              </a:lnSpc>
              <a:spcBef>
                <a:spcPts val="360"/>
              </a:spcBef>
              <a:spcAft>
                <a:spcPts val="0"/>
              </a:spcAft>
              <a:buSzPts val="1400"/>
              <a:buNone/>
            </a:pPr>
            <a:r>
              <a:rPr lang="ko-KR"/>
              <a:t>그리고 한국어에 대해서 학습한 모델을 사용하기 위해 KLUE 에서 구성한 데이터 셋으로 훈련된 모델을 사용하였습니다.</a:t>
            </a:r>
            <a:endParaRPr/>
          </a:p>
        </p:txBody>
      </p:sp>
      <p:sp>
        <p:nvSpPr>
          <p:cNvPr id="460" name="Google Shape;460;g22f6c7e84cf_3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활성화함수는 Gelu, 은닉상태 벡터의 크기는 768, 은닉 층은 12개, 어텐션 헤드 수는 12, 단어 사전 수는 16424개입니다. </a:t>
            </a:r>
            <a:r>
              <a:rPr lang="ko-KR"/>
              <a:t>Bert model은 CLS의 마지막 은닉 상태 벡터를 이용해 텍스트 분류를 수행합니다. 이러한 Bert 모델의 성격을 이용해 분류하고자 하는 문장의 은닉 상태 벡터를 만들고 이를 분류에 이용할 수 있습니다.</a:t>
            </a:r>
            <a:endParaRPr/>
          </a:p>
        </p:txBody>
      </p:sp>
      <p:sp>
        <p:nvSpPr>
          <p:cNvPr id="471" name="Google Shape;47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다음은 Bert 모델로 분류하고자 하는 문장을 은닉 상태 벡터로 만들고 예측을 하는 과정을 나타낸 그림입니다. CLS 토큰이 마지막 은닉층을 통과해 크기가 768인 은닉 상태 벡터가 만들어지고 이를 분류기에 넣어 레이블을 예측합니다.</a:t>
            </a:r>
            <a:endParaRPr/>
          </a:p>
        </p:txBody>
      </p:sp>
      <p:sp>
        <p:nvSpPr>
          <p:cNvPr id="487" name="Google Shape;48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4" name="Google Shape;8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CLS의 은닉상태벡터는 extract_hidden_states함수를 이용해 추출할 수 있습니다. 트랜스포머를 활용한 자연어 처리 2장의 텍스트 분류에 나와있는 함수를 이용했습니다. 은닉상태벡터를 나중에 다시 꺼내 모델 성능을 확인하기 위해 생성한 은닉상태벡터를 저장했습니다.</a:t>
            </a:r>
            <a:endParaRPr/>
          </a:p>
        </p:txBody>
      </p:sp>
      <p:sp>
        <p:nvSpPr>
          <p:cNvPr id="512" name="Google Shape;51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데이터의 불균형이 완전히 해소되지 않았기 때문에 오차함수로 Focal Loss를 이용했습니다. Focal Loss는 분류를 위한 오차함수인 Cross Entropy의 변형인데, 확률이 높은 카테고리에는 확률이 낮은 카테고리보다 Loss를 낮추어 데이터의 불균형에 의한 문제를 완화하는 오차함수입니다.</a:t>
            </a:r>
            <a:endParaRPr/>
          </a:p>
        </p:txBody>
      </p:sp>
      <p:sp>
        <p:nvSpPr>
          <p:cNvPr id="530" name="Google Shape;53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은닉상태벡터와 레이블을 이용해서 로지스틱회귀를 이용한 딥러닝과 머신러닝 방식을 절충하여 시간이 적게 드는 예측모델을 만들 수 있습니다. 이 모델의 성능이 생각보다 괜찮았고 따라서 이 모델보다 성능이 더 좋은 딥러닝 모델을 만드는 것을 목표로 프로젝트를 수행했으며 은닉상태벡터를 인풋벡터로 하는 딥러닝 모델을 만들게 되었습니다.</a:t>
            </a:r>
            <a:endParaRPr/>
          </a:p>
        </p:txBody>
      </p:sp>
      <p:sp>
        <p:nvSpPr>
          <p:cNvPr id="543" name="Google Shape;54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2e969578b0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다음은 모델에 대한 설명입니다. 앞서 말씀드렸던 것처럼 인풋 크기는 은닉상태벡터의 크기인 768이며 아웃풋 벡터의 크기는 512입니다. fully connected layer를 통과한 벡터는 BatchNorm1d를 통과하는데 이는 배치마다 분포가 다르기 때문에 분포를 일정하게 하기 위한 배치 정규화 과정을 거쳐야 합니다. 활성화함수는 LeakyReLU를 사용했습니다.</a:t>
            </a:r>
            <a:endParaRPr/>
          </a:p>
        </p:txBody>
      </p:sp>
      <p:sp>
        <p:nvSpPr>
          <p:cNvPr id="559" name="Google Shape;559;g22e969578b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2e969578b0_2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classifier는 유형, 극성, 시제, 확실성 총 4개가 있지만 대표적으로 유형 하나만 보여드리겠습니다. 과적합을 억제하기 위한 classifier의 dropout 율은 0.3으로 설정했고 아웃풋 크기는 예측해야 할 레이블의 카테고리 수입니다.</a:t>
            </a:r>
            <a:endParaRPr/>
          </a:p>
        </p:txBody>
      </p:sp>
      <p:sp>
        <p:nvSpPr>
          <p:cNvPr id="577" name="Google Shape;577;g22e969578b0_2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2e969578b0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모델 훈련과 검증을 위한 배치 크기는 256, 에포크 수는 50으로 설정했습니다. loss는 유형, 극성, 시제, 확실성의 각 focal loss를 합한 값입니다.</a:t>
            </a:r>
            <a:endParaRPr/>
          </a:p>
        </p:txBody>
      </p:sp>
      <p:sp>
        <p:nvSpPr>
          <p:cNvPr id="590" name="Google Shape;590;g22e969578b0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머신러닝 모델과 딥러닝 모델을 비교하면 0.2 정도로 스코어가 향상됨을 확인했습니다.</a:t>
            </a:r>
            <a:endParaRPr/>
          </a:p>
        </p:txBody>
      </p:sp>
      <p:sp>
        <p:nvSpPr>
          <p:cNvPr id="604" name="Google Shape;60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다음은 오차 함수와 데이터 증강에 따른 성적 변화입니다. 의외로 Focal loss와 데이터 증강에 의한 성능향상은 크게 증가하지 않거나 약간 감소했습니다. private score는 데이터 증강을 하지 않고 오차함수가 cross entropy인 모델이 0.71로 가장 컸고 public score는 증강을 하고 오차 함수가 cross entropy인 모델이 0.694로 가장 컸습니다.</a:t>
            </a:r>
            <a:endParaRPr/>
          </a:p>
        </p:txBody>
      </p:sp>
      <p:sp>
        <p:nvSpPr>
          <p:cNvPr id="622" name="Google Shape;62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2f6c7e84cf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46" name="Google Shape;646;g22f6c7e84cf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2f6c7e84cf_1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57" name="Google Shape;657;g22f6c7e84cf_1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e969578b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5" name="Google Shape;95;g22e969578b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2f6c7e84cf_1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68" name="Google Shape;668;g22f6c7e84cf_1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6" name="Google Shape;10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f6c7e84cf_1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8" name="Google Shape;118;g22f6c7e84cf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주어진 데이터 셋은 다음과 같습니다.</a:t>
            </a:r>
            <a:br>
              <a:rPr lang="ko-KR"/>
            </a:br>
            <a:r>
              <a:rPr lang="ko-KR"/>
              <a:t>해당 대회</a:t>
            </a:r>
            <a:r>
              <a:rPr lang="ko-KR"/>
              <a:t>는</a:t>
            </a:r>
            <a:r>
              <a:rPr lang="ko-KR"/>
              <a:t> 16541개의 각 문장의 유형, 극성, 시제, 확실성의 예측을 요구합니다.</a:t>
            </a:r>
            <a:endParaRPr/>
          </a:p>
        </p:txBody>
      </p:sp>
      <p:sp>
        <p:nvSpPr>
          <p:cNvPr id="130" name="Google Shape;1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f74ed93fc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대략적으로</a:t>
            </a:r>
            <a:r>
              <a:rPr lang="ko-KR"/>
              <a:t> 데이터를 보면 35개의 문장이 중복되어 있기 때문에 실제로는 16506개의 문장으로 이루어져 있으며 </a:t>
            </a:r>
            <a:br>
              <a:rPr lang="ko-KR"/>
            </a:br>
            <a:r>
              <a:rPr lang="ko-KR"/>
              <a:t>각 예측할 레이블들은 특정 카테고리에 0.8~0.9 분포로 몰려있는 심각한 불균형 상태입니다. </a:t>
            </a:r>
            <a:endParaRPr/>
          </a:p>
        </p:txBody>
      </p:sp>
      <p:sp>
        <p:nvSpPr>
          <p:cNvPr id="141" name="Google Shape;141;g22f74ed93fc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f6c7e84cf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ko-KR"/>
              <a:t>시제 카테고리는 다른 카테고리에 비해 불균형이 드러나지는 않았지만 여전히 </a:t>
            </a:r>
            <a:r>
              <a:rPr lang="ko-KR"/>
              <a:t>전체적으로 </a:t>
            </a:r>
            <a:r>
              <a:rPr lang="ko-KR"/>
              <a:t>불균형</a:t>
            </a:r>
            <a:r>
              <a:rPr lang="ko-KR"/>
              <a:t>을 띄며,</a:t>
            </a:r>
            <a:br>
              <a:rPr lang="ko-KR"/>
            </a:br>
            <a:r>
              <a:rPr lang="ko-KR"/>
              <a:t>이는</a:t>
            </a:r>
            <a:r>
              <a:rPr lang="ko-KR"/>
              <a:t> </a:t>
            </a:r>
            <a:r>
              <a:rPr lang="ko-KR"/>
              <a:t>데이터 셋 자체가 뉴스기사를 기반으로 생성되었기에 발생한 불균형임을 확인할 수 있었습니다</a:t>
            </a:r>
            <a:br>
              <a:rPr lang="ko-KR"/>
            </a:br>
            <a:r>
              <a:rPr lang="ko-KR"/>
              <a:t>이렇게 데이터가 심한 불균형 상태일 경우 소수의 카테고리를 분류하기 어렵기 때문에 </a:t>
            </a:r>
            <a:br>
              <a:rPr lang="ko-KR"/>
            </a:br>
            <a:r>
              <a:rPr lang="ko-KR"/>
              <a:t>크기가 적은 카테고리는 증강하고, 크기가 큰 카테고리는 언더샘플링하여 그 비율을 줄이는 처리과정을 진행했습니다.</a:t>
            </a:r>
            <a:endParaRPr/>
          </a:p>
        </p:txBody>
      </p:sp>
      <p:sp>
        <p:nvSpPr>
          <p:cNvPr id="156" name="Google Shape;156;g22f6c7e84cf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13" name="Shape 13"/>
        <p:cNvGrpSpPr/>
        <p:nvPr/>
      </p:nvGrpSpPr>
      <p:grpSpPr>
        <a:xfrm>
          <a:off x="0" y="0"/>
          <a:ext cx="0" cy="0"/>
          <a:chOff x="0" y="0"/>
          <a:chExt cx="0" cy="0"/>
        </a:xfrm>
      </p:grpSpPr>
      <p:sp>
        <p:nvSpPr>
          <p:cNvPr id="14" name="Google Shape;14;g124cb77f799_0_232"/>
          <p:cNvSpPr/>
          <p:nvPr/>
        </p:nvSpPr>
        <p:spPr>
          <a:xfrm rot="-5400000">
            <a:off x="11796688" y="6462600"/>
            <a:ext cx="335100" cy="455700"/>
          </a:xfrm>
          <a:prstGeom prst="rtTriangle">
            <a:avLst/>
          </a:prstGeom>
          <a:solidFill>
            <a:srgbClr val="4455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cxnSp>
        <p:nvCxnSpPr>
          <p:cNvPr id="53" name="Google Shape;53;g124cb77f799_0_225"/>
          <p:cNvCxnSpPr/>
          <p:nvPr/>
        </p:nvCxnSpPr>
        <p:spPr>
          <a:xfrm>
            <a:off x="551033" y="3984367"/>
            <a:ext cx="1214100" cy="0"/>
          </a:xfrm>
          <a:prstGeom prst="straightConnector1">
            <a:avLst/>
          </a:prstGeom>
          <a:noFill/>
          <a:ln cap="flat" cmpd="sng" w="28575">
            <a:solidFill>
              <a:schemeClr val="dk1"/>
            </a:solidFill>
            <a:prstDash val="lgDash"/>
            <a:round/>
            <a:headEnd len="sm" w="sm" type="none"/>
            <a:tailEnd len="sm" w="sm" type="none"/>
          </a:ln>
        </p:spPr>
      </p:cxnSp>
      <p:sp>
        <p:nvSpPr>
          <p:cNvPr id="54" name="Google Shape;54;g124cb77f799_0_225"/>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16000"/>
              <a:buNone/>
              <a:defRPr sz="16000"/>
            </a:lvl1pPr>
            <a:lvl2pPr lvl="1" algn="l">
              <a:lnSpc>
                <a:spcPct val="100000"/>
              </a:lnSpc>
              <a:spcBef>
                <a:spcPts val="0"/>
              </a:spcBef>
              <a:spcAft>
                <a:spcPts val="0"/>
              </a:spcAft>
              <a:buSzPts val="16000"/>
              <a:buNone/>
              <a:defRPr sz="16000"/>
            </a:lvl2pPr>
            <a:lvl3pPr lvl="2" algn="l">
              <a:lnSpc>
                <a:spcPct val="100000"/>
              </a:lnSpc>
              <a:spcBef>
                <a:spcPts val="0"/>
              </a:spcBef>
              <a:spcAft>
                <a:spcPts val="0"/>
              </a:spcAft>
              <a:buSzPts val="16000"/>
              <a:buNone/>
              <a:defRPr sz="16000"/>
            </a:lvl3pPr>
            <a:lvl4pPr lvl="3" algn="l">
              <a:lnSpc>
                <a:spcPct val="100000"/>
              </a:lnSpc>
              <a:spcBef>
                <a:spcPts val="0"/>
              </a:spcBef>
              <a:spcAft>
                <a:spcPts val="0"/>
              </a:spcAft>
              <a:buSzPts val="16000"/>
              <a:buNone/>
              <a:defRPr sz="16000"/>
            </a:lvl4pPr>
            <a:lvl5pPr lvl="4" algn="l">
              <a:lnSpc>
                <a:spcPct val="100000"/>
              </a:lnSpc>
              <a:spcBef>
                <a:spcPts val="0"/>
              </a:spcBef>
              <a:spcAft>
                <a:spcPts val="0"/>
              </a:spcAft>
              <a:buSzPts val="16000"/>
              <a:buNone/>
              <a:defRPr sz="16000"/>
            </a:lvl5pPr>
            <a:lvl6pPr lvl="5" algn="l">
              <a:lnSpc>
                <a:spcPct val="100000"/>
              </a:lnSpc>
              <a:spcBef>
                <a:spcPts val="0"/>
              </a:spcBef>
              <a:spcAft>
                <a:spcPts val="0"/>
              </a:spcAft>
              <a:buSzPts val="16000"/>
              <a:buNone/>
              <a:defRPr sz="16000"/>
            </a:lvl6pPr>
            <a:lvl7pPr lvl="6" algn="l">
              <a:lnSpc>
                <a:spcPct val="100000"/>
              </a:lnSpc>
              <a:spcBef>
                <a:spcPts val="0"/>
              </a:spcBef>
              <a:spcAft>
                <a:spcPts val="0"/>
              </a:spcAft>
              <a:buSzPts val="16000"/>
              <a:buNone/>
              <a:defRPr sz="16000"/>
            </a:lvl7pPr>
            <a:lvl8pPr lvl="7" algn="l">
              <a:lnSpc>
                <a:spcPct val="100000"/>
              </a:lnSpc>
              <a:spcBef>
                <a:spcPts val="0"/>
              </a:spcBef>
              <a:spcAft>
                <a:spcPts val="0"/>
              </a:spcAft>
              <a:buSzPts val="16000"/>
              <a:buNone/>
              <a:defRPr sz="16000"/>
            </a:lvl8pPr>
            <a:lvl9pPr lvl="8" algn="l">
              <a:lnSpc>
                <a:spcPct val="100000"/>
              </a:lnSpc>
              <a:spcBef>
                <a:spcPts val="0"/>
              </a:spcBef>
              <a:spcAft>
                <a:spcPts val="0"/>
              </a:spcAft>
              <a:buSzPts val="16000"/>
              <a:buNone/>
              <a:defRPr sz="16000"/>
            </a:lvl9pPr>
          </a:lstStyle>
          <a:p>
            <a:r>
              <a:t>xx%</a:t>
            </a:r>
          </a:p>
        </p:txBody>
      </p:sp>
      <p:sp>
        <p:nvSpPr>
          <p:cNvPr id="55" name="Google Shape;55;g124cb77f799_0_225"/>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56" name="Google Shape;56;g124cb77f799_0_22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124cb77f799_0_23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g124cb77f799_0_183"/>
          <p:cNvSpPr/>
          <p:nvPr/>
        </p:nvSpPr>
        <p:spPr>
          <a:xfrm rot="10800000">
            <a:off x="5634700" y="3911300"/>
            <a:ext cx="922500" cy="518100"/>
          </a:xfrm>
          <a:prstGeom prst="triangle">
            <a:avLst>
              <a:gd fmla="val 50000"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g124cb77f799_0_183"/>
          <p:cNvSpPr/>
          <p:nvPr/>
        </p:nvSpPr>
        <p:spPr>
          <a:xfrm>
            <a:off x="-33" y="0"/>
            <a:ext cx="12192000" cy="41655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g124cb77f799_0_183"/>
          <p:cNvSpPr txBox="1"/>
          <p:nvPr>
            <p:ph type="ctrTitle"/>
          </p:nvPr>
        </p:nvSpPr>
        <p:spPr>
          <a:xfrm>
            <a:off x="548233" y="859067"/>
            <a:ext cx="11043300" cy="2811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p:txBody>
      </p:sp>
      <p:sp>
        <p:nvSpPr>
          <p:cNvPr id="19" name="Google Shape;19;g124cb77f799_0_183"/>
          <p:cNvSpPr txBox="1"/>
          <p:nvPr>
            <p:ph idx="1" type="subTitle"/>
          </p:nvPr>
        </p:nvSpPr>
        <p:spPr>
          <a:xfrm>
            <a:off x="548233" y="4531000"/>
            <a:ext cx="11043300" cy="16809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Font typeface="Oswald"/>
              <a:buNone/>
              <a:defRPr sz="4800">
                <a:latin typeface="Oswald"/>
                <a:ea typeface="Oswald"/>
                <a:cs typeface="Oswald"/>
                <a:sym typeface="Oswald"/>
              </a:defRPr>
            </a:lvl1pPr>
            <a:lvl2pPr lvl="1" algn="ctr">
              <a:lnSpc>
                <a:spcPct val="100000"/>
              </a:lnSpc>
              <a:spcBef>
                <a:spcPts val="0"/>
              </a:spcBef>
              <a:spcAft>
                <a:spcPts val="0"/>
              </a:spcAft>
              <a:buSzPts val="4800"/>
              <a:buFont typeface="Oswald"/>
              <a:buNone/>
              <a:defRPr sz="4800">
                <a:latin typeface="Oswald"/>
                <a:ea typeface="Oswald"/>
                <a:cs typeface="Oswald"/>
                <a:sym typeface="Oswald"/>
              </a:defRPr>
            </a:lvl2pPr>
            <a:lvl3pPr lvl="2" algn="ctr">
              <a:lnSpc>
                <a:spcPct val="100000"/>
              </a:lnSpc>
              <a:spcBef>
                <a:spcPts val="0"/>
              </a:spcBef>
              <a:spcAft>
                <a:spcPts val="0"/>
              </a:spcAft>
              <a:buSzPts val="4800"/>
              <a:buFont typeface="Oswald"/>
              <a:buNone/>
              <a:defRPr sz="4800">
                <a:latin typeface="Oswald"/>
                <a:ea typeface="Oswald"/>
                <a:cs typeface="Oswald"/>
                <a:sym typeface="Oswald"/>
              </a:defRPr>
            </a:lvl3pPr>
            <a:lvl4pPr lvl="3" algn="ctr">
              <a:lnSpc>
                <a:spcPct val="100000"/>
              </a:lnSpc>
              <a:spcBef>
                <a:spcPts val="0"/>
              </a:spcBef>
              <a:spcAft>
                <a:spcPts val="0"/>
              </a:spcAft>
              <a:buSzPts val="4800"/>
              <a:buFont typeface="Oswald"/>
              <a:buNone/>
              <a:defRPr sz="4800">
                <a:latin typeface="Oswald"/>
                <a:ea typeface="Oswald"/>
                <a:cs typeface="Oswald"/>
                <a:sym typeface="Oswald"/>
              </a:defRPr>
            </a:lvl4pPr>
            <a:lvl5pPr lvl="4" algn="ctr">
              <a:lnSpc>
                <a:spcPct val="100000"/>
              </a:lnSpc>
              <a:spcBef>
                <a:spcPts val="0"/>
              </a:spcBef>
              <a:spcAft>
                <a:spcPts val="0"/>
              </a:spcAft>
              <a:buSzPts val="4800"/>
              <a:buFont typeface="Oswald"/>
              <a:buNone/>
              <a:defRPr sz="4800">
                <a:latin typeface="Oswald"/>
                <a:ea typeface="Oswald"/>
                <a:cs typeface="Oswald"/>
                <a:sym typeface="Oswald"/>
              </a:defRPr>
            </a:lvl5pPr>
            <a:lvl6pPr lvl="5" algn="ctr">
              <a:lnSpc>
                <a:spcPct val="100000"/>
              </a:lnSpc>
              <a:spcBef>
                <a:spcPts val="0"/>
              </a:spcBef>
              <a:spcAft>
                <a:spcPts val="0"/>
              </a:spcAft>
              <a:buSzPts val="4800"/>
              <a:buFont typeface="Oswald"/>
              <a:buNone/>
              <a:defRPr sz="4800">
                <a:latin typeface="Oswald"/>
                <a:ea typeface="Oswald"/>
                <a:cs typeface="Oswald"/>
                <a:sym typeface="Oswald"/>
              </a:defRPr>
            </a:lvl6pPr>
            <a:lvl7pPr lvl="6" algn="ctr">
              <a:lnSpc>
                <a:spcPct val="100000"/>
              </a:lnSpc>
              <a:spcBef>
                <a:spcPts val="0"/>
              </a:spcBef>
              <a:spcAft>
                <a:spcPts val="0"/>
              </a:spcAft>
              <a:buSzPts val="4800"/>
              <a:buFont typeface="Oswald"/>
              <a:buNone/>
              <a:defRPr sz="4800">
                <a:latin typeface="Oswald"/>
                <a:ea typeface="Oswald"/>
                <a:cs typeface="Oswald"/>
                <a:sym typeface="Oswald"/>
              </a:defRPr>
            </a:lvl7pPr>
            <a:lvl8pPr lvl="7" algn="ctr">
              <a:lnSpc>
                <a:spcPct val="100000"/>
              </a:lnSpc>
              <a:spcBef>
                <a:spcPts val="0"/>
              </a:spcBef>
              <a:spcAft>
                <a:spcPts val="0"/>
              </a:spcAft>
              <a:buSzPts val="4800"/>
              <a:buFont typeface="Oswald"/>
              <a:buNone/>
              <a:defRPr sz="4800">
                <a:latin typeface="Oswald"/>
                <a:ea typeface="Oswald"/>
                <a:cs typeface="Oswald"/>
                <a:sym typeface="Oswald"/>
              </a:defRPr>
            </a:lvl8pPr>
            <a:lvl9pPr lvl="8" algn="ctr">
              <a:lnSpc>
                <a:spcPct val="100000"/>
              </a:lnSpc>
              <a:spcBef>
                <a:spcPts val="0"/>
              </a:spcBef>
              <a:spcAft>
                <a:spcPts val="0"/>
              </a:spcAft>
              <a:buSzPts val="4800"/>
              <a:buFont typeface="Oswald"/>
              <a:buNone/>
              <a:defRPr sz="4800">
                <a:latin typeface="Oswald"/>
                <a:ea typeface="Oswald"/>
                <a:cs typeface="Oswald"/>
                <a:sym typeface="Oswald"/>
              </a:defRPr>
            </a:lvl9pPr>
          </a:lstStyle>
          <a:p/>
        </p:txBody>
      </p:sp>
      <p:sp>
        <p:nvSpPr>
          <p:cNvPr id="20" name="Google Shape;20;g124cb77f799_0_18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g124cb77f799_0_189"/>
          <p:cNvSpPr/>
          <p:nvPr/>
        </p:nvSpPr>
        <p:spPr>
          <a:xfrm>
            <a:off x="0" y="2089800"/>
            <a:ext cx="12192000" cy="26784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g124cb77f799_0_189"/>
          <p:cNvSpPr txBox="1"/>
          <p:nvPr>
            <p:ph type="title"/>
          </p:nvPr>
        </p:nvSpPr>
        <p:spPr>
          <a:xfrm>
            <a:off x="574400" y="2519600"/>
            <a:ext cx="11043300" cy="20220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24" name="Google Shape;24;g124cb77f799_0_18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g124cb77f799_0_198"/>
          <p:cNvCxnSpPr/>
          <p:nvPr/>
        </p:nvCxnSpPr>
        <p:spPr>
          <a:xfrm>
            <a:off x="572267" y="1700769"/>
            <a:ext cx="818700" cy="0"/>
          </a:xfrm>
          <a:prstGeom prst="straightConnector1">
            <a:avLst/>
          </a:prstGeom>
          <a:noFill/>
          <a:ln cap="flat" cmpd="sng" w="19050">
            <a:solidFill>
              <a:schemeClr val="dk2"/>
            </a:solidFill>
            <a:prstDash val="lgDash"/>
            <a:round/>
            <a:headEnd len="sm" w="sm" type="none"/>
            <a:tailEnd len="sm" w="sm" type="none"/>
          </a:ln>
        </p:spPr>
      </p:cxnSp>
      <p:sp>
        <p:nvSpPr>
          <p:cNvPr id="27" name="Google Shape;27;g124cb77f799_0_198"/>
          <p:cNvSpPr txBox="1"/>
          <p:nvPr>
            <p:ph type="title"/>
          </p:nvPr>
        </p:nvSpPr>
        <p:spPr>
          <a:xfrm>
            <a:off x="415600" y="496667"/>
            <a:ext cx="11360700" cy="9780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8" name="Google Shape;28;g124cb77f799_0_198"/>
          <p:cNvSpPr txBox="1"/>
          <p:nvPr>
            <p:ph idx="1" type="body"/>
          </p:nvPr>
        </p:nvSpPr>
        <p:spPr>
          <a:xfrm>
            <a:off x="415600" y="1958433"/>
            <a:ext cx="5333100" cy="41331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9" name="Google Shape;29;g124cb77f799_0_198"/>
          <p:cNvSpPr txBox="1"/>
          <p:nvPr>
            <p:ph idx="2" type="body"/>
          </p:nvPr>
        </p:nvSpPr>
        <p:spPr>
          <a:xfrm>
            <a:off x="6443200" y="1958433"/>
            <a:ext cx="5333100" cy="41331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0" name="Google Shape;30;g124cb77f799_0_19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124cb77f799_0_204"/>
          <p:cNvSpPr txBox="1"/>
          <p:nvPr>
            <p:ph type="title"/>
          </p:nvPr>
        </p:nvSpPr>
        <p:spPr>
          <a:xfrm>
            <a:off x="415600" y="496667"/>
            <a:ext cx="11360700" cy="9780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3" name="Google Shape;33;g124cb77f799_0_20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g124cb77f799_0_207"/>
          <p:cNvCxnSpPr/>
          <p:nvPr/>
        </p:nvCxnSpPr>
        <p:spPr>
          <a:xfrm>
            <a:off x="558233" y="1943716"/>
            <a:ext cx="818700" cy="0"/>
          </a:xfrm>
          <a:prstGeom prst="straightConnector1">
            <a:avLst/>
          </a:prstGeom>
          <a:noFill/>
          <a:ln cap="flat" cmpd="sng" w="19050">
            <a:solidFill>
              <a:schemeClr val="dk2"/>
            </a:solidFill>
            <a:prstDash val="lgDash"/>
            <a:round/>
            <a:headEnd len="sm" w="sm" type="none"/>
            <a:tailEnd len="sm" w="sm" type="none"/>
          </a:ln>
        </p:spPr>
      </p:cxnSp>
      <p:sp>
        <p:nvSpPr>
          <p:cNvPr id="36" name="Google Shape;36;g124cb77f799_0_207"/>
          <p:cNvSpPr txBox="1"/>
          <p:nvPr>
            <p:ph type="title"/>
          </p:nvPr>
        </p:nvSpPr>
        <p:spPr>
          <a:xfrm>
            <a:off x="415600" y="8424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37" name="Google Shape;37;g124cb77f799_0_207"/>
          <p:cNvSpPr txBox="1"/>
          <p:nvPr>
            <p:ph idx="1" type="body"/>
          </p:nvPr>
        </p:nvSpPr>
        <p:spPr>
          <a:xfrm>
            <a:off x="415600" y="2157605"/>
            <a:ext cx="3744000" cy="39345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8" name="Google Shape;38;g124cb77f799_0_20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9" name="Shape 39"/>
        <p:cNvGrpSpPr/>
        <p:nvPr/>
      </p:nvGrpSpPr>
      <p:grpSpPr>
        <a:xfrm>
          <a:off x="0" y="0"/>
          <a:ext cx="0" cy="0"/>
          <a:chOff x="0" y="0"/>
          <a:chExt cx="0" cy="0"/>
        </a:xfrm>
      </p:grpSpPr>
      <p:sp>
        <p:nvSpPr>
          <p:cNvPr id="40" name="Google Shape;40;g124cb77f799_0_212"/>
          <p:cNvSpPr txBox="1"/>
          <p:nvPr>
            <p:ph type="title"/>
          </p:nvPr>
        </p:nvSpPr>
        <p:spPr>
          <a:xfrm>
            <a:off x="653667" y="705200"/>
            <a:ext cx="7570800" cy="54477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7200"/>
              <a:buNone/>
              <a:defRPr sz="7200">
                <a:solidFill>
                  <a:schemeClr val="lt1"/>
                </a:solidFill>
              </a:defRPr>
            </a:lvl1pPr>
            <a:lvl2pPr lvl="1" algn="l">
              <a:lnSpc>
                <a:spcPct val="100000"/>
              </a:lnSpc>
              <a:spcBef>
                <a:spcPts val="0"/>
              </a:spcBef>
              <a:spcAft>
                <a:spcPts val="0"/>
              </a:spcAft>
              <a:buClr>
                <a:schemeClr val="lt1"/>
              </a:buClr>
              <a:buSzPts val="7200"/>
              <a:buNone/>
              <a:defRPr sz="7200">
                <a:solidFill>
                  <a:schemeClr val="lt1"/>
                </a:solidFill>
              </a:defRPr>
            </a:lvl2pPr>
            <a:lvl3pPr lvl="2" algn="l">
              <a:lnSpc>
                <a:spcPct val="100000"/>
              </a:lnSpc>
              <a:spcBef>
                <a:spcPts val="0"/>
              </a:spcBef>
              <a:spcAft>
                <a:spcPts val="0"/>
              </a:spcAft>
              <a:buClr>
                <a:schemeClr val="lt1"/>
              </a:buClr>
              <a:buSzPts val="7200"/>
              <a:buNone/>
              <a:defRPr sz="7200">
                <a:solidFill>
                  <a:schemeClr val="lt1"/>
                </a:solidFill>
              </a:defRPr>
            </a:lvl3pPr>
            <a:lvl4pPr lvl="3" algn="l">
              <a:lnSpc>
                <a:spcPct val="100000"/>
              </a:lnSpc>
              <a:spcBef>
                <a:spcPts val="0"/>
              </a:spcBef>
              <a:spcAft>
                <a:spcPts val="0"/>
              </a:spcAft>
              <a:buClr>
                <a:schemeClr val="lt1"/>
              </a:buClr>
              <a:buSzPts val="7200"/>
              <a:buNone/>
              <a:defRPr sz="7200">
                <a:solidFill>
                  <a:schemeClr val="lt1"/>
                </a:solidFill>
              </a:defRPr>
            </a:lvl4pPr>
            <a:lvl5pPr lvl="4" algn="l">
              <a:lnSpc>
                <a:spcPct val="100000"/>
              </a:lnSpc>
              <a:spcBef>
                <a:spcPts val="0"/>
              </a:spcBef>
              <a:spcAft>
                <a:spcPts val="0"/>
              </a:spcAft>
              <a:buClr>
                <a:schemeClr val="lt1"/>
              </a:buClr>
              <a:buSzPts val="7200"/>
              <a:buNone/>
              <a:defRPr sz="7200">
                <a:solidFill>
                  <a:schemeClr val="lt1"/>
                </a:solidFill>
              </a:defRPr>
            </a:lvl5pPr>
            <a:lvl6pPr lvl="5" algn="l">
              <a:lnSpc>
                <a:spcPct val="100000"/>
              </a:lnSpc>
              <a:spcBef>
                <a:spcPts val="0"/>
              </a:spcBef>
              <a:spcAft>
                <a:spcPts val="0"/>
              </a:spcAft>
              <a:buClr>
                <a:schemeClr val="lt1"/>
              </a:buClr>
              <a:buSzPts val="7200"/>
              <a:buNone/>
              <a:defRPr sz="7200">
                <a:solidFill>
                  <a:schemeClr val="lt1"/>
                </a:solidFill>
              </a:defRPr>
            </a:lvl6pPr>
            <a:lvl7pPr lvl="6" algn="l">
              <a:lnSpc>
                <a:spcPct val="100000"/>
              </a:lnSpc>
              <a:spcBef>
                <a:spcPts val="0"/>
              </a:spcBef>
              <a:spcAft>
                <a:spcPts val="0"/>
              </a:spcAft>
              <a:buClr>
                <a:schemeClr val="lt1"/>
              </a:buClr>
              <a:buSzPts val="7200"/>
              <a:buNone/>
              <a:defRPr sz="7200">
                <a:solidFill>
                  <a:schemeClr val="lt1"/>
                </a:solidFill>
              </a:defRPr>
            </a:lvl7pPr>
            <a:lvl8pPr lvl="7" algn="l">
              <a:lnSpc>
                <a:spcPct val="100000"/>
              </a:lnSpc>
              <a:spcBef>
                <a:spcPts val="0"/>
              </a:spcBef>
              <a:spcAft>
                <a:spcPts val="0"/>
              </a:spcAft>
              <a:buClr>
                <a:schemeClr val="lt1"/>
              </a:buClr>
              <a:buSzPts val="7200"/>
              <a:buNone/>
              <a:defRPr sz="7200">
                <a:solidFill>
                  <a:schemeClr val="lt1"/>
                </a:solidFill>
              </a:defRPr>
            </a:lvl8pPr>
            <a:lvl9pPr lvl="8" algn="l">
              <a:lnSpc>
                <a:spcPct val="100000"/>
              </a:lnSpc>
              <a:spcBef>
                <a:spcPts val="0"/>
              </a:spcBef>
              <a:spcAft>
                <a:spcPts val="0"/>
              </a:spcAft>
              <a:buClr>
                <a:schemeClr val="lt1"/>
              </a:buClr>
              <a:buSzPts val="7200"/>
              <a:buNone/>
              <a:defRPr sz="7200">
                <a:solidFill>
                  <a:schemeClr val="lt1"/>
                </a:solidFill>
              </a:defRPr>
            </a:lvl9pPr>
          </a:lstStyle>
          <a:p/>
        </p:txBody>
      </p:sp>
      <p:sp>
        <p:nvSpPr>
          <p:cNvPr id="41" name="Google Shape;41;g124cb77f799_0_21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2" name="Shape 42"/>
        <p:cNvGrpSpPr/>
        <p:nvPr/>
      </p:nvGrpSpPr>
      <p:grpSpPr>
        <a:xfrm>
          <a:off x="0" y="0"/>
          <a:ext cx="0" cy="0"/>
          <a:chOff x="0" y="0"/>
          <a:chExt cx="0" cy="0"/>
        </a:xfrm>
      </p:grpSpPr>
      <p:sp>
        <p:nvSpPr>
          <p:cNvPr id="43" name="Google Shape;43;g124cb77f799_0_215"/>
          <p:cNvSpPr/>
          <p:nvPr/>
        </p:nvSpPr>
        <p:spPr>
          <a:xfrm>
            <a:off x="6096000" y="233"/>
            <a:ext cx="6096000" cy="68580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 name="Google Shape;44;g124cb77f799_0_215"/>
          <p:cNvCxnSpPr/>
          <p:nvPr/>
        </p:nvCxnSpPr>
        <p:spPr>
          <a:xfrm>
            <a:off x="6706233" y="5994000"/>
            <a:ext cx="769500" cy="0"/>
          </a:xfrm>
          <a:prstGeom prst="straightConnector1">
            <a:avLst/>
          </a:prstGeom>
          <a:noFill/>
          <a:ln cap="flat" cmpd="sng" w="19050">
            <a:solidFill>
              <a:schemeClr val="dk1"/>
            </a:solidFill>
            <a:prstDash val="lgDash"/>
            <a:round/>
            <a:headEnd len="sm" w="sm" type="none"/>
            <a:tailEnd len="sm" w="sm" type="none"/>
          </a:ln>
        </p:spPr>
      </p:cxnSp>
      <p:sp>
        <p:nvSpPr>
          <p:cNvPr id="45" name="Google Shape;45;g124cb77f799_0_215"/>
          <p:cNvSpPr txBox="1"/>
          <p:nvPr>
            <p:ph type="title"/>
          </p:nvPr>
        </p:nvSpPr>
        <p:spPr>
          <a:xfrm>
            <a:off x="354000" y="1438333"/>
            <a:ext cx="5393700" cy="23856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Clr>
                <a:schemeClr val="lt1"/>
              </a:buClr>
              <a:buSzPts val="6100"/>
              <a:buNone/>
              <a:defRPr sz="6100">
                <a:solidFill>
                  <a:schemeClr val="lt1"/>
                </a:solidFill>
              </a:defRPr>
            </a:lvl1pPr>
            <a:lvl2pPr lvl="1" algn="ctr">
              <a:lnSpc>
                <a:spcPct val="100000"/>
              </a:lnSpc>
              <a:spcBef>
                <a:spcPts val="0"/>
              </a:spcBef>
              <a:spcAft>
                <a:spcPts val="0"/>
              </a:spcAft>
              <a:buClr>
                <a:schemeClr val="lt1"/>
              </a:buClr>
              <a:buSzPts val="6100"/>
              <a:buNone/>
              <a:defRPr sz="6100">
                <a:solidFill>
                  <a:schemeClr val="lt1"/>
                </a:solidFill>
              </a:defRPr>
            </a:lvl2pPr>
            <a:lvl3pPr lvl="2" algn="ctr">
              <a:lnSpc>
                <a:spcPct val="100000"/>
              </a:lnSpc>
              <a:spcBef>
                <a:spcPts val="0"/>
              </a:spcBef>
              <a:spcAft>
                <a:spcPts val="0"/>
              </a:spcAft>
              <a:buClr>
                <a:schemeClr val="lt1"/>
              </a:buClr>
              <a:buSzPts val="6100"/>
              <a:buNone/>
              <a:defRPr sz="6100">
                <a:solidFill>
                  <a:schemeClr val="lt1"/>
                </a:solidFill>
              </a:defRPr>
            </a:lvl3pPr>
            <a:lvl4pPr lvl="3" algn="ctr">
              <a:lnSpc>
                <a:spcPct val="100000"/>
              </a:lnSpc>
              <a:spcBef>
                <a:spcPts val="0"/>
              </a:spcBef>
              <a:spcAft>
                <a:spcPts val="0"/>
              </a:spcAft>
              <a:buClr>
                <a:schemeClr val="lt1"/>
              </a:buClr>
              <a:buSzPts val="6100"/>
              <a:buNone/>
              <a:defRPr sz="6100">
                <a:solidFill>
                  <a:schemeClr val="lt1"/>
                </a:solidFill>
              </a:defRPr>
            </a:lvl4pPr>
            <a:lvl5pPr lvl="4" algn="ctr">
              <a:lnSpc>
                <a:spcPct val="100000"/>
              </a:lnSpc>
              <a:spcBef>
                <a:spcPts val="0"/>
              </a:spcBef>
              <a:spcAft>
                <a:spcPts val="0"/>
              </a:spcAft>
              <a:buClr>
                <a:schemeClr val="lt1"/>
              </a:buClr>
              <a:buSzPts val="6100"/>
              <a:buNone/>
              <a:defRPr sz="6100">
                <a:solidFill>
                  <a:schemeClr val="lt1"/>
                </a:solidFill>
              </a:defRPr>
            </a:lvl5pPr>
            <a:lvl6pPr lvl="5" algn="ctr">
              <a:lnSpc>
                <a:spcPct val="100000"/>
              </a:lnSpc>
              <a:spcBef>
                <a:spcPts val="0"/>
              </a:spcBef>
              <a:spcAft>
                <a:spcPts val="0"/>
              </a:spcAft>
              <a:buClr>
                <a:schemeClr val="lt1"/>
              </a:buClr>
              <a:buSzPts val="6100"/>
              <a:buNone/>
              <a:defRPr sz="6100">
                <a:solidFill>
                  <a:schemeClr val="lt1"/>
                </a:solidFill>
              </a:defRPr>
            </a:lvl6pPr>
            <a:lvl7pPr lvl="6" algn="ctr">
              <a:lnSpc>
                <a:spcPct val="100000"/>
              </a:lnSpc>
              <a:spcBef>
                <a:spcPts val="0"/>
              </a:spcBef>
              <a:spcAft>
                <a:spcPts val="0"/>
              </a:spcAft>
              <a:buClr>
                <a:schemeClr val="lt1"/>
              </a:buClr>
              <a:buSzPts val="6100"/>
              <a:buNone/>
              <a:defRPr sz="6100">
                <a:solidFill>
                  <a:schemeClr val="lt1"/>
                </a:solidFill>
              </a:defRPr>
            </a:lvl7pPr>
            <a:lvl8pPr lvl="7" algn="ctr">
              <a:lnSpc>
                <a:spcPct val="100000"/>
              </a:lnSpc>
              <a:spcBef>
                <a:spcPts val="0"/>
              </a:spcBef>
              <a:spcAft>
                <a:spcPts val="0"/>
              </a:spcAft>
              <a:buClr>
                <a:schemeClr val="lt1"/>
              </a:buClr>
              <a:buSzPts val="6100"/>
              <a:buNone/>
              <a:defRPr sz="6100">
                <a:solidFill>
                  <a:schemeClr val="lt1"/>
                </a:solidFill>
              </a:defRPr>
            </a:lvl8pPr>
            <a:lvl9pPr lvl="8" algn="ctr">
              <a:lnSpc>
                <a:spcPct val="100000"/>
              </a:lnSpc>
              <a:spcBef>
                <a:spcPts val="0"/>
              </a:spcBef>
              <a:spcAft>
                <a:spcPts val="0"/>
              </a:spcAft>
              <a:buClr>
                <a:schemeClr val="lt1"/>
              </a:buClr>
              <a:buSzPts val="6100"/>
              <a:buNone/>
              <a:defRPr sz="6100">
                <a:solidFill>
                  <a:schemeClr val="lt1"/>
                </a:solidFill>
              </a:defRPr>
            </a:lvl9pPr>
          </a:lstStyle>
          <a:p/>
        </p:txBody>
      </p:sp>
      <p:sp>
        <p:nvSpPr>
          <p:cNvPr id="46" name="Google Shape;46;g124cb77f799_0_215"/>
          <p:cNvSpPr txBox="1"/>
          <p:nvPr>
            <p:ph idx="1" type="subTitle"/>
          </p:nvPr>
        </p:nvSpPr>
        <p:spPr>
          <a:xfrm>
            <a:off x="354000" y="3895201"/>
            <a:ext cx="5393700" cy="17940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Clr>
                <a:schemeClr val="lt1"/>
              </a:buClr>
              <a:buSzPts val="2500"/>
              <a:buNone/>
              <a:defRPr sz="2500">
                <a:solidFill>
                  <a:schemeClr val="lt1"/>
                </a:solidFill>
              </a:defRPr>
            </a:lvl1pPr>
            <a:lvl2pPr lvl="1" algn="ctr">
              <a:lnSpc>
                <a:spcPct val="100000"/>
              </a:lnSpc>
              <a:spcBef>
                <a:spcPts val="0"/>
              </a:spcBef>
              <a:spcAft>
                <a:spcPts val="0"/>
              </a:spcAft>
              <a:buClr>
                <a:schemeClr val="lt1"/>
              </a:buClr>
              <a:buSzPts val="2500"/>
              <a:buNone/>
              <a:defRPr sz="2500">
                <a:solidFill>
                  <a:schemeClr val="lt1"/>
                </a:solidFill>
              </a:defRPr>
            </a:lvl2pPr>
            <a:lvl3pPr lvl="2" algn="ctr">
              <a:lnSpc>
                <a:spcPct val="100000"/>
              </a:lnSpc>
              <a:spcBef>
                <a:spcPts val="0"/>
              </a:spcBef>
              <a:spcAft>
                <a:spcPts val="0"/>
              </a:spcAft>
              <a:buClr>
                <a:schemeClr val="lt1"/>
              </a:buClr>
              <a:buSzPts val="2500"/>
              <a:buNone/>
              <a:defRPr sz="2500">
                <a:solidFill>
                  <a:schemeClr val="lt1"/>
                </a:solidFill>
              </a:defRPr>
            </a:lvl3pPr>
            <a:lvl4pPr lvl="3" algn="ctr">
              <a:lnSpc>
                <a:spcPct val="100000"/>
              </a:lnSpc>
              <a:spcBef>
                <a:spcPts val="0"/>
              </a:spcBef>
              <a:spcAft>
                <a:spcPts val="0"/>
              </a:spcAft>
              <a:buClr>
                <a:schemeClr val="lt1"/>
              </a:buClr>
              <a:buSzPts val="2500"/>
              <a:buNone/>
              <a:defRPr sz="2500">
                <a:solidFill>
                  <a:schemeClr val="lt1"/>
                </a:solidFill>
              </a:defRPr>
            </a:lvl4pPr>
            <a:lvl5pPr lvl="4" algn="ctr">
              <a:lnSpc>
                <a:spcPct val="100000"/>
              </a:lnSpc>
              <a:spcBef>
                <a:spcPts val="0"/>
              </a:spcBef>
              <a:spcAft>
                <a:spcPts val="0"/>
              </a:spcAft>
              <a:buClr>
                <a:schemeClr val="lt1"/>
              </a:buClr>
              <a:buSzPts val="2500"/>
              <a:buNone/>
              <a:defRPr sz="2500">
                <a:solidFill>
                  <a:schemeClr val="lt1"/>
                </a:solidFill>
              </a:defRPr>
            </a:lvl5pPr>
            <a:lvl6pPr lvl="5" algn="ctr">
              <a:lnSpc>
                <a:spcPct val="100000"/>
              </a:lnSpc>
              <a:spcBef>
                <a:spcPts val="0"/>
              </a:spcBef>
              <a:spcAft>
                <a:spcPts val="0"/>
              </a:spcAft>
              <a:buClr>
                <a:schemeClr val="lt1"/>
              </a:buClr>
              <a:buSzPts val="2500"/>
              <a:buNone/>
              <a:defRPr sz="2500">
                <a:solidFill>
                  <a:schemeClr val="lt1"/>
                </a:solidFill>
              </a:defRPr>
            </a:lvl6pPr>
            <a:lvl7pPr lvl="6" algn="ctr">
              <a:lnSpc>
                <a:spcPct val="100000"/>
              </a:lnSpc>
              <a:spcBef>
                <a:spcPts val="0"/>
              </a:spcBef>
              <a:spcAft>
                <a:spcPts val="0"/>
              </a:spcAft>
              <a:buClr>
                <a:schemeClr val="lt1"/>
              </a:buClr>
              <a:buSzPts val="2500"/>
              <a:buNone/>
              <a:defRPr sz="2500">
                <a:solidFill>
                  <a:schemeClr val="lt1"/>
                </a:solidFill>
              </a:defRPr>
            </a:lvl7pPr>
            <a:lvl8pPr lvl="7" algn="ctr">
              <a:lnSpc>
                <a:spcPct val="100000"/>
              </a:lnSpc>
              <a:spcBef>
                <a:spcPts val="0"/>
              </a:spcBef>
              <a:spcAft>
                <a:spcPts val="0"/>
              </a:spcAft>
              <a:buClr>
                <a:schemeClr val="lt1"/>
              </a:buClr>
              <a:buSzPts val="2500"/>
              <a:buNone/>
              <a:defRPr sz="2500">
                <a:solidFill>
                  <a:schemeClr val="lt1"/>
                </a:solidFill>
              </a:defRPr>
            </a:lvl8pPr>
            <a:lvl9pPr lvl="8" algn="ctr">
              <a:lnSpc>
                <a:spcPct val="100000"/>
              </a:lnSpc>
              <a:spcBef>
                <a:spcPts val="0"/>
              </a:spcBef>
              <a:spcAft>
                <a:spcPts val="0"/>
              </a:spcAft>
              <a:buClr>
                <a:schemeClr val="lt1"/>
              </a:buClr>
              <a:buSzPts val="2500"/>
              <a:buNone/>
              <a:defRPr sz="2500">
                <a:solidFill>
                  <a:schemeClr val="lt1"/>
                </a:solidFill>
              </a:defRPr>
            </a:lvl9pPr>
          </a:lstStyle>
          <a:p/>
        </p:txBody>
      </p:sp>
      <p:sp>
        <p:nvSpPr>
          <p:cNvPr id="47" name="Google Shape;47;g124cb77f799_0_215"/>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48" name="Google Shape;48;g124cb77f799_0_21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g124cb77f799_0_222"/>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800"/>
              <a:buFont typeface="Oswald"/>
              <a:buNone/>
              <a:defRPr sz="2800">
                <a:latin typeface="Oswald"/>
                <a:ea typeface="Oswald"/>
                <a:cs typeface="Oswald"/>
                <a:sym typeface="Oswald"/>
              </a:defRPr>
            </a:lvl1pPr>
          </a:lstStyle>
          <a:p/>
        </p:txBody>
      </p:sp>
      <p:sp>
        <p:nvSpPr>
          <p:cNvPr id="51" name="Google Shape;51;g124cb77f799_0_22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9" name="Shape 9"/>
        <p:cNvGrpSpPr/>
        <p:nvPr/>
      </p:nvGrpSpPr>
      <p:grpSpPr>
        <a:xfrm>
          <a:off x="0" y="0"/>
          <a:ext cx="0" cy="0"/>
          <a:chOff x="0" y="0"/>
          <a:chExt cx="0" cy="0"/>
        </a:xfrm>
      </p:grpSpPr>
      <p:sp>
        <p:nvSpPr>
          <p:cNvPr id="10" name="Google Shape;10;g124cb77f799_0_179"/>
          <p:cNvSpPr txBox="1"/>
          <p:nvPr>
            <p:ph type="title"/>
          </p:nvPr>
        </p:nvSpPr>
        <p:spPr>
          <a:xfrm>
            <a:off x="415600" y="496667"/>
            <a:ext cx="11360700" cy="978000"/>
          </a:xfrm>
          <a:prstGeom prst="rect">
            <a:avLst/>
          </a:prstGeom>
          <a:noFill/>
          <a:ln>
            <a:noFill/>
          </a:ln>
        </p:spPr>
        <p:txBody>
          <a:bodyPr anchorCtr="0" anchor="b" bIns="121900" lIns="121900" spcFirstLastPara="1" rIns="121900" wrap="square" tIns="121900">
            <a:normAutofit/>
          </a:bodyPr>
          <a:lstStyle>
            <a:lvl1pPr lvl="0" marR="0" rtl="0" algn="l">
              <a:lnSpc>
                <a:spcPct val="100000"/>
              </a:lnSpc>
              <a:spcBef>
                <a:spcPts val="0"/>
              </a:spcBef>
              <a:spcAft>
                <a:spcPts val="0"/>
              </a:spcAft>
              <a:buClr>
                <a:schemeClr val="dk2"/>
              </a:buClr>
              <a:buSzPts val="4000"/>
              <a:buFont typeface="Oswald"/>
              <a:buNone/>
              <a:defRPr b="0" i="0" sz="4000" u="none" cap="none" strike="noStrike">
                <a:solidFill>
                  <a:schemeClr val="dk2"/>
                </a:solidFill>
                <a:latin typeface="Oswald"/>
                <a:ea typeface="Oswald"/>
                <a:cs typeface="Oswald"/>
                <a:sym typeface="Oswald"/>
              </a:defRPr>
            </a:lvl1pPr>
            <a:lvl2pPr lvl="1" marR="0" rtl="0" algn="l">
              <a:lnSpc>
                <a:spcPct val="100000"/>
              </a:lnSpc>
              <a:spcBef>
                <a:spcPts val="0"/>
              </a:spcBef>
              <a:spcAft>
                <a:spcPts val="0"/>
              </a:spcAft>
              <a:buClr>
                <a:schemeClr val="dk2"/>
              </a:buClr>
              <a:buSzPts val="4000"/>
              <a:buFont typeface="Oswald"/>
              <a:buNone/>
              <a:defRPr b="0" i="0" sz="4000" u="none" cap="none" strike="noStrike">
                <a:solidFill>
                  <a:schemeClr val="dk2"/>
                </a:solidFill>
                <a:latin typeface="Oswald"/>
                <a:ea typeface="Oswald"/>
                <a:cs typeface="Oswald"/>
                <a:sym typeface="Oswald"/>
              </a:defRPr>
            </a:lvl2pPr>
            <a:lvl3pPr lvl="2" marR="0" rtl="0" algn="l">
              <a:lnSpc>
                <a:spcPct val="100000"/>
              </a:lnSpc>
              <a:spcBef>
                <a:spcPts val="0"/>
              </a:spcBef>
              <a:spcAft>
                <a:spcPts val="0"/>
              </a:spcAft>
              <a:buClr>
                <a:schemeClr val="dk2"/>
              </a:buClr>
              <a:buSzPts val="4000"/>
              <a:buFont typeface="Oswald"/>
              <a:buNone/>
              <a:defRPr b="0" i="0" sz="4000" u="none" cap="none" strike="noStrike">
                <a:solidFill>
                  <a:schemeClr val="dk2"/>
                </a:solidFill>
                <a:latin typeface="Oswald"/>
                <a:ea typeface="Oswald"/>
                <a:cs typeface="Oswald"/>
                <a:sym typeface="Oswald"/>
              </a:defRPr>
            </a:lvl3pPr>
            <a:lvl4pPr lvl="3" marR="0" rtl="0" algn="l">
              <a:lnSpc>
                <a:spcPct val="100000"/>
              </a:lnSpc>
              <a:spcBef>
                <a:spcPts val="0"/>
              </a:spcBef>
              <a:spcAft>
                <a:spcPts val="0"/>
              </a:spcAft>
              <a:buClr>
                <a:schemeClr val="dk2"/>
              </a:buClr>
              <a:buSzPts val="4000"/>
              <a:buFont typeface="Oswald"/>
              <a:buNone/>
              <a:defRPr b="0" i="0" sz="4000" u="none" cap="none" strike="noStrike">
                <a:solidFill>
                  <a:schemeClr val="dk2"/>
                </a:solidFill>
                <a:latin typeface="Oswald"/>
                <a:ea typeface="Oswald"/>
                <a:cs typeface="Oswald"/>
                <a:sym typeface="Oswald"/>
              </a:defRPr>
            </a:lvl4pPr>
            <a:lvl5pPr lvl="4" marR="0" rtl="0" algn="l">
              <a:lnSpc>
                <a:spcPct val="100000"/>
              </a:lnSpc>
              <a:spcBef>
                <a:spcPts val="0"/>
              </a:spcBef>
              <a:spcAft>
                <a:spcPts val="0"/>
              </a:spcAft>
              <a:buClr>
                <a:schemeClr val="dk2"/>
              </a:buClr>
              <a:buSzPts val="4000"/>
              <a:buFont typeface="Oswald"/>
              <a:buNone/>
              <a:defRPr b="0" i="0" sz="4000" u="none" cap="none" strike="noStrike">
                <a:solidFill>
                  <a:schemeClr val="dk2"/>
                </a:solidFill>
                <a:latin typeface="Oswald"/>
                <a:ea typeface="Oswald"/>
                <a:cs typeface="Oswald"/>
                <a:sym typeface="Oswald"/>
              </a:defRPr>
            </a:lvl5pPr>
            <a:lvl6pPr lvl="5" marR="0" rtl="0" algn="l">
              <a:lnSpc>
                <a:spcPct val="100000"/>
              </a:lnSpc>
              <a:spcBef>
                <a:spcPts val="0"/>
              </a:spcBef>
              <a:spcAft>
                <a:spcPts val="0"/>
              </a:spcAft>
              <a:buClr>
                <a:schemeClr val="dk2"/>
              </a:buClr>
              <a:buSzPts val="4000"/>
              <a:buFont typeface="Oswald"/>
              <a:buNone/>
              <a:defRPr b="0" i="0" sz="4000" u="none" cap="none" strike="noStrike">
                <a:solidFill>
                  <a:schemeClr val="dk2"/>
                </a:solidFill>
                <a:latin typeface="Oswald"/>
                <a:ea typeface="Oswald"/>
                <a:cs typeface="Oswald"/>
                <a:sym typeface="Oswald"/>
              </a:defRPr>
            </a:lvl6pPr>
            <a:lvl7pPr lvl="6" marR="0" rtl="0" algn="l">
              <a:lnSpc>
                <a:spcPct val="100000"/>
              </a:lnSpc>
              <a:spcBef>
                <a:spcPts val="0"/>
              </a:spcBef>
              <a:spcAft>
                <a:spcPts val="0"/>
              </a:spcAft>
              <a:buClr>
                <a:schemeClr val="dk2"/>
              </a:buClr>
              <a:buSzPts val="4000"/>
              <a:buFont typeface="Oswald"/>
              <a:buNone/>
              <a:defRPr b="0" i="0" sz="4000" u="none" cap="none" strike="noStrike">
                <a:solidFill>
                  <a:schemeClr val="dk2"/>
                </a:solidFill>
                <a:latin typeface="Oswald"/>
                <a:ea typeface="Oswald"/>
                <a:cs typeface="Oswald"/>
                <a:sym typeface="Oswald"/>
              </a:defRPr>
            </a:lvl7pPr>
            <a:lvl8pPr lvl="7" marR="0" rtl="0" algn="l">
              <a:lnSpc>
                <a:spcPct val="100000"/>
              </a:lnSpc>
              <a:spcBef>
                <a:spcPts val="0"/>
              </a:spcBef>
              <a:spcAft>
                <a:spcPts val="0"/>
              </a:spcAft>
              <a:buClr>
                <a:schemeClr val="dk2"/>
              </a:buClr>
              <a:buSzPts val="4000"/>
              <a:buFont typeface="Oswald"/>
              <a:buNone/>
              <a:defRPr b="0" i="0" sz="4000" u="none" cap="none" strike="noStrike">
                <a:solidFill>
                  <a:schemeClr val="dk2"/>
                </a:solidFill>
                <a:latin typeface="Oswald"/>
                <a:ea typeface="Oswald"/>
                <a:cs typeface="Oswald"/>
                <a:sym typeface="Oswald"/>
              </a:defRPr>
            </a:lvl8pPr>
            <a:lvl9pPr lvl="8" marR="0" rtl="0" algn="l">
              <a:lnSpc>
                <a:spcPct val="100000"/>
              </a:lnSpc>
              <a:spcBef>
                <a:spcPts val="0"/>
              </a:spcBef>
              <a:spcAft>
                <a:spcPts val="0"/>
              </a:spcAft>
              <a:buClr>
                <a:schemeClr val="dk2"/>
              </a:buClr>
              <a:buSzPts val="4000"/>
              <a:buFont typeface="Oswald"/>
              <a:buNone/>
              <a:defRPr b="0" i="0" sz="4000" u="none" cap="none" strike="noStrike">
                <a:solidFill>
                  <a:schemeClr val="dk2"/>
                </a:solidFill>
                <a:latin typeface="Oswald"/>
                <a:ea typeface="Oswald"/>
                <a:cs typeface="Oswald"/>
                <a:sym typeface="Oswald"/>
              </a:defRPr>
            </a:lvl9pPr>
          </a:lstStyle>
          <a:p/>
        </p:txBody>
      </p:sp>
      <p:sp>
        <p:nvSpPr>
          <p:cNvPr id="11" name="Google Shape;11;g124cb77f799_0_179"/>
          <p:cNvSpPr txBox="1"/>
          <p:nvPr>
            <p:ph idx="1" type="body"/>
          </p:nvPr>
        </p:nvSpPr>
        <p:spPr>
          <a:xfrm>
            <a:off x="415600" y="1958433"/>
            <a:ext cx="11360700" cy="41331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Source Code Pro"/>
              <a:buChar char="●"/>
              <a:defRPr b="0" i="0" sz="2400" u="none" cap="none" strike="noStrike">
                <a:solidFill>
                  <a:schemeClr val="dk2"/>
                </a:solidFill>
                <a:latin typeface="Source Code Pro"/>
                <a:ea typeface="Source Code Pro"/>
                <a:cs typeface="Source Code Pro"/>
                <a:sym typeface="Source Code Pro"/>
              </a:defRPr>
            </a:lvl1pPr>
            <a:lvl2pPr indent="-349250" lvl="1" marL="914400" marR="0" rtl="0" algn="l">
              <a:lnSpc>
                <a:spcPct val="115000"/>
              </a:lnSpc>
              <a:spcBef>
                <a:spcPts val="0"/>
              </a:spcBef>
              <a:spcAft>
                <a:spcPts val="0"/>
              </a:spcAft>
              <a:buClr>
                <a:schemeClr val="dk2"/>
              </a:buClr>
              <a:buSzPts val="1900"/>
              <a:buFont typeface="Source Code Pro"/>
              <a:buChar char="○"/>
              <a:defRPr b="0" i="0" sz="1900" u="none" cap="none" strike="noStrike">
                <a:solidFill>
                  <a:schemeClr val="dk2"/>
                </a:solidFill>
                <a:latin typeface="Source Code Pro"/>
                <a:ea typeface="Source Code Pro"/>
                <a:cs typeface="Source Code Pro"/>
                <a:sym typeface="Source Code Pro"/>
              </a:defRPr>
            </a:lvl2pPr>
            <a:lvl3pPr indent="-349250" lvl="2" marL="1371600" marR="0" rtl="0" algn="l">
              <a:lnSpc>
                <a:spcPct val="115000"/>
              </a:lnSpc>
              <a:spcBef>
                <a:spcPts val="0"/>
              </a:spcBef>
              <a:spcAft>
                <a:spcPts val="0"/>
              </a:spcAft>
              <a:buClr>
                <a:schemeClr val="dk2"/>
              </a:buClr>
              <a:buSzPts val="1900"/>
              <a:buFont typeface="Source Code Pro"/>
              <a:buChar char="■"/>
              <a:defRPr b="0" i="0" sz="1900" u="none" cap="none" strike="noStrike">
                <a:solidFill>
                  <a:schemeClr val="dk2"/>
                </a:solidFill>
                <a:latin typeface="Source Code Pro"/>
                <a:ea typeface="Source Code Pro"/>
                <a:cs typeface="Source Code Pro"/>
                <a:sym typeface="Source Code Pro"/>
              </a:defRPr>
            </a:lvl3pPr>
            <a:lvl4pPr indent="-349250" lvl="3" marL="1828800" marR="0" rtl="0" algn="l">
              <a:lnSpc>
                <a:spcPct val="115000"/>
              </a:lnSpc>
              <a:spcBef>
                <a:spcPts val="0"/>
              </a:spcBef>
              <a:spcAft>
                <a:spcPts val="0"/>
              </a:spcAft>
              <a:buClr>
                <a:schemeClr val="dk2"/>
              </a:buClr>
              <a:buSzPts val="1900"/>
              <a:buFont typeface="Source Code Pro"/>
              <a:buChar char="●"/>
              <a:defRPr b="0" i="0" sz="1900" u="none" cap="none" strike="noStrike">
                <a:solidFill>
                  <a:schemeClr val="dk2"/>
                </a:solidFill>
                <a:latin typeface="Source Code Pro"/>
                <a:ea typeface="Source Code Pro"/>
                <a:cs typeface="Source Code Pro"/>
                <a:sym typeface="Source Code Pro"/>
              </a:defRPr>
            </a:lvl4pPr>
            <a:lvl5pPr indent="-349250" lvl="4" marL="2286000" marR="0" rtl="0" algn="l">
              <a:lnSpc>
                <a:spcPct val="115000"/>
              </a:lnSpc>
              <a:spcBef>
                <a:spcPts val="0"/>
              </a:spcBef>
              <a:spcAft>
                <a:spcPts val="0"/>
              </a:spcAft>
              <a:buClr>
                <a:schemeClr val="dk2"/>
              </a:buClr>
              <a:buSzPts val="1900"/>
              <a:buFont typeface="Source Code Pro"/>
              <a:buChar char="○"/>
              <a:defRPr b="0" i="0" sz="1900" u="none" cap="none" strike="noStrike">
                <a:solidFill>
                  <a:schemeClr val="dk2"/>
                </a:solidFill>
                <a:latin typeface="Source Code Pro"/>
                <a:ea typeface="Source Code Pro"/>
                <a:cs typeface="Source Code Pro"/>
                <a:sym typeface="Source Code Pro"/>
              </a:defRPr>
            </a:lvl5pPr>
            <a:lvl6pPr indent="-349250" lvl="5" marL="2743200" marR="0" rtl="0" algn="l">
              <a:lnSpc>
                <a:spcPct val="115000"/>
              </a:lnSpc>
              <a:spcBef>
                <a:spcPts val="0"/>
              </a:spcBef>
              <a:spcAft>
                <a:spcPts val="0"/>
              </a:spcAft>
              <a:buClr>
                <a:schemeClr val="dk2"/>
              </a:buClr>
              <a:buSzPts val="1900"/>
              <a:buFont typeface="Source Code Pro"/>
              <a:buChar char="■"/>
              <a:defRPr b="0" i="0" sz="1900" u="none" cap="none" strike="noStrike">
                <a:solidFill>
                  <a:schemeClr val="dk2"/>
                </a:solidFill>
                <a:latin typeface="Source Code Pro"/>
                <a:ea typeface="Source Code Pro"/>
                <a:cs typeface="Source Code Pro"/>
                <a:sym typeface="Source Code Pro"/>
              </a:defRPr>
            </a:lvl6pPr>
            <a:lvl7pPr indent="-349250" lvl="6" marL="3200400" marR="0" rtl="0" algn="l">
              <a:lnSpc>
                <a:spcPct val="115000"/>
              </a:lnSpc>
              <a:spcBef>
                <a:spcPts val="0"/>
              </a:spcBef>
              <a:spcAft>
                <a:spcPts val="0"/>
              </a:spcAft>
              <a:buClr>
                <a:schemeClr val="dk2"/>
              </a:buClr>
              <a:buSzPts val="1900"/>
              <a:buFont typeface="Source Code Pro"/>
              <a:buChar char="●"/>
              <a:defRPr b="0" i="0" sz="1900" u="none" cap="none" strike="noStrike">
                <a:solidFill>
                  <a:schemeClr val="dk2"/>
                </a:solidFill>
                <a:latin typeface="Source Code Pro"/>
                <a:ea typeface="Source Code Pro"/>
                <a:cs typeface="Source Code Pro"/>
                <a:sym typeface="Source Code Pro"/>
              </a:defRPr>
            </a:lvl7pPr>
            <a:lvl8pPr indent="-349250" lvl="7" marL="3657600" marR="0" rtl="0" algn="l">
              <a:lnSpc>
                <a:spcPct val="115000"/>
              </a:lnSpc>
              <a:spcBef>
                <a:spcPts val="0"/>
              </a:spcBef>
              <a:spcAft>
                <a:spcPts val="0"/>
              </a:spcAft>
              <a:buClr>
                <a:schemeClr val="dk2"/>
              </a:buClr>
              <a:buSzPts val="1900"/>
              <a:buFont typeface="Source Code Pro"/>
              <a:buChar char="○"/>
              <a:defRPr b="0" i="0" sz="1900" u="none" cap="none" strike="noStrike">
                <a:solidFill>
                  <a:schemeClr val="dk2"/>
                </a:solidFill>
                <a:latin typeface="Source Code Pro"/>
                <a:ea typeface="Source Code Pro"/>
                <a:cs typeface="Source Code Pro"/>
                <a:sym typeface="Source Code Pro"/>
              </a:defRPr>
            </a:lvl8pPr>
            <a:lvl9pPr indent="-349250" lvl="8" marL="4114800" marR="0" rtl="0" algn="l">
              <a:lnSpc>
                <a:spcPct val="115000"/>
              </a:lnSpc>
              <a:spcBef>
                <a:spcPts val="0"/>
              </a:spcBef>
              <a:spcAft>
                <a:spcPts val="0"/>
              </a:spcAft>
              <a:buClr>
                <a:schemeClr val="dk2"/>
              </a:buClr>
              <a:buSzPts val="1900"/>
              <a:buFont typeface="Source Code Pro"/>
              <a:buChar char="■"/>
              <a:defRPr b="0" i="0" sz="1900" u="none" cap="none" strike="noStrike">
                <a:solidFill>
                  <a:schemeClr val="dk2"/>
                </a:solidFill>
                <a:latin typeface="Source Code Pro"/>
                <a:ea typeface="Source Code Pro"/>
                <a:cs typeface="Source Code Pro"/>
                <a:sym typeface="Source Code Pro"/>
              </a:defRPr>
            </a:lvl9pPr>
          </a:lstStyle>
          <a:p/>
        </p:txBody>
      </p:sp>
      <p:sp>
        <p:nvSpPr>
          <p:cNvPr id="12" name="Google Shape;12;g124cb77f799_0_17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16.png"/><Relationship Id="rId7"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0.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3.png"/><Relationship Id="rId5" Type="http://schemas.openxmlformats.org/officeDocument/2006/relationships/image" Target="../media/image18.png"/><Relationship Id="rId6"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github.com/catSirup/KorEDA" TargetMode="External"/><Relationship Id="rId4" Type="http://schemas.openxmlformats.org/officeDocument/2006/relationships/image" Target="../media/image25.png"/><Relationship Id="rId5" Type="http://schemas.openxmlformats.org/officeDocument/2006/relationships/hyperlink" Target="https://github.com/catSirup/KorED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77.png"/><Relationship Id="rId5" Type="http://schemas.openxmlformats.org/officeDocument/2006/relationships/hyperlink" Target="https://github.com/catSirup/KorED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32.png"/><Relationship Id="rId5" Type="http://schemas.openxmlformats.org/officeDocument/2006/relationships/image" Target="../media/image37.png"/><Relationship Id="rId6" Type="http://schemas.openxmlformats.org/officeDocument/2006/relationships/image" Target="../media/image49.png"/><Relationship Id="rId7"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3.png"/><Relationship Id="rId4" Type="http://schemas.openxmlformats.org/officeDocument/2006/relationships/image" Target="../media/image78.png"/><Relationship Id="rId10" Type="http://schemas.openxmlformats.org/officeDocument/2006/relationships/image" Target="../media/image40.png"/><Relationship Id="rId9" Type="http://schemas.openxmlformats.org/officeDocument/2006/relationships/image" Target="../media/image42.png"/><Relationship Id="rId5" Type="http://schemas.openxmlformats.org/officeDocument/2006/relationships/image" Target="../media/image36.png"/><Relationship Id="rId6" Type="http://schemas.openxmlformats.org/officeDocument/2006/relationships/image" Target="../media/image38.png"/><Relationship Id="rId7" Type="http://schemas.openxmlformats.org/officeDocument/2006/relationships/image" Target="../media/image35.png"/><Relationship Id="rId8"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6.png"/><Relationship Id="rId4" Type="http://schemas.openxmlformats.org/officeDocument/2006/relationships/image" Target="../media/image41.png"/><Relationship Id="rId5" Type="http://schemas.openxmlformats.org/officeDocument/2006/relationships/image" Target="../media/image45.png"/></Relationships>
</file>

<file path=ppt/slides/_rels/slide26.xml.rels><?xml version="1.0" encoding="UTF-8" standalone="yes"?><Relationships xmlns="http://schemas.openxmlformats.org/package/2006/relationships"><Relationship Id="rId11" Type="http://schemas.openxmlformats.org/officeDocument/2006/relationships/image" Target="../media/image57.png"/><Relationship Id="rId10" Type="http://schemas.openxmlformats.org/officeDocument/2006/relationships/image" Target="../media/image53.png"/><Relationship Id="rId13" Type="http://schemas.openxmlformats.org/officeDocument/2006/relationships/image" Target="../media/image52.png"/><Relationship Id="rId12" Type="http://schemas.openxmlformats.org/officeDocument/2006/relationships/image" Target="../media/image55.png"/><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4.png"/><Relationship Id="rId4" Type="http://schemas.openxmlformats.org/officeDocument/2006/relationships/image" Target="../media/image46.png"/><Relationship Id="rId9" Type="http://schemas.openxmlformats.org/officeDocument/2006/relationships/image" Target="../media/image51.png"/><Relationship Id="rId15" Type="http://schemas.openxmlformats.org/officeDocument/2006/relationships/image" Target="../media/image54.png"/><Relationship Id="rId14" Type="http://schemas.openxmlformats.org/officeDocument/2006/relationships/image" Target="../media/image60.png"/><Relationship Id="rId16" Type="http://schemas.openxmlformats.org/officeDocument/2006/relationships/image" Target="../media/image59.png"/><Relationship Id="rId5" Type="http://schemas.openxmlformats.org/officeDocument/2006/relationships/image" Target="../media/image43.png"/><Relationship Id="rId6" Type="http://schemas.openxmlformats.org/officeDocument/2006/relationships/image" Target="../media/image47.png"/><Relationship Id="rId7" Type="http://schemas.openxmlformats.org/officeDocument/2006/relationships/image" Target="../media/image48.png"/><Relationship Id="rId8" Type="http://schemas.openxmlformats.org/officeDocument/2006/relationships/image" Target="../media/image5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8.png"/><Relationship Id="rId4" Type="http://schemas.openxmlformats.org/officeDocument/2006/relationships/image" Target="../media/image79.png"/><Relationship Id="rId5" Type="http://schemas.openxmlformats.org/officeDocument/2006/relationships/image" Target="../media/image6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acon.io/competitions/official/236037/overview/descriptio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3.png"/><Relationship Id="rId4" Type="http://schemas.openxmlformats.org/officeDocument/2006/relationships/image" Target="../media/image66.png"/><Relationship Id="rId5" Type="http://schemas.openxmlformats.org/officeDocument/2006/relationships/image" Target="../media/image68.png"/><Relationship Id="rId6" Type="http://schemas.openxmlformats.org/officeDocument/2006/relationships/image" Target="../media/image7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74.png"/><Relationship Id="rId4" Type="http://schemas.openxmlformats.org/officeDocument/2006/relationships/hyperlink" Target="https://dacon.io/competitions/official/236037/codeshare/7260?page=1&amp;dtype=recen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71.png"/><Relationship Id="rId4" Type="http://schemas.openxmlformats.org/officeDocument/2006/relationships/image" Target="../media/image7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7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3.png"/><Relationship Id="rId7"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 name="Shape 63"/>
        <p:cNvGrpSpPr/>
        <p:nvPr/>
      </p:nvGrpSpPr>
      <p:grpSpPr>
        <a:xfrm>
          <a:off x="0" y="0"/>
          <a:ext cx="0" cy="0"/>
          <a:chOff x="0" y="0"/>
          <a:chExt cx="0" cy="0"/>
        </a:xfrm>
      </p:grpSpPr>
      <p:sp>
        <p:nvSpPr>
          <p:cNvPr id="64" name="Google Shape;64;g124cb77f799_0_1"/>
          <p:cNvSpPr txBox="1"/>
          <p:nvPr/>
        </p:nvSpPr>
        <p:spPr>
          <a:xfrm>
            <a:off x="6555668" y="4149070"/>
            <a:ext cx="5158500" cy="861900"/>
          </a:xfrm>
          <a:prstGeom prst="rect">
            <a:avLst/>
          </a:prstGeom>
          <a:noFill/>
          <a:ln>
            <a:noFill/>
          </a:ln>
        </p:spPr>
        <p:txBody>
          <a:bodyPr anchorCtr="0" anchor="t" bIns="0" lIns="91425" spcFirstLastPara="1" rIns="91425" wrap="square" tIns="0">
            <a:spAutoFit/>
          </a:bodyPr>
          <a:lstStyle/>
          <a:p>
            <a:pPr indent="0" lvl="0" marL="0" marR="0" rtl="0" algn="r">
              <a:lnSpc>
                <a:spcPct val="150000"/>
              </a:lnSpc>
              <a:spcBef>
                <a:spcPts val="0"/>
              </a:spcBef>
              <a:spcAft>
                <a:spcPts val="0"/>
              </a:spcAft>
              <a:buClr>
                <a:srgbClr val="000000"/>
              </a:buClr>
              <a:buSzPts val="2400"/>
              <a:buFont typeface="Arial"/>
              <a:buNone/>
            </a:pPr>
            <a:r>
              <a:rPr b="1" i="0" lang="ko-KR" sz="2400" u="none" cap="none" strike="noStrike">
                <a:solidFill>
                  <a:srgbClr val="3F3F3F"/>
                </a:solidFill>
                <a:latin typeface="Arial"/>
                <a:ea typeface="Arial"/>
                <a:cs typeface="Arial"/>
                <a:sym typeface="Arial"/>
              </a:rPr>
              <a:t>16기 - L팀</a:t>
            </a:r>
            <a:endParaRPr b="0" i="0" sz="1400" u="none" cap="none" strike="noStrike">
              <a:solidFill>
                <a:srgbClr val="000000"/>
              </a:solidFill>
              <a:latin typeface="Arial"/>
              <a:ea typeface="Arial"/>
              <a:cs typeface="Arial"/>
              <a:sym typeface="Arial"/>
            </a:endParaRPr>
          </a:p>
          <a:p>
            <a:pPr indent="0" lvl="0" marL="0" marR="0" rtl="0" algn="r">
              <a:lnSpc>
                <a:spcPct val="150000"/>
              </a:lnSpc>
              <a:spcBef>
                <a:spcPts val="0"/>
              </a:spcBef>
              <a:spcAft>
                <a:spcPts val="0"/>
              </a:spcAft>
              <a:buClr>
                <a:srgbClr val="000000"/>
              </a:buClr>
              <a:buSzPts val="2000"/>
              <a:buFont typeface="Arial"/>
              <a:buNone/>
            </a:pPr>
            <a:r>
              <a:rPr b="1" i="0" lang="ko-KR" sz="2000" u="none" cap="none" strike="noStrike">
                <a:solidFill>
                  <a:srgbClr val="3F3F3F"/>
                </a:solidFill>
                <a:latin typeface="Calibri"/>
                <a:ea typeface="Calibri"/>
                <a:cs typeface="Calibri"/>
                <a:sym typeface="Calibri"/>
              </a:rPr>
              <a:t>원종현</a:t>
            </a:r>
            <a:r>
              <a:rPr b="1" lang="ko-KR" sz="2000">
                <a:solidFill>
                  <a:srgbClr val="3F3F3F"/>
                </a:solidFill>
                <a:latin typeface="Calibri"/>
                <a:ea typeface="Calibri"/>
                <a:cs typeface="Calibri"/>
                <a:sym typeface="Calibri"/>
              </a:rPr>
              <a:t>, 정현석, 조예진, 황윤상</a:t>
            </a:r>
            <a:endParaRPr b="1" i="0" sz="2000" u="none" cap="none" strike="noStrike">
              <a:solidFill>
                <a:srgbClr val="3F3F3F"/>
              </a:solidFill>
              <a:latin typeface="Calibri"/>
              <a:ea typeface="Calibri"/>
              <a:cs typeface="Calibri"/>
              <a:sym typeface="Calibri"/>
            </a:endParaRPr>
          </a:p>
        </p:txBody>
      </p:sp>
      <p:sp>
        <p:nvSpPr>
          <p:cNvPr id="65" name="Google Shape;65;g124cb77f799_0_1"/>
          <p:cNvSpPr/>
          <p:nvPr/>
        </p:nvSpPr>
        <p:spPr>
          <a:xfrm>
            <a:off x="1" y="1579670"/>
            <a:ext cx="12192000" cy="2190900"/>
          </a:xfrm>
          <a:prstGeom prst="rect">
            <a:avLst/>
          </a:prstGeom>
          <a:solidFill>
            <a:srgbClr val="D9D2E9"/>
          </a:solidFill>
          <a:ln cap="flat" cmpd="sng" w="9525">
            <a:solidFill>
              <a:srgbClr val="D9D2E9"/>
            </a:solidFill>
            <a:prstDash val="solid"/>
            <a:round/>
            <a:headEnd len="sm" w="sm" type="none"/>
            <a:tailEnd len="sm" w="sm" type="none"/>
          </a:ln>
          <a:effectLst>
            <a:outerShdw blurRad="63500"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39597"/>
              </a:solidFill>
              <a:latin typeface="Calibri"/>
              <a:ea typeface="Calibri"/>
              <a:cs typeface="Calibri"/>
              <a:sym typeface="Calibri"/>
            </a:endParaRPr>
          </a:p>
        </p:txBody>
      </p:sp>
      <p:sp>
        <p:nvSpPr>
          <p:cNvPr id="66" name="Google Shape;66;g124cb77f799_0_1"/>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g124cb77f799_0_1"/>
          <p:cNvSpPr/>
          <p:nvPr/>
        </p:nvSpPr>
        <p:spPr>
          <a:xfrm>
            <a:off x="10859084" y="-40947"/>
            <a:ext cx="8851800" cy="28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 name="Google Shape;68;g124cb77f799_0_1"/>
          <p:cNvSpPr txBox="1"/>
          <p:nvPr/>
        </p:nvSpPr>
        <p:spPr>
          <a:xfrm>
            <a:off x="5159896" y="2367345"/>
            <a:ext cx="6768900" cy="738900"/>
          </a:xfrm>
          <a:prstGeom prst="rect">
            <a:avLst/>
          </a:prstGeom>
          <a:noFill/>
          <a:ln>
            <a:noFill/>
          </a:ln>
        </p:spPr>
        <p:txBody>
          <a:bodyPr anchorCtr="0" anchor="t" bIns="0" lIns="91425" spcFirstLastPara="1" rIns="91425" wrap="square" tIns="0">
            <a:spAutoFit/>
          </a:bodyPr>
          <a:lstStyle/>
          <a:p>
            <a:pPr indent="0" lvl="0" marL="0" marR="0" rtl="0" algn="ctr">
              <a:lnSpc>
                <a:spcPct val="100000"/>
              </a:lnSpc>
              <a:spcBef>
                <a:spcPts val="0"/>
              </a:spcBef>
              <a:spcAft>
                <a:spcPts val="0"/>
              </a:spcAft>
              <a:buClr>
                <a:srgbClr val="000000"/>
              </a:buClr>
              <a:buSzPts val="4000"/>
              <a:buFont typeface="Arial"/>
              <a:buNone/>
            </a:pPr>
            <a:r>
              <a:rPr b="1" i="0" lang="ko-KR" sz="4000" u="none" cap="none" strike="noStrike">
                <a:solidFill>
                  <a:srgbClr val="3F3F3F"/>
                </a:solidFill>
                <a:latin typeface="Calibri"/>
                <a:ea typeface="Calibri"/>
                <a:cs typeface="Calibri"/>
                <a:sym typeface="Calibri"/>
              </a:rPr>
              <a:t>문장 유형 분류 </a:t>
            </a:r>
            <a:r>
              <a:rPr b="1" i="0" lang="ko-KR" sz="4800" u="none" cap="none" strike="noStrike">
                <a:solidFill>
                  <a:srgbClr val="3F3F3F"/>
                </a:solidFill>
                <a:latin typeface="Calibri"/>
                <a:ea typeface="Calibri"/>
                <a:cs typeface="Calibri"/>
                <a:sym typeface="Calibri"/>
              </a:rPr>
              <a:t>AI</a:t>
            </a:r>
            <a:r>
              <a:rPr b="1" i="0" lang="ko-KR" sz="4000" u="none" cap="none" strike="noStrike">
                <a:solidFill>
                  <a:srgbClr val="3F3F3F"/>
                </a:solidFill>
                <a:latin typeface="Calibri"/>
                <a:ea typeface="Calibri"/>
                <a:cs typeface="Calibri"/>
                <a:sym typeface="Calibri"/>
              </a:rPr>
              <a:t> 경진 대회</a:t>
            </a:r>
            <a:endParaRPr b="1" i="0" sz="4000" u="none" cap="none" strike="noStrike">
              <a:solidFill>
                <a:srgbClr val="3F3F3F"/>
              </a:solidFill>
              <a:latin typeface="Calibri"/>
              <a:ea typeface="Calibri"/>
              <a:cs typeface="Calibri"/>
              <a:sym typeface="Calibri"/>
            </a:endParaRPr>
          </a:p>
        </p:txBody>
      </p:sp>
      <p:cxnSp>
        <p:nvCxnSpPr>
          <p:cNvPr id="69" name="Google Shape;69;g124cb77f799_0_1"/>
          <p:cNvCxnSpPr/>
          <p:nvPr/>
        </p:nvCxnSpPr>
        <p:spPr>
          <a:xfrm>
            <a:off x="3935760" y="790307"/>
            <a:ext cx="7952100" cy="0"/>
          </a:xfrm>
          <a:prstGeom prst="straightConnector1">
            <a:avLst/>
          </a:prstGeom>
          <a:noFill/>
          <a:ln cap="flat" cmpd="sng" w="12700">
            <a:solidFill>
              <a:srgbClr val="7F7F7F"/>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172" name="Shape 172"/>
        <p:cNvGrpSpPr/>
        <p:nvPr/>
      </p:nvGrpSpPr>
      <p:grpSpPr>
        <a:xfrm>
          <a:off x="0" y="0"/>
          <a:ext cx="0" cy="0"/>
          <a:chOff x="0" y="0"/>
          <a:chExt cx="0" cy="0"/>
        </a:xfrm>
      </p:grpSpPr>
      <p:sp>
        <p:nvSpPr>
          <p:cNvPr id="173" name="Google Shape;173;p8"/>
          <p:cNvSpPr/>
          <p:nvPr/>
        </p:nvSpPr>
        <p:spPr>
          <a:xfrm>
            <a:off x="219014" y="176204"/>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4" name="Google Shape;174;p8"/>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175" name="Google Shape;175;p8"/>
          <p:cNvSpPr txBox="1"/>
          <p:nvPr/>
        </p:nvSpPr>
        <p:spPr>
          <a:xfrm>
            <a:off x="1156215" y="570272"/>
            <a:ext cx="4704039"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176" name="Google Shape;176;p8"/>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sp>
        <p:nvSpPr>
          <p:cNvPr id="177" name="Google Shape;177;p8"/>
          <p:cNvSpPr txBox="1"/>
          <p:nvPr/>
        </p:nvSpPr>
        <p:spPr>
          <a:xfrm>
            <a:off x="1216400" y="1749200"/>
            <a:ext cx="69624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ko-KR" sz="1600" u="none" cap="none" strike="noStrike">
                <a:solidFill>
                  <a:srgbClr val="3A3838"/>
                </a:solidFill>
                <a:latin typeface="Calibri"/>
                <a:ea typeface="Calibri"/>
                <a:cs typeface="Calibri"/>
                <a:sym typeface="Calibri"/>
              </a:rPr>
              <a:t>예측할 레이블의 비율을 유지하면서 훈련데이터와 검증데이터로 분리</a:t>
            </a:r>
            <a:endParaRPr b="1" i="0" sz="1600" u="none" cap="none" strike="noStrike">
              <a:solidFill>
                <a:srgbClr val="3A3838"/>
              </a:solidFill>
              <a:latin typeface="Calibri"/>
              <a:ea typeface="Calibri"/>
              <a:cs typeface="Calibri"/>
              <a:sym typeface="Calibri"/>
            </a:endParaRPr>
          </a:p>
        </p:txBody>
      </p:sp>
      <p:pic>
        <p:nvPicPr>
          <p:cNvPr id="178" name="Google Shape;178;p8"/>
          <p:cNvPicPr preferRelativeResize="0"/>
          <p:nvPr/>
        </p:nvPicPr>
        <p:blipFill rotWithShape="1">
          <a:blip r:embed="rId3">
            <a:alphaModFix/>
          </a:blip>
          <a:srcRect b="0" l="0" r="0" t="0"/>
          <a:stretch/>
        </p:blipFill>
        <p:spPr>
          <a:xfrm>
            <a:off x="1275916" y="2964406"/>
            <a:ext cx="2483553" cy="1894431"/>
          </a:xfrm>
          <a:prstGeom prst="rect">
            <a:avLst/>
          </a:prstGeom>
          <a:noFill/>
          <a:ln>
            <a:noFill/>
          </a:ln>
        </p:spPr>
      </p:pic>
      <p:pic>
        <p:nvPicPr>
          <p:cNvPr id="179" name="Google Shape;179;p8"/>
          <p:cNvPicPr preferRelativeResize="0"/>
          <p:nvPr/>
        </p:nvPicPr>
        <p:blipFill rotWithShape="1">
          <a:blip r:embed="rId4">
            <a:alphaModFix/>
          </a:blip>
          <a:srcRect b="0" l="0" r="0" t="0"/>
          <a:stretch/>
        </p:blipFill>
        <p:spPr>
          <a:xfrm>
            <a:off x="8742650" y="2396328"/>
            <a:ext cx="2381250" cy="1171986"/>
          </a:xfrm>
          <a:prstGeom prst="rect">
            <a:avLst/>
          </a:prstGeom>
          <a:noFill/>
          <a:ln cap="flat" cmpd="sng" w="9525">
            <a:solidFill>
              <a:srgbClr val="465B65"/>
            </a:solidFill>
            <a:prstDash val="solid"/>
            <a:round/>
            <a:headEnd len="sm" w="sm" type="none"/>
            <a:tailEnd len="sm" w="sm" type="none"/>
          </a:ln>
        </p:spPr>
      </p:pic>
      <p:pic>
        <p:nvPicPr>
          <p:cNvPr id="180" name="Google Shape;180;p8"/>
          <p:cNvPicPr preferRelativeResize="0"/>
          <p:nvPr/>
        </p:nvPicPr>
        <p:blipFill rotWithShape="1">
          <a:blip r:embed="rId5">
            <a:alphaModFix/>
          </a:blip>
          <a:srcRect b="0" l="0" r="0" t="0"/>
          <a:stretch/>
        </p:blipFill>
        <p:spPr>
          <a:xfrm>
            <a:off x="8742650" y="4296274"/>
            <a:ext cx="2409825" cy="1160869"/>
          </a:xfrm>
          <a:prstGeom prst="rect">
            <a:avLst/>
          </a:prstGeom>
          <a:noFill/>
          <a:ln cap="flat" cmpd="sng" w="9525">
            <a:solidFill>
              <a:srgbClr val="465B65"/>
            </a:solidFill>
            <a:prstDash val="solid"/>
            <a:round/>
            <a:headEnd len="sm" w="sm" type="none"/>
            <a:tailEnd len="sm" w="sm" type="none"/>
          </a:ln>
        </p:spPr>
      </p:pic>
      <p:sp>
        <p:nvSpPr>
          <p:cNvPr id="181" name="Google Shape;181;p8"/>
          <p:cNvSpPr/>
          <p:nvPr/>
        </p:nvSpPr>
        <p:spPr>
          <a:xfrm rot="-4128791">
            <a:off x="4710994" y="4265888"/>
            <a:ext cx="637309" cy="1025703"/>
          </a:xfrm>
          <a:prstGeom prst="down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2" name="Google Shape;182;p8"/>
          <p:cNvSpPr/>
          <p:nvPr/>
        </p:nvSpPr>
        <p:spPr>
          <a:xfrm rot="-6501916">
            <a:off x="4758144" y="2572739"/>
            <a:ext cx="637309" cy="1025703"/>
          </a:xfrm>
          <a:prstGeom prst="down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83" name="Google Shape;183;p8"/>
          <p:cNvPicPr preferRelativeResize="0"/>
          <p:nvPr/>
        </p:nvPicPr>
        <p:blipFill rotWithShape="1">
          <a:blip r:embed="rId6">
            <a:alphaModFix/>
          </a:blip>
          <a:srcRect b="0" l="0" r="0" t="0"/>
          <a:stretch/>
        </p:blipFill>
        <p:spPr>
          <a:xfrm>
            <a:off x="6187908" y="2401198"/>
            <a:ext cx="2324081" cy="1167115"/>
          </a:xfrm>
          <a:prstGeom prst="rect">
            <a:avLst/>
          </a:prstGeom>
          <a:noFill/>
          <a:ln cap="flat" cmpd="sng" w="9525">
            <a:solidFill>
              <a:srgbClr val="465B65"/>
            </a:solidFill>
            <a:prstDash val="solid"/>
            <a:round/>
            <a:headEnd len="sm" w="sm" type="none"/>
            <a:tailEnd len="sm" w="sm" type="none"/>
          </a:ln>
        </p:spPr>
      </p:pic>
      <p:pic>
        <p:nvPicPr>
          <p:cNvPr id="184" name="Google Shape;184;p8"/>
          <p:cNvPicPr preferRelativeResize="0"/>
          <p:nvPr/>
        </p:nvPicPr>
        <p:blipFill rotWithShape="1">
          <a:blip r:embed="rId7">
            <a:alphaModFix/>
          </a:blip>
          <a:srcRect b="0" l="0" r="0" t="0"/>
          <a:stretch/>
        </p:blipFill>
        <p:spPr>
          <a:xfrm>
            <a:off x="6187908" y="4311149"/>
            <a:ext cx="2324081" cy="1145994"/>
          </a:xfrm>
          <a:prstGeom prst="rect">
            <a:avLst/>
          </a:prstGeom>
          <a:noFill/>
          <a:ln cap="flat" cmpd="sng" w="9525">
            <a:solidFill>
              <a:srgbClr val="465B65"/>
            </a:solidFill>
            <a:prstDash val="solid"/>
            <a:round/>
            <a:headEnd len="sm" w="sm" type="none"/>
            <a:tailEnd len="sm" w="sm" type="none"/>
          </a:ln>
        </p:spPr>
      </p:pic>
      <p:sp>
        <p:nvSpPr>
          <p:cNvPr id="185" name="Google Shape;185;p8"/>
          <p:cNvSpPr txBox="1"/>
          <p:nvPr/>
        </p:nvSpPr>
        <p:spPr>
          <a:xfrm>
            <a:off x="4436297" y="3387588"/>
            <a:ext cx="1432134" cy="4616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ko-KR" sz="1600" u="none" cap="none" strike="noStrike">
                <a:solidFill>
                  <a:srgbClr val="3A3838"/>
                </a:solidFill>
                <a:latin typeface="Calibri"/>
                <a:ea typeface="Calibri"/>
                <a:cs typeface="Calibri"/>
                <a:sym typeface="Calibri"/>
              </a:rPr>
              <a:t>Train_set (0.8)</a:t>
            </a:r>
            <a:endParaRPr b="0" i="0" sz="1600" u="none" cap="none" strike="noStrike">
              <a:solidFill>
                <a:srgbClr val="3A3838"/>
              </a:solidFill>
              <a:latin typeface="Calibri"/>
              <a:ea typeface="Calibri"/>
              <a:cs typeface="Calibri"/>
              <a:sym typeface="Calibri"/>
            </a:endParaRPr>
          </a:p>
        </p:txBody>
      </p:sp>
      <p:sp>
        <p:nvSpPr>
          <p:cNvPr id="186" name="Google Shape;186;p8"/>
          <p:cNvSpPr txBox="1"/>
          <p:nvPr/>
        </p:nvSpPr>
        <p:spPr>
          <a:xfrm>
            <a:off x="4242057" y="5207281"/>
            <a:ext cx="1820614" cy="4616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ko-KR" sz="1600" u="none" cap="none" strike="noStrike">
                <a:solidFill>
                  <a:srgbClr val="3A3838"/>
                </a:solidFill>
                <a:latin typeface="Calibri"/>
                <a:ea typeface="Calibri"/>
                <a:cs typeface="Calibri"/>
                <a:sym typeface="Calibri"/>
              </a:rPr>
              <a:t>Validation_set (0.2)</a:t>
            </a:r>
            <a:endParaRPr b="0" i="0" sz="1600" u="none" cap="none" strike="noStrike">
              <a:solidFill>
                <a:srgbClr val="3A3838"/>
              </a:solidFill>
              <a:latin typeface="Calibri"/>
              <a:ea typeface="Calibri"/>
              <a:cs typeface="Calibri"/>
              <a:sym typeface="Calibri"/>
            </a:endParaRPr>
          </a:p>
        </p:txBody>
      </p:sp>
      <p:sp>
        <p:nvSpPr>
          <p:cNvPr id="187" name="Google Shape;187;p8"/>
          <p:cNvSpPr/>
          <p:nvPr/>
        </p:nvSpPr>
        <p:spPr>
          <a:xfrm>
            <a:off x="2339584" y="5240683"/>
            <a:ext cx="93516" cy="87465"/>
          </a:xfrm>
          <a:prstGeom prst="flowChartConnector">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8" name="Google Shape;188;p8"/>
          <p:cNvSpPr/>
          <p:nvPr/>
        </p:nvSpPr>
        <p:spPr>
          <a:xfrm>
            <a:off x="2339584" y="5000862"/>
            <a:ext cx="93516" cy="87465"/>
          </a:xfrm>
          <a:prstGeom prst="flowChartConnector">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9" name="Google Shape;189;p8"/>
          <p:cNvSpPr/>
          <p:nvPr/>
        </p:nvSpPr>
        <p:spPr>
          <a:xfrm>
            <a:off x="2339584" y="5490545"/>
            <a:ext cx="93516" cy="87465"/>
          </a:xfrm>
          <a:prstGeom prst="flowChartConnector">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0" name="Google Shape;190;p8"/>
          <p:cNvSpPr/>
          <p:nvPr/>
        </p:nvSpPr>
        <p:spPr>
          <a:xfrm>
            <a:off x="7309144" y="5759964"/>
            <a:ext cx="93516" cy="87465"/>
          </a:xfrm>
          <a:prstGeom prst="flowChartConnector">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1" name="Google Shape;191;p8"/>
          <p:cNvSpPr/>
          <p:nvPr/>
        </p:nvSpPr>
        <p:spPr>
          <a:xfrm>
            <a:off x="7309144" y="5578010"/>
            <a:ext cx="93516" cy="87465"/>
          </a:xfrm>
          <a:prstGeom prst="flowChartConnector">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2" name="Google Shape;192;p8"/>
          <p:cNvSpPr/>
          <p:nvPr/>
        </p:nvSpPr>
        <p:spPr>
          <a:xfrm>
            <a:off x="7309144" y="5941918"/>
            <a:ext cx="93516" cy="87465"/>
          </a:xfrm>
          <a:prstGeom prst="flowChartConnector">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3" name="Google Shape;193;p8"/>
          <p:cNvSpPr/>
          <p:nvPr/>
        </p:nvSpPr>
        <p:spPr>
          <a:xfrm>
            <a:off x="9933075" y="5759964"/>
            <a:ext cx="93516" cy="87465"/>
          </a:xfrm>
          <a:prstGeom prst="flowChartConnector">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4" name="Google Shape;194;p8"/>
          <p:cNvSpPr/>
          <p:nvPr/>
        </p:nvSpPr>
        <p:spPr>
          <a:xfrm>
            <a:off x="9933075" y="5578010"/>
            <a:ext cx="93516" cy="87465"/>
          </a:xfrm>
          <a:prstGeom prst="flowChartConnector">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5" name="Google Shape;195;p8"/>
          <p:cNvSpPr/>
          <p:nvPr/>
        </p:nvSpPr>
        <p:spPr>
          <a:xfrm>
            <a:off x="9933075" y="5941918"/>
            <a:ext cx="93516" cy="87465"/>
          </a:xfrm>
          <a:prstGeom prst="flowChartConnector">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6" name="Google Shape;196;p8"/>
          <p:cNvSpPr/>
          <p:nvPr/>
        </p:nvSpPr>
        <p:spPr>
          <a:xfrm>
            <a:off x="9886317" y="3815245"/>
            <a:ext cx="93516" cy="87465"/>
          </a:xfrm>
          <a:prstGeom prst="flowChartConnector">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7" name="Google Shape;197;p8"/>
          <p:cNvSpPr/>
          <p:nvPr/>
        </p:nvSpPr>
        <p:spPr>
          <a:xfrm>
            <a:off x="9886317" y="3633291"/>
            <a:ext cx="93516" cy="87465"/>
          </a:xfrm>
          <a:prstGeom prst="flowChartConnector">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8" name="Google Shape;198;p8"/>
          <p:cNvSpPr/>
          <p:nvPr/>
        </p:nvSpPr>
        <p:spPr>
          <a:xfrm>
            <a:off x="9886317" y="3997199"/>
            <a:ext cx="93516" cy="87465"/>
          </a:xfrm>
          <a:prstGeom prst="flowChartConnector">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9" name="Google Shape;199;p8"/>
          <p:cNvSpPr/>
          <p:nvPr/>
        </p:nvSpPr>
        <p:spPr>
          <a:xfrm>
            <a:off x="7268629" y="3810642"/>
            <a:ext cx="93516" cy="87465"/>
          </a:xfrm>
          <a:prstGeom prst="flowChartConnector">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0" name="Google Shape;200;p8"/>
          <p:cNvSpPr/>
          <p:nvPr/>
        </p:nvSpPr>
        <p:spPr>
          <a:xfrm>
            <a:off x="7268629" y="3628688"/>
            <a:ext cx="93516" cy="87465"/>
          </a:xfrm>
          <a:prstGeom prst="flowChartConnector">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1" name="Google Shape;201;p8"/>
          <p:cNvSpPr/>
          <p:nvPr/>
        </p:nvSpPr>
        <p:spPr>
          <a:xfrm>
            <a:off x="7268629" y="3992596"/>
            <a:ext cx="93516" cy="87465"/>
          </a:xfrm>
          <a:prstGeom prst="flowChartConnector">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2" name="Google Shape;202;p8"/>
          <p:cNvSpPr txBox="1"/>
          <p:nvPr/>
        </p:nvSpPr>
        <p:spPr>
          <a:xfrm>
            <a:off x="645934" y="1160748"/>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203" name="Google Shape;203;p8"/>
          <p:cNvSpPr txBox="1"/>
          <p:nvPr/>
        </p:nvSpPr>
        <p:spPr>
          <a:xfrm>
            <a:off x="1149919" y="1262125"/>
            <a:ext cx="2852400" cy="3693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Clr>
                <a:srgbClr val="000000"/>
              </a:buClr>
              <a:buFont typeface="Arial"/>
              <a:buNone/>
            </a:pPr>
            <a:r>
              <a:rPr b="1" lang="ko-KR" sz="1800">
                <a:solidFill>
                  <a:srgbClr val="3A3838"/>
                </a:solidFill>
                <a:latin typeface="Calibri"/>
                <a:ea typeface="Calibri"/>
                <a:cs typeface="Calibri"/>
                <a:sym typeface="Calibri"/>
              </a:rPr>
              <a:t>[EDA] - 데이터 세트 분리</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207" name="Shape 207"/>
        <p:cNvGrpSpPr/>
        <p:nvPr/>
      </p:nvGrpSpPr>
      <p:grpSpPr>
        <a:xfrm>
          <a:off x="0" y="0"/>
          <a:ext cx="0" cy="0"/>
          <a:chOff x="0" y="0"/>
          <a:chExt cx="0" cy="0"/>
        </a:xfrm>
      </p:grpSpPr>
      <p:sp>
        <p:nvSpPr>
          <p:cNvPr id="208" name="Google Shape;208;p9"/>
          <p:cNvSpPr/>
          <p:nvPr/>
        </p:nvSpPr>
        <p:spPr>
          <a:xfrm>
            <a:off x="219014" y="200058"/>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9" name="Google Shape;209;p9"/>
          <p:cNvSpPr txBox="1"/>
          <p:nvPr/>
        </p:nvSpPr>
        <p:spPr>
          <a:xfrm>
            <a:off x="1218000" y="1140113"/>
            <a:ext cx="2851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lang="ko-KR" sz="1800">
                <a:solidFill>
                  <a:srgbClr val="3A3838"/>
                </a:solidFill>
                <a:latin typeface="Calibri"/>
                <a:ea typeface="Calibri"/>
                <a:cs typeface="Calibri"/>
                <a:sym typeface="Calibri"/>
              </a:rPr>
              <a:t>[EDA] - </a:t>
            </a:r>
            <a:r>
              <a:rPr b="1" i="0" lang="ko-KR" sz="1800" u="none" cap="none" strike="noStrike">
                <a:solidFill>
                  <a:srgbClr val="3A3838"/>
                </a:solidFill>
                <a:latin typeface="Calibri"/>
                <a:ea typeface="Calibri"/>
                <a:cs typeface="Calibri"/>
                <a:sym typeface="Calibri"/>
              </a:rPr>
              <a:t>텍스트 전처리</a:t>
            </a:r>
            <a:endParaRPr b="0" i="0" sz="1400" u="none" cap="none" strike="noStrike">
              <a:solidFill>
                <a:srgbClr val="000000"/>
              </a:solidFill>
              <a:latin typeface="Arial"/>
              <a:ea typeface="Arial"/>
              <a:cs typeface="Arial"/>
              <a:sym typeface="Arial"/>
            </a:endParaRPr>
          </a:p>
        </p:txBody>
      </p:sp>
      <p:sp>
        <p:nvSpPr>
          <p:cNvPr id="210" name="Google Shape;210;p9"/>
          <p:cNvSpPr txBox="1"/>
          <p:nvPr/>
        </p:nvSpPr>
        <p:spPr>
          <a:xfrm>
            <a:off x="713996" y="1063186"/>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211" name="Google Shape;211;p9"/>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212" name="Google Shape;212;p9"/>
          <p:cNvSpPr txBox="1"/>
          <p:nvPr/>
        </p:nvSpPr>
        <p:spPr>
          <a:xfrm>
            <a:off x="1156215" y="591112"/>
            <a:ext cx="436971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213" name="Google Shape;213;p9"/>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sp>
        <p:nvSpPr>
          <p:cNvPr id="214" name="Google Shape;214;p9"/>
          <p:cNvSpPr txBox="1"/>
          <p:nvPr/>
        </p:nvSpPr>
        <p:spPr>
          <a:xfrm>
            <a:off x="987799" y="1596800"/>
            <a:ext cx="74208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ko-KR" sz="1600" u="none" cap="none" strike="noStrike">
                <a:solidFill>
                  <a:srgbClr val="3A3838"/>
                </a:solidFill>
                <a:latin typeface="Calibri"/>
                <a:ea typeface="Calibri"/>
                <a:cs typeface="Calibri"/>
                <a:sym typeface="Calibri"/>
              </a:rPr>
              <a:t>문장 분류에 거의 영향을 주지 않는 숫자와 영어를 단순화하고 특수 문자를 제거</a:t>
            </a:r>
            <a:endParaRPr b="1" i="0" sz="1600" u="none" cap="none" strike="noStrike">
              <a:solidFill>
                <a:srgbClr val="3A3838"/>
              </a:solidFill>
              <a:latin typeface="Calibri"/>
              <a:ea typeface="Calibri"/>
              <a:cs typeface="Calibri"/>
              <a:sym typeface="Calibri"/>
            </a:endParaRPr>
          </a:p>
        </p:txBody>
      </p:sp>
      <p:pic>
        <p:nvPicPr>
          <p:cNvPr id="215" name="Google Shape;215;p9"/>
          <p:cNvPicPr preferRelativeResize="0"/>
          <p:nvPr/>
        </p:nvPicPr>
        <p:blipFill rotWithShape="1">
          <a:blip r:embed="rId3">
            <a:alphaModFix/>
          </a:blip>
          <a:srcRect b="0" l="0" r="0" t="0"/>
          <a:stretch/>
        </p:blipFill>
        <p:spPr>
          <a:xfrm>
            <a:off x="2254458" y="2456372"/>
            <a:ext cx="7353300" cy="885825"/>
          </a:xfrm>
          <a:prstGeom prst="rect">
            <a:avLst/>
          </a:prstGeom>
          <a:noFill/>
          <a:ln>
            <a:noFill/>
          </a:ln>
        </p:spPr>
      </p:pic>
      <p:pic>
        <p:nvPicPr>
          <p:cNvPr id="216" name="Google Shape;216;p9"/>
          <p:cNvPicPr preferRelativeResize="0"/>
          <p:nvPr/>
        </p:nvPicPr>
        <p:blipFill rotWithShape="1">
          <a:blip r:embed="rId4">
            <a:alphaModFix/>
          </a:blip>
          <a:srcRect b="0" l="0" r="0" t="0"/>
          <a:stretch/>
        </p:blipFill>
        <p:spPr>
          <a:xfrm>
            <a:off x="6351620" y="4338600"/>
            <a:ext cx="5144655" cy="959174"/>
          </a:xfrm>
          <a:prstGeom prst="rect">
            <a:avLst/>
          </a:prstGeom>
          <a:noFill/>
          <a:ln>
            <a:noFill/>
          </a:ln>
        </p:spPr>
      </p:pic>
      <p:pic>
        <p:nvPicPr>
          <p:cNvPr id="217" name="Google Shape;217;p9"/>
          <p:cNvPicPr preferRelativeResize="0"/>
          <p:nvPr/>
        </p:nvPicPr>
        <p:blipFill rotWithShape="1">
          <a:blip r:embed="rId5">
            <a:alphaModFix/>
          </a:blip>
          <a:srcRect b="0" l="0" r="0" t="0"/>
          <a:stretch/>
        </p:blipFill>
        <p:spPr>
          <a:xfrm>
            <a:off x="659400" y="4338601"/>
            <a:ext cx="4642152" cy="959174"/>
          </a:xfrm>
          <a:prstGeom prst="rect">
            <a:avLst/>
          </a:prstGeom>
          <a:noFill/>
          <a:ln>
            <a:noFill/>
          </a:ln>
        </p:spPr>
      </p:pic>
      <p:sp>
        <p:nvSpPr>
          <p:cNvPr id="218" name="Google Shape;218;p9"/>
          <p:cNvSpPr/>
          <p:nvPr/>
        </p:nvSpPr>
        <p:spPr>
          <a:xfrm>
            <a:off x="5566056" y="4577907"/>
            <a:ext cx="521610" cy="443346"/>
          </a:xfrm>
          <a:prstGeom prst="right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222" name="Shape 222"/>
        <p:cNvGrpSpPr/>
        <p:nvPr/>
      </p:nvGrpSpPr>
      <p:grpSpPr>
        <a:xfrm>
          <a:off x="0" y="0"/>
          <a:ext cx="0" cy="0"/>
          <a:chOff x="0" y="0"/>
          <a:chExt cx="0" cy="0"/>
        </a:xfrm>
      </p:grpSpPr>
      <p:sp>
        <p:nvSpPr>
          <p:cNvPr id="223" name="Google Shape;223;p10"/>
          <p:cNvSpPr/>
          <p:nvPr/>
        </p:nvSpPr>
        <p:spPr>
          <a:xfrm>
            <a:off x="198738" y="197876"/>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224" name="Google Shape;224;p10"/>
          <p:cNvSpPr txBox="1"/>
          <p:nvPr/>
        </p:nvSpPr>
        <p:spPr>
          <a:xfrm>
            <a:off x="1094025" y="1142475"/>
            <a:ext cx="5130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lang="ko-KR" sz="1800">
                <a:solidFill>
                  <a:srgbClr val="3A3838"/>
                </a:solidFill>
                <a:latin typeface="Calibri"/>
                <a:ea typeface="Calibri"/>
                <a:cs typeface="Calibri"/>
                <a:sym typeface="Calibri"/>
              </a:rPr>
              <a:t>[EDA] - 증강 및 언더샘플링(Under Sampling)</a:t>
            </a:r>
            <a:endParaRPr b="0" i="0" sz="1400" u="none" cap="none" strike="noStrike">
              <a:solidFill>
                <a:srgbClr val="000000"/>
              </a:solidFill>
              <a:latin typeface="Arial"/>
              <a:ea typeface="Arial"/>
              <a:cs typeface="Arial"/>
              <a:sym typeface="Arial"/>
            </a:endParaRPr>
          </a:p>
        </p:txBody>
      </p:sp>
      <p:sp>
        <p:nvSpPr>
          <p:cNvPr id="225" name="Google Shape;225;p10"/>
          <p:cNvSpPr txBox="1"/>
          <p:nvPr/>
        </p:nvSpPr>
        <p:spPr>
          <a:xfrm>
            <a:off x="659396" y="1052736"/>
            <a:ext cx="50405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226" name="Google Shape;226;p10"/>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227" name="Google Shape;227;p10"/>
          <p:cNvSpPr txBox="1"/>
          <p:nvPr/>
        </p:nvSpPr>
        <p:spPr>
          <a:xfrm>
            <a:off x="1163452" y="474338"/>
            <a:ext cx="460030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228" name="Google Shape;228;p10"/>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sp>
        <p:nvSpPr>
          <p:cNvPr id="229" name="Google Shape;229;p10"/>
          <p:cNvSpPr txBox="1"/>
          <p:nvPr/>
        </p:nvSpPr>
        <p:spPr>
          <a:xfrm>
            <a:off x="742575" y="1748488"/>
            <a:ext cx="10964100" cy="1000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ko-KR" sz="1600">
                <a:solidFill>
                  <a:srgbClr val="3A3838"/>
                </a:solidFill>
              </a:rPr>
              <a:t>&lt;</a:t>
            </a:r>
            <a:r>
              <a:rPr b="1" i="0" lang="ko-KR" sz="1600" u="none" cap="none" strike="noStrike">
                <a:solidFill>
                  <a:srgbClr val="3A3838"/>
                </a:solidFill>
              </a:rPr>
              <a:t>목표&gt;</a:t>
            </a:r>
            <a:endParaRPr b="1" sz="1600">
              <a:solidFill>
                <a:srgbClr val="3A3838"/>
              </a:solidFill>
            </a:endParaRPr>
          </a:p>
          <a:p>
            <a:pPr indent="0" lvl="0" marL="0" marR="0" rtl="0" algn="l">
              <a:lnSpc>
                <a:spcPct val="150000"/>
              </a:lnSpc>
              <a:spcBef>
                <a:spcPts val="0"/>
              </a:spcBef>
              <a:spcAft>
                <a:spcPts val="0"/>
              </a:spcAft>
              <a:buNone/>
            </a:pPr>
            <a:r>
              <a:rPr b="1" i="0" lang="ko-KR" u="none" cap="none" strike="noStrike">
                <a:solidFill>
                  <a:srgbClr val="000000"/>
                </a:solidFill>
              </a:rPr>
              <a:t>수가 적은 카테고리의 텍스트에 역번역(ko -&gt; en -&gt; ko)방식과 RS(Random Swap), RD(Random Deletion)방식을 적용해서 데이터 증강.</a:t>
            </a:r>
            <a:endParaRPr b="1" i="0" u="none" cap="none" strike="noStrike">
              <a:solidFill>
                <a:srgbClr val="000000"/>
              </a:solidFill>
            </a:endParaRPr>
          </a:p>
          <a:p>
            <a:pPr indent="0" lvl="0" marL="0" marR="0" rtl="0" algn="l">
              <a:lnSpc>
                <a:spcPct val="150000"/>
              </a:lnSpc>
              <a:spcBef>
                <a:spcPts val="0"/>
              </a:spcBef>
              <a:spcAft>
                <a:spcPts val="0"/>
              </a:spcAft>
              <a:buNone/>
            </a:pPr>
            <a:r>
              <a:rPr b="1" i="0" lang="ko-KR" u="none" cap="none" strike="noStrike">
                <a:solidFill>
                  <a:srgbClr val="000000"/>
                </a:solidFill>
              </a:rPr>
              <a:t>이후 수가 많은 레이블을 언더 샘플링(under sampling)하여 레이블의 불균형을 줄이고자 함.</a:t>
            </a:r>
            <a:r>
              <a:rPr b="1" i="0" lang="ko-KR" u="none" cap="none" strike="noStrike">
                <a:solidFill>
                  <a:schemeClr val="dk1"/>
                </a:solidFill>
              </a:rPr>
              <a:t> </a:t>
            </a:r>
            <a:endParaRPr b="1" i="0" u="none" cap="none" strike="noStrike">
              <a:solidFill>
                <a:srgbClr val="3A3838"/>
              </a:solidFill>
            </a:endParaRPr>
          </a:p>
        </p:txBody>
      </p:sp>
      <p:sp>
        <p:nvSpPr>
          <p:cNvPr id="230" name="Google Shape;230;p10"/>
          <p:cNvSpPr/>
          <p:nvPr/>
        </p:nvSpPr>
        <p:spPr>
          <a:xfrm>
            <a:off x="4074895" y="3980873"/>
            <a:ext cx="746488" cy="461818"/>
          </a:xfrm>
          <a:prstGeom prst="right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Visual Survey of Data Augmentation in NLP" id="231" name="Google Shape;231;p10"/>
          <p:cNvPicPr preferRelativeResize="0"/>
          <p:nvPr/>
        </p:nvPicPr>
        <p:blipFill rotWithShape="1">
          <a:blip r:embed="rId3">
            <a:alphaModFix/>
          </a:blip>
          <a:srcRect b="0" l="0" r="0" t="0"/>
          <a:stretch/>
        </p:blipFill>
        <p:spPr>
          <a:xfrm>
            <a:off x="4642038" y="2998470"/>
            <a:ext cx="3448916" cy="699978"/>
          </a:xfrm>
          <a:prstGeom prst="rect">
            <a:avLst/>
          </a:prstGeom>
          <a:noFill/>
          <a:ln>
            <a:noFill/>
          </a:ln>
        </p:spPr>
      </p:pic>
      <p:pic>
        <p:nvPicPr>
          <p:cNvPr descr="Data Augmentation in NLP: Best Practices From a Kaggle Master - neptune.ai" id="232" name="Google Shape;232;p10"/>
          <p:cNvPicPr preferRelativeResize="0"/>
          <p:nvPr/>
        </p:nvPicPr>
        <p:blipFill rotWithShape="1">
          <a:blip r:embed="rId4">
            <a:alphaModFix/>
          </a:blip>
          <a:srcRect b="0" l="0" r="0" t="0"/>
          <a:stretch/>
        </p:blipFill>
        <p:spPr>
          <a:xfrm>
            <a:off x="648897" y="3402232"/>
            <a:ext cx="3256425" cy="1676400"/>
          </a:xfrm>
          <a:prstGeom prst="rect">
            <a:avLst/>
          </a:prstGeom>
          <a:noFill/>
          <a:ln>
            <a:noFill/>
          </a:ln>
        </p:spPr>
      </p:pic>
      <p:pic>
        <p:nvPicPr>
          <p:cNvPr id="233" name="Google Shape;233;p10"/>
          <p:cNvPicPr preferRelativeResize="0"/>
          <p:nvPr/>
        </p:nvPicPr>
        <p:blipFill rotWithShape="1">
          <a:blip r:embed="rId5">
            <a:alphaModFix/>
          </a:blip>
          <a:srcRect b="0" l="0" r="0" t="0"/>
          <a:stretch/>
        </p:blipFill>
        <p:spPr>
          <a:xfrm>
            <a:off x="5169810" y="3974833"/>
            <a:ext cx="2393373" cy="1910096"/>
          </a:xfrm>
          <a:prstGeom prst="rect">
            <a:avLst/>
          </a:prstGeom>
          <a:noFill/>
          <a:ln>
            <a:noFill/>
          </a:ln>
        </p:spPr>
      </p:pic>
      <p:sp>
        <p:nvSpPr>
          <p:cNvPr id="234" name="Google Shape;234;p10"/>
          <p:cNvSpPr/>
          <p:nvPr/>
        </p:nvSpPr>
        <p:spPr>
          <a:xfrm>
            <a:off x="7911610" y="3974833"/>
            <a:ext cx="746488" cy="461818"/>
          </a:xfrm>
          <a:prstGeom prst="right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35" name="Google Shape;235;p10"/>
          <p:cNvPicPr preferRelativeResize="0"/>
          <p:nvPr/>
        </p:nvPicPr>
        <p:blipFill rotWithShape="1">
          <a:blip r:embed="rId6">
            <a:alphaModFix/>
          </a:blip>
          <a:srcRect b="0" l="0" r="0" t="0"/>
          <a:stretch/>
        </p:blipFill>
        <p:spPr>
          <a:xfrm>
            <a:off x="9006525" y="3223142"/>
            <a:ext cx="2188234" cy="22275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239" name="Shape 239"/>
        <p:cNvGrpSpPr/>
        <p:nvPr/>
      </p:nvGrpSpPr>
      <p:grpSpPr>
        <a:xfrm>
          <a:off x="0" y="0"/>
          <a:ext cx="0" cy="0"/>
          <a:chOff x="0" y="0"/>
          <a:chExt cx="0" cy="0"/>
        </a:xfrm>
      </p:grpSpPr>
      <p:sp>
        <p:nvSpPr>
          <p:cNvPr id="240" name="Google Shape;240;p11"/>
          <p:cNvSpPr/>
          <p:nvPr/>
        </p:nvSpPr>
        <p:spPr>
          <a:xfrm>
            <a:off x="198738" y="197876"/>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https://www.kci.go.kr/kciportal/ci/sereArticleSearch/ciSereArtiView.kci?sereArticleSearchBean.artiId=ART002390885</a:t>
            </a:r>
            <a:endParaRPr b="0" i="0" sz="1800" u="none" cap="none" strike="noStrike">
              <a:solidFill>
                <a:schemeClr val="lt1"/>
              </a:solidFill>
              <a:latin typeface="Calibri"/>
              <a:ea typeface="Calibri"/>
              <a:cs typeface="Calibri"/>
              <a:sym typeface="Calibri"/>
            </a:endParaRPr>
          </a:p>
        </p:txBody>
      </p:sp>
      <p:sp>
        <p:nvSpPr>
          <p:cNvPr id="241" name="Google Shape;241;p11"/>
          <p:cNvSpPr txBox="1"/>
          <p:nvPr/>
        </p:nvSpPr>
        <p:spPr>
          <a:xfrm>
            <a:off x="1163453" y="1155613"/>
            <a:ext cx="2984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[데이터 증강] – 역번역</a:t>
            </a:r>
            <a:endParaRPr b="0" i="0" sz="1400" u="none" cap="none" strike="noStrike">
              <a:solidFill>
                <a:srgbClr val="000000"/>
              </a:solidFill>
              <a:latin typeface="Arial"/>
              <a:ea typeface="Arial"/>
              <a:cs typeface="Arial"/>
              <a:sym typeface="Arial"/>
            </a:endParaRPr>
          </a:p>
        </p:txBody>
      </p:sp>
      <p:sp>
        <p:nvSpPr>
          <p:cNvPr id="242" name="Google Shape;242;p11"/>
          <p:cNvSpPr txBox="1"/>
          <p:nvPr/>
        </p:nvSpPr>
        <p:spPr>
          <a:xfrm>
            <a:off x="735846" y="1078661"/>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243" name="Google Shape;243;p11"/>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244" name="Google Shape;244;p11"/>
          <p:cNvSpPr txBox="1"/>
          <p:nvPr/>
        </p:nvSpPr>
        <p:spPr>
          <a:xfrm>
            <a:off x="1163452" y="570209"/>
            <a:ext cx="4314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245" name="Google Shape;245;p11"/>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sp>
        <p:nvSpPr>
          <p:cNvPr id="246" name="Google Shape;246;p11"/>
          <p:cNvSpPr txBox="1"/>
          <p:nvPr/>
        </p:nvSpPr>
        <p:spPr>
          <a:xfrm>
            <a:off x="5379798" y="5805900"/>
            <a:ext cx="3656400" cy="292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ko-KR" sz="1300" u="none" cap="none" strike="noStrike">
                <a:solidFill>
                  <a:srgbClr val="000000"/>
                </a:solidFill>
                <a:latin typeface="Arial"/>
                <a:ea typeface="Arial"/>
                <a:cs typeface="Arial"/>
                <a:sym typeface="Arial"/>
              </a:rPr>
              <a:t>https://huggingface.co/facebook/m2m100_1.2B</a:t>
            </a:r>
            <a:endParaRPr sz="1300"/>
          </a:p>
        </p:txBody>
      </p:sp>
      <p:sp>
        <p:nvSpPr>
          <p:cNvPr id="247" name="Google Shape;247;p11"/>
          <p:cNvSpPr txBox="1"/>
          <p:nvPr/>
        </p:nvSpPr>
        <p:spPr>
          <a:xfrm>
            <a:off x="1045375" y="1648625"/>
            <a:ext cx="81714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ko-KR" sz="1600" u="none" cap="none" strike="noStrike">
                <a:solidFill>
                  <a:srgbClr val="000000"/>
                </a:solidFill>
              </a:rPr>
              <a:t>허깅페이스 다국어 역번역 모델인 facebook/m2m100_1.2B를 이용해 역번역으로 증강</a:t>
            </a:r>
            <a:endParaRPr b="1" i="0" sz="1600" u="none" cap="none" strike="noStrike">
              <a:solidFill>
                <a:srgbClr val="000000"/>
              </a:solidFill>
            </a:endParaRPr>
          </a:p>
        </p:txBody>
      </p:sp>
      <p:pic>
        <p:nvPicPr>
          <p:cNvPr id="248" name="Google Shape;248;p11"/>
          <p:cNvPicPr preferRelativeResize="0"/>
          <p:nvPr/>
        </p:nvPicPr>
        <p:blipFill rotWithShape="1">
          <a:blip r:embed="rId3">
            <a:alphaModFix/>
          </a:blip>
          <a:srcRect b="0" l="0" r="0" t="0"/>
          <a:stretch/>
        </p:blipFill>
        <p:spPr>
          <a:xfrm>
            <a:off x="2736668" y="2238516"/>
            <a:ext cx="6299537" cy="343750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252" name="Shape 252"/>
        <p:cNvGrpSpPr/>
        <p:nvPr/>
      </p:nvGrpSpPr>
      <p:grpSpPr>
        <a:xfrm>
          <a:off x="0" y="0"/>
          <a:ext cx="0" cy="0"/>
          <a:chOff x="0" y="0"/>
          <a:chExt cx="0" cy="0"/>
        </a:xfrm>
      </p:grpSpPr>
      <p:sp>
        <p:nvSpPr>
          <p:cNvPr id="253" name="Google Shape;253;p12"/>
          <p:cNvSpPr/>
          <p:nvPr/>
        </p:nvSpPr>
        <p:spPr>
          <a:xfrm>
            <a:off x="198738" y="197876"/>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254" name="Google Shape;254;p12"/>
          <p:cNvSpPr txBox="1"/>
          <p:nvPr/>
        </p:nvSpPr>
        <p:spPr>
          <a:xfrm>
            <a:off x="1156168" y="1155963"/>
            <a:ext cx="2762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[데이터 증강] - 역번역</a:t>
            </a:r>
            <a:endParaRPr b="0" i="0" sz="1400" u="none" cap="none" strike="noStrike">
              <a:solidFill>
                <a:srgbClr val="000000"/>
              </a:solidFill>
              <a:latin typeface="Arial"/>
              <a:ea typeface="Arial"/>
              <a:cs typeface="Arial"/>
              <a:sym typeface="Arial"/>
            </a:endParaRPr>
          </a:p>
        </p:txBody>
      </p:sp>
      <p:sp>
        <p:nvSpPr>
          <p:cNvPr id="255" name="Google Shape;255;p12"/>
          <p:cNvSpPr txBox="1"/>
          <p:nvPr/>
        </p:nvSpPr>
        <p:spPr>
          <a:xfrm>
            <a:off x="652171" y="1014786"/>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256" name="Google Shape;256;p12"/>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257" name="Google Shape;257;p12"/>
          <p:cNvSpPr txBox="1"/>
          <p:nvPr/>
        </p:nvSpPr>
        <p:spPr>
          <a:xfrm>
            <a:off x="1230907" y="572578"/>
            <a:ext cx="4395899"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258" name="Google Shape;258;p12"/>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sp>
        <p:nvSpPr>
          <p:cNvPr id="259" name="Google Shape;259;p12"/>
          <p:cNvSpPr txBox="1"/>
          <p:nvPr/>
        </p:nvSpPr>
        <p:spPr>
          <a:xfrm>
            <a:off x="776575" y="1723225"/>
            <a:ext cx="10908600" cy="630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ko-KR" u="none" cap="none" strike="noStrike">
                <a:solidFill>
                  <a:srgbClr val="3A3838"/>
                </a:solidFill>
              </a:rPr>
              <a:t>‘–ㅂ니다.’ 번역체를 가진 역번역 문장이 문장 분류에 방해가 될 것 같아 수가 200개로 매우 적은 </a:t>
            </a:r>
            <a:r>
              <a:rPr b="1" i="0" lang="ko-KR" u="none" cap="none" strike="noStrike">
                <a:solidFill>
                  <a:srgbClr val="000000"/>
                </a:solidFill>
              </a:rPr>
              <a:t>[유형: 예측], [극성: 미정] 만 역번역한 뒤 따로 전처리 함.</a:t>
            </a:r>
            <a:r>
              <a:rPr b="1" i="0" lang="ko-KR" u="none" cap="none" strike="noStrike">
                <a:solidFill>
                  <a:srgbClr val="3A3838"/>
                </a:solidFill>
              </a:rPr>
              <a:t> </a:t>
            </a:r>
            <a:r>
              <a:rPr b="1" i="0" lang="ko-KR" u="none" cap="none" strike="noStrike">
                <a:solidFill>
                  <a:schemeClr val="dk1"/>
                </a:solidFill>
              </a:rPr>
              <a:t> </a:t>
            </a:r>
            <a:endParaRPr b="1" i="0" u="none" cap="none" strike="noStrike">
              <a:solidFill>
                <a:srgbClr val="3A3838"/>
              </a:solidFill>
            </a:endParaRPr>
          </a:p>
        </p:txBody>
      </p:sp>
      <p:sp>
        <p:nvSpPr>
          <p:cNvPr id="260" name="Google Shape;260;p12"/>
          <p:cNvSpPr txBox="1"/>
          <p:nvPr/>
        </p:nvSpPr>
        <p:spPr>
          <a:xfrm>
            <a:off x="2273913" y="4580075"/>
            <a:ext cx="7203600" cy="307800"/>
          </a:xfrm>
          <a:prstGeom prst="rect">
            <a:avLst/>
          </a:prstGeom>
          <a:noFill/>
          <a:ln cap="flat" cmpd="sng" w="9525">
            <a:solidFill>
              <a:srgbClr val="465B6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ko-KR" u="none" cap="none" strike="noStrike">
                <a:solidFill>
                  <a:srgbClr val="3A3838"/>
                </a:solidFill>
                <a:latin typeface="Calibri"/>
                <a:ea typeface="Calibri"/>
                <a:cs typeface="Calibri"/>
                <a:sym typeface="Calibri"/>
              </a:rPr>
              <a:t>우리는 사용자와 게임에 대한 더 많은 세부 사항을 공유하고 직접 게임을 소개 할 것입니다.</a:t>
            </a:r>
            <a:endParaRPr b="0" i="0" u="none" cap="none" strike="noStrike">
              <a:solidFill>
                <a:srgbClr val="3A3838"/>
              </a:solidFill>
              <a:latin typeface="Calibri"/>
              <a:ea typeface="Calibri"/>
              <a:cs typeface="Calibri"/>
              <a:sym typeface="Calibri"/>
            </a:endParaRPr>
          </a:p>
        </p:txBody>
      </p:sp>
      <p:sp>
        <p:nvSpPr>
          <p:cNvPr id="261" name="Google Shape;261;p12"/>
          <p:cNvSpPr txBox="1"/>
          <p:nvPr/>
        </p:nvSpPr>
        <p:spPr>
          <a:xfrm>
            <a:off x="2450050" y="2531288"/>
            <a:ext cx="6953700" cy="307800"/>
          </a:xfrm>
          <a:prstGeom prst="rect">
            <a:avLst/>
          </a:prstGeom>
          <a:noFill/>
          <a:ln cap="flat" cmpd="sng" w="9525">
            <a:solidFill>
              <a:srgbClr val="33333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ko-KR" u="none" cap="none" strike="noStrike">
                <a:solidFill>
                  <a:srgbClr val="3A3838"/>
                </a:solidFill>
                <a:latin typeface="Calibri"/>
                <a:ea typeface="Calibri"/>
                <a:cs typeface="Calibri"/>
                <a:sym typeface="Calibri"/>
              </a:rPr>
              <a:t>이용자들과 함께 게임에 대한 보다 상세한 내용을 나누고 직접 게임을 선보일 예정이다.</a:t>
            </a:r>
            <a:endParaRPr b="0" i="0" u="none" cap="none" strike="noStrike">
              <a:solidFill>
                <a:srgbClr val="3A3838"/>
              </a:solidFill>
              <a:latin typeface="Calibri"/>
              <a:ea typeface="Calibri"/>
              <a:cs typeface="Calibri"/>
              <a:sym typeface="Calibri"/>
            </a:endParaRPr>
          </a:p>
        </p:txBody>
      </p:sp>
      <p:sp>
        <p:nvSpPr>
          <p:cNvPr id="262" name="Google Shape;262;p12"/>
          <p:cNvSpPr txBox="1"/>
          <p:nvPr/>
        </p:nvSpPr>
        <p:spPr>
          <a:xfrm>
            <a:off x="2722450" y="3555688"/>
            <a:ext cx="6468900" cy="307800"/>
          </a:xfrm>
          <a:prstGeom prst="rect">
            <a:avLst/>
          </a:prstGeom>
          <a:noFill/>
          <a:ln cap="flat" cmpd="sng" w="9525">
            <a:solidFill>
              <a:srgbClr val="465B6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ko-KR" u="none" cap="none" strike="noStrike">
                <a:solidFill>
                  <a:srgbClr val="3A3838"/>
                </a:solidFill>
                <a:latin typeface="Calibri"/>
                <a:ea typeface="Calibri"/>
                <a:cs typeface="Calibri"/>
                <a:sym typeface="Calibri"/>
              </a:rPr>
              <a:t>We plan to share more details about the game with users and show the game directly.</a:t>
            </a:r>
            <a:endParaRPr b="0" i="0" u="none" cap="none" strike="noStrike">
              <a:solidFill>
                <a:srgbClr val="3A3838"/>
              </a:solidFill>
              <a:latin typeface="Calibri"/>
              <a:ea typeface="Calibri"/>
              <a:cs typeface="Calibri"/>
              <a:sym typeface="Calibri"/>
            </a:endParaRPr>
          </a:p>
        </p:txBody>
      </p:sp>
      <p:sp>
        <p:nvSpPr>
          <p:cNvPr id="263" name="Google Shape;263;p12"/>
          <p:cNvSpPr txBox="1"/>
          <p:nvPr/>
        </p:nvSpPr>
        <p:spPr>
          <a:xfrm>
            <a:off x="2290450" y="5549975"/>
            <a:ext cx="7113300" cy="307800"/>
          </a:xfrm>
          <a:prstGeom prst="rect">
            <a:avLst/>
          </a:prstGeom>
          <a:noFill/>
          <a:ln cap="flat" cmpd="sng" w="9525">
            <a:solidFill>
              <a:srgbClr val="465B6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ko-KR" u="none" cap="none" strike="noStrike">
                <a:solidFill>
                  <a:srgbClr val="3A3838"/>
                </a:solidFill>
                <a:latin typeface="Arial"/>
                <a:ea typeface="Arial"/>
                <a:cs typeface="Arial"/>
                <a:sym typeface="Arial"/>
              </a:rPr>
              <a:t>우리는 사용자와 게임에 대한 더 많은 세부 사항을 공유하고 직접 게임을 소개 할 것이다.</a:t>
            </a:r>
            <a:endParaRPr b="0" i="0" u="none" cap="none" strike="noStrike">
              <a:solidFill>
                <a:srgbClr val="3A3838"/>
              </a:solidFill>
              <a:latin typeface="Arial"/>
              <a:ea typeface="Arial"/>
              <a:cs typeface="Arial"/>
              <a:sym typeface="Arial"/>
            </a:endParaRPr>
          </a:p>
        </p:txBody>
      </p:sp>
      <p:sp>
        <p:nvSpPr>
          <p:cNvPr id="264" name="Google Shape;264;p12"/>
          <p:cNvSpPr/>
          <p:nvPr/>
        </p:nvSpPr>
        <p:spPr>
          <a:xfrm>
            <a:off x="5655381" y="3050717"/>
            <a:ext cx="440700" cy="336600"/>
          </a:xfrm>
          <a:prstGeom prst="down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5" name="Google Shape;265;p12"/>
          <p:cNvSpPr/>
          <p:nvPr/>
        </p:nvSpPr>
        <p:spPr>
          <a:xfrm>
            <a:off x="5626804" y="4081675"/>
            <a:ext cx="440700" cy="336600"/>
          </a:xfrm>
          <a:prstGeom prst="down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6" name="Google Shape;266;p12"/>
          <p:cNvSpPr/>
          <p:nvPr/>
        </p:nvSpPr>
        <p:spPr>
          <a:xfrm>
            <a:off x="5655418" y="5049599"/>
            <a:ext cx="440700" cy="336600"/>
          </a:xfrm>
          <a:prstGeom prst="down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270" name="Shape 270"/>
        <p:cNvGrpSpPr/>
        <p:nvPr/>
      </p:nvGrpSpPr>
      <p:grpSpPr>
        <a:xfrm>
          <a:off x="0" y="0"/>
          <a:ext cx="0" cy="0"/>
          <a:chOff x="0" y="0"/>
          <a:chExt cx="0" cy="0"/>
        </a:xfrm>
      </p:grpSpPr>
      <p:sp>
        <p:nvSpPr>
          <p:cNvPr id="271" name="Google Shape;271;p14"/>
          <p:cNvSpPr/>
          <p:nvPr/>
        </p:nvSpPr>
        <p:spPr>
          <a:xfrm>
            <a:off x="198738" y="197876"/>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272" name="Google Shape;272;p14"/>
          <p:cNvSpPr txBox="1"/>
          <p:nvPr/>
        </p:nvSpPr>
        <p:spPr>
          <a:xfrm>
            <a:off x="1156215" y="1104856"/>
            <a:ext cx="103908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[데이터 증강] – 역번역(예측, 미정)</a:t>
            </a:r>
            <a:endParaRPr b="0" i="0" sz="1400" u="none" cap="none" strike="noStrike">
              <a:solidFill>
                <a:srgbClr val="000000"/>
              </a:solidFill>
              <a:latin typeface="Arial"/>
              <a:ea typeface="Arial"/>
              <a:cs typeface="Arial"/>
              <a:sym typeface="Arial"/>
            </a:endParaRPr>
          </a:p>
        </p:txBody>
      </p:sp>
      <p:sp>
        <p:nvSpPr>
          <p:cNvPr id="273" name="Google Shape;273;p14"/>
          <p:cNvSpPr txBox="1"/>
          <p:nvPr/>
        </p:nvSpPr>
        <p:spPr>
          <a:xfrm>
            <a:off x="659396" y="1052736"/>
            <a:ext cx="50405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274" name="Google Shape;274;p14"/>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275" name="Google Shape;275;p14"/>
          <p:cNvSpPr txBox="1"/>
          <p:nvPr/>
        </p:nvSpPr>
        <p:spPr>
          <a:xfrm>
            <a:off x="1290406" y="591112"/>
            <a:ext cx="4477851"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276" name="Google Shape;276;p14"/>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pic>
        <p:nvPicPr>
          <p:cNvPr id="277" name="Google Shape;277;p14"/>
          <p:cNvPicPr preferRelativeResize="0"/>
          <p:nvPr/>
        </p:nvPicPr>
        <p:blipFill rotWithShape="1">
          <a:blip r:embed="rId3">
            <a:alphaModFix/>
          </a:blip>
          <a:srcRect b="0" l="0" r="0" t="0"/>
          <a:stretch/>
        </p:blipFill>
        <p:spPr>
          <a:xfrm>
            <a:off x="1639437" y="2259783"/>
            <a:ext cx="8467153" cy="3402186"/>
          </a:xfrm>
          <a:prstGeom prst="rect">
            <a:avLst/>
          </a:prstGeom>
          <a:noFill/>
          <a:ln>
            <a:noFill/>
          </a:ln>
        </p:spPr>
      </p:pic>
      <p:sp>
        <p:nvSpPr>
          <p:cNvPr id="278" name="Google Shape;278;p14"/>
          <p:cNvSpPr txBox="1"/>
          <p:nvPr/>
        </p:nvSpPr>
        <p:spPr>
          <a:xfrm>
            <a:off x="1163451" y="1664775"/>
            <a:ext cx="21999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600" u="none" cap="none" strike="noStrike">
                <a:solidFill>
                  <a:srgbClr val="3A3838"/>
                </a:solidFill>
                <a:latin typeface="Arial"/>
                <a:ea typeface="Arial"/>
                <a:cs typeface="Arial"/>
                <a:sym typeface="Arial"/>
              </a:rPr>
              <a:t>역번역 문장 - 440문장</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282" name="Shape 282"/>
        <p:cNvGrpSpPr/>
        <p:nvPr/>
      </p:nvGrpSpPr>
      <p:grpSpPr>
        <a:xfrm>
          <a:off x="0" y="0"/>
          <a:ext cx="0" cy="0"/>
          <a:chOff x="0" y="0"/>
          <a:chExt cx="0" cy="0"/>
        </a:xfrm>
      </p:grpSpPr>
      <p:sp>
        <p:nvSpPr>
          <p:cNvPr id="283" name="Google Shape;283;p15"/>
          <p:cNvSpPr/>
          <p:nvPr/>
        </p:nvSpPr>
        <p:spPr>
          <a:xfrm>
            <a:off x="198738" y="197876"/>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284" name="Google Shape;284;p15"/>
          <p:cNvSpPr txBox="1"/>
          <p:nvPr/>
        </p:nvSpPr>
        <p:spPr>
          <a:xfrm>
            <a:off x="1156215" y="1104856"/>
            <a:ext cx="103908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[데이터 증강] – 역번역(예측, 미정)</a:t>
            </a:r>
            <a:endParaRPr b="0" i="0" sz="1400" u="none" cap="none" strike="noStrike">
              <a:solidFill>
                <a:srgbClr val="000000"/>
              </a:solidFill>
              <a:latin typeface="Arial"/>
              <a:ea typeface="Arial"/>
              <a:cs typeface="Arial"/>
              <a:sym typeface="Arial"/>
            </a:endParaRPr>
          </a:p>
        </p:txBody>
      </p:sp>
      <p:sp>
        <p:nvSpPr>
          <p:cNvPr id="285" name="Google Shape;285;p15"/>
          <p:cNvSpPr txBox="1"/>
          <p:nvPr/>
        </p:nvSpPr>
        <p:spPr>
          <a:xfrm>
            <a:off x="659396" y="1052736"/>
            <a:ext cx="50405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286" name="Google Shape;286;p15"/>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287" name="Google Shape;287;p15"/>
          <p:cNvSpPr txBox="1"/>
          <p:nvPr/>
        </p:nvSpPr>
        <p:spPr>
          <a:xfrm>
            <a:off x="1290406" y="591112"/>
            <a:ext cx="4477851"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288" name="Google Shape;288;p15"/>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sp>
        <p:nvSpPr>
          <p:cNvPr id="289" name="Google Shape;289;p15"/>
          <p:cNvSpPr txBox="1"/>
          <p:nvPr/>
        </p:nvSpPr>
        <p:spPr>
          <a:xfrm>
            <a:off x="1163450" y="1719475"/>
            <a:ext cx="54324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lang="ko-KR" sz="1600">
                <a:solidFill>
                  <a:srgbClr val="3A3838"/>
                </a:solidFill>
              </a:rPr>
              <a:t>기존 문장</a:t>
            </a:r>
            <a:r>
              <a:rPr b="1" i="0" lang="ko-KR" sz="1600" u="none" cap="none" strike="noStrike">
                <a:solidFill>
                  <a:srgbClr val="3A3838"/>
                </a:solidFill>
                <a:latin typeface="Arial"/>
                <a:ea typeface="Arial"/>
                <a:cs typeface="Arial"/>
                <a:sym typeface="Arial"/>
              </a:rPr>
              <a:t>에 </a:t>
            </a:r>
            <a:r>
              <a:rPr b="1" lang="ko-KR" sz="1600">
                <a:solidFill>
                  <a:srgbClr val="3A3838"/>
                </a:solidFill>
              </a:rPr>
              <a:t>통합한</a:t>
            </a:r>
            <a:r>
              <a:rPr b="1" i="0" lang="ko-KR" sz="1600" u="none" cap="none" strike="noStrike">
                <a:solidFill>
                  <a:srgbClr val="3A3838"/>
                </a:solidFill>
                <a:latin typeface="Arial"/>
                <a:ea typeface="Arial"/>
                <a:cs typeface="Arial"/>
                <a:sym typeface="Arial"/>
              </a:rPr>
              <a:t> 역번역 문장 - 440문장 중 328문장</a:t>
            </a:r>
            <a:endParaRPr b="0" i="0" sz="1300" u="none" cap="none" strike="noStrike">
              <a:solidFill>
                <a:srgbClr val="000000"/>
              </a:solidFill>
              <a:latin typeface="Arial"/>
              <a:ea typeface="Arial"/>
              <a:cs typeface="Arial"/>
              <a:sym typeface="Arial"/>
            </a:endParaRPr>
          </a:p>
        </p:txBody>
      </p:sp>
      <p:pic>
        <p:nvPicPr>
          <p:cNvPr id="290" name="Google Shape;290;p15"/>
          <p:cNvPicPr preferRelativeResize="0"/>
          <p:nvPr/>
        </p:nvPicPr>
        <p:blipFill rotWithShape="1">
          <a:blip r:embed="rId3">
            <a:alphaModFix/>
          </a:blip>
          <a:srcRect b="0" l="0" r="0" t="0"/>
          <a:stretch/>
        </p:blipFill>
        <p:spPr>
          <a:xfrm>
            <a:off x="1795463" y="2297592"/>
            <a:ext cx="8373774" cy="33265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294" name="Shape 294"/>
        <p:cNvGrpSpPr/>
        <p:nvPr/>
      </p:nvGrpSpPr>
      <p:grpSpPr>
        <a:xfrm>
          <a:off x="0" y="0"/>
          <a:ext cx="0" cy="0"/>
          <a:chOff x="0" y="0"/>
          <a:chExt cx="0" cy="0"/>
        </a:xfrm>
      </p:grpSpPr>
      <p:sp>
        <p:nvSpPr>
          <p:cNvPr id="295" name="Google Shape;295;p16"/>
          <p:cNvSpPr/>
          <p:nvPr/>
        </p:nvSpPr>
        <p:spPr>
          <a:xfrm>
            <a:off x="198738" y="197876"/>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296" name="Google Shape;296;p16"/>
          <p:cNvSpPr txBox="1"/>
          <p:nvPr/>
        </p:nvSpPr>
        <p:spPr>
          <a:xfrm>
            <a:off x="1156215" y="1104856"/>
            <a:ext cx="103908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[데이터 증강] – 역번역(예측, 미정)</a:t>
            </a:r>
            <a:endParaRPr b="0" i="0" sz="1400" u="none" cap="none" strike="noStrike">
              <a:solidFill>
                <a:srgbClr val="000000"/>
              </a:solidFill>
              <a:latin typeface="Arial"/>
              <a:ea typeface="Arial"/>
              <a:cs typeface="Arial"/>
              <a:sym typeface="Arial"/>
            </a:endParaRPr>
          </a:p>
        </p:txBody>
      </p:sp>
      <p:sp>
        <p:nvSpPr>
          <p:cNvPr id="297" name="Google Shape;297;p16"/>
          <p:cNvSpPr txBox="1"/>
          <p:nvPr/>
        </p:nvSpPr>
        <p:spPr>
          <a:xfrm>
            <a:off x="713996" y="998136"/>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298" name="Google Shape;298;p16"/>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299" name="Google Shape;299;p16"/>
          <p:cNvSpPr txBox="1"/>
          <p:nvPr/>
        </p:nvSpPr>
        <p:spPr>
          <a:xfrm>
            <a:off x="1290406" y="591112"/>
            <a:ext cx="4477851"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300" name="Google Shape;300;p16"/>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pic>
        <p:nvPicPr>
          <p:cNvPr id="301" name="Google Shape;301;p16"/>
          <p:cNvPicPr preferRelativeResize="0"/>
          <p:nvPr/>
        </p:nvPicPr>
        <p:blipFill rotWithShape="1">
          <a:blip r:embed="rId3">
            <a:alphaModFix/>
          </a:blip>
          <a:srcRect b="0" l="0" r="0" t="0"/>
          <a:stretch/>
        </p:blipFill>
        <p:spPr>
          <a:xfrm>
            <a:off x="1796281" y="2134924"/>
            <a:ext cx="8599438" cy="3502602"/>
          </a:xfrm>
          <a:prstGeom prst="rect">
            <a:avLst/>
          </a:prstGeom>
          <a:noFill/>
          <a:ln>
            <a:noFill/>
          </a:ln>
        </p:spPr>
      </p:pic>
      <p:sp>
        <p:nvSpPr>
          <p:cNvPr id="302" name="Google Shape;302;p16"/>
          <p:cNvSpPr txBox="1"/>
          <p:nvPr/>
        </p:nvSpPr>
        <p:spPr>
          <a:xfrm>
            <a:off x="1163450" y="1719475"/>
            <a:ext cx="88179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600" u="none" cap="none" strike="noStrike">
                <a:solidFill>
                  <a:srgbClr val="3A3838"/>
                </a:solidFill>
                <a:latin typeface="Arial"/>
                <a:ea typeface="Arial"/>
                <a:cs typeface="Arial"/>
                <a:sym typeface="Arial"/>
              </a:rPr>
              <a:t>증강 이후 [예측], [미정] 카테고리의 문장수: 440(기존 문장) + 328문장(증강문장) =&gt; 768문장</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306" name="Shape 306"/>
        <p:cNvGrpSpPr/>
        <p:nvPr/>
      </p:nvGrpSpPr>
      <p:grpSpPr>
        <a:xfrm>
          <a:off x="0" y="0"/>
          <a:ext cx="0" cy="0"/>
          <a:chOff x="0" y="0"/>
          <a:chExt cx="0" cy="0"/>
        </a:xfrm>
      </p:grpSpPr>
      <p:sp>
        <p:nvSpPr>
          <p:cNvPr id="307" name="Google Shape;307;p17"/>
          <p:cNvSpPr/>
          <p:nvPr/>
        </p:nvSpPr>
        <p:spPr>
          <a:xfrm>
            <a:off x="198738" y="197876"/>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https://www.kci.go.kr/kciportal/ci/sereArticleSearch/ciSereArtiView.kci?sereArticleSearchBean.artiId=ART002390885</a:t>
            </a:r>
            <a:endParaRPr b="0" i="0" sz="1800" u="none" cap="none" strike="noStrike">
              <a:solidFill>
                <a:schemeClr val="lt1"/>
              </a:solidFill>
              <a:latin typeface="Calibri"/>
              <a:ea typeface="Calibri"/>
              <a:cs typeface="Calibri"/>
              <a:sym typeface="Calibri"/>
            </a:endParaRPr>
          </a:p>
        </p:txBody>
      </p:sp>
      <p:sp>
        <p:nvSpPr>
          <p:cNvPr id="308" name="Google Shape;308;p17"/>
          <p:cNvSpPr txBox="1"/>
          <p:nvPr/>
        </p:nvSpPr>
        <p:spPr>
          <a:xfrm>
            <a:off x="1098629" y="1124828"/>
            <a:ext cx="1039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[데이터 증강] – Random Deletion</a:t>
            </a:r>
            <a:endParaRPr b="0" i="0" sz="1400" u="none" cap="none" strike="noStrike">
              <a:solidFill>
                <a:srgbClr val="000000"/>
              </a:solidFill>
              <a:latin typeface="Arial"/>
              <a:ea typeface="Arial"/>
              <a:cs typeface="Arial"/>
              <a:sym typeface="Arial"/>
            </a:endParaRPr>
          </a:p>
        </p:txBody>
      </p:sp>
      <p:sp>
        <p:nvSpPr>
          <p:cNvPr id="309" name="Google Shape;309;p17"/>
          <p:cNvSpPr txBox="1"/>
          <p:nvPr/>
        </p:nvSpPr>
        <p:spPr>
          <a:xfrm>
            <a:off x="659396" y="1052736"/>
            <a:ext cx="50405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310" name="Google Shape;310;p17"/>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311" name="Google Shape;311;p17"/>
          <p:cNvSpPr txBox="1"/>
          <p:nvPr/>
        </p:nvSpPr>
        <p:spPr>
          <a:xfrm>
            <a:off x="1290406" y="551819"/>
            <a:ext cx="4477851"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312" name="Google Shape;312;p17"/>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sp>
        <p:nvSpPr>
          <p:cNvPr id="313" name="Google Shape;313;p17"/>
          <p:cNvSpPr txBox="1"/>
          <p:nvPr/>
        </p:nvSpPr>
        <p:spPr>
          <a:xfrm>
            <a:off x="5071649" y="5069525"/>
            <a:ext cx="51402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lang="ko-KR" sz="1050">
                <a:solidFill>
                  <a:srgbClr val="333333"/>
                </a:solidFill>
                <a:highlight>
                  <a:srgbClr val="FFFFFF"/>
                </a:highlight>
                <a:latin typeface="Malgun Gothic"/>
                <a:ea typeface="Malgun Gothic"/>
                <a:cs typeface="Malgun Gothic"/>
                <a:sym typeface="Malgun Gothic"/>
              </a:rPr>
              <a:t>길호현. (2018). 텍스트마이닝을 위한 한국어 불용어 목록 연구. 우리말글, 78, 1-25.</a:t>
            </a:r>
            <a:endParaRPr b="0" i="0" sz="1200" u="none" cap="none" strike="noStrike">
              <a:solidFill>
                <a:srgbClr val="000000"/>
              </a:solidFill>
              <a:latin typeface="Arial"/>
              <a:ea typeface="Arial"/>
              <a:cs typeface="Arial"/>
              <a:sym typeface="Arial"/>
            </a:endParaRPr>
          </a:p>
        </p:txBody>
      </p:sp>
      <p:sp>
        <p:nvSpPr>
          <p:cNvPr id="314" name="Google Shape;314;p17"/>
          <p:cNvSpPr txBox="1"/>
          <p:nvPr/>
        </p:nvSpPr>
        <p:spPr>
          <a:xfrm>
            <a:off x="1290400" y="1744000"/>
            <a:ext cx="10088700" cy="991200"/>
          </a:xfrm>
          <a:prstGeom prst="rect">
            <a:avLst/>
          </a:prstGeom>
          <a:noFill/>
          <a:ln>
            <a:noFill/>
          </a:ln>
        </p:spPr>
        <p:txBody>
          <a:bodyPr anchorCtr="0" anchor="t" bIns="45700" lIns="91425" spcFirstLastPara="1" rIns="91425" wrap="square" tIns="45700">
            <a:spAutoFit/>
          </a:bodyPr>
          <a:lstStyle/>
          <a:p>
            <a:pPr indent="-330200" lvl="0" marL="457200" marR="0" rtl="0" algn="l">
              <a:lnSpc>
                <a:spcPct val="150000"/>
              </a:lnSpc>
              <a:spcBef>
                <a:spcPts val="0"/>
              </a:spcBef>
              <a:spcAft>
                <a:spcPts val="0"/>
              </a:spcAft>
              <a:buClr>
                <a:srgbClr val="333333"/>
              </a:buClr>
              <a:buSzPts val="1600"/>
              <a:buFont typeface="Arial"/>
              <a:buChar char="-"/>
            </a:pPr>
            <a:r>
              <a:rPr b="1" i="0" lang="ko-KR" sz="1600" u="none" cap="none" strike="noStrike">
                <a:solidFill>
                  <a:srgbClr val="333333"/>
                </a:solidFill>
                <a:latin typeface="Arial"/>
                <a:ea typeface="Arial"/>
                <a:cs typeface="Arial"/>
                <a:sym typeface="Arial"/>
              </a:rPr>
              <a:t>삭제 해도 의미에 변화가 없는 불용어를 임의로 제거</a:t>
            </a:r>
            <a:endParaRPr b="1" i="0" sz="1600" u="none" cap="none" strike="noStrike">
              <a:solidFill>
                <a:srgbClr val="333333"/>
              </a:solidFill>
              <a:latin typeface="Arial"/>
              <a:ea typeface="Arial"/>
              <a:cs typeface="Arial"/>
              <a:sym typeface="Arial"/>
            </a:endParaRPr>
          </a:p>
          <a:p>
            <a:pPr indent="-330200" lvl="0" marL="457200" marR="0" rtl="0" algn="l">
              <a:lnSpc>
                <a:spcPct val="115000"/>
              </a:lnSpc>
              <a:spcBef>
                <a:spcPts val="0"/>
              </a:spcBef>
              <a:spcAft>
                <a:spcPts val="0"/>
              </a:spcAft>
              <a:buClr>
                <a:srgbClr val="333333"/>
              </a:buClr>
              <a:buSzPts val="1600"/>
              <a:buChar char="-"/>
            </a:pPr>
            <a:r>
              <a:rPr b="1" lang="ko-KR" sz="1600">
                <a:solidFill>
                  <a:srgbClr val="333333"/>
                </a:solidFill>
              </a:rPr>
              <a:t>불용어는 『</a:t>
            </a:r>
            <a:r>
              <a:rPr b="1" lang="ko-KR" sz="1600">
                <a:solidFill>
                  <a:srgbClr val="333333"/>
                </a:solidFill>
                <a:highlight>
                  <a:srgbClr val="FFFFFF"/>
                </a:highlight>
                <a:latin typeface="Malgun Gothic"/>
                <a:ea typeface="Malgun Gothic"/>
                <a:cs typeface="Malgun Gothic"/>
                <a:sym typeface="Malgun Gothic"/>
              </a:rPr>
              <a:t>길호현. (2018). 텍스트마이닝을 위한 한국어 불용어 목록 연구. 우리말글, 78, 1-25.</a:t>
            </a:r>
            <a:r>
              <a:rPr b="1" lang="ko-KR" sz="1600">
                <a:latin typeface="DFKai-SB"/>
                <a:ea typeface="DFKai-SB"/>
                <a:cs typeface="DFKai-SB"/>
                <a:sym typeface="DFKai-SB"/>
              </a:rPr>
              <a:t>』을 참고함.</a:t>
            </a:r>
            <a:endParaRPr b="1" sz="1600">
              <a:solidFill>
                <a:srgbClr val="333333"/>
              </a:solidFill>
            </a:endParaRPr>
          </a:p>
        </p:txBody>
      </p:sp>
      <p:sp>
        <p:nvSpPr>
          <p:cNvPr id="315" name="Google Shape;315;p17"/>
          <p:cNvSpPr txBox="1"/>
          <p:nvPr/>
        </p:nvSpPr>
        <p:spPr>
          <a:xfrm>
            <a:off x="2023652" y="3090000"/>
            <a:ext cx="8144700" cy="1816200"/>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i="0" lang="ko-KR" sz="1600" u="none" cap="none" strike="noStrike">
                <a:solidFill>
                  <a:srgbClr val="3A3838"/>
                </a:solidFill>
              </a:rPr>
              <a:t>감탄사: 그래, 아니, 아, 뭐, 응, 네, 예, 자, 야, 글쎄, 참…</a:t>
            </a:r>
            <a:endParaRPr/>
          </a:p>
          <a:p>
            <a:pPr indent="0" lvl="0" marL="0" marR="0" rtl="0" algn="l">
              <a:lnSpc>
                <a:spcPct val="150000"/>
              </a:lnSpc>
              <a:spcBef>
                <a:spcPts val="0"/>
              </a:spcBef>
              <a:spcAft>
                <a:spcPts val="0"/>
              </a:spcAft>
              <a:buClr>
                <a:srgbClr val="000000"/>
              </a:buClr>
              <a:buSzPts val="1800"/>
              <a:buFont typeface="Arial"/>
              <a:buNone/>
            </a:pPr>
            <a:r>
              <a:rPr i="0" lang="ko-KR" sz="1600" u="none" cap="none" strike="noStrike">
                <a:solidFill>
                  <a:srgbClr val="3A3838"/>
                </a:solidFill>
              </a:rPr>
              <a:t>접속 부사: 그러나, 그리고, 그런데, 그래서, 따라서, 하지만, 또, 또는, 그러므로…</a:t>
            </a:r>
            <a:endParaRPr i="0" sz="1600" u="none" cap="none" strike="noStrike">
              <a:solidFill>
                <a:srgbClr val="3A3838"/>
              </a:solidFill>
            </a:endParaRPr>
          </a:p>
          <a:p>
            <a:pPr indent="0" lvl="0" marL="0" marR="0" rtl="0" algn="l">
              <a:lnSpc>
                <a:spcPct val="150000"/>
              </a:lnSpc>
              <a:spcBef>
                <a:spcPts val="0"/>
              </a:spcBef>
              <a:spcAft>
                <a:spcPts val="0"/>
              </a:spcAft>
              <a:buClr>
                <a:srgbClr val="000000"/>
              </a:buClr>
              <a:buSzPts val="1800"/>
              <a:buFont typeface="Arial"/>
              <a:buNone/>
            </a:pPr>
            <a:r>
              <a:rPr i="0" lang="ko-KR" sz="1600" u="none" cap="none" strike="noStrike">
                <a:solidFill>
                  <a:srgbClr val="3A3838"/>
                </a:solidFill>
              </a:rPr>
              <a:t>관형사: 그, 이, 한, 두, 다른, 그런, 이런, 어떤, 모든, 어느, 몇, 여러, 무슨, 세, 전…</a:t>
            </a:r>
            <a:endParaRPr/>
          </a:p>
          <a:p>
            <a:pPr indent="0" lvl="0" marL="0" marR="0" rtl="0" algn="l">
              <a:lnSpc>
                <a:spcPct val="150000"/>
              </a:lnSpc>
              <a:spcBef>
                <a:spcPts val="0"/>
              </a:spcBef>
              <a:spcAft>
                <a:spcPts val="0"/>
              </a:spcAft>
              <a:buClr>
                <a:srgbClr val="000000"/>
              </a:buClr>
              <a:buSzPts val="1800"/>
              <a:buFont typeface="Arial"/>
              <a:buNone/>
            </a:pPr>
            <a:r>
              <a:rPr i="0" lang="ko-KR" sz="1600" u="none" cap="none" strike="noStrike">
                <a:solidFill>
                  <a:srgbClr val="3A3838"/>
                </a:solidFill>
              </a:rPr>
              <a:t>의존 명사: 것, 수, 등, 년, 때문, 일, 중, 월, 씨, 데, 번, 명, 원, 개, 거, 가지, 뿐, 듯…</a:t>
            </a:r>
            <a:endParaRPr/>
          </a:p>
          <a:p>
            <a:pPr indent="0" lvl="0" marL="0" marR="0" rtl="0" algn="l">
              <a:lnSpc>
                <a:spcPct val="150000"/>
              </a:lnSpc>
              <a:spcBef>
                <a:spcPts val="0"/>
              </a:spcBef>
              <a:spcAft>
                <a:spcPts val="0"/>
              </a:spcAft>
              <a:buClr>
                <a:srgbClr val="000000"/>
              </a:buClr>
              <a:buSzPts val="1800"/>
              <a:buFont typeface="Arial"/>
              <a:buNone/>
            </a:pPr>
            <a:r>
              <a:rPr i="0" lang="ko-KR" sz="1600" u="none" cap="none" strike="noStrike">
                <a:solidFill>
                  <a:srgbClr val="3A3838"/>
                </a:solidFill>
              </a:rPr>
              <a:t>대명사: 나, 그, 우리, 이, 그것, 그녀, 내, 자기, 무엇, 이것…</a:t>
            </a:r>
            <a:endParaRPr i="0" sz="1600" u="none" cap="none" strike="noStrike">
              <a:solidFill>
                <a:srgbClr val="000000"/>
              </a:solidFill>
            </a:endParaRPr>
          </a:p>
        </p:txBody>
      </p:sp>
      <p:sp>
        <p:nvSpPr>
          <p:cNvPr id="316" name="Google Shape;316;p17"/>
          <p:cNvSpPr txBox="1"/>
          <p:nvPr/>
        </p:nvSpPr>
        <p:spPr>
          <a:xfrm>
            <a:off x="3056850" y="5373200"/>
            <a:ext cx="71505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lang="ko-KR" sz="1050">
                <a:solidFill>
                  <a:srgbClr val="333333"/>
                </a:solidFill>
                <a:highlight>
                  <a:srgbClr val="FFFFFF"/>
                </a:highlight>
                <a:latin typeface="Malgun Gothic"/>
                <a:ea typeface="Malgun Gothic"/>
                <a:cs typeface="Malgun Gothic"/>
                <a:sym typeface="Malgun Gothic"/>
              </a:rPr>
              <a:t>https://www.kci.go.kr/kciportal/ci/sereArticleSearch/ciSereArtiView.kci?sereArticleSearchBean.artiId=ART002390885</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320" name="Shape 320"/>
        <p:cNvGrpSpPr/>
        <p:nvPr/>
      </p:nvGrpSpPr>
      <p:grpSpPr>
        <a:xfrm>
          <a:off x="0" y="0"/>
          <a:ext cx="0" cy="0"/>
          <a:chOff x="0" y="0"/>
          <a:chExt cx="0" cy="0"/>
        </a:xfrm>
      </p:grpSpPr>
      <p:sp>
        <p:nvSpPr>
          <p:cNvPr id="321" name="Google Shape;321;p18"/>
          <p:cNvSpPr/>
          <p:nvPr/>
        </p:nvSpPr>
        <p:spPr>
          <a:xfrm>
            <a:off x="198738" y="197876"/>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322" name="Google Shape;322;p18"/>
          <p:cNvSpPr txBox="1"/>
          <p:nvPr/>
        </p:nvSpPr>
        <p:spPr>
          <a:xfrm>
            <a:off x="1156215" y="1104856"/>
            <a:ext cx="103908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[데이터 증강] – Random Deletion</a:t>
            </a:r>
            <a:endParaRPr b="0" i="0" sz="1400" u="none" cap="none" strike="noStrike">
              <a:solidFill>
                <a:srgbClr val="000000"/>
              </a:solidFill>
              <a:latin typeface="Arial"/>
              <a:ea typeface="Arial"/>
              <a:cs typeface="Arial"/>
              <a:sym typeface="Arial"/>
            </a:endParaRPr>
          </a:p>
        </p:txBody>
      </p:sp>
      <p:sp>
        <p:nvSpPr>
          <p:cNvPr id="323" name="Google Shape;323;p18"/>
          <p:cNvSpPr txBox="1"/>
          <p:nvPr/>
        </p:nvSpPr>
        <p:spPr>
          <a:xfrm>
            <a:off x="739571" y="1009299"/>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324" name="Google Shape;324;p18"/>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325" name="Google Shape;325;p18"/>
          <p:cNvSpPr txBox="1"/>
          <p:nvPr/>
        </p:nvSpPr>
        <p:spPr>
          <a:xfrm>
            <a:off x="1243637" y="578658"/>
            <a:ext cx="4571390"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326" name="Google Shape;326;p18"/>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pic>
        <p:nvPicPr>
          <p:cNvPr id="327" name="Google Shape;327;p18"/>
          <p:cNvPicPr preferRelativeResize="0"/>
          <p:nvPr/>
        </p:nvPicPr>
        <p:blipFill rotWithShape="1">
          <a:blip r:embed="rId3">
            <a:alphaModFix/>
          </a:blip>
          <a:srcRect b="0" l="0" r="0" t="0"/>
          <a:stretch/>
        </p:blipFill>
        <p:spPr>
          <a:xfrm>
            <a:off x="2454100" y="2315975"/>
            <a:ext cx="7261400" cy="3493675"/>
          </a:xfrm>
          <a:prstGeom prst="rect">
            <a:avLst/>
          </a:prstGeom>
          <a:noFill/>
          <a:ln cap="flat" cmpd="sng" w="9525">
            <a:solidFill>
              <a:schemeClr val="dk2"/>
            </a:solidFill>
            <a:prstDash val="solid"/>
            <a:round/>
            <a:headEnd len="sm" w="sm" type="none"/>
            <a:tailEnd len="sm" w="sm" type="none"/>
          </a:ln>
        </p:spPr>
      </p:pic>
      <p:sp>
        <p:nvSpPr>
          <p:cNvPr id="328" name="Google Shape;328;p18"/>
          <p:cNvSpPr txBox="1"/>
          <p:nvPr/>
        </p:nvSpPr>
        <p:spPr>
          <a:xfrm>
            <a:off x="1156224" y="1636050"/>
            <a:ext cx="69795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600" u="none" cap="none" strike="noStrike">
                <a:solidFill>
                  <a:srgbClr val="000000"/>
                </a:solidFill>
              </a:rPr>
              <a:t>- 조사, 부사, 수식어 임의로 제거</a:t>
            </a:r>
            <a:r>
              <a:rPr b="1" lang="ko-KR" sz="1600"/>
              <a:t>하기 위해 </a:t>
            </a:r>
            <a:r>
              <a:rPr b="1" lang="ko-KR" sz="1600"/>
              <a:t>Spacy ko_core_news_sm 이용</a:t>
            </a:r>
            <a:r>
              <a:rPr lang="ko-KR" sz="1600"/>
              <a:t>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73" name="Shape 73"/>
        <p:cNvGrpSpPr/>
        <p:nvPr/>
      </p:nvGrpSpPr>
      <p:grpSpPr>
        <a:xfrm>
          <a:off x="0" y="0"/>
          <a:ext cx="0" cy="0"/>
          <a:chOff x="0" y="0"/>
          <a:chExt cx="0" cy="0"/>
        </a:xfrm>
      </p:grpSpPr>
      <p:pic>
        <p:nvPicPr>
          <p:cNvPr id="74" name="Google Shape;74;p3"/>
          <p:cNvPicPr preferRelativeResize="0"/>
          <p:nvPr/>
        </p:nvPicPr>
        <p:blipFill rotWithShape="1">
          <a:blip r:embed="rId3">
            <a:alphaModFix/>
          </a:blip>
          <a:srcRect b="0" l="0" r="0" t="0"/>
          <a:stretch/>
        </p:blipFill>
        <p:spPr>
          <a:xfrm flipH="1">
            <a:off x="5231775" y="1107300"/>
            <a:ext cx="396175" cy="5750700"/>
          </a:xfrm>
          <a:prstGeom prst="rect">
            <a:avLst/>
          </a:prstGeom>
          <a:noFill/>
          <a:ln>
            <a:noFill/>
          </a:ln>
        </p:spPr>
      </p:pic>
      <p:sp>
        <p:nvSpPr>
          <p:cNvPr id="75" name="Google Shape;75;p3"/>
          <p:cNvSpPr txBox="1"/>
          <p:nvPr/>
        </p:nvSpPr>
        <p:spPr>
          <a:xfrm>
            <a:off x="6296549" y="1485945"/>
            <a:ext cx="3673200" cy="431100"/>
          </a:xfrm>
          <a:prstGeom prst="rect">
            <a:avLst/>
          </a:prstGeom>
          <a:noFill/>
          <a:ln>
            <a:noFill/>
          </a:ln>
        </p:spPr>
        <p:txBody>
          <a:bodyPr anchorCtr="0" anchor="t" bIns="0" lIns="91425" spcFirstLastPara="1" rIns="91425" wrap="square" tIns="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chemeClr val="dk2"/>
                </a:solidFill>
                <a:latin typeface="Calibri"/>
                <a:ea typeface="Calibri"/>
                <a:cs typeface="Calibri"/>
                <a:sym typeface="Calibri"/>
              </a:rPr>
              <a:t>01. 프로젝트 개요</a:t>
            </a:r>
            <a:endParaRPr b="1" i="0" sz="2800" u="none" cap="none" strike="noStrike">
              <a:solidFill>
                <a:schemeClr val="dk2"/>
              </a:solidFill>
              <a:latin typeface="Calibri"/>
              <a:ea typeface="Calibri"/>
              <a:cs typeface="Calibri"/>
              <a:sym typeface="Calibri"/>
            </a:endParaRPr>
          </a:p>
        </p:txBody>
      </p:sp>
      <p:sp>
        <p:nvSpPr>
          <p:cNvPr id="76" name="Google Shape;76;p3"/>
          <p:cNvSpPr txBox="1"/>
          <p:nvPr/>
        </p:nvSpPr>
        <p:spPr>
          <a:xfrm>
            <a:off x="6296549" y="2287034"/>
            <a:ext cx="4969200" cy="431100"/>
          </a:xfrm>
          <a:prstGeom prst="rect">
            <a:avLst/>
          </a:prstGeom>
          <a:noFill/>
          <a:ln>
            <a:noFill/>
          </a:ln>
        </p:spPr>
        <p:txBody>
          <a:bodyPr anchorCtr="0" anchor="t" bIns="0" lIns="91425" spcFirstLastPara="1" rIns="91425" wrap="square" tIns="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3F3F3F"/>
                </a:solidFill>
                <a:latin typeface="Calibri"/>
                <a:ea typeface="Calibri"/>
                <a:cs typeface="Calibri"/>
                <a:sym typeface="Calibri"/>
              </a:rPr>
              <a:t>02. 프로젝트 구성</a:t>
            </a:r>
            <a:endParaRPr b="0" i="0" sz="1400" u="none" cap="none" strike="noStrike">
              <a:solidFill>
                <a:srgbClr val="000000"/>
              </a:solidFill>
              <a:latin typeface="Arial"/>
              <a:ea typeface="Arial"/>
              <a:cs typeface="Arial"/>
              <a:sym typeface="Arial"/>
            </a:endParaRPr>
          </a:p>
        </p:txBody>
      </p:sp>
      <p:sp>
        <p:nvSpPr>
          <p:cNvPr id="77" name="Google Shape;77;p3"/>
          <p:cNvSpPr txBox="1"/>
          <p:nvPr/>
        </p:nvSpPr>
        <p:spPr>
          <a:xfrm>
            <a:off x="6296549" y="3088123"/>
            <a:ext cx="5293248" cy="430887"/>
          </a:xfrm>
          <a:prstGeom prst="rect">
            <a:avLst/>
          </a:prstGeom>
          <a:noFill/>
          <a:ln>
            <a:noFill/>
          </a:ln>
        </p:spPr>
        <p:txBody>
          <a:bodyPr anchorCtr="0" anchor="t" bIns="0" lIns="91425" spcFirstLastPara="1" rIns="91425" wrap="square" tIns="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3F3F3F"/>
                </a:solidFill>
                <a:latin typeface="Calibri"/>
                <a:ea typeface="Calibri"/>
                <a:cs typeface="Calibri"/>
                <a:sym typeface="Calibri"/>
              </a:rPr>
              <a:t>03. 프로젝트 수행 절차 및 방법</a:t>
            </a:r>
            <a:endParaRPr b="0" i="0" sz="1400" u="none" cap="none" strike="noStrike">
              <a:solidFill>
                <a:srgbClr val="000000"/>
              </a:solidFill>
              <a:latin typeface="Arial"/>
              <a:ea typeface="Arial"/>
              <a:cs typeface="Arial"/>
              <a:sym typeface="Arial"/>
            </a:endParaRPr>
          </a:p>
        </p:txBody>
      </p:sp>
      <p:sp>
        <p:nvSpPr>
          <p:cNvPr id="78" name="Google Shape;78;p3"/>
          <p:cNvSpPr txBox="1"/>
          <p:nvPr/>
        </p:nvSpPr>
        <p:spPr>
          <a:xfrm>
            <a:off x="6296549" y="3889212"/>
            <a:ext cx="4480049" cy="430887"/>
          </a:xfrm>
          <a:prstGeom prst="rect">
            <a:avLst/>
          </a:prstGeom>
          <a:noFill/>
          <a:ln>
            <a:noFill/>
          </a:ln>
        </p:spPr>
        <p:txBody>
          <a:bodyPr anchorCtr="0" anchor="t" bIns="0" lIns="91425" spcFirstLastPara="1" rIns="91425" wrap="square" tIns="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3F3F3F"/>
                </a:solidFill>
                <a:latin typeface="Calibri"/>
                <a:ea typeface="Calibri"/>
                <a:cs typeface="Calibri"/>
                <a:sym typeface="Calibri"/>
              </a:rPr>
              <a:t>04. 프로젝트 수행 결과</a:t>
            </a:r>
            <a:endParaRPr b="0" i="0" sz="1400" u="none" cap="none" strike="noStrike">
              <a:solidFill>
                <a:srgbClr val="000000"/>
              </a:solidFill>
              <a:latin typeface="Arial"/>
              <a:ea typeface="Arial"/>
              <a:cs typeface="Arial"/>
              <a:sym typeface="Arial"/>
            </a:endParaRPr>
          </a:p>
        </p:txBody>
      </p:sp>
      <p:sp>
        <p:nvSpPr>
          <p:cNvPr id="79" name="Google Shape;79;p3"/>
          <p:cNvSpPr txBox="1"/>
          <p:nvPr/>
        </p:nvSpPr>
        <p:spPr>
          <a:xfrm>
            <a:off x="6296550" y="4690300"/>
            <a:ext cx="4155600" cy="431100"/>
          </a:xfrm>
          <a:prstGeom prst="rect">
            <a:avLst/>
          </a:prstGeom>
          <a:noFill/>
          <a:ln>
            <a:noFill/>
          </a:ln>
        </p:spPr>
        <p:txBody>
          <a:bodyPr anchorCtr="0" anchor="t" bIns="0" lIns="91425" spcFirstLastPara="1" rIns="91425" wrap="square" tIns="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3F3F3F"/>
                </a:solidFill>
                <a:latin typeface="Calibri"/>
                <a:ea typeface="Calibri"/>
                <a:cs typeface="Calibri"/>
                <a:sym typeface="Calibri"/>
              </a:rPr>
              <a:t>05. 자체 평가 의견(</a:t>
            </a:r>
            <a:r>
              <a:rPr b="1" lang="ko-KR" sz="2800">
                <a:solidFill>
                  <a:srgbClr val="3F3F3F"/>
                </a:solidFill>
                <a:latin typeface="Calibri"/>
                <a:ea typeface="Calibri"/>
                <a:cs typeface="Calibri"/>
                <a:sym typeface="Calibri"/>
              </a:rPr>
              <a:t>회고)</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0" y="1107200"/>
            <a:ext cx="5231700" cy="57507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목차</a:t>
            </a:r>
            <a:endParaRPr b="1" i="0" sz="1400" u="none" cap="none" strike="noStrike">
              <a:solidFill>
                <a:schemeClr val="lt1"/>
              </a:solidFill>
              <a:latin typeface="Arial"/>
              <a:ea typeface="Arial"/>
              <a:cs typeface="Arial"/>
              <a:sym typeface="Arial"/>
            </a:endParaRPr>
          </a:p>
        </p:txBody>
      </p:sp>
      <p:cxnSp>
        <p:nvCxnSpPr>
          <p:cNvPr id="81" name="Google Shape;81;p3"/>
          <p:cNvCxnSpPr/>
          <p:nvPr/>
        </p:nvCxnSpPr>
        <p:spPr>
          <a:xfrm>
            <a:off x="3935760" y="790307"/>
            <a:ext cx="7952100" cy="0"/>
          </a:xfrm>
          <a:prstGeom prst="straightConnector1">
            <a:avLst/>
          </a:prstGeom>
          <a:noFill/>
          <a:ln cap="flat" cmpd="sng" w="12700">
            <a:solidFill>
              <a:srgbClr val="7F7F7F"/>
            </a:solidFill>
            <a:prstDash val="solid"/>
            <a:miter lim="800000"/>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332" name="Shape 332"/>
        <p:cNvGrpSpPr/>
        <p:nvPr/>
      </p:nvGrpSpPr>
      <p:grpSpPr>
        <a:xfrm>
          <a:off x="0" y="0"/>
          <a:ext cx="0" cy="0"/>
          <a:chOff x="0" y="0"/>
          <a:chExt cx="0" cy="0"/>
        </a:xfrm>
      </p:grpSpPr>
      <p:sp>
        <p:nvSpPr>
          <p:cNvPr id="333" name="Google Shape;333;p19"/>
          <p:cNvSpPr/>
          <p:nvPr/>
        </p:nvSpPr>
        <p:spPr>
          <a:xfrm>
            <a:off x="198738" y="197876"/>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334" name="Google Shape;334;p19"/>
          <p:cNvSpPr txBox="1"/>
          <p:nvPr/>
        </p:nvSpPr>
        <p:spPr>
          <a:xfrm>
            <a:off x="1060800" y="994200"/>
            <a:ext cx="3798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[데이터 증강] – Random Deletion</a:t>
            </a:r>
            <a:endParaRPr b="0" i="0" sz="1400" u="none" cap="none" strike="noStrike">
              <a:solidFill>
                <a:srgbClr val="000000"/>
              </a:solidFill>
              <a:latin typeface="Arial"/>
              <a:ea typeface="Arial"/>
              <a:cs typeface="Arial"/>
              <a:sym typeface="Arial"/>
            </a:endParaRPr>
          </a:p>
        </p:txBody>
      </p:sp>
      <p:sp>
        <p:nvSpPr>
          <p:cNvPr id="335" name="Google Shape;335;p19"/>
          <p:cNvSpPr txBox="1"/>
          <p:nvPr/>
        </p:nvSpPr>
        <p:spPr>
          <a:xfrm>
            <a:off x="659396" y="905874"/>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336" name="Google Shape;336;p19"/>
          <p:cNvSpPr txBox="1"/>
          <p:nvPr/>
        </p:nvSpPr>
        <p:spPr>
          <a:xfrm>
            <a:off x="255958" y="197876"/>
            <a:ext cx="1160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337" name="Google Shape;337;p19"/>
          <p:cNvSpPr txBox="1"/>
          <p:nvPr/>
        </p:nvSpPr>
        <p:spPr>
          <a:xfrm>
            <a:off x="1232771" y="543685"/>
            <a:ext cx="4409472"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338" name="Google Shape;338;p19"/>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pic>
        <p:nvPicPr>
          <p:cNvPr id="339" name="Google Shape;339;p19"/>
          <p:cNvPicPr preferRelativeResize="0"/>
          <p:nvPr/>
        </p:nvPicPr>
        <p:blipFill rotWithShape="1">
          <a:blip r:embed="rId3">
            <a:alphaModFix/>
          </a:blip>
          <a:srcRect b="0" l="0" r="0" t="0"/>
          <a:stretch/>
        </p:blipFill>
        <p:spPr>
          <a:xfrm>
            <a:off x="1152685" y="1575956"/>
            <a:ext cx="9886630" cy="3648557"/>
          </a:xfrm>
          <a:prstGeom prst="rect">
            <a:avLst/>
          </a:prstGeom>
          <a:noFill/>
          <a:ln cap="flat" cmpd="sng" w="9525">
            <a:solidFill>
              <a:schemeClr val="dk2"/>
            </a:solidFill>
            <a:prstDash val="solid"/>
            <a:round/>
            <a:headEnd len="sm" w="sm" type="none"/>
            <a:tailEnd len="sm" w="sm" type="none"/>
          </a:ln>
        </p:spPr>
      </p:pic>
      <p:pic>
        <p:nvPicPr>
          <p:cNvPr id="340" name="Google Shape;340;p19"/>
          <p:cNvPicPr preferRelativeResize="0"/>
          <p:nvPr/>
        </p:nvPicPr>
        <p:blipFill rotWithShape="1">
          <a:blip r:embed="rId4">
            <a:alphaModFix/>
          </a:blip>
          <a:srcRect b="0" l="0" r="0" t="0"/>
          <a:stretch/>
        </p:blipFill>
        <p:spPr>
          <a:xfrm>
            <a:off x="3629025" y="5328201"/>
            <a:ext cx="4933950" cy="923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344" name="Shape 344"/>
        <p:cNvGrpSpPr/>
        <p:nvPr/>
      </p:nvGrpSpPr>
      <p:grpSpPr>
        <a:xfrm>
          <a:off x="0" y="0"/>
          <a:ext cx="0" cy="0"/>
          <a:chOff x="0" y="0"/>
          <a:chExt cx="0" cy="0"/>
        </a:xfrm>
      </p:grpSpPr>
      <p:sp>
        <p:nvSpPr>
          <p:cNvPr id="345" name="Google Shape;345;p20"/>
          <p:cNvSpPr/>
          <p:nvPr/>
        </p:nvSpPr>
        <p:spPr>
          <a:xfrm>
            <a:off x="198738" y="197876"/>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2400" u="sng" cap="none" strike="noStrike">
                <a:solidFill>
                  <a:srgbClr val="000000"/>
                </a:solidFill>
                <a:latin typeface="Roboto"/>
                <a:ea typeface="Roboto"/>
                <a:cs typeface="Roboto"/>
                <a:sym typeface="Roboto"/>
                <a:hlinkClick r:id="rId3">
                  <a:extLst>
                    <a:ext uri="{A12FA001-AC4F-418D-AE19-62706E023703}">
                      <ahyp:hlinkClr val="tx"/>
                    </a:ext>
                  </a:extLst>
                </a:hlinkClick>
              </a:rPr>
              <a:t>https://github.com/catSirup/KorEDA</a:t>
            </a:r>
            <a:endParaRPr b="0" i="0" sz="1800" u="none" cap="none" strike="noStrike">
              <a:solidFill>
                <a:schemeClr val="lt1"/>
              </a:solidFill>
              <a:latin typeface="Calibri"/>
              <a:ea typeface="Calibri"/>
              <a:cs typeface="Calibri"/>
              <a:sym typeface="Calibri"/>
            </a:endParaRPr>
          </a:p>
        </p:txBody>
      </p:sp>
      <p:sp>
        <p:nvSpPr>
          <p:cNvPr id="346" name="Google Shape;346;p20"/>
          <p:cNvSpPr txBox="1"/>
          <p:nvPr/>
        </p:nvSpPr>
        <p:spPr>
          <a:xfrm>
            <a:off x="1080601" y="1137950"/>
            <a:ext cx="3658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[데이터 증강] – Random Swap</a:t>
            </a:r>
            <a:endParaRPr b="0" i="0" sz="1400" u="none" cap="none" strike="noStrike">
              <a:solidFill>
                <a:srgbClr val="000000"/>
              </a:solidFill>
              <a:latin typeface="Arial"/>
              <a:ea typeface="Arial"/>
              <a:cs typeface="Arial"/>
              <a:sym typeface="Arial"/>
            </a:endParaRPr>
          </a:p>
        </p:txBody>
      </p:sp>
      <p:sp>
        <p:nvSpPr>
          <p:cNvPr id="347" name="Google Shape;347;p20"/>
          <p:cNvSpPr txBox="1"/>
          <p:nvPr/>
        </p:nvSpPr>
        <p:spPr>
          <a:xfrm>
            <a:off x="659396" y="1052736"/>
            <a:ext cx="50405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348" name="Google Shape;348;p20"/>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349" name="Google Shape;349;p20"/>
          <p:cNvSpPr txBox="1"/>
          <p:nvPr/>
        </p:nvSpPr>
        <p:spPr>
          <a:xfrm>
            <a:off x="1299565" y="555421"/>
            <a:ext cx="4663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350" name="Google Shape;350;p20"/>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sp>
        <p:nvSpPr>
          <p:cNvPr id="351" name="Google Shape;351;p20"/>
          <p:cNvSpPr txBox="1"/>
          <p:nvPr/>
        </p:nvSpPr>
        <p:spPr>
          <a:xfrm>
            <a:off x="1156225" y="1628075"/>
            <a:ext cx="9545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600" u="none" cap="none" strike="noStrike">
                <a:solidFill>
                  <a:srgbClr val="3A3838"/>
                </a:solidFill>
                <a:latin typeface="Calibri"/>
                <a:ea typeface="Calibri"/>
                <a:cs typeface="Calibri"/>
                <a:sym typeface="Calibri"/>
              </a:rPr>
              <a:t>주어와 서술어에 해당하는 양 끝 단어를 바꾸면 문장 유형 분류가 어려울 것 같아 교체 범위에서 제외함.  </a:t>
            </a:r>
            <a:endParaRPr b="0" i="0" sz="1600" u="none" cap="none" strike="noStrike">
              <a:solidFill>
                <a:srgbClr val="000000"/>
              </a:solidFill>
              <a:latin typeface="Arial"/>
              <a:ea typeface="Arial"/>
              <a:cs typeface="Arial"/>
              <a:sym typeface="Arial"/>
            </a:endParaRPr>
          </a:p>
        </p:txBody>
      </p:sp>
      <p:pic>
        <p:nvPicPr>
          <p:cNvPr id="352" name="Google Shape;352;p20"/>
          <p:cNvPicPr preferRelativeResize="0"/>
          <p:nvPr/>
        </p:nvPicPr>
        <p:blipFill rotWithShape="1">
          <a:blip r:embed="rId4">
            <a:alphaModFix/>
          </a:blip>
          <a:srcRect b="0" l="0" r="0" t="0"/>
          <a:stretch/>
        </p:blipFill>
        <p:spPr>
          <a:xfrm>
            <a:off x="2205431" y="2147467"/>
            <a:ext cx="8162925" cy="3924300"/>
          </a:xfrm>
          <a:prstGeom prst="rect">
            <a:avLst/>
          </a:prstGeom>
          <a:noFill/>
          <a:ln cap="flat" cmpd="sng" w="9525">
            <a:solidFill>
              <a:schemeClr val="dk2"/>
            </a:solidFill>
            <a:prstDash val="solid"/>
            <a:round/>
            <a:headEnd len="sm" w="sm" type="none"/>
            <a:tailEnd len="sm" w="sm" type="none"/>
          </a:ln>
        </p:spPr>
      </p:pic>
      <p:sp>
        <p:nvSpPr>
          <p:cNvPr id="353" name="Google Shape;353;p20"/>
          <p:cNvSpPr txBox="1"/>
          <p:nvPr/>
        </p:nvSpPr>
        <p:spPr>
          <a:xfrm>
            <a:off x="8135001" y="6067693"/>
            <a:ext cx="2302089" cy="33466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ko-KR" sz="1050" u="sng" cap="none" strike="noStrike">
                <a:solidFill>
                  <a:srgbClr val="000000"/>
                </a:solidFill>
                <a:latin typeface="Arial"/>
                <a:ea typeface="Arial"/>
                <a:cs typeface="Arial"/>
                <a:sym typeface="Arial"/>
                <a:hlinkClick r:id="rId5">
                  <a:extLst>
                    <a:ext uri="{A12FA001-AC4F-418D-AE19-62706E023703}">
                      <ahyp:hlinkClr val="tx"/>
                    </a:ext>
                  </a:extLst>
                </a:hlinkClick>
              </a:rPr>
              <a:t>https://github.com/catSirup/KorEDA</a:t>
            </a:r>
            <a:r>
              <a:rPr b="1" i="0" lang="ko-KR" sz="1050" u="none" cap="none" strike="noStrike">
                <a:solidFill>
                  <a:srgbClr val="3A3838"/>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357" name="Shape 357"/>
        <p:cNvGrpSpPr/>
        <p:nvPr/>
      </p:nvGrpSpPr>
      <p:grpSpPr>
        <a:xfrm>
          <a:off x="0" y="0"/>
          <a:ext cx="0" cy="0"/>
          <a:chOff x="0" y="0"/>
          <a:chExt cx="0" cy="0"/>
        </a:xfrm>
      </p:grpSpPr>
      <p:sp>
        <p:nvSpPr>
          <p:cNvPr id="358" name="Google Shape;358;p21"/>
          <p:cNvSpPr/>
          <p:nvPr/>
        </p:nvSpPr>
        <p:spPr>
          <a:xfrm>
            <a:off x="198738" y="197876"/>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359" name="Google Shape;359;p21"/>
          <p:cNvSpPr txBox="1"/>
          <p:nvPr/>
        </p:nvSpPr>
        <p:spPr>
          <a:xfrm>
            <a:off x="1163450" y="1126075"/>
            <a:ext cx="6142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[데이터 증강] – Random Swap, Random Deletion 결과</a:t>
            </a:r>
            <a:endParaRPr b="0" i="0" sz="1400" u="none" cap="none" strike="noStrike">
              <a:solidFill>
                <a:srgbClr val="000000"/>
              </a:solidFill>
              <a:latin typeface="Arial"/>
              <a:ea typeface="Arial"/>
              <a:cs typeface="Arial"/>
              <a:sym typeface="Arial"/>
            </a:endParaRPr>
          </a:p>
        </p:txBody>
      </p:sp>
      <p:sp>
        <p:nvSpPr>
          <p:cNvPr id="360" name="Google Shape;360;p21"/>
          <p:cNvSpPr txBox="1"/>
          <p:nvPr/>
        </p:nvSpPr>
        <p:spPr>
          <a:xfrm>
            <a:off x="735596" y="1052736"/>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361" name="Google Shape;361;p21"/>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362" name="Google Shape;362;p21"/>
          <p:cNvSpPr txBox="1"/>
          <p:nvPr/>
        </p:nvSpPr>
        <p:spPr>
          <a:xfrm>
            <a:off x="1163452" y="566756"/>
            <a:ext cx="458062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363" name="Google Shape;363;p21"/>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pic>
        <p:nvPicPr>
          <p:cNvPr id="364" name="Google Shape;364;p21"/>
          <p:cNvPicPr preferRelativeResize="0"/>
          <p:nvPr/>
        </p:nvPicPr>
        <p:blipFill rotWithShape="1">
          <a:blip r:embed="rId3">
            <a:alphaModFix/>
          </a:blip>
          <a:srcRect b="0" l="0" r="0" t="0"/>
          <a:stretch/>
        </p:blipFill>
        <p:spPr>
          <a:xfrm>
            <a:off x="3255588" y="1715712"/>
            <a:ext cx="5680825" cy="2966887"/>
          </a:xfrm>
          <a:prstGeom prst="rect">
            <a:avLst/>
          </a:prstGeom>
          <a:noFill/>
          <a:ln cap="flat" cmpd="sng" w="9525">
            <a:solidFill>
              <a:schemeClr val="dk2"/>
            </a:solidFill>
            <a:prstDash val="solid"/>
            <a:round/>
            <a:headEnd len="sm" w="sm" type="none"/>
            <a:tailEnd len="sm" w="sm" type="none"/>
          </a:ln>
        </p:spPr>
      </p:pic>
      <p:pic>
        <p:nvPicPr>
          <p:cNvPr id="365" name="Google Shape;365;p21"/>
          <p:cNvPicPr preferRelativeResize="0"/>
          <p:nvPr/>
        </p:nvPicPr>
        <p:blipFill rotWithShape="1">
          <a:blip r:embed="rId4">
            <a:alphaModFix/>
          </a:blip>
          <a:srcRect b="0" l="0" r="0" t="0"/>
          <a:stretch/>
        </p:blipFill>
        <p:spPr>
          <a:xfrm>
            <a:off x="3233747" y="5102477"/>
            <a:ext cx="5724525" cy="914400"/>
          </a:xfrm>
          <a:prstGeom prst="rect">
            <a:avLst/>
          </a:prstGeom>
          <a:noFill/>
          <a:ln cap="flat" cmpd="sng" w="9525">
            <a:solidFill>
              <a:schemeClr val="dk2"/>
            </a:solidFill>
            <a:prstDash val="solid"/>
            <a:round/>
            <a:headEnd len="sm" w="sm" type="none"/>
            <a:tailEnd len="sm" w="sm" type="none"/>
          </a:ln>
        </p:spPr>
      </p:pic>
      <p:sp>
        <p:nvSpPr>
          <p:cNvPr id="366" name="Google Shape;366;p21"/>
          <p:cNvSpPr txBox="1"/>
          <p:nvPr/>
        </p:nvSpPr>
        <p:spPr>
          <a:xfrm>
            <a:off x="6199451" y="4682593"/>
            <a:ext cx="23022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ko-KR" sz="1050" u="sng" cap="none" strike="noStrike">
                <a:solidFill>
                  <a:srgbClr val="000000"/>
                </a:solidFill>
                <a:latin typeface="Arial"/>
                <a:ea typeface="Arial"/>
                <a:cs typeface="Arial"/>
                <a:sym typeface="Arial"/>
                <a:hlinkClick r:id="rId5">
                  <a:extLst>
                    <a:ext uri="{A12FA001-AC4F-418D-AE19-62706E023703}">
                      <ahyp:hlinkClr val="tx"/>
                    </a:ext>
                  </a:extLst>
                </a:hlinkClick>
              </a:rPr>
              <a:t>https://github.com/catSirup/KorEDA</a:t>
            </a:r>
            <a:r>
              <a:rPr b="1" i="0" lang="ko-KR" sz="1050" u="none" cap="none" strike="noStrike">
                <a:solidFill>
                  <a:srgbClr val="3A3838"/>
                </a:solidFill>
                <a:latin typeface="Arial"/>
                <a:ea typeface="Arial"/>
                <a:cs typeface="Arial"/>
                <a:sym typeface="Arial"/>
              </a:rPr>
              <a:t>  </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370" name="Shape 370"/>
        <p:cNvGrpSpPr/>
        <p:nvPr/>
      </p:nvGrpSpPr>
      <p:grpSpPr>
        <a:xfrm>
          <a:off x="0" y="0"/>
          <a:ext cx="0" cy="0"/>
          <a:chOff x="0" y="0"/>
          <a:chExt cx="0" cy="0"/>
        </a:xfrm>
      </p:grpSpPr>
      <p:sp>
        <p:nvSpPr>
          <p:cNvPr id="371" name="Google Shape;371;p22"/>
          <p:cNvSpPr/>
          <p:nvPr/>
        </p:nvSpPr>
        <p:spPr>
          <a:xfrm>
            <a:off x="198738" y="197876"/>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372" name="Google Shape;372;p22"/>
          <p:cNvSpPr txBox="1"/>
          <p:nvPr/>
        </p:nvSpPr>
        <p:spPr>
          <a:xfrm>
            <a:off x="1141802" y="1105000"/>
            <a:ext cx="555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[데이터 증강] – Random Swap, Random Deletion 결과</a:t>
            </a:r>
            <a:endParaRPr b="0" i="0" sz="1400" u="none" cap="none" strike="noStrike">
              <a:solidFill>
                <a:srgbClr val="000000"/>
              </a:solidFill>
              <a:latin typeface="Arial"/>
              <a:ea typeface="Arial"/>
              <a:cs typeface="Arial"/>
              <a:sym typeface="Arial"/>
            </a:endParaRPr>
          </a:p>
        </p:txBody>
      </p:sp>
      <p:sp>
        <p:nvSpPr>
          <p:cNvPr id="373" name="Google Shape;373;p22"/>
          <p:cNvSpPr txBox="1"/>
          <p:nvPr/>
        </p:nvSpPr>
        <p:spPr>
          <a:xfrm>
            <a:off x="735596" y="1052736"/>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374" name="Google Shape;374;p22"/>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375" name="Google Shape;375;p22"/>
          <p:cNvSpPr txBox="1"/>
          <p:nvPr/>
        </p:nvSpPr>
        <p:spPr>
          <a:xfrm>
            <a:off x="1290406" y="551819"/>
            <a:ext cx="4477851"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376" name="Google Shape;376;p22"/>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pic>
        <p:nvPicPr>
          <p:cNvPr id="377" name="Google Shape;377;p22"/>
          <p:cNvPicPr preferRelativeResize="0"/>
          <p:nvPr/>
        </p:nvPicPr>
        <p:blipFill rotWithShape="1">
          <a:blip r:embed="rId3">
            <a:alphaModFix/>
          </a:blip>
          <a:srcRect b="0" l="0" r="0" t="0"/>
          <a:stretch/>
        </p:blipFill>
        <p:spPr>
          <a:xfrm>
            <a:off x="9119908" y="1889366"/>
            <a:ext cx="1885950" cy="1028700"/>
          </a:xfrm>
          <a:prstGeom prst="rect">
            <a:avLst/>
          </a:prstGeom>
          <a:noFill/>
          <a:ln cap="flat" cmpd="sng" w="9525">
            <a:solidFill>
              <a:schemeClr val="dk2"/>
            </a:solidFill>
            <a:prstDash val="solid"/>
            <a:round/>
            <a:headEnd len="sm" w="sm" type="none"/>
            <a:tailEnd len="sm" w="sm" type="none"/>
          </a:ln>
        </p:spPr>
      </p:pic>
      <p:sp>
        <p:nvSpPr>
          <p:cNvPr id="378" name="Google Shape;378;p22"/>
          <p:cNvSpPr/>
          <p:nvPr/>
        </p:nvSpPr>
        <p:spPr>
          <a:xfrm>
            <a:off x="9694260" y="3272351"/>
            <a:ext cx="622946" cy="852193"/>
          </a:xfrm>
          <a:prstGeom prst="down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379" name="Google Shape;379;p22"/>
          <p:cNvPicPr preferRelativeResize="0"/>
          <p:nvPr/>
        </p:nvPicPr>
        <p:blipFill rotWithShape="1">
          <a:blip r:embed="rId4">
            <a:alphaModFix/>
          </a:blip>
          <a:srcRect b="0" l="0" r="0" t="0"/>
          <a:stretch/>
        </p:blipFill>
        <p:spPr>
          <a:xfrm>
            <a:off x="9119908" y="4475040"/>
            <a:ext cx="1895475" cy="1028701"/>
          </a:xfrm>
          <a:prstGeom prst="rect">
            <a:avLst/>
          </a:prstGeom>
          <a:noFill/>
          <a:ln cap="flat" cmpd="sng" w="9525">
            <a:solidFill>
              <a:srgbClr val="465B65"/>
            </a:solidFill>
            <a:prstDash val="solid"/>
            <a:round/>
            <a:headEnd len="sm" w="sm" type="none"/>
            <a:tailEnd len="sm" w="sm" type="none"/>
          </a:ln>
        </p:spPr>
      </p:pic>
      <p:pic>
        <p:nvPicPr>
          <p:cNvPr id="380" name="Google Shape;380;p22"/>
          <p:cNvPicPr preferRelativeResize="0"/>
          <p:nvPr/>
        </p:nvPicPr>
        <p:blipFill rotWithShape="1">
          <a:blip r:embed="rId5">
            <a:alphaModFix/>
          </a:blip>
          <a:srcRect b="0" l="0" r="0" t="0"/>
          <a:stretch/>
        </p:blipFill>
        <p:spPr>
          <a:xfrm>
            <a:off x="1681281" y="1612647"/>
            <a:ext cx="4414719" cy="4616778"/>
          </a:xfrm>
          <a:prstGeom prst="rect">
            <a:avLst/>
          </a:prstGeom>
          <a:noFill/>
          <a:ln cap="flat" cmpd="sng" w="9525">
            <a:solidFill>
              <a:srgbClr val="465B65"/>
            </a:solidFill>
            <a:prstDash val="solid"/>
            <a:round/>
            <a:headEnd len="sm" w="sm" type="none"/>
            <a:tailEnd len="sm" w="sm" type="none"/>
          </a:ln>
        </p:spPr>
      </p:pic>
      <p:pic>
        <p:nvPicPr>
          <p:cNvPr id="381" name="Google Shape;381;p22"/>
          <p:cNvPicPr preferRelativeResize="0"/>
          <p:nvPr/>
        </p:nvPicPr>
        <p:blipFill rotWithShape="1">
          <a:blip r:embed="rId6">
            <a:alphaModFix/>
          </a:blip>
          <a:srcRect b="0" l="0" r="0" t="0"/>
          <a:stretch/>
        </p:blipFill>
        <p:spPr>
          <a:xfrm>
            <a:off x="6768848" y="1893153"/>
            <a:ext cx="2046454" cy="1028699"/>
          </a:xfrm>
          <a:prstGeom prst="rect">
            <a:avLst/>
          </a:prstGeom>
          <a:noFill/>
          <a:ln cap="flat" cmpd="sng" w="9525">
            <a:solidFill>
              <a:srgbClr val="465B65"/>
            </a:solidFill>
            <a:prstDash val="solid"/>
            <a:round/>
            <a:headEnd len="sm" w="sm" type="none"/>
            <a:tailEnd len="sm" w="sm" type="none"/>
          </a:ln>
        </p:spPr>
      </p:pic>
      <p:pic>
        <p:nvPicPr>
          <p:cNvPr id="382" name="Google Shape;382;p22"/>
          <p:cNvPicPr preferRelativeResize="0"/>
          <p:nvPr/>
        </p:nvPicPr>
        <p:blipFill rotWithShape="1">
          <a:blip r:embed="rId7">
            <a:alphaModFix/>
          </a:blip>
          <a:srcRect b="0" l="0" r="0" t="0"/>
          <a:stretch/>
        </p:blipFill>
        <p:spPr>
          <a:xfrm>
            <a:off x="6768848" y="4475040"/>
            <a:ext cx="2014084" cy="1028699"/>
          </a:xfrm>
          <a:prstGeom prst="rect">
            <a:avLst/>
          </a:prstGeom>
          <a:noFill/>
          <a:ln cap="flat" cmpd="sng" w="9525">
            <a:solidFill>
              <a:srgbClr val="465B65"/>
            </a:solidFill>
            <a:prstDash val="solid"/>
            <a:round/>
            <a:headEnd len="sm" w="sm" type="none"/>
            <a:tailEnd len="sm" w="sm" type="none"/>
          </a:ln>
        </p:spPr>
      </p:pic>
      <p:sp>
        <p:nvSpPr>
          <p:cNvPr id="383" name="Google Shape;383;p22"/>
          <p:cNvSpPr/>
          <p:nvPr/>
        </p:nvSpPr>
        <p:spPr>
          <a:xfrm>
            <a:off x="7346558" y="3272351"/>
            <a:ext cx="622946" cy="852193"/>
          </a:xfrm>
          <a:prstGeom prst="down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387" name="Shape 387"/>
        <p:cNvGrpSpPr/>
        <p:nvPr/>
      </p:nvGrpSpPr>
      <p:grpSpPr>
        <a:xfrm>
          <a:off x="0" y="0"/>
          <a:ext cx="0" cy="0"/>
          <a:chOff x="0" y="0"/>
          <a:chExt cx="0" cy="0"/>
        </a:xfrm>
      </p:grpSpPr>
      <p:sp>
        <p:nvSpPr>
          <p:cNvPr id="388" name="Google Shape;388;p23"/>
          <p:cNvSpPr/>
          <p:nvPr/>
        </p:nvSpPr>
        <p:spPr>
          <a:xfrm>
            <a:off x="198738" y="197876"/>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389" name="Google Shape;389;p23"/>
          <p:cNvSpPr txBox="1"/>
          <p:nvPr/>
        </p:nvSpPr>
        <p:spPr>
          <a:xfrm>
            <a:off x="1141802" y="1129675"/>
            <a:ext cx="567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[데이터 증강] – Random Swap, Random Deletion 결과</a:t>
            </a:r>
            <a:endParaRPr b="0" i="0" sz="1400" u="none" cap="none" strike="noStrike">
              <a:solidFill>
                <a:srgbClr val="000000"/>
              </a:solidFill>
              <a:latin typeface="Arial"/>
              <a:ea typeface="Arial"/>
              <a:cs typeface="Arial"/>
              <a:sym typeface="Arial"/>
            </a:endParaRPr>
          </a:p>
        </p:txBody>
      </p:sp>
      <p:sp>
        <p:nvSpPr>
          <p:cNvPr id="390" name="Google Shape;390;p23"/>
          <p:cNvSpPr txBox="1"/>
          <p:nvPr/>
        </p:nvSpPr>
        <p:spPr>
          <a:xfrm>
            <a:off x="735596" y="1052736"/>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391" name="Google Shape;391;p23"/>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392" name="Google Shape;392;p23"/>
          <p:cNvSpPr txBox="1"/>
          <p:nvPr/>
        </p:nvSpPr>
        <p:spPr>
          <a:xfrm>
            <a:off x="1251384" y="559495"/>
            <a:ext cx="493160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393" name="Google Shape;393;p23"/>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sp>
        <p:nvSpPr>
          <p:cNvPr id="394" name="Google Shape;394;p23"/>
          <p:cNvSpPr/>
          <p:nvPr/>
        </p:nvSpPr>
        <p:spPr>
          <a:xfrm>
            <a:off x="1766125" y="3429000"/>
            <a:ext cx="471054" cy="745836"/>
          </a:xfrm>
          <a:prstGeom prst="down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395" name="Google Shape;395;p23"/>
          <p:cNvPicPr preferRelativeResize="0"/>
          <p:nvPr/>
        </p:nvPicPr>
        <p:blipFill rotWithShape="1">
          <a:blip r:embed="rId3">
            <a:alphaModFix/>
          </a:blip>
          <a:srcRect b="0" l="0" r="0" t="0"/>
          <a:stretch/>
        </p:blipFill>
        <p:spPr>
          <a:xfrm>
            <a:off x="3816748" y="2336673"/>
            <a:ext cx="2028825" cy="754380"/>
          </a:xfrm>
          <a:prstGeom prst="rect">
            <a:avLst/>
          </a:prstGeom>
          <a:noFill/>
          <a:ln cap="flat" cmpd="sng" w="9525">
            <a:solidFill>
              <a:schemeClr val="dk2"/>
            </a:solidFill>
            <a:prstDash val="solid"/>
            <a:round/>
            <a:headEnd len="sm" w="sm" type="none"/>
            <a:tailEnd len="sm" w="sm" type="none"/>
          </a:ln>
        </p:spPr>
      </p:pic>
      <p:sp>
        <p:nvSpPr>
          <p:cNvPr id="396" name="Google Shape;396;p23"/>
          <p:cNvSpPr/>
          <p:nvPr/>
        </p:nvSpPr>
        <p:spPr>
          <a:xfrm>
            <a:off x="4418590" y="3411675"/>
            <a:ext cx="471054" cy="745836"/>
          </a:xfrm>
          <a:prstGeom prst="down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397" name="Google Shape;397;p23"/>
          <p:cNvPicPr preferRelativeResize="0"/>
          <p:nvPr/>
        </p:nvPicPr>
        <p:blipFill rotWithShape="1">
          <a:blip r:embed="rId4">
            <a:alphaModFix/>
          </a:blip>
          <a:srcRect b="0" l="0" r="0" t="0"/>
          <a:stretch/>
        </p:blipFill>
        <p:spPr>
          <a:xfrm>
            <a:off x="3818705" y="4552786"/>
            <a:ext cx="2028826" cy="755980"/>
          </a:xfrm>
          <a:prstGeom prst="rect">
            <a:avLst/>
          </a:prstGeom>
          <a:noFill/>
          <a:ln cap="flat" cmpd="sng" w="9525">
            <a:solidFill>
              <a:srgbClr val="465B65"/>
            </a:solidFill>
            <a:prstDash val="solid"/>
            <a:round/>
            <a:headEnd len="sm" w="sm" type="none"/>
            <a:tailEnd len="sm" w="sm" type="none"/>
          </a:ln>
        </p:spPr>
      </p:pic>
      <p:pic>
        <p:nvPicPr>
          <p:cNvPr id="398" name="Google Shape;398;p23"/>
          <p:cNvPicPr preferRelativeResize="0"/>
          <p:nvPr/>
        </p:nvPicPr>
        <p:blipFill rotWithShape="1">
          <a:blip r:embed="rId5">
            <a:alphaModFix/>
          </a:blip>
          <a:srcRect b="0" l="0" r="0" t="0"/>
          <a:stretch/>
        </p:blipFill>
        <p:spPr>
          <a:xfrm>
            <a:off x="1141804" y="2247138"/>
            <a:ext cx="1885950" cy="933450"/>
          </a:xfrm>
          <a:prstGeom prst="rect">
            <a:avLst/>
          </a:prstGeom>
          <a:noFill/>
          <a:ln cap="flat" cmpd="sng" w="9525">
            <a:solidFill>
              <a:schemeClr val="dk2"/>
            </a:solidFill>
            <a:prstDash val="solid"/>
            <a:round/>
            <a:headEnd len="sm" w="sm" type="none"/>
            <a:tailEnd len="sm" w="sm" type="none"/>
          </a:ln>
        </p:spPr>
      </p:pic>
      <p:pic>
        <p:nvPicPr>
          <p:cNvPr id="399" name="Google Shape;399;p23"/>
          <p:cNvPicPr preferRelativeResize="0"/>
          <p:nvPr/>
        </p:nvPicPr>
        <p:blipFill rotWithShape="1">
          <a:blip r:embed="rId6">
            <a:alphaModFix/>
          </a:blip>
          <a:srcRect b="0" l="0" r="0" t="0"/>
          <a:stretch/>
        </p:blipFill>
        <p:spPr>
          <a:xfrm>
            <a:off x="1170379" y="4454526"/>
            <a:ext cx="1857375" cy="952500"/>
          </a:xfrm>
          <a:prstGeom prst="rect">
            <a:avLst/>
          </a:prstGeom>
          <a:noFill/>
          <a:ln cap="flat" cmpd="sng" w="9525">
            <a:solidFill>
              <a:schemeClr val="dk2"/>
            </a:solidFill>
            <a:prstDash val="solid"/>
            <a:round/>
            <a:headEnd len="sm" w="sm" type="none"/>
            <a:tailEnd len="sm" w="sm" type="none"/>
          </a:ln>
        </p:spPr>
      </p:pic>
      <p:sp>
        <p:nvSpPr>
          <p:cNvPr id="400" name="Google Shape;400;p23"/>
          <p:cNvSpPr/>
          <p:nvPr/>
        </p:nvSpPr>
        <p:spPr>
          <a:xfrm>
            <a:off x="7231180" y="3402232"/>
            <a:ext cx="471054" cy="745836"/>
          </a:xfrm>
          <a:prstGeom prst="down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401" name="Google Shape;401;p23"/>
          <p:cNvPicPr preferRelativeResize="0"/>
          <p:nvPr/>
        </p:nvPicPr>
        <p:blipFill rotWithShape="1">
          <a:blip r:embed="rId7">
            <a:alphaModFix/>
          </a:blip>
          <a:srcRect b="0" l="0" r="0" t="0"/>
          <a:stretch/>
        </p:blipFill>
        <p:spPr>
          <a:xfrm>
            <a:off x="9021371" y="2428113"/>
            <a:ext cx="2028825" cy="571500"/>
          </a:xfrm>
          <a:prstGeom prst="rect">
            <a:avLst/>
          </a:prstGeom>
          <a:noFill/>
          <a:ln cap="flat" cmpd="sng" w="9525">
            <a:solidFill>
              <a:schemeClr val="dk2"/>
            </a:solidFill>
            <a:prstDash val="solid"/>
            <a:round/>
            <a:headEnd len="sm" w="sm" type="none"/>
            <a:tailEnd len="sm" w="sm" type="none"/>
          </a:ln>
        </p:spPr>
      </p:pic>
      <p:pic>
        <p:nvPicPr>
          <p:cNvPr id="402" name="Google Shape;402;p23"/>
          <p:cNvPicPr preferRelativeResize="0"/>
          <p:nvPr/>
        </p:nvPicPr>
        <p:blipFill rotWithShape="1">
          <a:blip r:embed="rId8">
            <a:alphaModFix/>
          </a:blip>
          <a:srcRect b="0" l="0" r="0" t="0"/>
          <a:stretch/>
        </p:blipFill>
        <p:spPr>
          <a:xfrm>
            <a:off x="9214589" y="4545741"/>
            <a:ext cx="2028825" cy="571500"/>
          </a:xfrm>
          <a:prstGeom prst="rect">
            <a:avLst/>
          </a:prstGeom>
          <a:noFill/>
          <a:ln cap="flat" cmpd="sng" w="9525">
            <a:solidFill>
              <a:schemeClr val="dk2"/>
            </a:solidFill>
            <a:prstDash val="solid"/>
            <a:round/>
            <a:headEnd len="sm" w="sm" type="none"/>
            <a:tailEnd len="sm" w="sm" type="none"/>
          </a:ln>
        </p:spPr>
      </p:pic>
      <p:sp>
        <p:nvSpPr>
          <p:cNvPr id="403" name="Google Shape;403;p23"/>
          <p:cNvSpPr/>
          <p:nvPr/>
        </p:nvSpPr>
        <p:spPr>
          <a:xfrm>
            <a:off x="9730057" y="3399759"/>
            <a:ext cx="471054" cy="745836"/>
          </a:xfrm>
          <a:prstGeom prst="down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404" name="Google Shape;404;p23"/>
          <p:cNvPicPr preferRelativeResize="0"/>
          <p:nvPr/>
        </p:nvPicPr>
        <p:blipFill rotWithShape="1">
          <a:blip r:embed="rId9">
            <a:alphaModFix/>
          </a:blip>
          <a:srcRect b="0" l="0" r="0" t="0"/>
          <a:stretch/>
        </p:blipFill>
        <p:spPr>
          <a:xfrm>
            <a:off x="6482810" y="2336674"/>
            <a:ext cx="1967794" cy="754380"/>
          </a:xfrm>
          <a:prstGeom prst="rect">
            <a:avLst/>
          </a:prstGeom>
          <a:noFill/>
          <a:ln cap="flat" cmpd="sng" w="9525">
            <a:solidFill>
              <a:srgbClr val="465B65"/>
            </a:solidFill>
            <a:prstDash val="solid"/>
            <a:round/>
            <a:headEnd len="sm" w="sm" type="none"/>
            <a:tailEnd len="sm" w="sm" type="none"/>
          </a:ln>
        </p:spPr>
      </p:pic>
      <p:pic>
        <p:nvPicPr>
          <p:cNvPr id="405" name="Google Shape;405;p23"/>
          <p:cNvPicPr preferRelativeResize="0"/>
          <p:nvPr/>
        </p:nvPicPr>
        <p:blipFill rotWithShape="1">
          <a:blip r:embed="rId10">
            <a:alphaModFix/>
          </a:blip>
          <a:srcRect b="0" l="0" r="0" t="0"/>
          <a:stretch/>
        </p:blipFill>
        <p:spPr>
          <a:xfrm>
            <a:off x="6554166" y="4552786"/>
            <a:ext cx="1967795" cy="733426"/>
          </a:xfrm>
          <a:prstGeom prst="rect">
            <a:avLst/>
          </a:prstGeom>
          <a:noFill/>
          <a:ln cap="flat" cmpd="sng" w="9525">
            <a:solidFill>
              <a:srgbClr val="465B65"/>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409" name="Shape 409"/>
        <p:cNvGrpSpPr/>
        <p:nvPr/>
      </p:nvGrpSpPr>
      <p:grpSpPr>
        <a:xfrm>
          <a:off x="0" y="0"/>
          <a:ext cx="0" cy="0"/>
          <a:chOff x="0" y="0"/>
          <a:chExt cx="0" cy="0"/>
        </a:xfrm>
      </p:grpSpPr>
      <p:sp>
        <p:nvSpPr>
          <p:cNvPr id="410" name="Google Shape;410;p24"/>
          <p:cNvSpPr/>
          <p:nvPr/>
        </p:nvSpPr>
        <p:spPr>
          <a:xfrm>
            <a:off x="198738" y="197876"/>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411" name="Google Shape;411;p24"/>
          <p:cNvSpPr txBox="1"/>
          <p:nvPr/>
        </p:nvSpPr>
        <p:spPr>
          <a:xfrm>
            <a:off x="1156219" y="1181050"/>
            <a:ext cx="3736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[데이터 증강] – under sampling</a:t>
            </a:r>
            <a:endParaRPr b="0" i="0" sz="1400" u="none" cap="none" strike="noStrike">
              <a:solidFill>
                <a:srgbClr val="000000"/>
              </a:solidFill>
              <a:latin typeface="Arial"/>
              <a:ea typeface="Arial"/>
              <a:cs typeface="Arial"/>
              <a:sym typeface="Arial"/>
            </a:endParaRPr>
          </a:p>
        </p:txBody>
      </p:sp>
      <p:sp>
        <p:nvSpPr>
          <p:cNvPr id="412" name="Google Shape;412;p24"/>
          <p:cNvSpPr txBox="1"/>
          <p:nvPr/>
        </p:nvSpPr>
        <p:spPr>
          <a:xfrm>
            <a:off x="659396" y="1104099"/>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413" name="Google Shape;413;p24"/>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414" name="Google Shape;414;p24"/>
          <p:cNvSpPr txBox="1"/>
          <p:nvPr/>
        </p:nvSpPr>
        <p:spPr>
          <a:xfrm>
            <a:off x="1163451" y="515700"/>
            <a:ext cx="4756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415" name="Google Shape;415;p24"/>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pic>
        <p:nvPicPr>
          <p:cNvPr id="416" name="Google Shape;416;p24"/>
          <p:cNvPicPr preferRelativeResize="0"/>
          <p:nvPr/>
        </p:nvPicPr>
        <p:blipFill rotWithShape="1">
          <a:blip r:embed="rId3">
            <a:alphaModFix/>
          </a:blip>
          <a:srcRect b="0" l="0" r="0" t="0"/>
          <a:stretch/>
        </p:blipFill>
        <p:spPr>
          <a:xfrm>
            <a:off x="7973622" y="1927195"/>
            <a:ext cx="2590800" cy="1257300"/>
          </a:xfrm>
          <a:prstGeom prst="rect">
            <a:avLst/>
          </a:prstGeom>
          <a:noFill/>
          <a:ln>
            <a:noFill/>
          </a:ln>
        </p:spPr>
      </p:pic>
      <p:sp>
        <p:nvSpPr>
          <p:cNvPr id="417" name="Google Shape;417;p24"/>
          <p:cNvSpPr/>
          <p:nvPr/>
        </p:nvSpPr>
        <p:spPr>
          <a:xfrm>
            <a:off x="8968093" y="3261362"/>
            <a:ext cx="508000" cy="694778"/>
          </a:xfrm>
          <a:prstGeom prst="down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418" name="Google Shape;418;p24"/>
          <p:cNvPicPr preferRelativeResize="0"/>
          <p:nvPr/>
        </p:nvPicPr>
        <p:blipFill>
          <a:blip r:embed="rId4">
            <a:alphaModFix/>
          </a:blip>
          <a:stretch>
            <a:fillRect/>
          </a:stretch>
        </p:blipFill>
        <p:spPr>
          <a:xfrm>
            <a:off x="1292201" y="2260026"/>
            <a:ext cx="5304450" cy="2851525"/>
          </a:xfrm>
          <a:prstGeom prst="rect">
            <a:avLst/>
          </a:prstGeom>
          <a:noFill/>
          <a:ln>
            <a:noFill/>
          </a:ln>
        </p:spPr>
      </p:pic>
      <p:pic>
        <p:nvPicPr>
          <p:cNvPr id="419" name="Google Shape;419;p24"/>
          <p:cNvPicPr preferRelativeResize="0"/>
          <p:nvPr/>
        </p:nvPicPr>
        <p:blipFill>
          <a:blip r:embed="rId5">
            <a:alphaModFix/>
          </a:blip>
          <a:stretch>
            <a:fillRect/>
          </a:stretch>
        </p:blipFill>
        <p:spPr>
          <a:xfrm>
            <a:off x="8014678" y="4096903"/>
            <a:ext cx="2508700" cy="11424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423" name="Shape 423"/>
        <p:cNvGrpSpPr/>
        <p:nvPr/>
      </p:nvGrpSpPr>
      <p:grpSpPr>
        <a:xfrm>
          <a:off x="0" y="0"/>
          <a:ext cx="0" cy="0"/>
          <a:chOff x="0" y="0"/>
          <a:chExt cx="0" cy="0"/>
        </a:xfrm>
      </p:grpSpPr>
      <p:sp>
        <p:nvSpPr>
          <p:cNvPr id="424" name="Google Shape;424;g22f6c7e84cf_1_33"/>
          <p:cNvSpPr/>
          <p:nvPr/>
        </p:nvSpPr>
        <p:spPr>
          <a:xfrm>
            <a:off x="198738" y="197876"/>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425" name="Google Shape;425;g22f6c7e84cf_1_33"/>
          <p:cNvSpPr txBox="1"/>
          <p:nvPr/>
        </p:nvSpPr>
        <p:spPr>
          <a:xfrm>
            <a:off x="1111669" y="1087750"/>
            <a:ext cx="147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a:t>
            </a:r>
            <a:r>
              <a:rPr b="1" lang="ko-KR" sz="1800">
                <a:solidFill>
                  <a:srgbClr val="3A3838"/>
                </a:solidFill>
                <a:latin typeface="Calibri"/>
                <a:ea typeface="Calibri"/>
                <a:cs typeface="Calibri"/>
                <a:sym typeface="Calibri"/>
              </a:rPr>
              <a:t>모델 선정</a:t>
            </a:r>
            <a:r>
              <a:rPr b="1" i="0" lang="ko-KR" sz="1800" u="none" cap="none" strike="noStrike">
                <a:solidFill>
                  <a:srgbClr val="3A3838"/>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426" name="Google Shape;426;g22f6c7e84cf_1_33"/>
          <p:cNvSpPr txBox="1"/>
          <p:nvPr/>
        </p:nvSpPr>
        <p:spPr>
          <a:xfrm>
            <a:off x="668921" y="1010811"/>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427" name="Google Shape;427;g22f6c7e84cf_1_33"/>
          <p:cNvSpPr txBox="1"/>
          <p:nvPr/>
        </p:nvSpPr>
        <p:spPr>
          <a:xfrm>
            <a:off x="255958" y="197876"/>
            <a:ext cx="1160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428" name="Google Shape;428;g22f6c7e84cf_1_33"/>
          <p:cNvSpPr txBox="1"/>
          <p:nvPr/>
        </p:nvSpPr>
        <p:spPr>
          <a:xfrm>
            <a:off x="1132599" y="569068"/>
            <a:ext cx="4509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429" name="Google Shape;429;g22f6c7e84cf_1_33"/>
          <p:cNvCxnSpPr/>
          <p:nvPr/>
        </p:nvCxnSpPr>
        <p:spPr>
          <a:xfrm>
            <a:off x="5642243" y="790307"/>
            <a:ext cx="6008100" cy="0"/>
          </a:xfrm>
          <a:prstGeom prst="straightConnector1">
            <a:avLst/>
          </a:prstGeom>
          <a:noFill/>
          <a:ln cap="flat" cmpd="sng" w="12700">
            <a:solidFill>
              <a:srgbClr val="7F7F7F"/>
            </a:solidFill>
            <a:prstDash val="solid"/>
            <a:miter lim="800000"/>
            <a:headEnd len="sm" w="sm" type="none"/>
            <a:tailEnd len="sm" w="sm" type="none"/>
          </a:ln>
        </p:spPr>
      </p:cxnSp>
      <p:sp>
        <p:nvSpPr>
          <p:cNvPr id="430" name="Google Shape;430;g22f6c7e84cf_1_33"/>
          <p:cNvSpPr/>
          <p:nvPr/>
        </p:nvSpPr>
        <p:spPr>
          <a:xfrm rot="-5400000">
            <a:off x="3228521" y="2153575"/>
            <a:ext cx="258000" cy="412800"/>
          </a:xfrm>
          <a:prstGeom prst="down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31" name="Google Shape;431;g22f6c7e84cf_1_33"/>
          <p:cNvSpPr txBox="1"/>
          <p:nvPr/>
        </p:nvSpPr>
        <p:spPr>
          <a:xfrm>
            <a:off x="3678000" y="1575925"/>
            <a:ext cx="4829100" cy="338700"/>
          </a:xfrm>
          <a:prstGeom prst="rect">
            <a:avLst/>
          </a:prstGeom>
          <a:noFill/>
          <a:ln cap="flat" cmpd="sng" w="9525">
            <a:solidFill>
              <a:srgbClr val="33333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ko-KR" sz="1600">
                <a:solidFill>
                  <a:srgbClr val="3A3838"/>
                </a:solidFill>
                <a:latin typeface="Calibri"/>
                <a:ea typeface="Calibri"/>
                <a:cs typeface="Calibri"/>
                <a:sym typeface="Calibri"/>
              </a:rPr>
              <a:t>한국어 기준 높은 성능을 보이는 KoBert모델 중 선정</a:t>
            </a:r>
            <a:endParaRPr b="1" i="0" sz="1600" u="none" cap="none" strike="noStrike">
              <a:solidFill>
                <a:srgbClr val="3A3838"/>
              </a:solidFill>
              <a:latin typeface="Calibri"/>
              <a:ea typeface="Calibri"/>
              <a:cs typeface="Calibri"/>
              <a:sym typeface="Calibri"/>
            </a:endParaRPr>
          </a:p>
        </p:txBody>
      </p:sp>
      <p:sp>
        <p:nvSpPr>
          <p:cNvPr id="432" name="Google Shape;432;g22f6c7e84cf_1_33"/>
          <p:cNvSpPr txBox="1"/>
          <p:nvPr/>
        </p:nvSpPr>
        <p:spPr>
          <a:xfrm>
            <a:off x="1172925" y="2078800"/>
            <a:ext cx="17166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ko-KR" sz="1200">
                <a:solidFill>
                  <a:schemeClr val="dk2"/>
                </a:solidFill>
                <a:latin typeface="Malgun Gothic"/>
                <a:ea typeface="Malgun Gothic"/>
                <a:cs typeface="Malgun Gothic"/>
                <a:sym typeface="Malgun Gothic"/>
              </a:rPr>
              <a:t>"kykim/bert-kor-base"</a:t>
            </a:r>
            <a:endParaRPr b="0" i="0" u="none" cap="none" strike="noStrike">
              <a:solidFill>
                <a:schemeClr val="dk2"/>
              </a:solidFill>
              <a:latin typeface="Calibri"/>
              <a:ea typeface="Calibri"/>
              <a:cs typeface="Calibri"/>
              <a:sym typeface="Calibri"/>
            </a:endParaRPr>
          </a:p>
        </p:txBody>
      </p:sp>
      <p:sp>
        <p:nvSpPr>
          <p:cNvPr id="433" name="Google Shape;433;g22f6c7e84cf_1_33"/>
          <p:cNvSpPr txBox="1"/>
          <p:nvPr/>
        </p:nvSpPr>
        <p:spPr>
          <a:xfrm>
            <a:off x="1172925" y="2962650"/>
            <a:ext cx="17166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ko-KR" sz="1200">
                <a:solidFill>
                  <a:schemeClr val="dk2"/>
                </a:solidFill>
                <a:highlight>
                  <a:schemeClr val="lt1"/>
                </a:highlight>
                <a:latin typeface="Malgun Gothic"/>
                <a:ea typeface="Malgun Gothic"/>
                <a:cs typeface="Malgun Gothic"/>
                <a:sym typeface="Malgun Gothic"/>
              </a:rPr>
              <a:t>"beomi/kcbert-base"</a:t>
            </a:r>
            <a:endParaRPr b="0" i="0" u="none" cap="none" strike="noStrike">
              <a:solidFill>
                <a:schemeClr val="dk2"/>
              </a:solidFill>
              <a:highlight>
                <a:schemeClr val="lt1"/>
              </a:highlight>
              <a:latin typeface="Calibri"/>
              <a:ea typeface="Calibri"/>
              <a:cs typeface="Calibri"/>
              <a:sym typeface="Calibri"/>
            </a:endParaRPr>
          </a:p>
        </p:txBody>
      </p:sp>
      <p:sp>
        <p:nvSpPr>
          <p:cNvPr id="434" name="Google Shape;434;g22f6c7e84cf_1_33"/>
          <p:cNvSpPr txBox="1"/>
          <p:nvPr/>
        </p:nvSpPr>
        <p:spPr>
          <a:xfrm>
            <a:off x="1132600" y="3930413"/>
            <a:ext cx="2528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ko-KR" sz="1200">
                <a:solidFill>
                  <a:schemeClr val="dk2"/>
                </a:solidFill>
                <a:highlight>
                  <a:schemeClr val="lt1"/>
                </a:highlight>
                <a:latin typeface="Malgun Gothic"/>
                <a:ea typeface="Malgun Gothic"/>
                <a:cs typeface="Malgun Gothic"/>
                <a:sym typeface="Malgun Gothic"/>
              </a:rPr>
              <a:t>"monologg/kobigbird-bert-base"</a:t>
            </a:r>
            <a:endParaRPr b="0" i="0" u="none" cap="none" strike="noStrike">
              <a:solidFill>
                <a:schemeClr val="dk2"/>
              </a:solidFill>
              <a:highlight>
                <a:schemeClr val="lt1"/>
              </a:highlight>
              <a:latin typeface="Calibri"/>
              <a:ea typeface="Calibri"/>
              <a:cs typeface="Calibri"/>
              <a:sym typeface="Calibri"/>
            </a:endParaRPr>
          </a:p>
        </p:txBody>
      </p:sp>
      <p:sp>
        <p:nvSpPr>
          <p:cNvPr id="435" name="Google Shape;435;g22f6c7e84cf_1_33"/>
          <p:cNvSpPr txBox="1"/>
          <p:nvPr/>
        </p:nvSpPr>
        <p:spPr>
          <a:xfrm>
            <a:off x="1172925" y="5136225"/>
            <a:ext cx="22869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ko-KR" sz="1200">
                <a:solidFill>
                  <a:schemeClr val="dk2"/>
                </a:solidFill>
                <a:highlight>
                  <a:schemeClr val="lt1"/>
                </a:highlight>
                <a:latin typeface="Malgun Gothic"/>
                <a:ea typeface="Malgun Gothic"/>
                <a:cs typeface="Malgun Gothic"/>
                <a:sym typeface="Malgun Gothic"/>
              </a:rPr>
              <a:t>"snunlp/KR-BERT-char16424"</a:t>
            </a:r>
            <a:endParaRPr b="0" i="0" u="none" cap="none" strike="noStrike">
              <a:solidFill>
                <a:schemeClr val="dk2"/>
              </a:solidFill>
              <a:highlight>
                <a:schemeClr val="lt1"/>
              </a:highlight>
              <a:latin typeface="Calibri"/>
              <a:ea typeface="Calibri"/>
              <a:cs typeface="Calibri"/>
              <a:sym typeface="Calibri"/>
            </a:endParaRPr>
          </a:p>
        </p:txBody>
      </p:sp>
      <p:pic>
        <p:nvPicPr>
          <p:cNvPr id="436" name="Google Shape;436;g22f6c7e84cf_1_33"/>
          <p:cNvPicPr preferRelativeResize="0"/>
          <p:nvPr/>
        </p:nvPicPr>
        <p:blipFill rotWithShape="1">
          <a:blip r:embed="rId3">
            <a:alphaModFix/>
          </a:blip>
          <a:srcRect b="17023" l="0" r="0" t="20461"/>
          <a:stretch/>
        </p:blipFill>
        <p:spPr>
          <a:xfrm>
            <a:off x="4208700" y="2055587"/>
            <a:ext cx="1160400" cy="533400"/>
          </a:xfrm>
          <a:prstGeom prst="rect">
            <a:avLst/>
          </a:prstGeom>
          <a:noFill/>
          <a:ln>
            <a:noFill/>
          </a:ln>
        </p:spPr>
      </p:pic>
      <p:pic>
        <p:nvPicPr>
          <p:cNvPr id="437" name="Google Shape;437;g22f6c7e84cf_1_33"/>
          <p:cNvPicPr preferRelativeResize="0"/>
          <p:nvPr/>
        </p:nvPicPr>
        <p:blipFill>
          <a:blip r:embed="rId4">
            <a:alphaModFix/>
          </a:blip>
          <a:stretch>
            <a:fillRect/>
          </a:stretch>
        </p:blipFill>
        <p:spPr>
          <a:xfrm>
            <a:off x="4266487" y="5189257"/>
            <a:ext cx="1044825" cy="610939"/>
          </a:xfrm>
          <a:prstGeom prst="rect">
            <a:avLst/>
          </a:prstGeom>
          <a:noFill/>
          <a:ln>
            <a:noFill/>
          </a:ln>
        </p:spPr>
      </p:pic>
      <p:pic>
        <p:nvPicPr>
          <p:cNvPr id="438" name="Google Shape;438;g22f6c7e84cf_1_33"/>
          <p:cNvPicPr preferRelativeResize="0"/>
          <p:nvPr/>
        </p:nvPicPr>
        <p:blipFill>
          <a:blip r:embed="rId5">
            <a:alphaModFix/>
          </a:blip>
          <a:stretch>
            <a:fillRect/>
          </a:stretch>
        </p:blipFill>
        <p:spPr>
          <a:xfrm>
            <a:off x="4228853" y="3918878"/>
            <a:ext cx="1120062" cy="680822"/>
          </a:xfrm>
          <a:prstGeom prst="rect">
            <a:avLst/>
          </a:prstGeom>
          <a:noFill/>
          <a:ln>
            <a:noFill/>
          </a:ln>
        </p:spPr>
      </p:pic>
      <p:pic>
        <p:nvPicPr>
          <p:cNvPr id="439" name="Google Shape;439;g22f6c7e84cf_1_33"/>
          <p:cNvPicPr preferRelativeResize="0"/>
          <p:nvPr/>
        </p:nvPicPr>
        <p:blipFill>
          <a:blip r:embed="rId6">
            <a:alphaModFix/>
          </a:blip>
          <a:stretch>
            <a:fillRect/>
          </a:stretch>
        </p:blipFill>
        <p:spPr>
          <a:xfrm>
            <a:off x="4200250" y="2891638"/>
            <a:ext cx="1177280" cy="610941"/>
          </a:xfrm>
          <a:prstGeom prst="rect">
            <a:avLst/>
          </a:prstGeom>
          <a:noFill/>
          <a:ln>
            <a:noFill/>
          </a:ln>
        </p:spPr>
      </p:pic>
      <p:pic>
        <p:nvPicPr>
          <p:cNvPr id="440" name="Google Shape;440;g22f6c7e84cf_1_33"/>
          <p:cNvPicPr preferRelativeResize="0"/>
          <p:nvPr/>
        </p:nvPicPr>
        <p:blipFill>
          <a:blip r:embed="rId7">
            <a:alphaModFix/>
          </a:blip>
          <a:stretch>
            <a:fillRect/>
          </a:stretch>
        </p:blipFill>
        <p:spPr>
          <a:xfrm>
            <a:off x="6331950" y="2174538"/>
            <a:ext cx="1123950" cy="257175"/>
          </a:xfrm>
          <a:prstGeom prst="rect">
            <a:avLst/>
          </a:prstGeom>
          <a:noFill/>
          <a:ln>
            <a:noFill/>
          </a:ln>
        </p:spPr>
      </p:pic>
      <p:pic>
        <p:nvPicPr>
          <p:cNvPr id="441" name="Google Shape;441;g22f6c7e84cf_1_33"/>
          <p:cNvPicPr preferRelativeResize="0"/>
          <p:nvPr/>
        </p:nvPicPr>
        <p:blipFill>
          <a:blip r:embed="rId8">
            <a:alphaModFix/>
          </a:blip>
          <a:stretch>
            <a:fillRect/>
          </a:stretch>
        </p:blipFill>
        <p:spPr>
          <a:xfrm>
            <a:off x="9577375" y="2068963"/>
            <a:ext cx="933450" cy="457200"/>
          </a:xfrm>
          <a:prstGeom prst="rect">
            <a:avLst/>
          </a:prstGeom>
          <a:noFill/>
          <a:ln>
            <a:noFill/>
          </a:ln>
        </p:spPr>
      </p:pic>
      <p:pic>
        <p:nvPicPr>
          <p:cNvPr id="442" name="Google Shape;442;g22f6c7e84cf_1_33"/>
          <p:cNvPicPr preferRelativeResize="0"/>
          <p:nvPr/>
        </p:nvPicPr>
        <p:blipFill rotWithShape="1">
          <a:blip r:embed="rId9">
            <a:alphaModFix/>
          </a:blip>
          <a:srcRect b="0" l="5177" r="0" t="20502"/>
          <a:stretch/>
        </p:blipFill>
        <p:spPr>
          <a:xfrm>
            <a:off x="6331949" y="3105757"/>
            <a:ext cx="1472225" cy="219600"/>
          </a:xfrm>
          <a:prstGeom prst="rect">
            <a:avLst/>
          </a:prstGeom>
          <a:noFill/>
          <a:ln>
            <a:noFill/>
          </a:ln>
        </p:spPr>
      </p:pic>
      <p:pic>
        <p:nvPicPr>
          <p:cNvPr id="443" name="Google Shape;443;g22f6c7e84cf_1_33"/>
          <p:cNvPicPr preferRelativeResize="0"/>
          <p:nvPr/>
        </p:nvPicPr>
        <p:blipFill>
          <a:blip r:embed="rId10">
            <a:alphaModFix/>
          </a:blip>
          <a:stretch>
            <a:fillRect/>
          </a:stretch>
        </p:blipFill>
        <p:spPr>
          <a:xfrm>
            <a:off x="9529750" y="2926375"/>
            <a:ext cx="1028700" cy="533400"/>
          </a:xfrm>
          <a:prstGeom prst="rect">
            <a:avLst/>
          </a:prstGeom>
          <a:noFill/>
          <a:ln>
            <a:noFill/>
          </a:ln>
        </p:spPr>
      </p:pic>
      <p:pic>
        <p:nvPicPr>
          <p:cNvPr id="444" name="Google Shape;444;g22f6c7e84cf_1_33"/>
          <p:cNvPicPr preferRelativeResize="0"/>
          <p:nvPr/>
        </p:nvPicPr>
        <p:blipFill>
          <a:blip r:embed="rId11">
            <a:alphaModFix/>
          </a:blip>
          <a:stretch>
            <a:fillRect/>
          </a:stretch>
        </p:blipFill>
        <p:spPr>
          <a:xfrm>
            <a:off x="6322413" y="3815963"/>
            <a:ext cx="2581275" cy="314325"/>
          </a:xfrm>
          <a:prstGeom prst="rect">
            <a:avLst/>
          </a:prstGeom>
          <a:noFill/>
          <a:ln>
            <a:noFill/>
          </a:ln>
        </p:spPr>
      </p:pic>
      <p:pic>
        <p:nvPicPr>
          <p:cNvPr id="445" name="Google Shape;445;g22f6c7e84cf_1_33"/>
          <p:cNvPicPr preferRelativeResize="0"/>
          <p:nvPr/>
        </p:nvPicPr>
        <p:blipFill>
          <a:blip r:embed="rId12">
            <a:alphaModFix/>
          </a:blip>
          <a:stretch>
            <a:fillRect/>
          </a:stretch>
        </p:blipFill>
        <p:spPr>
          <a:xfrm>
            <a:off x="9524988" y="3859963"/>
            <a:ext cx="1038225" cy="514350"/>
          </a:xfrm>
          <a:prstGeom prst="rect">
            <a:avLst/>
          </a:prstGeom>
          <a:noFill/>
          <a:ln>
            <a:noFill/>
          </a:ln>
        </p:spPr>
      </p:pic>
      <p:pic>
        <p:nvPicPr>
          <p:cNvPr id="446" name="Google Shape;446;g22f6c7e84cf_1_33"/>
          <p:cNvPicPr preferRelativeResize="0"/>
          <p:nvPr/>
        </p:nvPicPr>
        <p:blipFill>
          <a:blip r:embed="rId13">
            <a:alphaModFix/>
          </a:blip>
          <a:stretch>
            <a:fillRect/>
          </a:stretch>
        </p:blipFill>
        <p:spPr>
          <a:xfrm>
            <a:off x="6322425" y="4633563"/>
            <a:ext cx="4048125" cy="257175"/>
          </a:xfrm>
          <a:prstGeom prst="rect">
            <a:avLst/>
          </a:prstGeom>
          <a:noFill/>
          <a:ln>
            <a:noFill/>
          </a:ln>
        </p:spPr>
      </p:pic>
      <p:pic>
        <p:nvPicPr>
          <p:cNvPr id="447" name="Google Shape;447;g22f6c7e84cf_1_33"/>
          <p:cNvPicPr preferRelativeResize="0"/>
          <p:nvPr/>
        </p:nvPicPr>
        <p:blipFill>
          <a:blip r:embed="rId14">
            <a:alphaModFix/>
          </a:blip>
          <a:stretch>
            <a:fillRect/>
          </a:stretch>
        </p:blipFill>
        <p:spPr>
          <a:xfrm>
            <a:off x="9529750" y="4879938"/>
            <a:ext cx="1028700" cy="485775"/>
          </a:xfrm>
          <a:prstGeom prst="rect">
            <a:avLst/>
          </a:prstGeom>
          <a:noFill/>
          <a:ln>
            <a:noFill/>
          </a:ln>
        </p:spPr>
      </p:pic>
      <p:pic>
        <p:nvPicPr>
          <p:cNvPr id="448" name="Google Shape;448;g22f6c7e84cf_1_33"/>
          <p:cNvPicPr preferRelativeResize="0"/>
          <p:nvPr/>
        </p:nvPicPr>
        <p:blipFill rotWithShape="1">
          <a:blip r:embed="rId15">
            <a:alphaModFix/>
          </a:blip>
          <a:srcRect b="0" l="0" r="0" t="0"/>
          <a:stretch/>
        </p:blipFill>
        <p:spPr>
          <a:xfrm>
            <a:off x="6331938" y="5640813"/>
            <a:ext cx="2562225" cy="257175"/>
          </a:xfrm>
          <a:prstGeom prst="rect">
            <a:avLst/>
          </a:prstGeom>
          <a:noFill/>
          <a:ln>
            <a:noFill/>
          </a:ln>
        </p:spPr>
      </p:pic>
      <p:pic>
        <p:nvPicPr>
          <p:cNvPr id="449" name="Google Shape;449;g22f6c7e84cf_1_33"/>
          <p:cNvPicPr preferRelativeResize="0"/>
          <p:nvPr/>
        </p:nvPicPr>
        <p:blipFill>
          <a:blip r:embed="rId16">
            <a:alphaModFix/>
          </a:blip>
          <a:stretch>
            <a:fillRect/>
          </a:stretch>
        </p:blipFill>
        <p:spPr>
          <a:xfrm>
            <a:off x="9539263" y="5750138"/>
            <a:ext cx="1009650" cy="457200"/>
          </a:xfrm>
          <a:prstGeom prst="rect">
            <a:avLst/>
          </a:prstGeom>
          <a:noFill/>
          <a:ln>
            <a:noFill/>
          </a:ln>
        </p:spPr>
      </p:pic>
      <p:sp>
        <p:nvSpPr>
          <p:cNvPr id="450" name="Google Shape;450;g22f6c7e84cf_1_33"/>
          <p:cNvSpPr/>
          <p:nvPr/>
        </p:nvSpPr>
        <p:spPr>
          <a:xfrm rot="-5400000">
            <a:off x="3228521" y="3003300"/>
            <a:ext cx="258000" cy="412800"/>
          </a:xfrm>
          <a:prstGeom prst="down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1" name="Google Shape;451;g22f6c7e84cf_1_33"/>
          <p:cNvSpPr/>
          <p:nvPr/>
        </p:nvSpPr>
        <p:spPr>
          <a:xfrm rot="-5400000">
            <a:off x="3228521" y="4090125"/>
            <a:ext cx="258000" cy="412800"/>
          </a:xfrm>
          <a:prstGeom prst="down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2" name="Google Shape;452;g22f6c7e84cf_1_33"/>
          <p:cNvSpPr/>
          <p:nvPr/>
        </p:nvSpPr>
        <p:spPr>
          <a:xfrm rot="-5400000">
            <a:off x="3258396" y="5288325"/>
            <a:ext cx="258000" cy="412800"/>
          </a:xfrm>
          <a:prstGeom prst="down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3" name="Google Shape;453;g22f6c7e84cf_1_33"/>
          <p:cNvSpPr/>
          <p:nvPr/>
        </p:nvSpPr>
        <p:spPr>
          <a:xfrm rot="-5400000">
            <a:off x="8217484" y="2096738"/>
            <a:ext cx="258000" cy="412800"/>
          </a:xfrm>
          <a:prstGeom prst="down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4" name="Google Shape;454;g22f6c7e84cf_1_33"/>
          <p:cNvSpPr/>
          <p:nvPr/>
        </p:nvSpPr>
        <p:spPr>
          <a:xfrm rot="-5400000">
            <a:off x="8217484" y="3009163"/>
            <a:ext cx="258000" cy="412800"/>
          </a:xfrm>
          <a:prstGeom prst="down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5" name="Google Shape;455;g22f6c7e84cf_1_33"/>
          <p:cNvSpPr/>
          <p:nvPr/>
        </p:nvSpPr>
        <p:spPr>
          <a:xfrm rot="-5400000">
            <a:off x="8217484" y="4052900"/>
            <a:ext cx="258000" cy="412800"/>
          </a:xfrm>
          <a:prstGeom prst="down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6" name="Google Shape;456;g22f6c7e84cf_1_33"/>
          <p:cNvSpPr/>
          <p:nvPr/>
        </p:nvSpPr>
        <p:spPr>
          <a:xfrm rot="-5400000">
            <a:off x="8217484" y="4916438"/>
            <a:ext cx="258000" cy="412800"/>
          </a:xfrm>
          <a:prstGeom prst="down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7" name="Google Shape;457;g22f6c7e84cf_1_33"/>
          <p:cNvSpPr/>
          <p:nvPr/>
        </p:nvSpPr>
        <p:spPr>
          <a:xfrm rot="-5400000">
            <a:off x="8217484" y="5780000"/>
            <a:ext cx="258000" cy="412800"/>
          </a:xfrm>
          <a:prstGeom prst="down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461" name="Shape 461"/>
        <p:cNvGrpSpPr/>
        <p:nvPr/>
      </p:nvGrpSpPr>
      <p:grpSpPr>
        <a:xfrm>
          <a:off x="0" y="0"/>
          <a:ext cx="0" cy="0"/>
          <a:chOff x="0" y="0"/>
          <a:chExt cx="0" cy="0"/>
        </a:xfrm>
      </p:grpSpPr>
      <p:sp>
        <p:nvSpPr>
          <p:cNvPr id="462" name="Google Shape;462;g22f6c7e84cf_3_36"/>
          <p:cNvSpPr/>
          <p:nvPr/>
        </p:nvSpPr>
        <p:spPr>
          <a:xfrm>
            <a:off x="170921" y="197876"/>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463" name="Google Shape;463;g22f6c7e84cf_3_36"/>
          <p:cNvSpPr txBox="1"/>
          <p:nvPr/>
        </p:nvSpPr>
        <p:spPr>
          <a:xfrm>
            <a:off x="255958" y="197876"/>
            <a:ext cx="1160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cxnSp>
        <p:nvCxnSpPr>
          <p:cNvPr id="464" name="Google Shape;464;g22f6c7e84cf_3_36"/>
          <p:cNvCxnSpPr/>
          <p:nvPr/>
        </p:nvCxnSpPr>
        <p:spPr>
          <a:xfrm>
            <a:off x="5642243" y="790307"/>
            <a:ext cx="6008100" cy="0"/>
          </a:xfrm>
          <a:prstGeom prst="straightConnector1">
            <a:avLst/>
          </a:prstGeom>
          <a:noFill/>
          <a:ln cap="flat" cmpd="sng" w="12700">
            <a:solidFill>
              <a:srgbClr val="7F7F7F"/>
            </a:solidFill>
            <a:prstDash val="solid"/>
            <a:miter lim="800000"/>
            <a:headEnd len="sm" w="sm" type="none"/>
            <a:tailEnd len="sm" w="sm" type="none"/>
          </a:ln>
        </p:spPr>
      </p:cxnSp>
      <p:pic>
        <p:nvPicPr>
          <p:cNvPr id="465" name="Google Shape;465;g22f6c7e84cf_3_36"/>
          <p:cNvPicPr preferRelativeResize="0"/>
          <p:nvPr/>
        </p:nvPicPr>
        <p:blipFill rotWithShape="1">
          <a:blip r:embed="rId3">
            <a:alphaModFix/>
          </a:blip>
          <a:srcRect b="0" l="0" r="0" t="9714"/>
          <a:stretch/>
        </p:blipFill>
        <p:spPr>
          <a:xfrm>
            <a:off x="502025" y="1589503"/>
            <a:ext cx="11406101" cy="4948671"/>
          </a:xfrm>
          <a:prstGeom prst="rect">
            <a:avLst/>
          </a:prstGeom>
          <a:noFill/>
          <a:ln>
            <a:noFill/>
          </a:ln>
        </p:spPr>
      </p:pic>
      <p:sp>
        <p:nvSpPr>
          <p:cNvPr id="466" name="Google Shape;466;g22f6c7e84cf_3_36"/>
          <p:cNvSpPr txBox="1"/>
          <p:nvPr/>
        </p:nvSpPr>
        <p:spPr>
          <a:xfrm>
            <a:off x="1132599" y="569068"/>
            <a:ext cx="4509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sp>
        <p:nvSpPr>
          <p:cNvPr id="467" name="Google Shape;467;g22f6c7e84cf_3_36"/>
          <p:cNvSpPr txBox="1"/>
          <p:nvPr/>
        </p:nvSpPr>
        <p:spPr>
          <a:xfrm>
            <a:off x="1156215" y="1104856"/>
            <a:ext cx="1039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a:t>
            </a:r>
            <a:r>
              <a:rPr b="1" lang="ko-KR" sz="1800">
                <a:solidFill>
                  <a:srgbClr val="3A3838"/>
                </a:solidFill>
                <a:latin typeface="Calibri"/>
                <a:ea typeface="Calibri"/>
                <a:cs typeface="Calibri"/>
                <a:sym typeface="Calibri"/>
              </a:rPr>
              <a:t>모델 선정</a:t>
            </a:r>
            <a:r>
              <a:rPr b="1" i="0" lang="ko-KR" sz="1800" u="none" cap="none" strike="noStrike">
                <a:solidFill>
                  <a:srgbClr val="3A3838"/>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468" name="Google Shape;468;g22f6c7e84cf_3_36"/>
          <p:cNvSpPr txBox="1"/>
          <p:nvPr/>
        </p:nvSpPr>
        <p:spPr>
          <a:xfrm>
            <a:off x="659396" y="1052736"/>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472" name="Shape 472"/>
        <p:cNvGrpSpPr/>
        <p:nvPr/>
      </p:nvGrpSpPr>
      <p:grpSpPr>
        <a:xfrm>
          <a:off x="0" y="0"/>
          <a:ext cx="0" cy="0"/>
          <a:chOff x="0" y="0"/>
          <a:chExt cx="0" cy="0"/>
        </a:xfrm>
      </p:grpSpPr>
      <p:sp>
        <p:nvSpPr>
          <p:cNvPr id="473" name="Google Shape;473;p26"/>
          <p:cNvSpPr/>
          <p:nvPr/>
        </p:nvSpPr>
        <p:spPr>
          <a:xfrm>
            <a:off x="198738" y="197876"/>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474" name="Google Shape;474;p26"/>
          <p:cNvSpPr txBox="1"/>
          <p:nvPr/>
        </p:nvSpPr>
        <p:spPr>
          <a:xfrm>
            <a:off x="1132600" y="1138513"/>
            <a:ext cx="4708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a:t>
            </a:r>
            <a:r>
              <a:rPr b="1" lang="ko-KR" sz="1800">
                <a:solidFill>
                  <a:srgbClr val="3A3838"/>
                </a:solidFill>
                <a:latin typeface="Calibri"/>
                <a:ea typeface="Calibri"/>
                <a:cs typeface="Calibri"/>
                <a:sym typeface="Calibri"/>
              </a:rPr>
              <a:t>모델 튜닝</a:t>
            </a:r>
            <a:r>
              <a:rPr b="1" i="0" lang="ko-KR" sz="1800" u="none" cap="none" strike="noStrike">
                <a:solidFill>
                  <a:srgbClr val="3A3838"/>
                </a:solidFill>
                <a:latin typeface="Calibri"/>
                <a:ea typeface="Calibri"/>
                <a:cs typeface="Calibri"/>
                <a:sym typeface="Calibri"/>
              </a:rPr>
              <a:t>] – CLS Hidden state vector 제작</a:t>
            </a:r>
            <a:endParaRPr b="0" i="0" sz="1400" u="none" cap="none" strike="noStrike">
              <a:solidFill>
                <a:srgbClr val="000000"/>
              </a:solidFill>
              <a:latin typeface="Arial"/>
              <a:ea typeface="Arial"/>
              <a:cs typeface="Arial"/>
              <a:sym typeface="Arial"/>
            </a:endParaRPr>
          </a:p>
        </p:txBody>
      </p:sp>
      <p:sp>
        <p:nvSpPr>
          <p:cNvPr id="475" name="Google Shape;475;p26"/>
          <p:cNvSpPr txBox="1"/>
          <p:nvPr/>
        </p:nvSpPr>
        <p:spPr>
          <a:xfrm>
            <a:off x="659396" y="1052736"/>
            <a:ext cx="50405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476" name="Google Shape;476;p26"/>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477" name="Google Shape;477;p26"/>
          <p:cNvSpPr txBox="1"/>
          <p:nvPr/>
        </p:nvSpPr>
        <p:spPr>
          <a:xfrm>
            <a:off x="1132599" y="569068"/>
            <a:ext cx="450964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478" name="Google Shape;478;p26"/>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pic>
        <p:nvPicPr>
          <p:cNvPr id="479" name="Google Shape;479;p26"/>
          <p:cNvPicPr preferRelativeResize="0"/>
          <p:nvPr/>
        </p:nvPicPr>
        <p:blipFill rotWithShape="1">
          <a:blip r:embed="rId3">
            <a:alphaModFix/>
          </a:blip>
          <a:srcRect b="0" l="0" r="0" t="0"/>
          <a:stretch/>
        </p:blipFill>
        <p:spPr>
          <a:xfrm>
            <a:off x="6407596" y="2070484"/>
            <a:ext cx="3913188" cy="801394"/>
          </a:xfrm>
          <a:prstGeom prst="rect">
            <a:avLst/>
          </a:prstGeom>
          <a:noFill/>
          <a:ln cap="flat" cmpd="sng" w="9525">
            <a:solidFill>
              <a:srgbClr val="465B65"/>
            </a:solidFill>
            <a:prstDash val="solid"/>
            <a:round/>
            <a:headEnd len="sm" w="sm" type="none"/>
            <a:tailEnd len="sm" w="sm" type="none"/>
          </a:ln>
        </p:spPr>
      </p:pic>
      <p:sp>
        <p:nvSpPr>
          <p:cNvPr id="480" name="Google Shape;480;p26"/>
          <p:cNvSpPr txBox="1"/>
          <p:nvPr/>
        </p:nvSpPr>
        <p:spPr>
          <a:xfrm>
            <a:off x="6544922" y="5696738"/>
            <a:ext cx="4035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400" u="none" cap="none" strike="noStrike">
                <a:solidFill>
                  <a:srgbClr val="3A3838"/>
                </a:solidFill>
                <a:latin typeface="Calibri"/>
                <a:ea typeface="Calibri"/>
                <a:cs typeface="Calibri"/>
                <a:sym typeface="Calibri"/>
              </a:rPr>
              <a:t>https://huggingface.co/snunlp/KR-BERT-char16424</a:t>
            </a:r>
            <a:endParaRPr b="0" i="0" sz="1400" u="none" cap="none" strike="noStrike">
              <a:solidFill>
                <a:srgbClr val="000000"/>
              </a:solidFill>
              <a:latin typeface="Arial"/>
              <a:ea typeface="Arial"/>
              <a:cs typeface="Arial"/>
              <a:sym typeface="Arial"/>
            </a:endParaRPr>
          </a:p>
        </p:txBody>
      </p:sp>
      <p:pic>
        <p:nvPicPr>
          <p:cNvPr id="481" name="Google Shape;481;p26"/>
          <p:cNvPicPr preferRelativeResize="0"/>
          <p:nvPr/>
        </p:nvPicPr>
        <p:blipFill rotWithShape="1">
          <a:blip r:embed="rId4">
            <a:alphaModFix/>
          </a:blip>
          <a:srcRect b="0" l="0" r="0" t="0"/>
          <a:stretch/>
        </p:blipFill>
        <p:spPr>
          <a:xfrm>
            <a:off x="6414272" y="3048348"/>
            <a:ext cx="3686175" cy="2628900"/>
          </a:xfrm>
          <a:prstGeom prst="rect">
            <a:avLst/>
          </a:prstGeom>
          <a:noFill/>
          <a:ln>
            <a:noFill/>
          </a:ln>
        </p:spPr>
      </p:pic>
      <p:sp>
        <p:nvSpPr>
          <p:cNvPr id="482" name="Google Shape;482;p26"/>
          <p:cNvSpPr txBox="1"/>
          <p:nvPr/>
        </p:nvSpPr>
        <p:spPr>
          <a:xfrm>
            <a:off x="6518833" y="1464125"/>
            <a:ext cx="3696585" cy="4616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600" u="none" cap="none" strike="noStrike">
                <a:solidFill>
                  <a:srgbClr val="3A3838"/>
                </a:solidFill>
                <a:latin typeface="Calibri"/>
                <a:ea typeface="Calibri"/>
                <a:cs typeface="Calibri"/>
                <a:sym typeface="Calibri"/>
              </a:rPr>
              <a:t>- 이용 모델: snunlp/KR-BERT-char1642.  </a:t>
            </a:r>
            <a:endParaRPr b="0" i="0" sz="1600" u="none" cap="none" strike="noStrike">
              <a:solidFill>
                <a:srgbClr val="000000"/>
              </a:solidFill>
              <a:latin typeface="Arial"/>
              <a:ea typeface="Arial"/>
              <a:cs typeface="Arial"/>
              <a:sym typeface="Arial"/>
            </a:endParaRPr>
          </a:p>
        </p:txBody>
      </p:sp>
      <p:pic>
        <p:nvPicPr>
          <p:cNvPr descr="BERT Fine-Tuning Tutorial with PyTorch · Chris McCormick" id="483" name="Google Shape;483;p26"/>
          <p:cNvPicPr preferRelativeResize="0"/>
          <p:nvPr/>
        </p:nvPicPr>
        <p:blipFill rotWithShape="1">
          <a:blip r:embed="rId5">
            <a:alphaModFix/>
          </a:blip>
          <a:srcRect b="0" l="0" r="0" t="0"/>
          <a:stretch/>
        </p:blipFill>
        <p:spPr>
          <a:xfrm>
            <a:off x="1303857" y="1740577"/>
            <a:ext cx="3274821" cy="3969083"/>
          </a:xfrm>
          <a:prstGeom prst="rect">
            <a:avLst/>
          </a:prstGeom>
          <a:noFill/>
          <a:ln>
            <a:noFill/>
          </a:ln>
        </p:spPr>
      </p:pic>
      <p:sp>
        <p:nvSpPr>
          <p:cNvPr id="484" name="Google Shape;484;p26"/>
          <p:cNvSpPr txBox="1"/>
          <p:nvPr/>
        </p:nvSpPr>
        <p:spPr>
          <a:xfrm>
            <a:off x="836189" y="5738251"/>
            <a:ext cx="4476828" cy="41545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400" u="none" cap="none" strike="noStrike">
                <a:solidFill>
                  <a:srgbClr val="3A3838"/>
                </a:solidFill>
                <a:latin typeface="Calibri"/>
                <a:ea typeface="Calibri"/>
                <a:cs typeface="Calibri"/>
                <a:sym typeface="Calibri"/>
              </a:rPr>
              <a:t>https://mccormickml.com/2019/07/22/BERT-fine-tuning/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488" name="Shape 488"/>
        <p:cNvGrpSpPr/>
        <p:nvPr/>
      </p:nvGrpSpPr>
      <p:grpSpPr>
        <a:xfrm>
          <a:off x="0" y="0"/>
          <a:ext cx="0" cy="0"/>
          <a:chOff x="0" y="0"/>
          <a:chExt cx="0" cy="0"/>
        </a:xfrm>
      </p:grpSpPr>
      <p:sp>
        <p:nvSpPr>
          <p:cNvPr id="489" name="Google Shape;489;p25"/>
          <p:cNvSpPr/>
          <p:nvPr/>
        </p:nvSpPr>
        <p:spPr>
          <a:xfrm>
            <a:off x="198738" y="197234"/>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490" name="Google Shape;490;p25"/>
          <p:cNvSpPr txBox="1"/>
          <p:nvPr/>
        </p:nvSpPr>
        <p:spPr>
          <a:xfrm>
            <a:off x="1133974" y="1152813"/>
            <a:ext cx="4790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a:t>
            </a:r>
            <a:r>
              <a:rPr b="1" lang="ko-KR" sz="1800">
                <a:solidFill>
                  <a:srgbClr val="3A3838"/>
                </a:solidFill>
                <a:latin typeface="Calibri"/>
                <a:ea typeface="Calibri"/>
                <a:cs typeface="Calibri"/>
                <a:sym typeface="Calibri"/>
              </a:rPr>
              <a:t>모델 튜닝</a:t>
            </a:r>
            <a:r>
              <a:rPr b="1" i="0" lang="ko-KR" sz="1800" u="none" cap="none" strike="noStrike">
                <a:solidFill>
                  <a:srgbClr val="3A3838"/>
                </a:solidFill>
                <a:latin typeface="Calibri"/>
                <a:ea typeface="Calibri"/>
                <a:cs typeface="Calibri"/>
                <a:sym typeface="Calibri"/>
              </a:rPr>
              <a:t>] – CLS Hidden state vector 제작</a:t>
            </a:r>
            <a:endParaRPr b="0" i="0" sz="1400" u="none" cap="none" strike="noStrike">
              <a:solidFill>
                <a:srgbClr val="000000"/>
              </a:solidFill>
              <a:latin typeface="Arial"/>
              <a:ea typeface="Arial"/>
              <a:cs typeface="Arial"/>
              <a:sym typeface="Arial"/>
            </a:endParaRPr>
          </a:p>
        </p:txBody>
      </p:sp>
      <p:sp>
        <p:nvSpPr>
          <p:cNvPr id="491" name="Google Shape;491;p25"/>
          <p:cNvSpPr txBox="1"/>
          <p:nvPr/>
        </p:nvSpPr>
        <p:spPr>
          <a:xfrm>
            <a:off x="659396" y="1052736"/>
            <a:ext cx="50405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492" name="Google Shape;492;p25"/>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493" name="Google Shape;493;p25"/>
          <p:cNvSpPr txBox="1"/>
          <p:nvPr/>
        </p:nvSpPr>
        <p:spPr>
          <a:xfrm>
            <a:off x="1290406" y="530097"/>
            <a:ext cx="4477851"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494" name="Google Shape;494;p25"/>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pic>
        <p:nvPicPr>
          <p:cNvPr descr="BERT Fine-Tuning Tutorial with PyTorch · Chris McCormick" id="495" name="Google Shape;495;p25"/>
          <p:cNvPicPr preferRelativeResize="0"/>
          <p:nvPr/>
        </p:nvPicPr>
        <p:blipFill rotWithShape="1">
          <a:blip r:embed="rId3">
            <a:alphaModFix/>
          </a:blip>
          <a:srcRect b="0" l="0" r="0" t="0"/>
          <a:stretch/>
        </p:blipFill>
        <p:spPr>
          <a:xfrm>
            <a:off x="1225589" y="1769168"/>
            <a:ext cx="3274821" cy="3969083"/>
          </a:xfrm>
          <a:prstGeom prst="rect">
            <a:avLst/>
          </a:prstGeom>
          <a:noFill/>
          <a:ln>
            <a:noFill/>
          </a:ln>
        </p:spPr>
      </p:pic>
      <p:sp>
        <p:nvSpPr>
          <p:cNvPr id="496" name="Google Shape;496;p25"/>
          <p:cNvSpPr txBox="1"/>
          <p:nvPr/>
        </p:nvSpPr>
        <p:spPr>
          <a:xfrm>
            <a:off x="836189" y="5738251"/>
            <a:ext cx="4476828" cy="41545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400" u="none" cap="none" strike="noStrike">
                <a:solidFill>
                  <a:srgbClr val="3A3838"/>
                </a:solidFill>
                <a:latin typeface="Calibri"/>
                <a:ea typeface="Calibri"/>
                <a:cs typeface="Calibri"/>
                <a:sym typeface="Calibri"/>
              </a:rPr>
              <a:t>https://mccormickml.com/2019/07/22/BERT-fine-tuning/</a:t>
            </a:r>
            <a:endParaRPr b="0" i="0" sz="1400" u="none" cap="none" strike="noStrike">
              <a:solidFill>
                <a:srgbClr val="000000"/>
              </a:solidFill>
              <a:latin typeface="Arial"/>
              <a:ea typeface="Arial"/>
              <a:cs typeface="Arial"/>
              <a:sym typeface="Arial"/>
            </a:endParaRPr>
          </a:p>
        </p:txBody>
      </p:sp>
      <p:grpSp>
        <p:nvGrpSpPr>
          <p:cNvPr id="497" name="Google Shape;497;p25"/>
          <p:cNvGrpSpPr/>
          <p:nvPr/>
        </p:nvGrpSpPr>
        <p:grpSpPr>
          <a:xfrm>
            <a:off x="4619546" y="2911892"/>
            <a:ext cx="7197360" cy="415458"/>
            <a:chOff x="4619546" y="2282893"/>
            <a:chExt cx="7197360" cy="415458"/>
          </a:xfrm>
        </p:grpSpPr>
        <p:pic>
          <p:nvPicPr>
            <p:cNvPr id="498" name="Google Shape;498;p25"/>
            <p:cNvPicPr preferRelativeResize="0"/>
            <p:nvPr/>
          </p:nvPicPr>
          <p:blipFill rotWithShape="1">
            <a:blip r:embed="rId4">
              <a:alphaModFix/>
            </a:blip>
            <a:srcRect b="0" l="0" r="0" t="0"/>
            <a:stretch/>
          </p:blipFill>
          <p:spPr>
            <a:xfrm>
              <a:off x="10445306" y="2411063"/>
              <a:ext cx="1371600" cy="266699"/>
            </a:xfrm>
            <a:prstGeom prst="rect">
              <a:avLst/>
            </a:prstGeom>
            <a:noFill/>
            <a:ln>
              <a:noFill/>
            </a:ln>
          </p:spPr>
        </p:pic>
        <p:pic>
          <p:nvPicPr>
            <p:cNvPr id="499" name="Google Shape;499;p25"/>
            <p:cNvPicPr preferRelativeResize="0"/>
            <p:nvPr/>
          </p:nvPicPr>
          <p:blipFill rotWithShape="1">
            <a:blip r:embed="rId5">
              <a:alphaModFix/>
            </a:blip>
            <a:srcRect b="0" l="0" r="0" t="0"/>
            <a:stretch/>
          </p:blipFill>
          <p:spPr>
            <a:xfrm>
              <a:off x="4619546" y="2490622"/>
              <a:ext cx="5505450" cy="171450"/>
            </a:xfrm>
            <a:prstGeom prst="rect">
              <a:avLst/>
            </a:prstGeom>
            <a:noFill/>
            <a:ln>
              <a:noFill/>
            </a:ln>
          </p:spPr>
        </p:pic>
        <p:sp>
          <p:nvSpPr>
            <p:cNvPr id="500" name="Google Shape;500;p25"/>
            <p:cNvSpPr txBox="1"/>
            <p:nvPr/>
          </p:nvSpPr>
          <p:spPr>
            <a:xfrm>
              <a:off x="10124996" y="2282893"/>
              <a:ext cx="320310" cy="41545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ko-KR" sz="1400" u="none" cap="none" strike="noStrike">
                  <a:solidFill>
                    <a:srgbClr val="3A3838"/>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sp>
        <p:nvSpPr>
          <p:cNvPr id="501" name="Google Shape;501;p25"/>
          <p:cNvSpPr txBox="1"/>
          <p:nvPr/>
        </p:nvSpPr>
        <p:spPr>
          <a:xfrm>
            <a:off x="4871190" y="5362904"/>
            <a:ext cx="6694200" cy="2616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100" u="none" cap="none" strike="noStrike">
                <a:solidFill>
                  <a:srgbClr val="3A3838"/>
                </a:solidFill>
                <a:latin typeface="Calibri"/>
                <a:ea typeface="Calibri"/>
                <a:cs typeface="Calibri"/>
                <a:sym typeface="Calibri"/>
              </a:rPr>
              <a:t>[CLS],    [치료##],    [제],    [##가],    [없다고],     [치료],    [##법],    [##이],     [없는],    [것은],     [아니다],     [SEP]</a:t>
            </a:r>
            <a:endParaRPr b="1" i="0" sz="1100" u="none" cap="none" strike="noStrike">
              <a:solidFill>
                <a:srgbClr val="000000"/>
              </a:solidFill>
            </a:endParaRPr>
          </a:p>
        </p:txBody>
      </p:sp>
      <p:pic>
        <p:nvPicPr>
          <p:cNvPr id="502" name="Google Shape;502;p25"/>
          <p:cNvPicPr preferRelativeResize="0"/>
          <p:nvPr/>
        </p:nvPicPr>
        <p:blipFill rotWithShape="1">
          <a:blip r:embed="rId6">
            <a:alphaModFix/>
          </a:blip>
          <a:srcRect b="0" l="0" r="0" t="0"/>
          <a:stretch/>
        </p:blipFill>
        <p:spPr>
          <a:xfrm>
            <a:off x="5060688" y="4904559"/>
            <a:ext cx="6315075" cy="200025"/>
          </a:xfrm>
          <a:prstGeom prst="rect">
            <a:avLst/>
          </a:prstGeom>
          <a:noFill/>
          <a:ln cap="flat" cmpd="sng" w="9525">
            <a:solidFill>
              <a:schemeClr val="accent1"/>
            </a:solidFill>
            <a:prstDash val="solid"/>
            <a:round/>
            <a:headEnd len="sm" w="sm" type="none"/>
            <a:tailEnd len="sm" w="sm" type="none"/>
          </a:ln>
        </p:spPr>
      </p:pic>
      <p:cxnSp>
        <p:nvCxnSpPr>
          <p:cNvPr id="503" name="Google Shape;503;p25"/>
          <p:cNvCxnSpPr/>
          <p:nvPr/>
        </p:nvCxnSpPr>
        <p:spPr>
          <a:xfrm flipH="1" rot="10800000">
            <a:off x="5144655" y="5004571"/>
            <a:ext cx="729672" cy="435647"/>
          </a:xfrm>
          <a:prstGeom prst="straightConnector1">
            <a:avLst/>
          </a:prstGeom>
          <a:noFill/>
          <a:ln cap="flat" cmpd="sng" w="19050">
            <a:solidFill>
              <a:srgbClr val="5B7A88"/>
            </a:solidFill>
            <a:prstDash val="dash"/>
            <a:round/>
            <a:headEnd len="sm" w="sm" type="none"/>
            <a:tailEnd len="med" w="med" type="triangle"/>
          </a:ln>
        </p:spPr>
      </p:cxnSp>
      <p:cxnSp>
        <p:nvCxnSpPr>
          <p:cNvPr id="504" name="Google Shape;504;p25"/>
          <p:cNvCxnSpPr/>
          <p:nvPr/>
        </p:nvCxnSpPr>
        <p:spPr>
          <a:xfrm flipH="1" rot="10800000">
            <a:off x="6133839" y="3429000"/>
            <a:ext cx="1966452" cy="1434875"/>
          </a:xfrm>
          <a:prstGeom prst="straightConnector1">
            <a:avLst/>
          </a:prstGeom>
          <a:noFill/>
          <a:ln cap="flat" cmpd="sng" w="19050">
            <a:solidFill>
              <a:srgbClr val="5B7A88"/>
            </a:solidFill>
            <a:prstDash val="dash"/>
            <a:round/>
            <a:headEnd len="sm" w="sm" type="none"/>
            <a:tailEnd len="med" w="med" type="triangle"/>
          </a:ln>
        </p:spPr>
      </p:cxnSp>
      <p:cxnSp>
        <p:nvCxnSpPr>
          <p:cNvPr id="505" name="Google Shape;505;p25"/>
          <p:cNvCxnSpPr/>
          <p:nvPr/>
        </p:nvCxnSpPr>
        <p:spPr>
          <a:xfrm rot="10800000">
            <a:off x="8218225" y="2055721"/>
            <a:ext cx="0" cy="305172"/>
          </a:xfrm>
          <a:prstGeom prst="straightConnector1">
            <a:avLst/>
          </a:prstGeom>
          <a:noFill/>
          <a:ln cap="flat" cmpd="sng" w="19050">
            <a:solidFill>
              <a:srgbClr val="5B7A88"/>
            </a:solidFill>
            <a:prstDash val="dash"/>
            <a:round/>
            <a:headEnd len="sm" w="sm" type="none"/>
            <a:tailEnd len="med" w="med" type="triangle"/>
          </a:ln>
        </p:spPr>
      </p:cxnSp>
      <p:sp>
        <p:nvSpPr>
          <p:cNvPr id="506" name="Google Shape;506;p25"/>
          <p:cNvSpPr txBox="1"/>
          <p:nvPr/>
        </p:nvSpPr>
        <p:spPr>
          <a:xfrm>
            <a:off x="7698262" y="2394023"/>
            <a:ext cx="1018183" cy="307736"/>
          </a:xfrm>
          <a:prstGeom prst="rect">
            <a:avLst/>
          </a:prstGeom>
          <a:noFill/>
          <a:ln cap="flat" cmpd="sng" w="9525">
            <a:solidFill>
              <a:srgbClr val="5B7A8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1400" u="none" cap="none" strike="noStrike">
                <a:solidFill>
                  <a:srgbClr val="000000"/>
                </a:solidFill>
                <a:latin typeface="Arial"/>
                <a:ea typeface="Arial"/>
                <a:cs typeface="Arial"/>
                <a:sym typeface="Arial"/>
              </a:rPr>
              <a:t>Classifier</a:t>
            </a:r>
            <a:r>
              <a:rPr b="0" i="0" lang="ko-KR" sz="1200" u="none" cap="none" strike="noStrike">
                <a:solidFill>
                  <a:srgbClr val="000000"/>
                </a:solidFill>
                <a:latin typeface="Courier New"/>
                <a:ea typeface="Courier New"/>
                <a:cs typeface="Courier New"/>
                <a:sym typeface="Courier New"/>
              </a:rPr>
              <a:t> </a:t>
            </a:r>
            <a:endParaRPr/>
          </a:p>
        </p:txBody>
      </p:sp>
      <p:cxnSp>
        <p:nvCxnSpPr>
          <p:cNvPr id="507" name="Google Shape;507;p25"/>
          <p:cNvCxnSpPr/>
          <p:nvPr/>
        </p:nvCxnSpPr>
        <p:spPr>
          <a:xfrm rot="10800000">
            <a:off x="8218225" y="2734890"/>
            <a:ext cx="0" cy="305172"/>
          </a:xfrm>
          <a:prstGeom prst="straightConnector1">
            <a:avLst/>
          </a:prstGeom>
          <a:noFill/>
          <a:ln cap="flat" cmpd="sng" w="19050">
            <a:solidFill>
              <a:srgbClr val="5B7A88"/>
            </a:solidFill>
            <a:prstDash val="dash"/>
            <a:round/>
            <a:headEnd len="sm" w="sm" type="none"/>
            <a:tailEnd len="med" w="med" type="triangle"/>
          </a:ln>
        </p:spPr>
      </p:cxnSp>
      <p:sp>
        <p:nvSpPr>
          <p:cNvPr id="508" name="Google Shape;508;p25"/>
          <p:cNvSpPr txBox="1"/>
          <p:nvPr/>
        </p:nvSpPr>
        <p:spPr>
          <a:xfrm>
            <a:off x="7418875" y="1706150"/>
            <a:ext cx="1643400" cy="307800"/>
          </a:xfrm>
          <a:prstGeom prst="rect">
            <a:avLst/>
          </a:prstGeom>
          <a:noFill/>
          <a:ln cap="flat" cmpd="sng" w="9525">
            <a:solidFill>
              <a:srgbClr val="5B7A8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1400" u="none" cap="none" strike="noStrike">
                <a:solidFill>
                  <a:srgbClr val="000000"/>
                </a:solidFill>
                <a:latin typeface="Arial"/>
                <a:ea typeface="Arial"/>
                <a:cs typeface="Arial"/>
                <a:sym typeface="Arial"/>
              </a:rPr>
              <a:t>Prediction Lable </a:t>
            </a:r>
            <a:endParaRPr/>
          </a:p>
        </p:txBody>
      </p:sp>
      <p:sp>
        <p:nvSpPr>
          <p:cNvPr id="509" name="Google Shape;509;p25"/>
          <p:cNvSpPr txBox="1"/>
          <p:nvPr/>
        </p:nvSpPr>
        <p:spPr>
          <a:xfrm>
            <a:off x="8218225" y="3414050"/>
            <a:ext cx="1966500" cy="307800"/>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lang="ko-KR">
                <a:solidFill>
                  <a:srgbClr val="3A3838"/>
                </a:solidFill>
                <a:latin typeface="Calibri"/>
                <a:ea typeface="Calibri"/>
                <a:cs typeface="Calibri"/>
                <a:sym typeface="Calibri"/>
              </a:rPr>
              <a:t>CLS Hidden state vector</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4"/>
          <p:cNvSpPr/>
          <p:nvPr/>
        </p:nvSpPr>
        <p:spPr>
          <a:xfrm>
            <a:off x="219014" y="200058"/>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4"/>
          <p:cNvSpPr txBox="1"/>
          <p:nvPr/>
        </p:nvSpPr>
        <p:spPr>
          <a:xfrm>
            <a:off x="1200772" y="1250152"/>
            <a:ext cx="860495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[프로젝트 개요] </a:t>
            </a:r>
            <a:endParaRPr b="0" i="0" sz="1400" u="none" cap="none" strike="noStrike">
              <a:solidFill>
                <a:srgbClr val="000000"/>
              </a:solidFill>
              <a:latin typeface="Arial"/>
              <a:ea typeface="Arial"/>
              <a:cs typeface="Arial"/>
              <a:sym typeface="Arial"/>
            </a:endParaRPr>
          </a:p>
        </p:txBody>
      </p:sp>
      <p:sp>
        <p:nvSpPr>
          <p:cNvPr id="88" name="Google Shape;88;p4"/>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01</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cxnSp>
        <p:nvCxnSpPr>
          <p:cNvPr id="89" name="Google Shape;89;p4"/>
          <p:cNvCxnSpPr/>
          <p:nvPr/>
        </p:nvCxnSpPr>
        <p:spPr>
          <a:xfrm>
            <a:off x="3935760" y="790307"/>
            <a:ext cx="7952232" cy="0"/>
          </a:xfrm>
          <a:prstGeom prst="straightConnector1">
            <a:avLst/>
          </a:prstGeom>
          <a:noFill/>
          <a:ln cap="flat" cmpd="sng" w="12700">
            <a:solidFill>
              <a:srgbClr val="7F7F7F"/>
            </a:solidFill>
            <a:prstDash val="solid"/>
            <a:miter lim="800000"/>
            <a:headEnd len="sm" w="sm" type="none"/>
            <a:tailEnd len="sm" w="sm" type="none"/>
          </a:ln>
        </p:spPr>
      </p:cxnSp>
      <p:sp>
        <p:nvSpPr>
          <p:cNvPr id="90" name="Google Shape;90;p4"/>
          <p:cNvSpPr txBox="1"/>
          <p:nvPr/>
        </p:nvSpPr>
        <p:spPr>
          <a:xfrm>
            <a:off x="1164360" y="545091"/>
            <a:ext cx="2771400" cy="4617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00000"/>
              </a:lnSpc>
              <a:spcBef>
                <a:spcPts val="0"/>
              </a:spcBef>
              <a:spcAft>
                <a:spcPts val="0"/>
              </a:spcAft>
              <a:buClr>
                <a:srgbClr val="3F3F3F"/>
              </a:buClr>
              <a:buSzPts val="2400"/>
              <a:buFont typeface="Arial"/>
              <a:buAutoNum type="arabicPeriod"/>
            </a:pPr>
            <a:r>
              <a:rPr b="0" i="0" lang="ko-KR" sz="2400" u="none" cap="none" strike="noStrike">
                <a:solidFill>
                  <a:srgbClr val="3F3F3F"/>
                </a:solidFill>
                <a:latin typeface="Arial"/>
                <a:ea typeface="Arial"/>
                <a:cs typeface="Arial"/>
                <a:sym typeface="Arial"/>
              </a:rPr>
              <a:t>프로젝트 개요</a:t>
            </a:r>
            <a:endParaRPr b="0" i="0" sz="1400" u="none" cap="none" strike="noStrike">
              <a:solidFill>
                <a:srgbClr val="000000"/>
              </a:solidFill>
              <a:latin typeface="Arial"/>
              <a:ea typeface="Arial"/>
              <a:cs typeface="Arial"/>
              <a:sym typeface="Arial"/>
            </a:endParaRPr>
          </a:p>
        </p:txBody>
      </p:sp>
      <p:sp>
        <p:nvSpPr>
          <p:cNvPr id="91" name="Google Shape;91;p4"/>
          <p:cNvSpPr txBox="1"/>
          <p:nvPr/>
        </p:nvSpPr>
        <p:spPr>
          <a:xfrm>
            <a:off x="659396" y="1160748"/>
            <a:ext cx="50405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92" name="Google Shape;92;p4"/>
          <p:cNvSpPr txBox="1"/>
          <p:nvPr/>
        </p:nvSpPr>
        <p:spPr>
          <a:xfrm>
            <a:off x="1416425" y="2388475"/>
            <a:ext cx="9057600" cy="2447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lang="ko-KR" sz="1800">
                <a:solidFill>
                  <a:srgbClr val="3A3838"/>
                </a:solidFill>
                <a:latin typeface="Calibri"/>
                <a:ea typeface="Calibri"/>
                <a:cs typeface="Calibri"/>
                <a:sym typeface="Calibri"/>
              </a:rPr>
              <a:t>대회 설명</a:t>
            </a:r>
            <a:endParaRPr b="1" sz="1800">
              <a:solidFill>
                <a:srgbClr val="3A3838"/>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ko-KR" sz="1800">
                <a:solidFill>
                  <a:srgbClr val="3A3838"/>
                </a:solidFill>
                <a:latin typeface="Calibri"/>
                <a:ea typeface="Calibri"/>
                <a:cs typeface="Calibri"/>
                <a:sym typeface="Calibri"/>
              </a:rPr>
              <a:t>	</a:t>
            </a:r>
            <a:r>
              <a:rPr lang="ko-KR" sz="1800">
                <a:solidFill>
                  <a:srgbClr val="3A3838"/>
                </a:solidFill>
                <a:latin typeface="Calibri"/>
                <a:ea typeface="Calibri"/>
                <a:cs typeface="Calibri"/>
                <a:sym typeface="Calibri"/>
              </a:rPr>
              <a:t>문장을 입력으로 받아 문장의 ‘유형’, ‘시제’, ‘극성’, ‘확실성’을 분류하는 모델 생성</a:t>
            </a:r>
            <a:br>
              <a:rPr lang="ko-KR" sz="1800">
                <a:solidFill>
                  <a:srgbClr val="3A3838"/>
                </a:solidFill>
                <a:latin typeface="Calibri"/>
                <a:ea typeface="Calibri"/>
                <a:cs typeface="Calibri"/>
                <a:sym typeface="Calibri"/>
              </a:rPr>
            </a:br>
            <a:r>
              <a:rPr lang="ko-KR" sz="1800">
                <a:solidFill>
                  <a:srgbClr val="3A3838"/>
                </a:solidFill>
                <a:latin typeface="Calibri"/>
                <a:ea typeface="Calibri"/>
                <a:cs typeface="Calibri"/>
                <a:sym typeface="Calibri"/>
              </a:rPr>
              <a:t>	[DACON, </a:t>
            </a:r>
            <a:r>
              <a:rPr lang="ko-KR" sz="1800" u="sng">
                <a:solidFill>
                  <a:schemeClr val="hlink"/>
                </a:solidFill>
                <a:latin typeface="Calibri"/>
                <a:ea typeface="Calibri"/>
                <a:cs typeface="Calibri"/>
                <a:sym typeface="Calibri"/>
                <a:hlinkClick r:id="rId3"/>
              </a:rPr>
              <a:t>https://dacon.io/competitions/official/236037/overview/description</a:t>
            </a:r>
            <a:r>
              <a:rPr lang="ko-KR" sz="1800">
                <a:solidFill>
                  <a:srgbClr val="3A3838"/>
                </a:solidFill>
                <a:latin typeface="Calibri"/>
                <a:ea typeface="Calibri"/>
                <a:cs typeface="Calibri"/>
                <a:sym typeface="Calibri"/>
              </a:rPr>
              <a:t>]</a:t>
            </a:r>
            <a:endParaRPr sz="1800">
              <a:solidFill>
                <a:srgbClr val="3A3838"/>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t/>
            </a:r>
            <a:endParaRPr sz="1800">
              <a:solidFill>
                <a:srgbClr val="3A3838"/>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ko-KR" sz="1800">
                <a:solidFill>
                  <a:srgbClr val="3A3838"/>
                </a:solidFill>
                <a:latin typeface="Calibri"/>
                <a:ea typeface="Calibri"/>
                <a:cs typeface="Calibri"/>
                <a:sym typeface="Calibri"/>
              </a:rPr>
              <a:t>목표 </a:t>
            </a:r>
            <a:endParaRPr b="1" sz="1800">
              <a:solidFill>
                <a:srgbClr val="3A383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lang="ko-KR" sz="1800">
                <a:solidFill>
                  <a:srgbClr val="3A3838"/>
                </a:solidFill>
                <a:latin typeface="Calibri"/>
                <a:ea typeface="Calibri"/>
                <a:cs typeface="Calibri"/>
                <a:sym typeface="Calibri"/>
              </a:rPr>
              <a:t>	</a:t>
            </a:r>
            <a:r>
              <a:rPr lang="ko-KR" sz="1800">
                <a:solidFill>
                  <a:srgbClr val="3A3838"/>
                </a:solidFill>
                <a:latin typeface="Calibri"/>
                <a:ea typeface="Calibri"/>
                <a:cs typeface="Calibri"/>
                <a:sym typeface="Calibri"/>
              </a:rPr>
              <a:t>주어진 데이터의 불균형에 대처, 이를 처리하고 모델의 성능을 향상시키고자 함</a:t>
            </a:r>
            <a:endParaRPr sz="1800">
              <a:solidFill>
                <a:srgbClr val="3A3838"/>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513" name="Shape 513"/>
        <p:cNvGrpSpPr/>
        <p:nvPr/>
      </p:nvGrpSpPr>
      <p:grpSpPr>
        <a:xfrm>
          <a:off x="0" y="0"/>
          <a:ext cx="0" cy="0"/>
          <a:chOff x="0" y="0"/>
          <a:chExt cx="0" cy="0"/>
        </a:xfrm>
      </p:grpSpPr>
      <p:sp>
        <p:nvSpPr>
          <p:cNvPr id="514" name="Google Shape;514;p27"/>
          <p:cNvSpPr/>
          <p:nvPr/>
        </p:nvSpPr>
        <p:spPr>
          <a:xfrm>
            <a:off x="198738" y="197876"/>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515" name="Google Shape;515;p27"/>
          <p:cNvSpPr txBox="1"/>
          <p:nvPr/>
        </p:nvSpPr>
        <p:spPr>
          <a:xfrm>
            <a:off x="1163813" y="1165989"/>
            <a:ext cx="5050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a:t>
            </a:r>
            <a:r>
              <a:rPr b="1" lang="ko-KR" sz="1800">
                <a:solidFill>
                  <a:srgbClr val="3A3838"/>
                </a:solidFill>
                <a:latin typeface="Calibri"/>
                <a:ea typeface="Calibri"/>
                <a:cs typeface="Calibri"/>
                <a:sym typeface="Calibri"/>
              </a:rPr>
              <a:t>모델 튜닝</a:t>
            </a:r>
            <a:r>
              <a:rPr b="1" i="0" lang="ko-KR" sz="1800" u="none" cap="none" strike="noStrike">
                <a:solidFill>
                  <a:srgbClr val="3A3838"/>
                </a:solidFill>
                <a:latin typeface="Calibri"/>
                <a:ea typeface="Calibri"/>
                <a:cs typeface="Calibri"/>
                <a:sym typeface="Calibri"/>
              </a:rPr>
              <a:t>] – CLS Hidden state vector 제작</a:t>
            </a:r>
            <a:endParaRPr b="0" i="0" sz="1400" u="none" cap="none" strike="noStrike">
              <a:solidFill>
                <a:srgbClr val="000000"/>
              </a:solidFill>
              <a:latin typeface="Arial"/>
              <a:ea typeface="Arial"/>
              <a:cs typeface="Arial"/>
              <a:sym typeface="Arial"/>
            </a:endParaRPr>
          </a:p>
        </p:txBody>
      </p:sp>
      <p:sp>
        <p:nvSpPr>
          <p:cNvPr id="516" name="Google Shape;516;p27"/>
          <p:cNvSpPr txBox="1"/>
          <p:nvPr/>
        </p:nvSpPr>
        <p:spPr>
          <a:xfrm>
            <a:off x="659396" y="1052736"/>
            <a:ext cx="50405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517" name="Google Shape;517;p27"/>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518" name="Google Shape;518;p27"/>
          <p:cNvSpPr txBox="1"/>
          <p:nvPr/>
        </p:nvSpPr>
        <p:spPr>
          <a:xfrm>
            <a:off x="1290406" y="530097"/>
            <a:ext cx="4477851"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519" name="Google Shape;519;p27"/>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pic>
        <p:nvPicPr>
          <p:cNvPr descr="BERT Fine-Tuning Tutorial with PyTorch · Chris McCormick" id="520" name="Google Shape;520;p27"/>
          <p:cNvPicPr preferRelativeResize="0"/>
          <p:nvPr/>
        </p:nvPicPr>
        <p:blipFill rotWithShape="1">
          <a:blip r:embed="rId3">
            <a:alphaModFix/>
          </a:blip>
          <a:srcRect b="0" l="0" r="0" t="0"/>
          <a:stretch/>
        </p:blipFill>
        <p:spPr>
          <a:xfrm>
            <a:off x="1200084" y="1795535"/>
            <a:ext cx="3274821" cy="3969083"/>
          </a:xfrm>
          <a:prstGeom prst="rect">
            <a:avLst/>
          </a:prstGeom>
          <a:noFill/>
          <a:ln>
            <a:noFill/>
          </a:ln>
        </p:spPr>
      </p:pic>
      <p:sp>
        <p:nvSpPr>
          <p:cNvPr id="521" name="Google Shape;521;p27"/>
          <p:cNvSpPr txBox="1"/>
          <p:nvPr/>
        </p:nvSpPr>
        <p:spPr>
          <a:xfrm>
            <a:off x="836189" y="5703794"/>
            <a:ext cx="5705755" cy="4616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600" u="none" cap="none" strike="noStrike">
                <a:solidFill>
                  <a:srgbClr val="3A3838"/>
                </a:solidFill>
                <a:latin typeface="Calibri"/>
                <a:ea typeface="Calibri"/>
                <a:cs typeface="Calibri"/>
                <a:sym typeface="Calibri"/>
              </a:rPr>
              <a:t>https://mccormickml.com/2019/07/22/BERT-fine-tuning/</a:t>
            </a:r>
            <a:endParaRPr b="0" i="0" sz="1600" u="none" cap="none" strike="noStrike">
              <a:solidFill>
                <a:srgbClr val="000000"/>
              </a:solidFill>
              <a:latin typeface="Arial"/>
              <a:ea typeface="Arial"/>
              <a:cs typeface="Arial"/>
              <a:sym typeface="Arial"/>
            </a:endParaRPr>
          </a:p>
        </p:txBody>
      </p:sp>
      <p:pic>
        <p:nvPicPr>
          <p:cNvPr id="522" name="Google Shape;522;p27"/>
          <p:cNvPicPr preferRelativeResize="0"/>
          <p:nvPr/>
        </p:nvPicPr>
        <p:blipFill rotWithShape="1">
          <a:blip r:embed="rId4">
            <a:alphaModFix/>
          </a:blip>
          <a:srcRect b="0" l="0" r="0" t="0"/>
          <a:stretch/>
        </p:blipFill>
        <p:spPr>
          <a:xfrm>
            <a:off x="5268542" y="1900502"/>
            <a:ext cx="5615246" cy="988355"/>
          </a:xfrm>
          <a:prstGeom prst="rect">
            <a:avLst/>
          </a:prstGeom>
          <a:noFill/>
          <a:ln cap="flat" cmpd="sng" w="9525">
            <a:solidFill>
              <a:srgbClr val="465B65"/>
            </a:solidFill>
            <a:prstDash val="solid"/>
            <a:round/>
            <a:headEnd len="sm" w="sm" type="none"/>
            <a:tailEnd len="sm" w="sm" type="none"/>
          </a:ln>
        </p:spPr>
      </p:pic>
      <p:sp>
        <p:nvSpPr>
          <p:cNvPr id="523" name="Google Shape;523;p27"/>
          <p:cNvSpPr txBox="1"/>
          <p:nvPr/>
        </p:nvSpPr>
        <p:spPr>
          <a:xfrm>
            <a:off x="5268542" y="2888857"/>
            <a:ext cx="5480700" cy="531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ko-KR" sz="1200" u="none" cap="none" strike="noStrike">
                <a:solidFill>
                  <a:srgbClr val="000000"/>
                </a:solidFill>
                <a:latin typeface="Arial"/>
                <a:ea typeface="Arial"/>
                <a:cs typeface="Arial"/>
                <a:sym typeface="Arial"/>
              </a:rPr>
              <a:t>토큰화된 문장에서 CLS Token의 마지막 Hidden state vector를 추출하는 함수</a:t>
            </a:r>
            <a:endParaRPr b="0" i="0"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ko-KR" sz="1050" u="none" cap="none" strike="noStrike">
                <a:solidFill>
                  <a:srgbClr val="000000"/>
                </a:solidFill>
                <a:latin typeface="Arial"/>
                <a:ea typeface="Arial"/>
                <a:cs typeface="Arial"/>
                <a:sym typeface="Arial"/>
              </a:rPr>
              <a:t>[트</a:t>
            </a:r>
            <a:r>
              <a:rPr lang="ko-KR" sz="1050"/>
              <a:t>랜</a:t>
            </a:r>
            <a:r>
              <a:rPr b="0" i="0" lang="ko-KR" sz="1050" u="none" cap="none" strike="noStrike">
                <a:solidFill>
                  <a:srgbClr val="000000"/>
                </a:solidFill>
                <a:latin typeface="Arial"/>
                <a:ea typeface="Arial"/>
                <a:cs typeface="Arial"/>
                <a:sym typeface="Arial"/>
              </a:rPr>
              <a:t>스포머를 활용한 자연어 처리] – 2장 텍스트 분류</a:t>
            </a:r>
            <a:endParaRPr b="0" i="0" sz="1050" u="none" cap="none" strike="noStrike">
              <a:solidFill>
                <a:srgbClr val="000000"/>
              </a:solidFill>
              <a:latin typeface="Arial"/>
              <a:ea typeface="Arial"/>
              <a:cs typeface="Arial"/>
              <a:sym typeface="Arial"/>
            </a:endParaRPr>
          </a:p>
        </p:txBody>
      </p:sp>
      <p:pic>
        <p:nvPicPr>
          <p:cNvPr id="524" name="Google Shape;524;p27"/>
          <p:cNvPicPr preferRelativeResize="0"/>
          <p:nvPr/>
        </p:nvPicPr>
        <p:blipFill rotWithShape="1">
          <a:blip r:embed="rId5">
            <a:alphaModFix/>
          </a:blip>
          <a:srcRect b="0" l="0" r="0" t="0"/>
          <a:stretch/>
        </p:blipFill>
        <p:spPr>
          <a:xfrm>
            <a:off x="5316720" y="3834508"/>
            <a:ext cx="5600700" cy="419100"/>
          </a:xfrm>
          <a:prstGeom prst="rect">
            <a:avLst/>
          </a:prstGeom>
          <a:noFill/>
          <a:ln cap="flat" cmpd="sng" w="9525">
            <a:solidFill>
              <a:srgbClr val="465B65"/>
            </a:solidFill>
            <a:prstDash val="solid"/>
            <a:round/>
            <a:headEnd len="sm" w="sm" type="none"/>
            <a:tailEnd len="sm" w="sm" type="none"/>
          </a:ln>
        </p:spPr>
      </p:pic>
      <p:pic>
        <p:nvPicPr>
          <p:cNvPr id="525" name="Google Shape;525;p27"/>
          <p:cNvPicPr preferRelativeResize="0"/>
          <p:nvPr/>
        </p:nvPicPr>
        <p:blipFill rotWithShape="1">
          <a:blip r:embed="rId6">
            <a:alphaModFix/>
          </a:blip>
          <a:srcRect b="0" l="0" r="0" t="0"/>
          <a:stretch/>
        </p:blipFill>
        <p:spPr>
          <a:xfrm>
            <a:off x="6457636" y="5186853"/>
            <a:ext cx="3495675" cy="419100"/>
          </a:xfrm>
          <a:prstGeom prst="rect">
            <a:avLst/>
          </a:prstGeom>
          <a:noFill/>
          <a:ln cap="flat" cmpd="sng" w="9525">
            <a:solidFill>
              <a:srgbClr val="465B65"/>
            </a:solidFill>
            <a:prstDash val="solid"/>
            <a:round/>
            <a:headEnd len="sm" w="sm" type="none"/>
            <a:tailEnd len="sm" w="sm" type="none"/>
          </a:ln>
        </p:spPr>
      </p:pic>
      <p:sp>
        <p:nvSpPr>
          <p:cNvPr id="526" name="Google Shape;526;p27"/>
          <p:cNvSpPr/>
          <p:nvPr/>
        </p:nvSpPr>
        <p:spPr>
          <a:xfrm>
            <a:off x="7955434" y="4457715"/>
            <a:ext cx="323273" cy="501614"/>
          </a:xfrm>
          <a:prstGeom prst="down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27" name="Google Shape;527;p27"/>
          <p:cNvSpPr txBox="1"/>
          <p:nvPr/>
        </p:nvSpPr>
        <p:spPr>
          <a:xfrm>
            <a:off x="8252013" y="4481132"/>
            <a:ext cx="1770457" cy="3692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200" u="none" cap="none" strike="noStrike">
                <a:solidFill>
                  <a:srgbClr val="3A3838"/>
                </a:solidFill>
                <a:latin typeface="Calibri"/>
                <a:ea typeface="Calibri"/>
                <a:cs typeface="Calibri"/>
                <a:sym typeface="Calibri"/>
              </a:rPr>
              <a:t>Hidden state vector 저장</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531" name="Shape 531"/>
        <p:cNvGrpSpPr/>
        <p:nvPr/>
      </p:nvGrpSpPr>
      <p:grpSpPr>
        <a:xfrm>
          <a:off x="0" y="0"/>
          <a:ext cx="0" cy="0"/>
          <a:chOff x="0" y="0"/>
          <a:chExt cx="0" cy="0"/>
        </a:xfrm>
      </p:grpSpPr>
      <p:sp>
        <p:nvSpPr>
          <p:cNvPr id="532" name="Google Shape;532;p28"/>
          <p:cNvSpPr/>
          <p:nvPr/>
        </p:nvSpPr>
        <p:spPr>
          <a:xfrm>
            <a:off x="198738" y="197876"/>
            <a:ext cx="11737304" cy="6408712"/>
          </a:xfrm>
          <a:prstGeom prst="rect">
            <a:avLst/>
          </a:prstGeom>
          <a:solidFill>
            <a:schemeClr val="lt1"/>
          </a:solidFill>
          <a:ln cap="flat" cmpd="sng" w="9525">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533" name="Google Shape;533;p28"/>
          <p:cNvSpPr txBox="1"/>
          <p:nvPr/>
        </p:nvSpPr>
        <p:spPr>
          <a:xfrm>
            <a:off x="1156221" y="1104850"/>
            <a:ext cx="2908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a:t>
            </a:r>
            <a:r>
              <a:rPr b="1" lang="ko-KR" sz="1800">
                <a:solidFill>
                  <a:srgbClr val="3A3838"/>
                </a:solidFill>
                <a:latin typeface="Calibri"/>
                <a:ea typeface="Calibri"/>
                <a:cs typeface="Calibri"/>
                <a:sym typeface="Calibri"/>
              </a:rPr>
              <a:t>모델 튜닝</a:t>
            </a:r>
            <a:r>
              <a:rPr b="1" i="0" lang="ko-KR" sz="1800" u="none" cap="none" strike="noStrike">
                <a:solidFill>
                  <a:srgbClr val="3A3838"/>
                </a:solidFill>
                <a:latin typeface="Calibri"/>
                <a:ea typeface="Calibri"/>
                <a:cs typeface="Calibri"/>
                <a:sym typeface="Calibri"/>
              </a:rPr>
              <a:t>] – Focal Loss</a:t>
            </a:r>
            <a:endParaRPr b="0" i="0" sz="1400" u="none" cap="none" strike="noStrike">
              <a:solidFill>
                <a:srgbClr val="000000"/>
              </a:solidFill>
              <a:latin typeface="Arial"/>
              <a:ea typeface="Arial"/>
              <a:cs typeface="Arial"/>
              <a:sym typeface="Arial"/>
            </a:endParaRPr>
          </a:p>
        </p:txBody>
      </p:sp>
      <p:sp>
        <p:nvSpPr>
          <p:cNvPr id="534" name="Google Shape;534;p28"/>
          <p:cNvSpPr txBox="1"/>
          <p:nvPr/>
        </p:nvSpPr>
        <p:spPr>
          <a:xfrm>
            <a:off x="659396" y="1052736"/>
            <a:ext cx="50405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535" name="Google Shape;535;p28"/>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536" name="Google Shape;536;p28"/>
          <p:cNvSpPr txBox="1"/>
          <p:nvPr/>
        </p:nvSpPr>
        <p:spPr>
          <a:xfrm>
            <a:off x="1290406" y="501474"/>
            <a:ext cx="4477851"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537" name="Google Shape;537;p28"/>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pic>
        <p:nvPicPr>
          <p:cNvPr descr="post-thumbnail" id="538" name="Google Shape;538;p28"/>
          <p:cNvPicPr preferRelativeResize="0"/>
          <p:nvPr/>
        </p:nvPicPr>
        <p:blipFill rotWithShape="1">
          <a:blip r:embed="rId3">
            <a:alphaModFix/>
          </a:blip>
          <a:srcRect b="0" l="0" r="0" t="0"/>
          <a:stretch/>
        </p:blipFill>
        <p:spPr>
          <a:xfrm>
            <a:off x="4581236" y="2341192"/>
            <a:ext cx="3408219" cy="1272013"/>
          </a:xfrm>
          <a:prstGeom prst="rect">
            <a:avLst/>
          </a:prstGeom>
          <a:noFill/>
          <a:ln>
            <a:noFill/>
          </a:ln>
        </p:spPr>
      </p:pic>
      <p:sp>
        <p:nvSpPr>
          <p:cNvPr id="539" name="Google Shape;539;p28"/>
          <p:cNvSpPr txBox="1"/>
          <p:nvPr/>
        </p:nvSpPr>
        <p:spPr>
          <a:xfrm>
            <a:off x="1777572" y="4513800"/>
            <a:ext cx="8858100" cy="630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ko-KR" sz="1400" u="none" cap="none" strike="noStrike">
                <a:solidFill>
                  <a:srgbClr val="212529"/>
                </a:solidFill>
                <a:latin typeface="Arial"/>
                <a:ea typeface="Arial"/>
                <a:cs typeface="Arial"/>
                <a:sym typeface="Arial"/>
              </a:rPr>
              <a:t>학습 중 클래스 불균형 문제를 해결하고자 고안</a:t>
            </a:r>
            <a:endParaRPr b="0" i="0" sz="1400" u="none" cap="none" strike="noStrike">
              <a:solidFill>
                <a:srgbClr val="212529"/>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ko-KR" sz="1400" u="none" cap="none" strike="noStrike">
                <a:solidFill>
                  <a:srgbClr val="212529"/>
                </a:solidFill>
                <a:latin typeface="Arial"/>
                <a:ea typeface="Arial"/>
                <a:cs typeface="Arial"/>
                <a:sym typeface="Arial"/>
              </a:rPr>
              <a:t>Focal Loss는 확률이 높은 </a:t>
            </a:r>
            <a:r>
              <a:rPr lang="ko-KR">
                <a:solidFill>
                  <a:srgbClr val="212529"/>
                </a:solidFill>
              </a:rPr>
              <a:t>카테고리</a:t>
            </a:r>
            <a:r>
              <a:rPr b="0" i="0" lang="ko-KR" sz="1400" u="none" cap="none" strike="noStrike">
                <a:solidFill>
                  <a:srgbClr val="212529"/>
                </a:solidFill>
                <a:latin typeface="Arial"/>
                <a:ea typeface="Arial"/>
                <a:cs typeface="Arial"/>
                <a:sym typeface="Arial"/>
              </a:rPr>
              <a:t>에는 확률이 낮은 </a:t>
            </a:r>
            <a:r>
              <a:rPr lang="ko-KR">
                <a:solidFill>
                  <a:srgbClr val="212529"/>
                </a:solidFill>
              </a:rPr>
              <a:t>카테고리</a:t>
            </a:r>
            <a:r>
              <a:rPr b="0" i="0" lang="ko-KR" sz="1400" u="none" cap="none" strike="noStrike">
                <a:solidFill>
                  <a:srgbClr val="212529"/>
                </a:solidFill>
                <a:latin typeface="Arial"/>
                <a:ea typeface="Arial"/>
                <a:cs typeface="Arial"/>
                <a:sym typeface="Arial"/>
              </a:rPr>
              <a:t>보다 Loss를 더 크게 낮추는 보상을 주는 차이점</a:t>
            </a:r>
            <a:endParaRPr b="0" i="0" sz="1400" u="none" cap="none" strike="noStrike">
              <a:solidFill>
                <a:srgbClr val="212529"/>
              </a:solidFill>
              <a:latin typeface="Arial"/>
              <a:ea typeface="Arial"/>
              <a:cs typeface="Arial"/>
              <a:sym typeface="Arial"/>
            </a:endParaRPr>
          </a:p>
        </p:txBody>
      </p:sp>
      <p:sp>
        <p:nvSpPr>
          <p:cNvPr id="540" name="Google Shape;540;p28"/>
          <p:cNvSpPr txBox="1"/>
          <p:nvPr/>
        </p:nvSpPr>
        <p:spPr>
          <a:xfrm>
            <a:off x="1581432" y="5532661"/>
            <a:ext cx="8858037" cy="5539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ko-KR" sz="1000" u="none" cap="none" strike="noStrike">
                <a:solidFill>
                  <a:srgbClr val="000000"/>
                </a:solidFill>
                <a:latin typeface="Arial"/>
                <a:ea typeface="Arial"/>
                <a:cs typeface="Arial"/>
                <a:sym typeface="Arial"/>
              </a:rPr>
              <a:t>https://velog.io/@heaseo/Focalloss-%EC%84%A4%EB%AA%85#focal-loss%EA%B3%BC-cross-entropy-loss%EC%99%80-%EC%96%B4%EB%96%BB%EA%B2%8C-%EB%8B%A4%EB%A5%B4%EA%B3%A0-%EC%99%9C-%EB%8B%A4%EB%A5%B8%EA%B0%80</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544" name="Shape 544"/>
        <p:cNvGrpSpPr/>
        <p:nvPr/>
      </p:nvGrpSpPr>
      <p:grpSpPr>
        <a:xfrm>
          <a:off x="0" y="0"/>
          <a:ext cx="0" cy="0"/>
          <a:chOff x="0" y="0"/>
          <a:chExt cx="0" cy="0"/>
        </a:xfrm>
      </p:grpSpPr>
      <p:sp>
        <p:nvSpPr>
          <p:cNvPr id="545" name="Google Shape;545;p29"/>
          <p:cNvSpPr/>
          <p:nvPr/>
        </p:nvSpPr>
        <p:spPr>
          <a:xfrm>
            <a:off x="170921" y="197876"/>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546" name="Google Shape;546;p29"/>
          <p:cNvSpPr txBox="1"/>
          <p:nvPr/>
        </p:nvSpPr>
        <p:spPr>
          <a:xfrm>
            <a:off x="5937050" y="1745166"/>
            <a:ext cx="5418401" cy="3162364"/>
          </a:xfrm>
          <a:prstGeom prst="rect">
            <a:avLst/>
          </a:prstGeom>
          <a:noFill/>
          <a:ln cap="flat" cmpd="sng" w="9525">
            <a:solidFill>
              <a:srgbClr val="465B6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1050" u="none" cap="none" strike="noStrike">
                <a:solidFill>
                  <a:srgbClr val="0000FF"/>
                </a:solidFill>
                <a:latin typeface="Courier New"/>
                <a:ea typeface="Courier New"/>
                <a:cs typeface="Courier New"/>
                <a:sym typeface="Courier New"/>
              </a:rPr>
              <a:t>class</a:t>
            </a: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257693"/>
                </a:solidFill>
                <a:latin typeface="Courier New"/>
                <a:ea typeface="Courier New"/>
                <a:cs typeface="Courier New"/>
                <a:sym typeface="Courier New"/>
              </a:rPr>
              <a:t>CustomModel</a:t>
            </a:r>
            <a:r>
              <a:rPr b="0" i="0" lang="ko-KR" sz="1050" u="none" cap="none" strike="noStrike">
                <a:solidFill>
                  <a:srgbClr val="000000"/>
                </a:solidFill>
                <a:latin typeface="Courier New"/>
                <a:ea typeface="Courier New"/>
                <a:cs typeface="Courier New"/>
                <a:sym typeface="Courier New"/>
              </a:rPr>
              <a:t>(</a:t>
            </a:r>
            <a:r>
              <a:rPr b="0" i="0" lang="ko-KR" sz="1050" u="none" cap="none" strike="noStrike">
                <a:solidFill>
                  <a:srgbClr val="257693"/>
                </a:solidFill>
                <a:latin typeface="Courier New"/>
                <a:ea typeface="Courier New"/>
                <a:cs typeface="Courier New"/>
                <a:sym typeface="Courier New"/>
              </a:rPr>
              <a:t>nn</a:t>
            </a:r>
            <a:r>
              <a:rPr b="0" i="0" lang="ko-KR" sz="1050" u="none" cap="none" strike="noStrike">
                <a:solidFill>
                  <a:srgbClr val="000000"/>
                </a:solidFill>
                <a:latin typeface="Courier New"/>
                <a:ea typeface="Courier New"/>
                <a:cs typeface="Courier New"/>
                <a:sym typeface="Courier New"/>
              </a:rPr>
              <a:t>.</a:t>
            </a:r>
            <a:r>
              <a:rPr b="0" i="0" lang="ko-KR" sz="1050" u="none" cap="none" strike="noStrike">
                <a:solidFill>
                  <a:srgbClr val="257693"/>
                </a:solidFill>
                <a:latin typeface="Courier New"/>
                <a:ea typeface="Courier New"/>
                <a:cs typeface="Courier New"/>
                <a:sym typeface="Courier New"/>
              </a:rPr>
              <a:t>Module</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0000FF"/>
                </a:solidFill>
                <a:latin typeface="Courier New"/>
                <a:ea typeface="Courier New"/>
                <a:cs typeface="Courier New"/>
                <a:sym typeface="Courier New"/>
              </a:rPr>
              <a:t>def</a:t>
            </a: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795E26"/>
                </a:solidFill>
                <a:latin typeface="Courier New"/>
                <a:ea typeface="Courier New"/>
                <a:cs typeface="Courier New"/>
                <a:sym typeface="Courier New"/>
              </a:rPr>
              <a:t>__init__</a:t>
            </a:r>
            <a:r>
              <a:rPr b="0" i="0" lang="ko-KR" sz="1050" u="none" cap="none" strike="noStrike">
                <a:solidFill>
                  <a:srgbClr val="000000"/>
                </a:solidFill>
                <a:latin typeface="Courier New"/>
                <a:ea typeface="Courier New"/>
                <a:cs typeface="Courier New"/>
                <a:sym typeface="Courier New"/>
              </a:rPr>
              <a:t>(</a:t>
            </a:r>
            <a:r>
              <a:rPr b="0" i="0" lang="ko-KR" sz="1050" u="none" cap="none" strike="noStrike">
                <a:solidFill>
                  <a:srgbClr val="001080"/>
                </a:solidFill>
                <a:latin typeface="Courier New"/>
                <a:ea typeface="Courier New"/>
                <a:cs typeface="Courier New"/>
                <a:sym typeface="Courier New"/>
              </a:rPr>
              <a:t>self</a:t>
            </a: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001080"/>
                </a:solidFill>
                <a:latin typeface="Courier New"/>
                <a:ea typeface="Courier New"/>
                <a:cs typeface="Courier New"/>
                <a:sym typeface="Courier New"/>
              </a:rPr>
              <a:t>input_dim</a:t>
            </a:r>
            <a:r>
              <a:rPr b="0" i="0" lang="ko-KR" sz="1050" u="none" cap="none" strike="noStrike">
                <a:solidFill>
                  <a:srgbClr val="000000"/>
                </a:solidFill>
                <a:latin typeface="Courier New"/>
                <a:ea typeface="Courier New"/>
                <a:cs typeface="Courier New"/>
                <a:sym typeface="Courier New"/>
              </a:rPr>
              <a:t>=</a:t>
            </a:r>
            <a:r>
              <a:rPr b="0" i="0" lang="ko-KR" sz="1050" u="none" cap="none" strike="noStrike">
                <a:solidFill>
                  <a:srgbClr val="098156"/>
                </a:solidFill>
                <a:latin typeface="Courier New"/>
                <a:ea typeface="Courier New"/>
                <a:cs typeface="Courier New"/>
                <a:sym typeface="Courier New"/>
              </a:rPr>
              <a:t>768</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super(CustomModel, </a:t>
            </a:r>
            <a:r>
              <a:rPr b="0" i="0" lang="ko-KR" sz="1050" u="none" cap="none" strike="noStrike">
                <a:solidFill>
                  <a:srgbClr val="001080"/>
                </a:solidFill>
                <a:latin typeface="Courier New"/>
                <a:ea typeface="Courier New"/>
                <a:cs typeface="Courier New"/>
                <a:sym typeface="Courier New"/>
              </a:rPr>
              <a:t>self</a:t>
            </a:r>
            <a:r>
              <a:rPr b="0" i="0" lang="ko-KR" sz="1050" u="none" cap="none" strike="noStrike">
                <a:solidFill>
                  <a:srgbClr val="000000"/>
                </a:solidFill>
                <a:latin typeface="Courier New"/>
                <a:ea typeface="Courier New"/>
                <a:cs typeface="Courier New"/>
                <a:sym typeface="Courier New"/>
              </a:rPr>
              <a:t>).</a:t>
            </a:r>
            <a:r>
              <a:rPr b="0" i="0" lang="ko-KR" sz="1050" u="none" cap="none" strike="noStrike">
                <a:solidFill>
                  <a:srgbClr val="795E26"/>
                </a:solidFill>
                <a:latin typeface="Courier New"/>
                <a:ea typeface="Courier New"/>
                <a:cs typeface="Courier New"/>
                <a:sym typeface="Courier New"/>
              </a:rPr>
              <a:t>__init__</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001080"/>
                </a:solidFill>
                <a:latin typeface="Courier New"/>
                <a:ea typeface="Courier New"/>
                <a:cs typeface="Courier New"/>
                <a:sym typeface="Courier New"/>
              </a:rPr>
              <a:t>self</a:t>
            </a:r>
            <a:r>
              <a:rPr b="0" i="0" lang="ko-KR" sz="1050" u="none" cap="none" strike="noStrike">
                <a:solidFill>
                  <a:srgbClr val="000000"/>
                </a:solidFill>
                <a:latin typeface="Courier New"/>
                <a:ea typeface="Courier New"/>
                <a:cs typeface="Courier New"/>
                <a:sym typeface="Courier New"/>
              </a:rPr>
              <a:t>.feature_extract = nn.Sequential(</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nn.Linear(in_features=input_dim, out_features=</a:t>
            </a:r>
            <a:r>
              <a:rPr b="0" i="0" lang="ko-KR" sz="1050" u="none" cap="none" strike="noStrike">
                <a:solidFill>
                  <a:srgbClr val="098156"/>
                </a:solidFill>
                <a:latin typeface="Courier New"/>
                <a:ea typeface="Courier New"/>
                <a:cs typeface="Courier New"/>
                <a:sym typeface="Courier New"/>
              </a:rPr>
              <a:t>512</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nn.BatchNorm1d(</a:t>
            </a:r>
            <a:r>
              <a:rPr b="0" i="0" lang="ko-KR" sz="1050" u="none" cap="none" strike="noStrike">
                <a:solidFill>
                  <a:srgbClr val="098156"/>
                </a:solidFill>
                <a:latin typeface="Courier New"/>
                <a:ea typeface="Courier New"/>
                <a:cs typeface="Courier New"/>
                <a:sym typeface="Courier New"/>
              </a:rPr>
              <a:t>512</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nn.LeakyReLU()</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br>
              <a:rPr b="0" i="0" lang="ko-KR" sz="1050" u="none" cap="none" strike="noStrike">
                <a:solidFill>
                  <a:srgbClr val="000000"/>
                </a:solidFill>
                <a:latin typeface="Courier New"/>
                <a:ea typeface="Courier New"/>
                <a:cs typeface="Courier New"/>
                <a:sym typeface="Courier New"/>
              </a:rPr>
            </a:b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001080"/>
                </a:solidFill>
                <a:latin typeface="Courier New"/>
                <a:ea typeface="Courier New"/>
                <a:cs typeface="Courier New"/>
                <a:sym typeface="Courier New"/>
              </a:rPr>
              <a:t>self</a:t>
            </a:r>
            <a:r>
              <a:rPr b="0" i="0" lang="ko-KR" sz="1050" u="none" cap="none" strike="noStrike">
                <a:solidFill>
                  <a:srgbClr val="000000"/>
                </a:solidFill>
                <a:latin typeface="Courier New"/>
                <a:ea typeface="Courier New"/>
                <a:cs typeface="Courier New"/>
                <a:sym typeface="Courier New"/>
              </a:rPr>
              <a:t>.type_classifier = nn.Sequential(</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nn.Dropout(p=</a:t>
            </a:r>
            <a:r>
              <a:rPr b="0" i="0" lang="ko-KR" sz="1050" u="none" cap="none" strike="noStrike">
                <a:solidFill>
                  <a:srgbClr val="098156"/>
                </a:solidFill>
                <a:latin typeface="Courier New"/>
                <a:ea typeface="Courier New"/>
                <a:cs typeface="Courier New"/>
                <a:sym typeface="Courier New"/>
              </a:rPr>
              <a:t>0.3</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nn.Linear(in_features=</a:t>
            </a:r>
            <a:r>
              <a:rPr b="0" i="0" lang="ko-KR" sz="1050" u="none" cap="none" strike="noStrike">
                <a:solidFill>
                  <a:srgbClr val="098156"/>
                </a:solidFill>
                <a:latin typeface="Courier New"/>
                <a:ea typeface="Courier New"/>
                <a:cs typeface="Courier New"/>
                <a:sym typeface="Courier New"/>
              </a:rPr>
              <a:t>512</a:t>
            </a:r>
            <a:r>
              <a:rPr b="0" i="0" lang="ko-KR" sz="1050" u="none" cap="none" strike="noStrike">
                <a:solidFill>
                  <a:srgbClr val="000000"/>
                </a:solidFill>
                <a:latin typeface="Courier New"/>
                <a:ea typeface="Courier New"/>
                <a:cs typeface="Courier New"/>
                <a:sym typeface="Courier New"/>
              </a:rPr>
              <a:t>, out_features=</a:t>
            </a:r>
            <a:r>
              <a:rPr b="0" i="0" lang="ko-KR" sz="1050" u="none" cap="none" strike="noStrike">
                <a:solidFill>
                  <a:srgbClr val="098156"/>
                </a:solidFill>
                <a:latin typeface="Courier New"/>
                <a:ea typeface="Courier New"/>
                <a:cs typeface="Courier New"/>
                <a:sym typeface="Courier New"/>
              </a:rPr>
              <a:t>4</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0000FF"/>
                </a:solidFill>
                <a:latin typeface="Courier New"/>
                <a:ea typeface="Courier New"/>
                <a:cs typeface="Courier New"/>
                <a:sym typeface="Courier New"/>
              </a:rPr>
              <a:t>def</a:t>
            </a: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795E26"/>
                </a:solidFill>
                <a:latin typeface="Courier New"/>
                <a:ea typeface="Courier New"/>
                <a:cs typeface="Courier New"/>
                <a:sym typeface="Courier New"/>
              </a:rPr>
              <a:t>forward</a:t>
            </a:r>
            <a:r>
              <a:rPr b="0" i="0" lang="ko-KR" sz="1050" u="none" cap="none" strike="noStrike">
                <a:solidFill>
                  <a:srgbClr val="000000"/>
                </a:solidFill>
                <a:latin typeface="Courier New"/>
                <a:ea typeface="Courier New"/>
                <a:cs typeface="Courier New"/>
                <a:sym typeface="Courier New"/>
              </a:rPr>
              <a:t>(</a:t>
            </a:r>
            <a:r>
              <a:rPr b="0" i="0" lang="ko-KR" sz="1050" u="none" cap="none" strike="noStrike">
                <a:solidFill>
                  <a:srgbClr val="001080"/>
                </a:solidFill>
                <a:latin typeface="Courier New"/>
                <a:ea typeface="Courier New"/>
                <a:cs typeface="Courier New"/>
                <a:sym typeface="Courier New"/>
              </a:rPr>
              <a:t>self</a:t>
            </a: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001080"/>
                </a:solidFill>
                <a:latin typeface="Courier New"/>
                <a:ea typeface="Courier New"/>
                <a:cs typeface="Courier New"/>
                <a:sym typeface="Courier New"/>
              </a:rPr>
              <a:t>x</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x = </a:t>
            </a:r>
            <a:r>
              <a:rPr b="0" i="0" lang="ko-KR" sz="1050" u="none" cap="none" strike="noStrike">
                <a:solidFill>
                  <a:srgbClr val="001080"/>
                </a:solidFill>
                <a:latin typeface="Courier New"/>
                <a:ea typeface="Courier New"/>
                <a:cs typeface="Courier New"/>
                <a:sym typeface="Courier New"/>
              </a:rPr>
              <a:t>self</a:t>
            </a:r>
            <a:r>
              <a:rPr b="0" i="0" lang="ko-KR" sz="1050" u="none" cap="none" strike="noStrike">
                <a:solidFill>
                  <a:srgbClr val="000000"/>
                </a:solidFill>
                <a:latin typeface="Courier New"/>
                <a:ea typeface="Courier New"/>
                <a:cs typeface="Courier New"/>
                <a:sym typeface="Courier New"/>
              </a:rPr>
              <a:t>.feature_extract(x)</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tense_output = </a:t>
            </a:r>
            <a:r>
              <a:rPr b="0" i="0" lang="ko-KR" sz="1050" u="none" cap="none" strike="noStrike">
                <a:solidFill>
                  <a:srgbClr val="001080"/>
                </a:solidFill>
                <a:latin typeface="Courier New"/>
                <a:ea typeface="Courier New"/>
                <a:cs typeface="Courier New"/>
                <a:sym typeface="Courier New"/>
              </a:rPr>
              <a:t>self</a:t>
            </a:r>
            <a:r>
              <a:rPr b="0" i="0" lang="ko-KR" sz="1050" u="none" cap="none" strike="noStrike">
                <a:solidFill>
                  <a:srgbClr val="000000"/>
                </a:solidFill>
                <a:latin typeface="Courier New"/>
                <a:ea typeface="Courier New"/>
                <a:cs typeface="Courier New"/>
                <a:sym typeface="Courier New"/>
              </a:rPr>
              <a:t>.tense_classifier(x)</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AF00DB"/>
                </a:solidFill>
                <a:latin typeface="Courier New"/>
                <a:ea typeface="Courier New"/>
                <a:cs typeface="Courier New"/>
                <a:sym typeface="Courier New"/>
              </a:rPr>
              <a:t>return</a:t>
            </a:r>
            <a:r>
              <a:rPr b="0" i="0" lang="ko-KR" sz="1050" u="none" cap="none" strike="noStrike">
                <a:solidFill>
                  <a:srgbClr val="000000"/>
                </a:solidFill>
                <a:latin typeface="Courier New"/>
                <a:ea typeface="Courier New"/>
                <a:cs typeface="Courier New"/>
                <a:sym typeface="Courier New"/>
              </a:rPr>
              <a:t> type_output</a:t>
            </a:r>
            <a:endParaRPr b="0" i="0" sz="1050" u="none" cap="none" strike="noStrike">
              <a:solidFill>
                <a:srgbClr val="000000"/>
              </a:solidFill>
              <a:latin typeface="Courier New"/>
              <a:ea typeface="Courier New"/>
              <a:cs typeface="Courier New"/>
              <a:sym typeface="Courier New"/>
            </a:endParaRPr>
          </a:p>
        </p:txBody>
      </p:sp>
      <p:sp>
        <p:nvSpPr>
          <p:cNvPr id="547" name="Google Shape;547;p29"/>
          <p:cNvSpPr txBox="1"/>
          <p:nvPr/>
        </p:nvSpPr>
        <p:spPr>
          <a:xfrm>
            <a:off x="659396" y="1052736"/>
            <a:ext cx="50405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548" name="Google Shape;548;p29"/>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549" name="Google Shape;549;p29"/>
          <p:cNvSpPr txBox="1"/>
          <p:nvPr/>
        </p:nvSpPr>
        <p:spPr>
          <a:xfrm>
            <a:off x="1293701" y="551819"/>
            <a:ext cx="4266590"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550" name="Google Shape;550;p29"/>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sp>
        <p:nvSpPr>
          <p:cNvPr id="551" name="Google Shape;551;p29"/>
          <p:cNvSpPr/>
          <p:nvPr/>
        </p:nvSpPr>
        <p:spPr>
          <a:xfrm>
            <a:off x="323681" y="2866215"/>
            <a:ext cx="65" cy="189804"/>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descr="A Visual Guide to Using BERT for the First Time – Jay Alammar – Visualizing  machine learning one concept at a time." id="552" name="Google Shape;552;p29"/>
          <p:cNvPicPr preferRelativeResize="0"/>
          <p:nvPr/>
        </p:nvPicPr>
        <p:blipFill rotWithShape="1">
          <a:blip r:embed="rId3">
            <a:alphaModFix/>
          </a:blip>
          <a:srcRect b="0" l="0" r="0" t="0"/>
          <a:stretch/>
        </p:blipFill>
        <p:spPr>
          <a:xfrm>
            <a:off x="706209" y="1874891"/>
            <a:ext cx="4724773" cy="3269761"/>
          </a:xfrm>
          <a:prstGeom prst="rect">
            <a:avLst/>
          </a:prstGeom>
          <a:noFill/>
          <a:ln>
            <a:noFill/>
          </a:ln>
        </p:spPr>
      </p:pic>
      <p:cxnSp>
        <p:nvCxnSpPr>
          <p:cNvPr id="553" name="Google Shape;553;p29"/>
          <p:cNvCxnSpPr/>
          <p:nvPr/>
        </p:nvCxnSpPr>
        <p:spPr>
          <a:xfrm rot="10800000">
            <a:off x="8646250" y="5037829"/>
            <a:ext cx="1" cy="630242"/>
          </a:xfrm>
          <a:prstGeom prst="straightConnector1">
            <a:avLst/>
          </a:prstGeom>
          <a:noFill/>
          <a:ln cap="flat" cmpd="sng" w="19050">
            <a:solidFill>
              <a:srgbClr val="5B7A88"/>
            </a:solidFill>
            <a:prstDash val="solid"/>
            <a:round/>
            <a:headEnd len="sm" w="sm" type="none"/>
            <a:tailEnd len="med" w="med" type="triangle"/>
          </a:ln>
        </p:spPr>
      </p:cxnSp>
      <p:sp>
        <p:nvSpPr>
          <p:cNvPr id="554" name="Google Shape;554;p29"/>
          <p:cNvSpPr txBox="1"/>
          <p:nvPr/>
        </p:nvSpPr>
        <p:spPr>
          <a:xfrm>
            <a:off x="7289160" y="5608492"/>
            <a:ext cx="2907784"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CLS last hidden state vector</a:t>
            </a:r>
            <a:endParaRPr b="0" i="0" sz="1400" u="none" cap="none" strike="noStrike">
              <a:solidFill>
                <a:srgbClr val="000000"/>
              </a:solidFill>
              <a:latin typeface="Arial"/>
              <a:ea typeface="Arial"/>
              <a:cs typeface="Arial"/>
              <a:sym typeface="Arial"/>
            </a:endParaRPr>
          </a:p>
        </p:txBody>
      </p:sp>
      <p:sp>
        <p:nvSpPr>
          <p:cNvPr id="555" name="Google Shape;555;p29"/>
          <p:cNvSpPr txBox="1"/>
          <p:nvPr/>
        </p:nvSpPr>
        <p:spPr>
          <a:xfrm>
            <a:off x="1156227" y="1104850"/>
            <a:ext cx="4485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a:t>
            </a:r>
            <a:r>
              <a:rPr b="1" lang="ko-KR" sz="1800">
                <a:solidFill>
                  <a:srgbClr val="3A3838"/>
                </a:solidFill>
                <a:latin typeface="Calibri"/>
                <a:ea typeface="Calibri"/>
                <a:cs typeface="Calibri"/>
                <a:sym typeface="Calibri"/>
              </a:rPr>
              <a:t>모델 튜닝</a:t>
            </a:r>
            <a:r>
              <a:rPr b="1" i="0" lang="ko-KR" sz="1800" u="none" cap="none" strike="noStrike">
                <a:solidFill>
                  <a:srgbClr val="3A3838"/>
                </a:solidFill>
                <a:latin typeface="Calibri"/>
                <a:ea typeface="Calibri"/>
                <a:cs typeface="Calibri"/>
                <a:sym typeface="Calibri"/>
              </a:rPr>
              <a:t>] – </a:t>
            </a:r>
            <a:r>
              <a:rPr b="1" lang="ko-KR" sz="1800">
                <a:solidFill>
                  <a:srgbClr val="3A3838"/>
                </a:solidFill>
                <a:latin typeface="Calibri"/>
                <a:ea typeface="Calibri"/>
                <a:cs typeface="Calibri"/>
                <a:sym typeface="Calibri"/>
              </a:rPr>
              <a:t>머신러닝과 딥러닝 비교</a:t>
            </a:r>
            <a:endParaRPr b="0" i="0" sz="1400" u="none" cap="none" strike="noStrike">
              <a:solidFill>
                <a:srgbClr val="000000"/>
              </a:solidFill>
              <a:latin typeface="Arial"/>
              <a:ea typeface="Arial"/>
              <a:cs typeface="Arial"/>
              <a:sym typeface="Arial"/>
            </a:endParaRPr>
          </a:p>
        </p:txBody>
      </p:sp>
      <p:sp>
        <p:nvSpPr>
          <p:cNvPr id="556" name="Google Shape;556;p29"/>
          <p:cNvSpPr txBox="1"/>
          <p:nvPr/>
        </p:nvSpPr>
        <p:spPr>
          <a:xfrm>
            <a:off x="8978850" y="4957725"/>
            <a:ext cx="23766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lang="ko-KR" sz="900" u="sng">
                <a:solidFill>
                  <a:schemeClr val="hlink"/>
                </a:solidFill>
                <a:hlinkClick r:id="rId4"/>
              </a:rPr>
              <a:t>[Baseline] TfidfVectorizer + MLP - DACON</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560" name="Shape 560"/>
        <p:cNvGrpSpPr/>
        <p:nvPr/>
      </p:nvGrpSpPr>
      <p:grpSpPr>
        <a:xfrm>
          <a:off x="0" y="0"/>
          <a:ext cx="0" cy="0"/>
          <a:chOff x="0" y="0"/>
          <a:chExt cx="0" cy="0"/>
        </a:xfrm>
      </p:grpSpPr>
      <p:sp>
        <p:nvSpPr>
          <p:cNvPr id="561" name="Google Shape;561;g22e969578b0_0_10"/>
          <p:cNvSpPr/>
          <p:nvPr/>
        </p:nvSpPr>
        <p:spPr>
          <a:xfrm>
            <a:off x="170921" y="197876"/>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562" name="Google Shape;562;g22e969578b0_0_10"/>
          <p:cNvSpPr txBox="1"/>
          <p:nvPr/>
        </p:nvSpPr>
        <p:spPr>
          <a:xfrm>
            <a:off x="787825" y="1700216"/>
            <a:ext cx="5418300" cy="3163200"/>
          </a:xfrm>
          <a:prstGeom prst="rect">
            <a:avLst/>
          </a:prstGeom>
          <a:noFill/>
          <a:ln cap="flat" cmpd="sng" w="9525">
            <a:solidFill>
              <a:srgbClr val="465B6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1050" u="none" cap="none" strike="noStrike">
                <a:solidFill>
                  <a:srgbClr val="0000FF"/>
                </a:solidFill>
                <a:latin typeface="Courier New"/>
                <a:ea typeface="Courier New"/>
                <a:cs typeface="Courier New"/>
                <a:sym typeface="Courier New"/>
              </a:rPr>
              <a:t>class</a:t>
            </a: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257693"/>
                </a:solidFill>
                <a:latin typeface="Courier New"/>
                <a:ea typeface="Courier New"/>
                <a:cs typeface="Courier New"/>
                <a:sym typeface="Courier New"/>
              </a:rPr>
              <a:t>CustomModel</a:t>
            </a:r>
            <a:r>
              <a:rPr b="0" i="0" lang="ko-KR" sz="1050" u="none" cap="none" strike="noStrike">
                <a:solidFill>
                  <a:srgbClr val="000000"/>
                </a:solidFill>
                <a:latin typeface="Courier New"/>
                <a:ea typeface="Courier New"/>
                <a:cs typeface="Courier New"/>
                <a:sym typeface="Courier New"/>
              </a:rPr>
              <a:t>(</a:t>
            </a:r>
            <a:r>
              <a:rPr b="0" i="0" lang="ko-KR" sz="1050" u="none" cap="none" strike="noStrike">
                <a:solidFill>
                  <a:srgbClr val="257693"/>
                </a:solidFill>
                <a:latin typeface="Courier New"/>
                <a:ea typeface="Courier New"/>
                <a:cs typeface="Courier New"/>
                <a:sym typeface="Courier New"/>
              </a:rPr>
              <a:t>nn</a:t>
            </a:r>
            <a:r>
              <a:rPr b="0" i="0" lang="ko-KR" sz="1050" u="none" cap="none" strike="noStrike">
                <a:solidFill>
                  <a:srgbClr val="000000"/>
                </a:solidFill>
                <a:latin typeface="Courier New"/>
                <a:ea typeface="Courier New"/>
                <a:cs typeface="Courier New"/>
                <a:sym typeface="Courier New"/>
              </a:rPr>
              <a:t>.</a:t>
            </a:r>
            <a:r>
              <a:rPr b="0" i="0" lang="ko-KR" sz="1050" u="none" cap="none" strike="noStrike">
                <a:solidFill>
                  <a:srgbClr val="257693"/>
                </a:solidFill>
                <a:latin typeface="Courier New"/>
                <a:ea typeface="Courier New"/>
                <a:cs typeface="Courier New"/>
                <a:sym typeface="Courier New"/>
              </a:rPr>
              <a:t>Module</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0000FF"/>
                </a:solidFill>
                <a:latin typeface="Courier New"/>
                <a:ea typeface="Courier New"/>
                <a:cs typeface="Courier New"/>
                <a:sym typeface="Courier New"/>
              </a:rPr>
              <a:t>def</a:t>
            </a: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795E26"/>
                </a:solidFill>
                <a:latin typeface="Courier New"/>
                <a:ea typeface="Courier New"/>
                <a:cs typeface="Courier New"/>
                <a:sym typeface="Courier New"/>
              </a:rPr>
              <a:t>__init__</a:t>
            </a:r>
            <a:r>
              <a:rPr b="0" i="0" lang="ko-KR" sz="1050" u="none" cap="none" strike="noStrike">
                <a:solidFill>
                  <a:srgbClr val="000000"/>
                </a:solidFill>
                <a:latin typeface="Courier New"/>
                <a:ea typeface="Courier New"/>
                <a:cs typeface="Courier New"/>
                <a:sym typeface="Courier New"/>
              </a:rPr>
              <a:t>(</a:t>
            </a:r>
            <a:r>
              <a:rPr b="0" i="0" lang="ko-KR" sz="1050" u="none" cap="none" strike="noStrike">
                <a:solidFill>
                  <a:srgbClr val="001080"/>
                </a:solidFill>
                <a:latin typeface="Courier New"/>
                <a:ea typeface="Courier New"/>
                <a:cs typeface="Courier New"/>
                <a:sym typeface="Courier New"/>
              </a:rPr>
              <a:t>self</a:t>
            </a: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001080"/>
                </a:solidFill>
                <a:latin typeface="Courier New"/>
                <a:ea typeface="Courier New"/>
                <a:cs typeface="Courier New"/>
                <a:sym typeface="Courier New"/>
              </a:rPr>
              <a:t>input_dim</a:t>
            </a:r>
            <a:r>
              <a:rPr b="0" i="0" lang="ko-KR" sz="1050" u="none" cap="none" strike="noStrike">
                <a:solidFill>
                  <a:srgbClr val="000000"/>
                </a:solidFill>
                <a:latin typeface="Courier New"/>
                <a:ea typeface="Courier New"/>
                <a:cs typeface="Courier New"/>
                <a:sym typeface="Courier New"/>
              </a:rPr>
              <a:t>=</a:t>
            </a:r>
            <a:r>
              <a:rPr b="0" i="0" lang="ko-KR" sz="1050" u="none" cap="none" strike="noStrike">
                <a:solidFill>
                  <a:srgbClr val="098156"/>
                </a:solidFill>
                <a:latin typeface="Courier New"/>
                <a:ea typeface="Courier New"/>
                <a:cs typeface="Courier New"/>
                <a:sym typeface="Courier New"/>
              </a:rPr>
              <a:t>768</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super(CustomModel, </a:t>
            </a:r>
            <a:r>
              <a:rPr b="0" i="0" lang="ko-KR" sz="1050" u="none" cap="none" strike="noStrike">
                <a:solidFill>
                  <a:srgbClr val="001080"/>
                </a:solidFill>
                <a:latin typeface="Courier New"/>
                <a:ea typeface="Courier New"/>
                <a:cs typeface="Courier New"/>
                <a:sym typeface="Courier New"/>
              </a:rPr>
              <a:t>self</a:t>
            </a:r>
            <a:r>
              <a:rPr b="0" i="0" lang="ko-KR" sz="1050" u="none" cap="none" strike="noStrike">
                <a:solidFill>
                  <a:srgbClr val="000000"/>
                </a:solidFill>
                <a:latin typeface="Courier New"/>
                <a:ea typeface="Courier New"/>
                <a:cs typeface="Courier New"/>
                <a:sym typeface="Courier New"/>
              </a:rPr>
              <a:t>).</a:t>
            </a:r>
            <a:r>
              <a:rPr b="0" i="0" lang="ko-KR" sz="1050" u="none" cap="none" strike="noStrike">
                <a:solidFill>
                  <a:srgbClr val="795E26"/>
                </a:solidFill>
                <a:latin typeface="Courier New"/>
                <a:ea typeface="Courier New"/>
                <a:cs typeface="Courier New"/>
                <a:sym typeface="Courier New"/>
              </a:rPr>
              <a:t>__init__</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001080"/>
                </a:solidFill>
                <a:latin typeface="Courier New"/>
                <a:ea typeface="Courier New"/>
                <a:cs typeface="Courier New"/>
                <a:sym typeface="Courier New"/>
              </a:rPr>
              <a:t>self</a:t>
            </a:r>
            <a:r>
              <a:rPr b="0" i="0" lang="ko-KR" sz="1050" u="none" cap="none" strike="noStrike">
                <a:solidFill>
                  <a:srgbClr val="000000"/>
                </a:solidFill>
                <a:latin typeface="Courier New"/>
                <a:ea typeface="Courier New"/>
                <a:cs typeface="Courier New"/>
                <a:sym typeface="Courier New"/>
              </a:rPr>
              <a:t>.feature_extract = nn.Sequential(</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nn.Linear(in_features=input_dim, out_features=</a:t>
            </a:r>
            <a:r>
              <a:rPr b="0" i="0" lang="ko-KR" sz="1050" u="none" cap="none" strike="noStrike">
                <a:solidFill>
                  <a:srgbClr val="098156"/>
                </a:solidFill>
                <a:latin typeface="Courier New"/>
                <a:ea typeface="Courier New"/>
                <a:cs typeface="Courier New"/>
                <a:sym typeface="Courier New"/>
              </a:rPr>
              <a:t>512</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nn.BatchNorm1d(</a:t>
            </a:r>
            <a:r>
              <a:rPr b="0" i="0" lang="ko-KR" sz="1050" u="none" cap="none" strike="noStrike">
                <a:solidFill>
                  <a:srgbClr val="098156"/>
                </a:solidFill>
                <a:latin typeface="Courier New"/>
                <a:ea typeface="Courier New"/>
                <a:cs typeface="Courier New"/>
                <a:sym typeface="Courier New"/>
              </a:rPr>
              <a:t>512</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nn.LeakyReLU()</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br>
              <a:rPr b="0" i="0" lang="ko-KR" sz="1050" u="none" cap="none" strike="noStrike">
                <a:solidFill>
                  <a:srgbClr val="000000"/>
                </a:solidFill>
                <a:latin typeface="Courier New"/>
                <a:ea typeface="Courier New"/>
                <a:cs typeface="Courier New"/>
                <a:sym typeface="Courier New"/>
              </a:rPr>
            </a:b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001080"/>
                </a:solidFill>
                <a:latin typeface="Courier New"/>
                <a:ea typeface="Courier New"/>
                <a:cs typeface="Courier New"/>
                <a:sym typeface="Courier New"/>
              </a:rPr>
              <a:t>self</a:t>
            </a:r>
            <a:r>
              <a:rPr b="0" i="0" lang="ko-KR" sz="1050" u="none" cap="none" strike="noStrike">
                <a:solidFill>
                  <a:srgbClr val="000000"/>
                </a:solidFill>
                <a:latin typeface="Courier New"/>
                <a:ea typeface="Courier New"/>
                <a:cs typeface="Courier New"/>
                <a:sym typeface="Courier New"/>
              </a:rPr>
              <a:t>.type_classifier = nn.Sequential(</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nn.Dropout(p=</a:t>
            </a:r>
            <a:r>
              <a:rPr b="0" i="0" lang="ko-KR" sz="1050" u="none" cap="none" strike="noStrike">
                <a:solidFill>
                  <a:srgbClr val="098156"/>
                </a:solidFill>
                <a:latin typeface="Courier New"/>
                <a:ea typeface="Courier New"/>
                <a:cs typeface="Courier New"/>
                <a:sym typeface="Courier New"/>
              </a:rPr>
              <a:t>0.3</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nn.Linear(in_features=</a:t>
            </a:r>
            <a:r>
              <a:rPr b="0" i="0" lang="ko-KR" sz="1050" u="none" cap="none" strike="noStrike">
                <a:solidFill>
                  <a:srgbClr val="098156"/>
                </a:solidFill>
                <a:latin typeface="Courier New"/>
                <a:ea typeface="Courier New"/>
                <a:cs typeface="Courier New"/>
                <a:sym typeface="Courier New"/>
              </a:rPr>
              <a:t>512</a:t>
            </a:r>
            <a:r>
              <a:rPr b="0" i="0" lang="ko-KR" sz="1050" u="none" cap="none" strike="noStrike">
                <a:solidFill>
                  <a:srgbClr val="000000"/>
                </a:solidFill>
                <a:latin typeface="Courier New"/>
                <a:ea typeface="Courier New"/>
                <a:cs typeface="Courier New"/>
                <a:sym typeface="Courier New"/>
              </a:rPr>
              <a:t>, out_features=</a:t>
            </a:r>
            <a:r>
              <a:rPr b="0" i="0" lang="ko-KR" sz="1050" u="none" cap="none" strike="noStrike">
                <a:solidFill>
                  <a:srgbClr val="098156"/>
                </a:solidFill>
                <a:latin typeface="Courier New"/>
                <a:ea typeface="Courier New"/>
                <a:cs typeface="Courier New"/>
                <a:sym typeface="Courier New"/>
              </a:rPr>
              <a:t>4</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0000FF"/>
                </a:solidFill>
                <a:latin typeface="Courier New"/>
                <a:ea typeface="Courier New"/>
                <a:cs typeface="Courier New"/>
                <a:sym typeface="Courier New"/>
              </a:rPr>
              <a:t>def</a:t>
            </a: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795E26"/>
                </a:solidFill>
                <a:latin typeface="Courier New"/>
                <a:ea typeface="Courier New"/>
                <a:cs typeface="Courier New"/>
                <a:sym typeface="Courier New"/>
              </a:rPr>
              <a:t>forward</a:t>
            </a:r>
            <a:r>
              <a:rPr b="0" i="0" lang="ko-KR" sz="1050" u="none" cap="none" strike="noStrike">
                <a:solidFill>
                  <a:srgbClr val="000000"/>
                </a:solidFill>
                <a:latin typeface="Courier New"/>
                <a:ea typeface="Courier New"/>
                <a:cs typeface="Courier New"/>
                <a:sym typeface="Courier New"/>
              </a:rPr>
              <a:t>(</a:t>
            </a:r>
            <a:r>
              <a:rPr b="0" i="0" lang="ko-KR" sz="1050" u="none" cap="none" strike="noStrike">
                <a:solidFill>
                  <a:srgbClr val="001080"/>
                </a:solidFill>
                <a:latin typeface="Courier New"/>
                <a:ea typeface="Courier New"/>
                <a:cs typeface="Courier New"/>
                <a:sym typeface="Courier New"/>
              </a:rPr>
              <a:t>self</a:t>
            </a: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001080"/>
                </a:solidFill>
                <a:latin typeface="Courier New"/>
                <a:ea typeface="Courier New"/>
                <a:cs typeface="Courier New"/>
                <a:sym typeface="Courier New"/>
              </a:rPr>
              <a:t>x</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x = </a:t>
            </a:r>
            <a:r>
              <a:rPr b="0" i="0" lang="ko-KR" sz="1050" u="none" cap="none" strike="noStrike">
                <a:solidFill>
                  <a:srgbClr val="001080"/>
                </a:solidFill>
                <a:latin typeface="Courier New"/>
                <a:ea typeface="Courier New"/>
                <a:cs typeface="Courier New"/>
                <a:sym typeface="Courier New"/>
              </a:rPr>
              <a:t>self</a:t>
            </a:r>
            <a:r>
              <a:rPr b="0" i="0" lang="ko-KR" sz="1050" u="none" cap="none" strike="noStrike">
                <a:solidFill>
                  <a:srgbClr val="000000"/>
                </a:solidFill>
                <a:latin typeface="Courier New"/>
                <a:ea typeface="Courier New"/>
                <a:cs typeface="Courier New"/>
                <a:sym typeface="Courier New"/>
              </a:rPr>
              <a:t>.feature_extract(x)</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tense_output = </a:t>
            </a:r>
            <a:r>
              <a:rPr b="0" i="0" lang="ko-KR" sz="1050" u="none" cap="none" strike="noStrike">
                <a:solidFill>
                  <a:srgbClr val="001080"/>
                </a:solidFill>
                <a:latin typeface="Courier New"/>
                <a:ea typeface="Courier New"/>
                <a:cs typeface="Courier New"/>
                <a:sym typeface="Courier New"/>
              </a:rPr>
              <a:t>self</a:t>
            </a:r>
            <a:r>
              <a:rPr b="0" i="0" lang="ko-KR" sz="1050" u="none" cap="none" strike="noStrike">
                <a:solidFill>
                  <a:srgbClr val="000000"/>
                </a:solidFill>
                <a:latin typeface="Courier New"/>
                <a:ea typeface="Courier New"/>
                <a:cs typeface="Courier New"/>
                <a:sym typeface="Courier New"/>
              </a:rPr>
              <a:t>.tense_classifier(x)</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AF00DB"/>
                </a:solidFill>
                <a:latin typeface="Courier New"/>
                <a:ea typeface="Courier New"/>
                <a:cs typeface="Courier New"/>
                <a:sym typeface="Courier New"/>
              </a:rPr>
              <a:t>return</a:t>
            </a:r>
            <a:r>
              <a:rPr b="0" i="0" lang="ko-KR" sz="1050" u="none" cap="none" strike="noStrike">
                <a:solidFill>
                  <a:srgbClr val="000000"/>
                </a:solidFill>
                <a:latin typeface="Courier New"/>
                <a:ea typeface="Courier New"/>
                <a:cs typeface="Courier New"/>
                <a:sym typeface="Courier New"/>
              </a:rPr>
              <a:t> type_output</a:t>
            </a:r>
            <a:endParaRPr b="0" i="0" sz="1050" u="none" cap="none" strike="noStrike">
              <a:solidFill>
                <a:srgbClr val="000000"/>
              </a:solidFill>
              <a:latin typeface="Courier New"/>
              <a:ea typeface="Courier New"/>
              <a:cs typeface="Courier New"/>
              <a:sym typeface="Courier New"/>
            </a:endParaRPr>
          </a:p>
        </p:txBody>
      </p:sp>
      <p:sp>
        <p:nvSpPr>
          <p:cNvPr id="563" name="Google Shape;563;g22e969578b0_0_10"/>
          <p:cNvSpPr txBox="1"/>
          <p:nvPr/>
        </p:nvSpPr>
        <p:spPr>
          <a:xfrm>
            <a:off x="659396" y="1052736"/>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564" name="Google Shape;564;g22e969578b0_0_10"/>
          <p:cNvSpPr txBox="1"/>
          <p:nvPr/>
        </p:nvSpPr>
        <p:spPr>
          <a:xfrm>
            <a:off x="255958" y="197876"/>
            <a:ext cx="1160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565" name="Google Shape;565;g22e969578b0_0_10"/>
          <p:cNvSpPr txBox="1"/>
          <p:nvPr/>
        </p:nvSpPr>
        <p:spPr>
          <a:xfrm>
            <a:off x="1293701" y="551819"/>
            <a:ext cx="4266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566" name="Google Shape;566;g22e969578b0_0_10"/>
          <p:cNvCxnSpPr/>
          <p:nvPr/>
        </p:nvCxnSpPr>
        <p:spPr>
          <a:xfrm>
            <a:off x="5642243" y="790307"/>
            <a:ext cx="6008100" cy="0"/>
          </a:xfrm>
          <a:prstGeom prst="straightConnector1">
            <a:avLst/>
          </a:prstGeom>
          <a:noFill/>
          <a:ln cap="flat" cmpd="sng" w="12700">
            <a:solidFill>
              <a:srgbClr val="7F7F7F"/>
            </a:solidFill>
            <a:prstDash val="solid"/>
            <a:miter lim="800000"/>
            <a:headEnd len="sm" w="sm" type="none"/>
            <a:tailEnd len="sm" w="sm" type="none"/>
          </a:ln>
        </p:spPr>
      </p:cxnSp>
      <p:sp>
        <p:nvSpPr>
          <p:cNvPr id="567" name="Google Shape;567;g22e969578b0_0_10"/>
          <p:cNvSpPr/>
          <p:nvPr/>
        </p:nvSpPr>
        <p:spPr>
          <a:xfrm>
            <a:off x="323681" y="2866215"/>
            <a:ext cx="0" cy="189900"/>
          </a:xfrm>
          <a:prstGeom prst="rect">
            <a:avLst/>
          </a:prstGeom>
          <a:solidFill>
            <a:srgbClr val="F8F9FA"/>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568" name="Google Shape;568;g22e969578b0_0_10"/>
          <p:cNvCxnSpPr>
            <a:stCxn id="569" idx="2"/>
          </p:cNvCxnSpPr>
          <p:nvPr/>
        </p:nvCxnSpPr>
        <p:spPr>
          <a:xfrm>
            <a:off x="9233210" y="3056117"/>
            <a:ext cx="0" cy="569100"/>
          </a:xfrm>
          <a:prstGeom prst="straightConnector1">
            <a:avLst/>
          </a:prstGeom>
          <a:noFill/>
          <a:ln cap="flat" cmpd="sng" w="19050">
            <a:solidFill>
              <a:srgbClr val="5B7A88"/>
            </a:solidFill>
            <a:prstDash val="solid"/>
            <a:round/>
            <a:headEnd len="sm" w="sm" type="none"/>
            <a:tailEnd len="med" w="med" type="triangle"/>
          </a:ln>
        </p:spPr>
      </p:cxnSp>
      <p:sp>
        <p:nvSpPr>
          <p:cNvPr id="569" name="Google Shape;569;g22e969578b0_0_10"/>
          <p:cNvSpPr txBox="1"/>
          <p:nvPr/>
        </p:nvSpPr>
        <p:spPr>
          <a:xfrm>
            <a:off x="7779260" y="2686817"/>
            <a:ext cx="2907900" cy="369300"/>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CLS last hidden state vector</a:t>
            </a:r>
            <a:endParaRPr b="0" i="0" sz="1400" u="none" cap="none" strike="noStrike">
              <a:solidFill>
                <a:srgbClr val="000000"/>
              </a:solidFill>
              <a:latin typeface="Arial"/>
              <a:ea typeface="Arial"/>
              <a:cs typeface="Arial"/>
              <a:sym typeface="Arial"/>
            </a:endParaRPr>
          </a:p>
        </p:txBody>
      </p:sp>
      <p:sp>
        <p:nvSpPr>
          <p:cNvPr id="570" name="Google Shape;570;g22e969578b0_0_10"/>
          <p:cNvSpPr txBox="1"/>
          <p:nvPr/>
        </p:nvSpPr>
        <p:spPr>
          <a:xfrm>
            <a:off x="6532500" y="1645500"/>
            <a:ext cx="4900800" cy="785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lang="ko-KR" sz="1800">
                <a:solidFill>
                  <a:srgbClr val="3A3838"/>
                </a:solidFill>
                <a:latin typeface="Calibri"/>
                <a:ea typeface="Calibri"/>
                <a:cs typeface="Calibri"/>
                <a:sym typeface="Calibri"/>
              </a:rPr>
              <a:t>input_dim = 768(hidden state vector size)</a:t>
            </a:r>
            <a:endParaRPr b="1" sz="1800">
              <a:solidFill>
                <a:srgbClr val="3A3838"/>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ko-KR" sz="1800">
                <a:solidFill>
                  <a:srgbClr val="3A3838"/>
                </a:solidFill>
                <a:latin typeface="Calibri"/>
                <a:ea typeface="Calibri"/>
                <a:cs typeface="Calibri"/>
                <a:sym typeface="Calibri"/>
              </a:rPr>
              <a:t>activate function = nn.LeakyReLU()</a:t>
            </a:r>
            <a:endParaRPr b="1" sz="1800">
              <a:solidFill>
                <a:srgbClr val="3A3838"/>
              </a:solidFill>
              <a:latin typeface="Calibri"/>
              <a:ea typeface="Calibri"/>
              <a:cs typeface="Calibri"/>
              <a:sym typeface="Calibri"/>
            </a:endParaRPr>
          </a:p>
        </p:txBody>
      </p:sp>
      <p:sp>
        <p:nvSpPr>
          <p:cNvPr id="571" name="Google Shape;571;g22e969578b0_0_10"/>
          <p:cNvSpPr txBox="1"/>
          <p:nvPr/>
        </p:nvSpPr>
        <p:spPr>
          <a:xfrm>
            <a:off x="1163400" y="1118400"/>
            <a:ext cx="490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a:t>
            </a:r>
            <a:r>
              <a:rPr b="1" lang="ko-KR" sz="1800">
                <a:solidFill>
                  <a:srgbClr val="3A3838"/>
                </a:solidFill>
                <a:latin typeface="Calibri"/>
                <a:ea typeface="Calibri"/>
                <a:cs typeface="Calibri"/>
                <a:sym typeface="Calibri"/>
              </a:rPr>
              <a:t>모델 튜닝</a:t>
            </a:r>
            <a:r>
              <a:rPr b="1" i="0" lang="ko-KR" sz="1800" u="none" cap="none" strike="noStrike">
                <a:solidFill>
                  <a:srgbClr val="3A3838"/>
                </a:solidFill>
                <a:latin typeface="Calibri"/>
                <a:ea typeface="Calibri"/>
                <a:cs typeface="Calibri"/>
                <a:sym typeface="Calibri"/>
              </a:rPr>
              <a:t>] – </a:t>
            </a:r>
            <a:r>
              <a:rPr b="1" lang="ko-KR" sz="1800">
                <a:solidFill>
                  <a:srgbClr val="3A3838"/>
                </a:solidFill>
                <a:latin typeface="Calibri"/>
                <a:ea typeface="Calibri"/>
                <a:cs typeface="Calibri"/>
                <a:sym typeface="Calibri"/>
              </a:rPr>
              <a:t>Model tunning</a:t>
            </a:r>
            <a:endParaRPr b="0" i="0" sz="1400" u="none" cap="none" strike="noStrike">
              <a:solidFill>
                <a:srgbClr val="000000"/>
              </a:solidFill>
              <a:latin typeface="Arial"/>
              <a:ea typeface="Arial"/>
              <a:cs typeface="Arial"/>
              <a:sym typeface="Arial"/>
            </a:endParaRPr>
          </a:p>
        </p:txBody>
      </p:sp>
      <p:pic>
        <p:nvPicPr>
          <p:cNvPr id="572" name="Google Shape;572;g22e969578b0_0_10"/>
          <p:cNvPicPr preferRelativeResize="0"/>
          <p:nvPr/>
        </p:nvPicPr>
        <p:blipFill>
          <a:blip r:embed="rId3">
            <a:alphaModFix/>
          </a:blip>
          <a:stretch>
            <a:fillRect/>
          </a:stretch>
        </p:blipFill>
        <p:spPr>
          <a:xfrm>
            <a:off x="3932150" y="4079622"/>
            <a:ext cx="3525425" cy="1630674"/>
          </a:xfrm>
          <a:prstGeom prst="rect">
            <a:avLst/>
          </a:prstGeom>
          <a:noFill/>
          <a:ln>
            <a:noFill/>
          </a:ln>
        </p:spPr>
      </p:pic>
      <p:cxnSp>
        <p:nvCxnSpPr>
          <p:cNvPr id="573" name="Google Shape;573;g22e969578b0_0_10"/>
          <p:cNvCxnSpPr>
            <a:stCxn id="572" idx="3"/>
            <a:endCxn id="574" idx="2"/>
          </p:cNvCxnSpPr>
          <p:nvPr/>
        </p:nvCxnSpPr>
        <p:spPr>
          <a:xfrm>
            <a:off x="7457575" y="4894959"/>
            <a:ext cx="670800" cy="0"/>
          </a:xfrm>
          <a:prstGeom prst="straightConnector1">
            <a:avLst/>
          </a:prstGeom>
          <a:noFill/>
          <a:ln cap="flat" cmpd="sng" w="19050">
            <a:solidFill>
              <a:srgbClr val="5B7A88"/>
            </a:solidFill>
            <a:prstDash val="solid"/>
            <a:round/>
            <a:headEnd len="sm" w="sm" type="none"/>
            <a:tailEnd len="med" w="med" type="triangle"/>
          </a:ln>
        </p:spPr>
      </p:cxnSp>
      <p:pic>
        <p:nvPicPr>
          <p:cNvPr id="574" name="Google Shape;574;g22e969578b0_0_10"/>
          <p:cNvPicPr preferRelativeResize="0"/>
          <p:nvPr/>
        </p:nvPicPr>
        <p:blipFill>
          <a:blip r:embed="rId4">
            <a:alphaModFix/>
          </a:blip>
          <a:stretch>
            <a:fillRect/>
          </a:stretch>
        </p:blipFill>
        <p:spPr>
          <a:xfrm rot="5400000">
            <a:off x="8028288" y="3790050"/>
            <a:ext cx="2409825" cy="2209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578" name="Shape 578"/>
        <p:cNvGrpSpPr/>
        <p:nvPr/>
      </p:nvGrpSpPr>
      <p:grpSpPr>
        <a:xfrm>
          <a:off x="0" y="0"/>
          <a:ext cx="0" cy="0"/>
          <a:chOff x="0" y="0"/>
          <a:chExt cx="0" cy="0"/>
        </a:xfrm>
      </p:grpSpPr>
      <p:sp>
        <p:nvSpPr>
          <p:cNvPr id="579" name="Google Shape;579;g22e969578b0_2_17"/>
          <p:cNvSpPr/>
          <p:nvPr/>
        </p:nvSpPr>
        <p:spPr>
          <a:xfrm>
            <a:off x="170921" y="197876"/>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580" name="Google Shape;580;g22e969578b0_2_17"/>
          <p:cNvSpPr txBox="1"/>
          <p:nvPr/>
        </p:nvSpPr>
        <p:spPr>
          <a:xfrm>
            <a:off x="1492387" y="2026791"/>
            <a:ext cx="5418300" cy="3163200"/>
          </a:xfrm>
          <a:prstGeom prst="rect">
            <a:avLst/>
          </a:prstGeom>
          <a:noFill/>
          <a:ln cap="flat" cmpd="sng" w="9525">
            <a:solidFill>
              <a:srgbClr val="465B6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1050" u="none" cap="none" strike="noStrike">
                <a:solidFill>
                  <a:srgbClr val="0000FF"/>
                </a:solidFill>
                <a:latin typeface="Courier New"/>
                <a:ea typeface="Courier New"/>
                <a:cs typeface="Courier New"/>
                <a:sym typeface="Courier New"/>
              </a:rPr>
              <a:t>class</a:t>
            </a: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257693"/>
                </a:solidFill>
                <a:latin typeface="Courier New"/>
                <a:ea typeface="Courier New"/>
                <a:cs typeface="Courier New"/>
                <a:sym typeface="Courier New"/>
              </a:rPr>
              <a:t>CustomModel</a:t>
            </a:r>
            <a:r>
              <a:rPr b="0" i="0" lang="ko-KR" sz="1050" u="none" cap="none" strike="noStrike">
                <a:solidFill>
                  <a:srgbClr val="000000"/>
                </a:solidFill>
                <a:latin typeface="Courier New"/>
                <a:ea typeface="Courier New"/>
                <a:cs typeface="Courier New"/>
                <a:sym typeface="Courier New"/>
              </a:rPr>
              <a:t>(</a:t>
            </a:r>
            <a:r>
              <a:rPr b="0" i="0" lang="ko-KR" sz="1050" u="none" cap="none" strike="noStrike">
                <a:solidFill>
                  <a:srgbClr val="257693"/>
                </a:solidFill>
                <a:latin typeface="Courier New"/>
                <a:ea typeface="Courier New"/>
                <a:cs typeface="Courier New"/>
                <a:sym typeface="Courier New"/>
              </a:rPr>
              <a:t>nn</a:t>
            </a:r>
            <a:r>
              <a:rPr b="0" i="0" lang="ko-KR" sz="1050" u="none" cap="none" strike="noStrike">
                <a:solidFill>
                  <a:srgbClr val="000000"/>
                </a:solidFill>
                <a:latin typeface="Courier New"/>
                <a:ea typeface="Courier New"/>
                <a:cs typeface="Courier New"/>
                <a:sym typeface="Courier New"/>
              </a:rPr>
              <a:t>.</a:t>
            </a:r>
            <a:r>
              <a:rPr b="0" i="0" lang="ko-KR" sz="1050" u="none" cap="none" strike="noStrike">
                <a:solidFill>
                  <a:srgbClr val="257693"/>
                </a:solidFill>
                <a:latin typeface="Courier New"/>
                <a:ea typeface="Courier New"/>
                <a:cs typeface="Courier New"/>
                <a:sym typeface="Courier New"/>
              </a:rPr>
              <a:t>Module</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0000FF"/>
                </a:solidFill>
                <a:latin typeface="Courier New"/>
                <a:ea typeface="Courier New"/>
                <a:cs typeface="Courier New"/>
                <a:sym typeface="Courier New"/>
              </a:rPr>
              <a:t>def</a:t>
            </a: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795E26"/>
                </a:solidFill>
                <a:latin typeface="Courier New"/>
                <a:ea typeface="Courier New"/>
                <a:cs typeface="Courier New"/>
                <a:sym typeface="Courier New"/>
              </a:rPr>
              <a:t>__init__</a:t>
            </a:r>
            <a:r>
              <a:rPr b="0" i="0" lang="ko-KR" sz="1050" u="none" cap="none" strike="noStrike">
                <a:solidFill>
                  <a:srgbClr val="000000"/>
                </a:solidFill>
                <a:latin typeface="Courier New"/>
                <a:ea typeface="Courier New"/>
                <a:cs typeface="Courier New"/>
                <a:sym typeface="Courier New"/>
              </a:rPr>
              <a:t>(</a:t>
            </a:r>
            <a:r>
              <a:rPr b="0" i="0" lang="ko-KR" sz="1050" u="none" cap="none" strike="noStrike">
                <a:solidFill>
                  <a:srgbClr val="001080"/>
                </a:solidFill>
                <a:latin typeface="Courier New"/>
                <a:ea typeface="Courier New"/>
                <a:cs typeface="Courier New"/>
                <a:sym typeface="Courier New"/>
              </a:rPr>
              <a:t>self</a:t>
            </a: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001080"/>
                </a:solidFill>
                <a:latin typeface="Courier New"/>
                <a:ea typeface="Courier New"/>
                <a:cs typeface="Courier New"/>
                <a:sym typeface="Courier New"/>
              </a:rPr>
              <a:t>input_dim</a:t>
            </a:r>
            <a:r>
              <a:rPr b="0" i="0" lang="ko-KR" sz="1050" u="none" cap="none" strike="noStrike">
                <a:solidFill>
                  <a:srgbClr val="000000"/>
                </a:solidFill>
                <a:latin typeface="Courier New"/>
                <a:ea typeface="Courier New"/>
                <a:cs typeface="Courier New"/>
                <a:sym typeface="Courier New"/>
              </a:rPr>
              <a:t>=</a:t>
            </a:r>
            <a:r>
              <a:rPr b="0" i="0" lang="ko-KR" sz="1050" u="none" cap="none" strike="noStrike">
                <a:solidFill>
                  <a:srgbClr val="098156"/>
                </a:solidFill>
                <a:latin typeface="Courier New"/>
                <a:ea typeface="Courier New"/>
                <a:cs typeface="Courier New"/>
                <a:sym typeface="Courier New"/>
              </a:rPr>
              <a:t>768</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super(CustomModel, </a:t>
            </a:r>
            <a:r>
              <a:rPr b="0" i="0" lang="ko-KR" sz="1050" u="none" cap="none" strike="noStrike">
                <a:solidFill>
                  <a:srgbClr val="001080"/>
                </a:solidFill>
                <a:latin typeface="Courier New"/>
                <a:ea typeface="Courier New"/>
                <a:cs typeface="Courier New"/>
                <a:sym typeface="Courier New"/>
              </a:rPr>
              <a:t>self</a:t>
            </a:r>
            <a:r>
              <a:rPr b="0" i="0" lang="ko-KR" sz="1050" u="none" cap="none" strike="noStrike">
                <a:solidFill>
                  <a:srgbClr val="000000"/>
                </a:solidFill>
                <a:latin typeface="Courier New"/>
                <a:ea typeface="Courier New"/>
                <a:cs typeface="Courier New"/>
                <a:sym typeface="Courier New"/>
              </a:rPr>
              <a:t>).</a:t>
            </a:r>
            <a:r>
              <a:rPr b="0" i="0" lang="ko-KR" sz="1050" u="none" cap="none" strike="noStrike">
                <a:solidFill>
                  <a:srgbClr val="795E26"/>
                </a:solidFill>
                <a:latin typeface="Courier New"/>
                <a:ea typeface="Courier New"/>
                <a:cs typeface="Courier New"/>
                <a:sym typeface="Courier New"/>
              </a:rPr>
              <a:t>__init__</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001080"/>
                </a:solidFill>
                <a:latin typeface="Courier New"/>
                <a:ea typeface="Courier New"/>
                <a:cs typeface="Courier New"/>
                <a:sym typeface="Courier New"/>
              </a:rPr>
              <a:t>self</a:t>
            </a:r>
            <a:r>
              <a:rPr b="0" i="0" lang="ko-KR" sz="1050" u="none" cap="none" strike="noStrike">
                <a:solidFill>
                  <a:srgbClr val="000000"/>
                </a:solidFill>
                <a:latin typeface="Courier New"/>
                <a:ea typeface="Courier New"/>
                <a:cs typeface="Courier New"/>
                <a:sym typeface="Courier New"/>
              </a:rPr>
              <a:t>.feature_extract = nn.Sequential(</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nn.Linear(in_features=input_dim, out_features=</a:t>
            </a:r>
            <a:r>
              <a:rPr b="0" i="0" lang="ko-KR" sz="1050" u="none" cap="none" strike="noStrike">
                <a:solidFill>
                  <a:srgbClr val="098156"/>
                </a:solidFill>
                <a:latin typeface="Courier New"/>
                <a:ea typeface="Courier New"/>
                <a:cs typeface="Courier New"/>
                <a:sym typeface="Courier New"/>
              </a:rPr>
              <a:t>512</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nn.BatchNorm1d(</a:t>
            </a:r>
            <a:r>
              <a:rPr b="0" i="0" lang="ko-KR" sz="1050" u="none" cap="none" strike="noStrike">
                <a:solidFill>
                  <a:srgbClr val="098156"/>
                </a:solidFill>
                <a:latin typeface="Courier New"/>
                <a:ea typeface="Courier New"/>
                <a:cs typeface="Courier New"/>
                <a:sym typeface="Courier New"/>
              </a:rPr>
              <a:t>512</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nn.LeakyReLU()</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br>
              <a:rPr b="0" i="0" lang="ko-KR" sz="1050" u="none" cap="none" strike="noStrike">
                <a:solidFill>
                  <a:srgbClr val="000000"/>
                </a:solidFill>
                <a:latin typeface="Courier New"/>
                <a:ea typeface="Courier New"/>
                <a:cs typeface="Courier New"/>
                <a:sym typeface="Courier New"/>
              </a:rPr>
            </a:b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001080"/>
                </a:solidFill>
                <a:latin typeface="Courier New"/>
                <a:ea typeface="Courier New"/>
                <a:cs typeface="Courier New"/>
                <a:sym typeface="Courier New"/>
              </a:rPr>
              <a:t>self</a:t>
            </a:r>
            <a:r>
              <a:rPr b="0" i="0" lang="ko-KR" sz="1050" u="none" cap="none" strike="noStrike">
                <a:solidFill>
                  <a:srgbClr val="000000"/>
                </a:solidFill>
                <a:latin typeface="Courier New"/>
                <a:ea typeface="Courier New"/>
                <a:cs typeface="Courier New"/>
                <a:sym typeface="Courier New"/>
              </a:rPr>
              <a:t>.type_classifier = nn.Sequential(</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nn.Dropout(p=</a:t>
            </a:r>
            <a:r>
              <a:rPr b="0" i="0" lang="ko-KR" sz="1050" u="none" cap="none" strike="noStrike">
                <a:solidFill>
                  <a:srgbClr val="098156"/>
                </a:solidFill>
                <a:latin typeface="Courier New"/>
                <a:ea typeface="Courier New"/>
                <a:cs typeface="Courier New"/>
                <a:sym typeface="Courier New"/>
              </a:rPr>
              <a:t>0.3</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nn.Linear(in_features=</a:t>
            </a:r>
            <a:r>
              <a:rPr b="0" i="0" lang="ko-KR" sz="1050" u="none" cap="none" strike="noStrike">
                <a:solidFill>
                  <a:srgbClr val="098156"/>
                </a:solidFill>
                <a:latin typeface="Courier New"/>
                <a:ea typeface="Courier New"/>
                <a:cs typeface="Courier New"/>
                <a:sym typeface="Courier New"/>
              </a:rPr>
              <a:t>512</a:t>
            </a:r>
            <a:r>
              <a:rPr b="0" i="0" lang="ko-KR" sz="1050" u="none" cap="none" strike="noStrike">
                <a:solidFill>
                  <a:srgbClr val="000000"/>
                </a:solidFill>
                <a:latin typeface="Courier New"/>
                <a:ea typeface="Courier New"/>
                <a:cs typeface="Courier New"/>
                <a:sym typeface="Courier New"/>
              </a:rPr>
              <a:t>, out_features=</a:t>
            </a:r>
            <a:r>
              <a:rPr b="0" i="0" lang="ko-KR" sz="1050" u="none" cap="none" strike="noStrike">
                <a:solidFill>
                  <a:srgbClr val="098156"/>
                </a:solidFill>
                <a:latin typeface="Courier New"/>
                <a:ea typeface="Courier New"/>
                <a:cs typeface="Courier New"/>
                <a:sym typeface="Courier New"/>
              </a:rPr>
              <a:t>4</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0000FF"/>
                </a:solidFill>
                <a:latin typeface="Courier New"/>
                <a:ea typeface="Courier New"/>
                <a:cs typeface="Courier New"/>
                <a:sym typeface="Courier New"/>
              </a:rPr>
              <a:t>def</a:t>
            </a: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795E26"/>
                </a:solidFill>
                <a:latin typeface="Courier New"/>
                <a:ea typeface="Courier New"/>
                <a:cs typeface="Courier New"/>
                <a:sym typeface="Courier New"/>
              </a:rPr>
              <a:t>forward</a:t>
            </a:r>
            <a:r>
              <a:rPr b="0" i="0" lang="ko-KR" sz="1050" u="none" cap="none" strike="noStrike">
                <a:solidFill>
                  <a:srgbClr val="000000"/>
                </a:solidFill>
                <a:latin typeface="Courier New"/>
                <a:ea typeface="Courier New"/>
                <a:cs typeface="Courier New"/>
                <a:sym typeface="Courier New"/>
              </a:rPr>
              <a:t>(</a:t>
            </a:r>
            <a:r>
              <a:rPr b="0" i="0" lang="ko-KR" sz="1050" u="none" cap="none" strike="noStrike">
                <a:solidFill>
                  <a:srgbClr val="001080"/>
                </a:solidFill>
                <a:latin typeface="Courier New"/>
                <a:ea typeface="Courier New"/>
                <a:cs typeface="Courier New"/>
                <a:sym typeface="Courier New"/>
              </a:rPr>
              <a:t>self</a:t>
            </a: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001080"/>
                </a:solidFill>
                <a:latin typeface="Courier New"/>
                <a:ea typeface="Courier New"/>
                <a:cs typeface="Courier New"/>
                <a:sym typeface="Courier New"/>
              </a:rPr>
              <a:t>x</a:t>
            </a:r>
            <a:r>
              <a:rPr b="0" i="0" lang="ko-KR" sz="105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x = </a:t>
            </a:r>
            <a:r>
              <a:rPr b="0" i="0" lang="ko-KR" sz="1050" u="none" cap="none" strike="noStrike">
                <a:solidFill>
                  <a:srgbClr val="001080"/>
                </a:solidFill>
                <a:latin typeface="Courier New"/>
                <a:ea typeface="Courier New"/>
                <a:cs typeface="Courier New"/>
                <a:sym typeface="Courier New"/>
              </a:rPr>
              <a:t>self</a:t>
            </a:r>
            <a:r>
              <a:rPr b="0" i="0" lang="ko-KR" sz="1050" u="none" cap="none" strike="noStrike">
                <a:solidFill>
                  <a:srgbClr val="000000"/>
                </a:solidFill>
                <a:latin typeface="Courier New"/>
                <a:ea typeface="Courier New"/>
                <a:cs typeface="Courier New"/>
                <a:sym typeface="Courier New"/>
              </a:rPr>
              <a:t>.feature_extract(x)</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tense_output = </a:t>
            </a:r>
            <a:r>
              <a:rPr b="0" i="0" lang="ko-KR" sz="1050" u="none" cap="none" strike="noStrike">
                <a:solidFill>
                  <a:srgbClr val="001080"/>
                </a:solidFill>
                <a:latin typeface="Courier New"/>
                <a:ea typeface="Courier New"/>
                <a:cs typeface="Courier New"/>
                <a:sym typeface="Courier New"/>
              </a:rPr>
              <a:t>self</a:t>
            </a:r>
            <a:r>
              <a:rPr b="0" i="0" lang="ko-KR" sz="1050" u="none" cap="none" strike="noStrike">
                <a:solidFill>
                  <a:srgbClr val="000000"/>
                </a:solidFill>
                <a:latin typeface="Courier New"/>
                <a:ea typeface="Courier New"/>
                <a:cs typeface="Courier New"/>
                <a:sym typeface="Courier New"/>
              </a:rPr>
              <a:t>.tense_classifier(x)</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0" i="0" lang="ko-KR" sz="1050" u="none" cap="none" strike="noStrike">
                <a:solidFill>
                  <a:srgbClr val="000000"/>
                </a:solidFill>
                <a:latin typeface="Courier New"/>
                <a:ea typeface="Courier New"/>
                <a:cs typeface="Courier New"/>
                <a:sym typeface="Courier New"/>
              </a:rPr>
              <a:t>        </a:t>
            </a:r>
            <a:r>
              <a:rPr b="0" i="0" lang="ko-KR" sz="1050" u="none" cap="none" strike="noStrike">
                <a:solidFill>
                  <a:srgbClr val="AF00DB"/>
                </a:solidFill>
                <a:latin typeface="Courier New"/>
                <a:ea typeface="Courier New"/>
                <a:cs typeface="Courier New"/>
                <a:sym typeface="Courier New"/>
              </a:rPr>
              <a:t>return</a:t>
            </a:r>
            <a:r>
              <a:rPr b="0" i="0" lang="ko-KR" sz="1050" u="none" cap="none" strike="noStrike">
                <a:solidFill>
                  <a:srgbClr val="000000"/>
                </a:solidFill>
                <a:latin typeface="Courier New"/>
                <a:ea typeface="Courier New"/>
                <a:cs typeface="Courier New"/>
                <a:sym typeface="Courier New"/>
              </a:rPr>
              <a:t> type_output</a:t>
            </a:r>
            <a:endParaRPr b="0" i="0" sz="1050" u="none" cap="none" strike="noStrike">
              <a:solidFill>
                <a:srgbClr val="000000"/>
              </a:solidFill>
              <a:latin typeface="Courier New"/>
              <a:ea typeface="Courier New"/>
              <a:cs typeface="Courier New"/>
              <a:sym typeface="Courier New"/>
            </a:endParaRPr>
          </a:p>
        </p:txBody>
      </p:sp>
      <p:sp>
        <p:nvSpPr>
          <p:cNvPr id="581" name="Google Shape;581;g22e969578b0_2_17"/>
          <p:cNvSpPr txBox="1"/>
          <p:nvPr/>
        </p:nvSpPr>
        <p:spPr>
          <a:xfrm>
            <a:off x="659396" y="1052736"/>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582" name="Google Shape;582;g22e969578b0_2_17"/>
          <p:cNvSpPr txBox="1"/>
          <p:nvPr/>
        </p:nvSpPr>
        <p:spPr>
          <a:xfrm>
            <a:off x="255958" y="197876"/>
            <a:ext cx="1160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583" name="Google Shape;583;g22e969578b0_2_17"/>
          <p:cNvSpPr txBox="1"/>
          <p:nvPr/>
        </p:nvSpPr>
        <p:spPr>
          <a:xfrm>
            <a:off x="1293701" y="551819"/>
            <a:ext cx="4266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584" name="Google Shape;584;g22e969578b0_2_17"/>
          <p:cNvCxnSpPr/>
          <p:nvPr/>
        </p:nvCxnSpPr>
        <p:spPr>
          <a:xfrm>
            <a:off x="5642243" y="790307"/>
            <a:ext cx="6008100" cy="0"/>
          </a:xfrm>
          <a:prstGeom prst="straightConnector1">
            <a:avLst/>
          </a:prstGeom>
          <a:noFill/>
          <a:ln cap="flat" cmpd="sng" w="12700">
            <a:solidFill>
              <a:srgbClr val="7F7F7F"/>
            </a:solidFill>
            <a:prstDash val="solid"/>
            <a:miter lim="800000"/>
            <a:headEnd len="sm" w="sm" type="none"/>
            <a:tailEnd len="sm" w="sm" type="none"/>
          </a:ln>
        </p:spPr>
      </p:cxnSp>
      <p:sp>
        <p:nvSpPr>
          <p:cNvPr id="585" name="Google Shape;585;g22e969578b0_2_17"/>
          <p:cNvSpPr/>
          <p:nvPr/>
        </p:nvSpPr>
        <p:spPr>
          <a:xfrm>
            <a:off x="323681" y="2866215"/>
            <a:ext cx="0" cy="189900"/>
          </a:xfrm>
          <a:prstGeom prst="rect">
            <a:avLst/>
          </a:prstGeom>
          <a:solidFill>
            <a:srgbClr val="F8F9FA"/>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86" name="Google Shape;586;g22e969578b0_2_17"/>
          <p:cNvSpPr txBox="1"/>
          <p:nvPr/>
        </p:nvSpPr>
        <p:spPr>
          <a:xfrm>
            <a:off x="7260413" y="2620950"/>
            <a:ext cx="3439200" cy="1616100"/>
          </a:xfrm>
          <a:prstGeom prst="rect">
            <a:avLst/>
          </a:prstGeom>
          <a:noFill/>
          <a:ln cap="flat" cmpd="sng" w="9525">
            <a:solidFill>
              <a:srgbClr val="33333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lang="ko-KR" sz="1800">
                <a:solidFill>
                  <a:srgbClr val="3A3838"/>
                </a:solidFill>
                <a:latin typeface="Calibri"/>
                <a:ea typeface="Calibri"/>
                <a:cs typeface="Calibri"/>
                <a:sym typeface="Calibri"/>
              </a:rPr>
              <a:t>Classifier</a:t>
            </a:r>
            <a:endParaRPr b="1" sz="1800">
              <a:solidFill>
                <a:srgbClr val="3A3838"/>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ko-KR" sz="1800">
                <a:solidFill>
                  <a:srgbClr val="3A3838"/>
                </a:solidFill>
                <a:latin typeface="Calibri"/>
                <a:ea typeface="Calibri"/>
                <a:cs typeface="Calibri"/>
                <a:sym typeface="Calibri"/>
              </a:rPr>
              <a:t>nn.Dropout : p=0.3</a:t>
            </a:r>
            <a:endParaRPr b="1" sz="1800">
              <a:solidFill>
                <a:srgbClr val="3A3838"/>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ko-KR" sz="1800">
                <a:solidFill>
                  <a:srgbClr val="3A3838"/>
                </a:solidFill>
                <a:latin typeface="Calibri"/>
                <a:ea typeface="Calibri"/>
                <a:cs typeface="Calibri"/>
                <a:sym typeface="Calibri"/>
              </a:rPr>
              <a:t>input_dim = 512</a:t>
            </a:r>
            <a:endParaRPr b="1" sz="1800">
              <a:solidFill>
                <a:srgbClr val="3A3838"/>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ko-KR" sz="1800">
                <a:solidFill>
                  <a:srgbClr val="3A3838"/>
                </a:solidFill>
                <a:latin typeface="Calibri"/>
                <a:ea typeface="Calibri"/>
                <a:cs typeface="Calibri"/>
                <a:sym typeface="Calibri"/>
              </a:rPr>
              <a:t>output = Number of Categories</a:t>
            </a:r>
            <a:endParaRPr b="1" sz="1800">
              <a:solidFill>
                <a:srgbClr val="3A3838"/>
              </a:solidFill>
              <a:latin typeface="Calibri"/>
              <a:ea typeface="Calibri"/>
              <a:cs typeface="Calibri"/>
              <a:sym typeface="Calibri"/>
            </a:endParaRPr>
          </a:p>
        </p:txBody>
      </p:sp>
      <p:sp>
        <p:nvSpPr>
          <p:cNvPr id="587" name="Google Shape;587;g22e969578b0_2_17"/>
          <p:cNvSpPr txBox="1"/>
          <p:nvPr/>
        </p:nvSpPr>
        <p:spPr>
          <a:xfrm>
            <a:off x="1163400" y="1118400"/>
            <a:ext cx="490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a:t>
            </a:r>
            <a:r>
              <a:rPr b="1" lang="ko-KR" sz="1800">
                <a:solidFill>
                  <a:srgbClr val="3A3838"/>
                </a:solidFill>
                <a:latin typeface="Calibri"/>
                <a:ea typeface="Calibri"/>
                <a:cs typeface="Calibri"/>
                <a:sym typeface="Calibri"/>
              </a:rPr>
              <a:t>모델 튜닝</a:t>
            </a:r>
            <a:r>
              <a:rPr b="1" i="0" lang="ko-KR" sz="1800" u="none" cap="none" strike="noStrike">
                <a:solidFill>
                  <a:srgbClr val="3A3838"/>
                </a:solidFill>
                <a:latin typeface="Calibri"/>
                <a:ea typeface="Calibri"/>
                <a:cs typeface="Calibri"/>
                <a:sym typeface="Calibri"/>
              </a:rPr>
              <a:t>] – </a:t>
            </a:r>
            <a:r>
              <a:rPr b="1" lang="ko-KR" sz="1800">
                <a:solidFill>
                  <a:srgbClr val="3A3838"/>
                </a:solidFill>
                <a:latin typeface="Calibri"/>
                <a:ea typeface="Calibri"/>
                <a:cs typeface="Calibri"/>
                <a:sym typeface="Calibri"/>
              </a:rPr>
              <a:t>Model tunning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591" name="Shape 591"/>
        <p:cNvGrpSpPr/>
        <p:nvPr/>
      </p:nvGrpSpPr>
      <p:grpSpPr>
        <a:xfrm>
          <a:off x="0" y="0"/>
          <a:ext cx="0" cy="0"/>
          <a:chOff x="0" y="0"/>
          <a:chExt cx="0" cy="0"/>
        </a:xfrm>
      </p:grpSpPr>
      <p:sp>
        <p:nvSpPr>
          <p:cNvPr id="592" name="Google Shape;592;g22e969578b0_2_0"/>
          <p:cNvSpPr/>
          <p:nvPr/>
        </p:nvSpPr>
        <p:spPr>
          <a:xfrm>
            <a:off x="170921" y="197876"/>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593" name="Google Shape;593;g22e969578b0_2_0"/>
          <p:cNvSpPr txBox="1"/>
          <p:nvPr/>
        </p:nvSpPr>
        <p:spPr>
          <a:xfrm>
            <a:off x="567600" y="2591250"/>
            <a:ext cx="7391700" cy="3564900"/>
          </a:xfrm>
          <a:prstGeom prst="rect">
            <a:avLst/>
          </a:prstGeom>
          <a:noFill/>
          <a:ln cap="flat" cmpd="sng" w="9525">
            <a:solidFill>
              <a:srgbClr val="465B65"/>
            </a:solidFill>
            <a:prstDash val="solid"/>
            <a:round/>
            <a:headEnd len="sm" w="sm" type="none"/>
            <a:tailEnd len="sm" w="sm" type="none"/>
          </a:ln>
        </p:spPr>
        <p:txBody>
          <a:bodyPr anchorCtr="0" anchor="t" bIns="45700" lIns="91425" spcFirstLastPara="1" rIns="91425" wrap="square" tIns="45700">
            <a:spAutoFit/>
          </a:bodyPr>
          <a:lstStyle/>
          <a:p>
            <a:pPr indent="0" lvl="0" marL="0" rtl="0" algn="l">
              <a:lnSpc>
                <a:spcPct val="135714"/>
              </a:lnSpc>
              <a:spcBef>
                <a:spcPts val="0"/>
              </a:spcBef>
              <a:spcAft>
                <a:spcPts val="0"/>
              </a:spcAft>
              <a:buNone/>
            </a:pPr>
            <a:r>
              <a:rPr lang="ko-KR" sz="1050">
                <a:solidFill>
                  <a:schemeClr val="dk2"/>
                </a:solidFill>
                <a:highlight>
                  <a:srgbClr val="FFFFFE"/>
                </a:highlight>
                <a:latin typeface="Courier New"/>
                <a:ea typeface="Courier New"/>
                <a:cs typeface="Courier New"/>
                <a:sym typeface="Courier New"/>
              </a:rPr>
              <a:t>    criterion = {</a:t>
            </a:r>
            <a:endParaRPr sz="1050">
              <a:solidFill>
                <a:schemeClr val="dk2"/>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KR" sz="1050">
                <a:solidFill>
                  <a:schemeClr val="dk2"/>
                </a:solidFill>
                <a:highlight>
                  <a:srgbClr val="FFFFFE"/>
                </a:highlight>
                <a:latin typeface="Courier New"/>
                <a:ea typeface="Courier New"/>
                <a:cs typeface="Courier New"/>
                <a:sym typeface="Courier New"/>
              </a:rPr>
              <a:t>        'type' : FocalLoss().to(device),</a:t>
            </a:r>
            <a:endParaRPr sz="1050">
              <a:solidFill>
                <a:schemeClr val="dk2"/>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KR" sz="1050">
                <a:solidFill>
                  <a:schemeClr val="dk2"/>
                </a:solidFill>
                <a:highlight>
                  <a:srgbClr val="FFFFFE"/>
                </a:highlight>
                <a:latin typeface="Courier New"/>
                <a:ea typeface="Courier New"/>
                <a:cs typeface="Courier New"/>
                <a:sym typeface="Courier New"/>
              </a:rPr>
              <a:t>        'polarity' : FocalLoss().to(device),</a:t>
            </a:r>
            <a:endParaRPr sz="1050">
              <a:solidFill>
                <a:schemeClr val="dk2"/>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KR" sz="1050">
                <a:solidFill>
                  <a:schemeClr val="dk2"/>
                </a:solidFill>
                <a:highlight>
                  <a:srgbClr val="FFFFFE"/>
                </a:highlight>
                <a:latin typeface="Courier New"/>
                <a:ea typeface="Courier New"/>
                <a:cs typeface="Courier New"/>
                <a:sym typeface="Courier New"/>
              </a:rPr>
              <a:t>        'tense' : FocalLoss().to(device),</a:t>
            </a:r>
            <a:endParaRPr sz="1050">
              <a:solidFill>
                <a:schemeClr val="dk2"/>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KR" sz="1050">
                <a:solidFill>
                  <a:schemeClr val="dk2"/>
                </a:solidFill>
                <a:highlight>
                  <a:srgbClr val="FFFFFE"/>
                </a:highlight>
                <a:latin typeface="Courier New"/>
                <a:ea typeface="Courier New"/>
                <a:cs typeface="Courier New"/>
                <a:sym typeface="Courier New"/>
              </a:rPr>
              <a:t>        'certainty' : FocalLoss().to(device)</a:t>
            </a:r>
            <a:endParaRPr sz="1050">
              <a:solidFill>
                <a:schemeClr val="dk2"/>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KR" sz="1050">
                <a:solidFill>
                  <a:schemeClr val="dk2"/>
                </a:solidFill>
                <a:highlight>
                  <a:srgbClr val="FFFFFE"/>
                </a:highlight>
                <a:latin typeface="Courier New"/>
                <a:ea typeface="Courier New"/>
                <a:cs typeface="Courier New"/>
                <a:sym typeface="Courier New"/>
              </a:rPr>
              <a:t>    }</a:t>
            </a:r>
            <a:endParaRPr sz="1050">
              <a:solidFill>
                <a:schemeClr val="dk2"/>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2"/>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KR" sz="1050">
                <a:solidFill>
                  <a:srgbClr val="AF00DB"/>
                </a:solidFill>
                <a:highlight>
                  <a:srgbClr val="FFFFFE"/>
                </a:highlight>
                <a:latin typeface="Courier New"/>
                <a:ea typeface="Courier New"/>
                <a:cs typeface="Courier New"/>
                <a:sym typeface="Courier New"/>
              </a:rPr>
              <a:t>   for</a:t>
            </a:r>
            <a:r>
              <a:rPr lang="ko-KR" sz="1050">
                <a:highlight>
                  <a:srgbClr val="FFFFFE"/>
                </a:highlight>
                <a:latin typeface="Courier New"/>
                <a:ea typeface="Courier New"/>
                <a:cs typeface="Courier New"/>
                <a:sym typeface="Courier New"/>
              </a:rPr>
              <a:t> epoch </a:t>
            </a:r>
            <a:r>
              <a:rPr lang="ko-KR" sz="1050">
                <a:solidFill>
                  <a:srgbClr val="0000FF"/>
                </a:solidFill>
                <a:highlight>
                  <a:srgbClr val="FFFFFE"/>
                </a:highlight>
                <a:latin typeface="Courier New"/>
                <a:ea typeface="Courier New"/>
                <a:cs typeface="Courier New"/>
                <a:sym typeface="Courier New"/>
              </a:rPr>
              <a:t>in</a:t>
            </a:r>
            <a:r>
              <a:rPr lang="ko-KR" sz="1050">
                <a:highlight>
                  <a:srgbClr val="FFFFFE"/>
                </a:highlight>
                <a:latin typeface="Courier New"/>
                <a:ea typeface="Courier New"/>
                <a:cs typeface="Courier New"/>
                <a:sym typeface="Courier New"/>
              </a:rPr>
              <a:t> </a:t>
            </a:r>
            <a:r>
              <a:rPr lang="ko-KR" sz="1050">
                <a:solidFill>
                  <a:srgbClr val="795E26"/>
                </a:solidFill>
                <a:highlight>
                  <a:srgbClr val="FFFFFE"/>
                </a:highlight>
                <a:latin typeface="Courier New"/>
                <a:ea typeface="Courier New"/>
                <a:cs typeface="Courier New"/>
                <a:sym typeface="Courier New"/>
              </a:rPr>
              <a:t>range</a:t>
            </a:r>
            <a:r>
              <a:rPr lang="ko-KR" sz="1050">
                <a:highlight>
                  <a:srgbClr val="FFFFFE"/>
                </a:highlight>
                <a:latin typeface="Courier New"/>
                <a:ea typeface="Courier New"/>
                <a:cs typeface="Courier New"/>
                <a:sym typeface="Courier New"/>
              </a:rPr>
              <a:t>(</a:t>
            </a:r>
            <a:r>
              <a:rPr lang="ko-KR" sz="1050">
                <a:solidFill>
                  <a:srgbClr val="098156"/>
                </a:solidFill>
                <a:highlight>
                  <a:srgbClr val="FFFFFE"/>
                </a:highlight>
                <a:latin typeface="Courier New"/>
                <a:ea typeface="Courier New"/>
                <a:cs typeface="Courier New"/>
                <a:sym typeface="Courier New"/>
              </a:rPr>
              <a:t>1</a:t>
            </a:r>
            <a:r>
              <a:rPr lang="ko-KR" sz="1050">
                <a:highlight>
                  <a:srgbClr val="FFFFFE"/>
                </a:highlight>
                <a:latin typeface="Courier New"/>
                <a:ea typeface="Courier New"/>
                <a:cs typeface="Courier New"/>
                <a:sym typeface="Courier New"/>
              </a:rPr>
              <a:t>, CFG[</a:t>
            </a:r>
            <a:r>
              <a:rPr lang="ko-KR" sz="1050">
                <a:solidFill>
                  <a:srgbClr val="A31515"/>
                </a:solidFill>
                <a:highlight>
                  <a:srgbClr val="FFFFFE"/>
                </a:highlight>
                <a:latin typeface="Courier New"/>
                <a:ea typeface="Courier New"/>
                <a:cs typeface="Courier New"/>
                <a:sym typeface="Courier New"/>
              </a:rPr>
              <a:t>'EPOCHS'</a:t>
            </a:r>
            <a:r>
              <a:rPr lang="ko-KR" sz="1050">
                <a:highlight>
                  <a:srgbClr val="FFFFFE"/>
                </a:highlight>
                <a:latin typeface="Courier New"/>
                <a:ea typeface="Courier New"/>
                <a:cs typeface="Courier New"/>
                <a:sym typeface="Courier New"/>
              </a:rPr>
              <a:t>]):</a:t>
            </a:r>
            <a:endParaRPr sz="1150">
              <a:solidFill>
                <a:schemeClr val="dk2"/>
              </a:solidFill>
              <a:highlight>
                <a:srgbClr val="FFFFFE"/>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ko-KR" sz="1050">
                <a:highlight>
                  <a:srgbClr val="FFFFFE"/>
                </a:highlight>
                <a:latin typeface="Courier New"/>
                <a:ea typeface="Courier New"/>
                <a:cs typeface="Courier New"/>
                <a:sym typeface="Courier New"/>
              </a:rPr>
              <a:t>     type_logit, polarity_logit, tense_logit, certainty_logit = model(hidden_state)</a:t>
            </a:r>
            <a:endParaRPr sz="1050">
              <a:highlight>
                <a:srgbClr val="FFFFFE"/>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ko-KR" sz="1050">
                <a:highlight>
                  <a:srgbClr val="FFFFFE"/>
                </a:highlight>
                <a:latin typeface="Courier New"/>
                <a:ea typeface="Courier New"/>
                <a:cs typeface="Courier New"/>
                <a:sym typeface="Courier New"/>
              </a:rPr>
              <a:t>            </a:t>
            </a:r>
            <a:endParaRPr sz="1050">
              <a:highlight>
                <a:srgbClr val="FFFFFE"/>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ko-KR" sz="1050">
                <a:highlight>
                  <a:srgbClr val="FFFFFE"/>
                </a:highlight>
                <a:latin typeface="Courier New"/>
                <a:ea typeface="Courier New"/>
                <a:cs typeface="Courier New"/>
                <a:sym typeface="Courier New"/>
              </a:rPr>
              <a:t>     loss = </a:t>
            </a:r>
            <a:r>
              <a:rPr lang="ko-KR" sz="1050">
                <a:solidFill>
                  <a:srgbClr val="098156"/>
                </a:solidFill>
                <a:highlight>
                  <a:srgbClr val="FFFFFE"/>
                </a:highlight>
                <a:latin typeface="Courier New"/>
                <a:ea typeface="Courier New"/>
                <a:cs typeface="Courier New"/>
                <a:sym typeface="Courier New"/>
              </a:rPr>
              <a:t>0.25</a:t>
            </a:r>
            <a:r>
              <a:rPr lang="ko-KR" sz="1050">
                <a:highlight>
                  <a:srgbClr val="FFFFFE"/>
                </a:highlight>
                <a:latin typeface="Courier New"/>
                <a:ea typeface="Courier New"/>
                <a:cs typeface="Courier New"/>
                <a:sym typeface="Courier New"/>
              </a:rPr>
              <a:t> * criterion[</a:t>
            </a:r>
            <a:r>
              <a:rPr lang="ko-KR" sz="1050">
                <a:solidFill>
                  <a:srgbClr val="A31515"/>
                </a:solidFill>
                <a:highlight>
                  <a:srgbClr val="FFFFFE"/>
                </a:highlight>
                <a:latin typeface="Courier New"/>
                <a:ea typeface="Courier New"/>
                <a:cs typeface="Courier New"/>
                <a:sym typeface="Courier New"/>
              </a:rPr>
              <a:t>'type'</a:t>
            </a:r>
            <a:r>
              <a:rPr lang="ko-KR" sz="1050">
                <a:highlight>
                  <a:srgbClr val="FFFFFE"/>
                </a:highlight>
                <a:latin typeface="Courier New"/>
                <a:ea typeface="Courier New"/>
                <a:cs typeface="Courier New"/>
                <a:sym typeface="Courier New"/>
              </a:rPr>
              <a:t>](type_logit, type_label) + \</a:t>
            </a:r>
            <a:endParaRPr sz="1050">
              <a:highlight>
                <a:srgbClr val="FFFFFE"/>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ko-KR" sz="1050">
                <a:highlight>
                  <a:srgbClr val="FFFFFE"/>
                </a:highlight>
                <a:latin typeface="Courier New"/>
                <a:ea typeface="Courier New"/>
                <a:cs typeface="Courier New"/>
                <a:sym typeface="Courier New"/>
              </a:rPr>
              <a:t>            </a:t>
            </a:r>
            <a:r>
              <a:rPr lang="ko-KR" sz="1050">
                <a:solidFill>
                  <a:srgbClr val="098156"/>
                </a:solidFill>
                <a:highlight>
                  <a:srgbClr val="FFFFFE"/>
                </a:highlight>
                <a:latin typeface="Courier New"/>
                <a:ea typeface="Courier New"/>
                <a:cs typeface="Courier New"/>
                <a:sym typeface="Courier New"/>
              </a:rPr>
              <a:t>0.25</a:t>
            </a:r>
            <a:r>
              <a:rPr lang="ko-KR" sz="1050">
                <a:highlight>
                  <a:srgbClr val="FFFFFE"/>
                </a:highlight>
                <a:latin typeface="Courier New"/>
                <a:ea typeface="Courier New"/>
                <a:cs typeface="Courier New"/>
                <a:sym typeface="Courier New"/>
              </a:rPr>
              <a:t> * criterion[</a:t>
            </a:r>
            <a:r>
              <a:rPr lang="ko-KR" sz="1050">
                <a:solidFill>
                  <a:srgbClr val="A31515"/>
                </a:solidFill>
                <a:highlight>
                  <a:srgbClr val="FFFFFE"/>
                </a:highlight>
                <a:latin typeface="Courier New"/>
                <a:ea typeface="Courier New"/>
                <a:cs typeface="Courier New"/>
                <a:sym typeface="Courier New"/>
              </a:rPr>
              <a:t>'polarity'</a:t>
            </a:r>
            <a:r>
              <a:rPr lang="ko-KR" sz="1050">
                <a:highlight>
                  <a:srgbClr val="FFFFFE"/>
                </a:highlight>
                <a:latin typeface="Courier New"/>
                <a:ea typeface="Courier New"/>
                <a:cs typeface="Courier New"/>
                <a:sym typeface="Courier New"/>
              </a:rPr>
              <a:t>](polarity_logit, polarity_label) + \</a:t>
            </a:r>
            <a:endParaRPr sz="1050">
              <a:highlight>
                <a:srgbClr val="FFFFFE"/>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ko-KR" sz="1050">
                <a:highlight>
                  <a:srgbClr val="FFFFFE"/>
                </a:highlight>
                <a:latin typeface="Courier New"/>
                <a:ea typeface="Courier New"/>
                <a:cs typeface="Courier New"/>
                <a:sym typeface="Courier New"/>
              </a:rPr>
              <a:t>            </a:t>
            </a:r>
            <a:r>
              <a:rPr lang="ko-KR" sz="1050">
                <a:solidFill>
                  <a:srgbClr val="098156"/>
                </a:solidFill>
                <a:highlight>
                  <a:srgbClr val="FFFFFE"/>
                </a:highlight>
                <a:latin typeface="Courier New"/>
                <a:ea typeface="Courier New"/>
                <a:cs typeface="Courier New"/>
                <a:sym typeface="Courier New"/>
              </a:rPr>
              <a:t>0.25</a:t>
            </a:r>
            <a:r>
              <a:rPr lang="ko-KR" sz="1050">
                <a:highlight>
                  <a:srgbClr val="FFFFFE"/>
                </a:highlight>
                <a:latin typeface="Courier New"/>
                <a:ea typeface="Courier New"/>
                <a:cs typeface="Courier New"/>
                <a:sym typeface="Courier New"/>
              </a:rPr>
              <a:t> * criterion[</a:t>
            </a:r>
            <a:r>
              <a:rPr lang="ko-KR" sz="1050">
                <a:solidFill>
                  <a:srgbClr val="A31515"/>
                </a:solidFill>
                <a:highlight>
                  <a:srgbClr val="FFFFFE"/>
                </a:highlight>
                <a:latin typeface="Courier New"/>
                <a:ea typeface="Courier New"/>
                <a:cs typeface="Courier New"/>
                <a:sym typeface="Courier New"/>
              </a:rPr>
              <a:t>'tense'</a:t>
            </a:r>
            <a:r>
              <a:rPr lang="ko-KR" sz="1050">
                <a:highlight>
                  <a:srgbClr val="FFFFFE"/>
                </a:highlight>
                <a:latin typeface="Courier New"/>
                <a:ea typeface="Courier New"/>
                <a:cs typeface="Courier New"/>
                <a:sym typeface="Courier New"/>
              </a:rPr>
              <a:t>](tense_logit, tense_label) + \</a:t>
            </a:r>
            <a:endParaRPr sz="1050">
              <a:highlight>
                <a:srgbClr val="FFFFFE"/>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ko-KR" sz="1050">
                <a:highlight>
                  <a:srgbClr val="FFFFFE"/>
                </a:highlight>
                <a:latin typeface="Courier New"/>
                <a:ea typeface="Courier New"/>
                <a:cs typeface="Courier New"/>
                <a:sym typeface="Courier New"/>
              </a:rPr>
              <a:t>            </a:t>
            </a:r>
            <a:r>
              <a:rPr lang="ko-KR" sz="1050">
                <a:solidFill>
                  <a:srgbClr val="098156"/>
                </a:solidFill>
                <a:highlight>
                  <a:srgbClr val="FFFFFE"/>
                </a:highlight>
                <a:latin typeface="Courier New"/>
                <a:ea typeface="Courier New"/>
                <a:cs typeface="Courier New"/>
                <a:sym typeface="Courier New"/>
              </a:rPr>
              <a:t>0.25</a:t>
            </a:r>
            <a:r>
              <a:rPr lang="ko-KR" sz="1050">
                <a:highlight>
                  <a:srgbClr val="FFFFFE"/>
                </a:highlight>
                <a:latin typeface="Courier New"/>
                <a:ea typeface="Courier New"/>
                <a:cs typeface="Courier New"/>
                <a:sym typeface="Courier New"/>
              </a:rPr>
              <a:t> * criterion[</a:t>
            </a:r>
            <a:r>
              <a:rPr lang="ko-KR" sz="1050">
                <a:solidFill>
                  <a:srgbClr val="A31515"/>
                </a:solidFill>
                <a:highlight>
                  <a:srgbClr val="FFFFFE"/>
                </a:highlight>
                <a:latin typeface="Courier New"/>
                <a:ea typeface="Courier New"/>
                <a:cs typeface="Courier New"/>
                <a:sym typeface="Courier New"/>
              </a:rPr>
              <a:t>'certainty'</a:t>
            </a:r>
            <a:r>
              <a:rPr lang="ko-KR" sz="1050">
                <a:highlight>
                  <a:srgbClr val="FFFFFE"/>
                </a:highlight>
                <a:latin typeface="Courier New"/>
                <a:ea typeface="Courier New"/>
                <a:cs typeface="Courier New"/>
                <a:sym typeface="Courier New"/>
              </a:rPr>
              <a:t>](certainty_logit, certainty_label)</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solidFill>
                <a:schemeClr val="dk2"/>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1050">
              <a:latin typeface="Courier New"/>
              <a:ea typeface="Courier New"/>
              <a:cs typeface="Courier New"/>
              <a:sym typeface="Courier New"/>
            </a:endParaRPr>
          </a:p>
        </p:txBody>
      </p:sp>
      <p:sp>
        <p:nvSpPr>
          <p:cNvPr id="594" name="Google Shape;594;g22e969578b0_2_0"/>
          <p:cNvSpPr txBox="1"/>
          <p:nvPr/>
        </p:nvSpPr>
        <p:spPr>
          <a:xfrm>
            <a:off x="659396" y="1052736"/>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595" name="Google Shape;595;g22e969578b0_2_0"/>
          <p:cNvSpPr txBox="1"/>
          <p:nvPr/>
        </p:nvSpPr>
        <p:spPr>
          <a:xfrm>
            <a:off x="255958" y="197876"/>
            <a:ext cx="1160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596" name="Google Shape;596;g22e969578b0_2_0"/>
          <p:cNvSpPr txBox="1"/>
          <p:nvPr/>
        </p:nvSpPr>
        <p:spPr>
          <a:xfrm>
            <a:off x="1293701" y="551819"/>
            <a:ext cx="4266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597" name="Google Shape;597;g22e969578b0_2_0"/>
          <p:cNvCxnSpPr/>
          <p:nvPr/>
        </p:nvCxnSpPr>
        <p:spPr>
          <a:xfrm>
            <a:off x="5642243" y="790307"/>
            <a:ext cx="6008100" cy="0"/>
          </a:xfrm>
          <a:prstGeom prst="straightConnector1">
            <a:avLst/>
          </a:prstGeom>
          <a:noFill/>
          <a:ln cap="flat" cmpd="sng" w="12700">
            <a:solidFill>
              <a:srgbClr val="7F7F7F"/>
            </a:solidFill>
            <a:prstDash val="solid"/>
            <a:miter lim="800000"/>
            <a:headEnd len="sm" w="sm" type="none"/>
            <a:tailEnd len="sm" w="sm" type="none"/>
          </a:ln>
        </p:spPr>
      </p:cxnSp>
      <p:sp>
        <p:nvSpPr>
          <p:cNvPr id="598" name="Google Shape;598;g22e969578b0_2_0"/>
          <p:cNvSpPr/>
          <p:nvPr/>
        </p:nvSpPr>
        <p:spPr>
          <a:xfrm>
            <a:off x="323681" y="2866215"/>
            <a:ext cx="0" cy="189900"/>
          </a:xfrm>
          <a:prstGeom prst="rect">
            <a:avLst/>
          </a:prstGeom>
          <a:solidFill>
            <a:srgbClr val="F8F9FA"/>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99" name="Google Shape;599;g22e969578b0_2_0"/>
          <p:cNvSpPr txBox="1"/>
          <p:nvPr/>
        </p:nvSpPr>
        <p:spPr>
          <a:xfrm>
            <a:off x="1163400" y="1118400"/>
            <a:ext cx="490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a:t>
            </a:r>
            <a:r>
              <a:rPr b="1" lang="ko-KR" sz="1800">
                <a:solidFill>
                  <a:srgbClr val="3A3838"/>
                </a:solidFill>
                <a:latin typeface="Calibri"/>
                <a:ea typeface="Calibri"/>
                <a:cs typeface="Calibri"/>
                <a:sym typeface="Calibri"/>
              </a:rPr>
              <a:t>모델 튜닝</a:t>
            </a:r>
            <a:r>
              <a:rPr b="1" i="0" lang="ko-KR" sz="1800" u="none" cap="none" strike="noStrike">
                <a:solidFill>
                  <a:srgbClr val="3A3838"/>
                </a:solidFill>
                <a:latin typeface="Calibri"/>
                <a:ea typeface="Calibri"/>
                <a:cs typeface="Calibri"/>
                <a:sym typeface="Calibri"/>
              </a:rPr>
              <a:t>] – </a:t>
            </a:r>
            <a:r>
              <a:rPr b="1" lang="ko-KR" sz="1800">
                <a:solidFill>
                  <a:srgbClr val="3A3838"/>
                </a:solidFill>
                <a:latin typeface="Calibri"/>
                <a:ea typeface="Calibri"/>
                <a:cs typeface="Calibri"/>
                <a:sym typeface="Calibri"/>
              </a:rPr>
              <a:t>Model tunning</a:t>
            </a:r>
            <a:endParaRPr b="0" i="0" sz="1400" u="none" cap="none" strike="noStrike">
              <a:solidFill>
                <a:srgbClr val="000000"/>
              </a:solidFill>
              <a:latin typeface="Arial"/>
              <a:ea typeface="Arial"/>
              <a:cs typeface="Arial"/>
              <a:sym typeface="Arial"/>
            </a:endParaRPr>
          </a:p>
        </p:txBody>
      </p:sp>
      <p:sp>
        <p:nvSpPr>
          <p:cNvPr id="600" name="Google Shape;600;g22e969578b0_2_0"/>
          <p:cNvSpPr txBox="1"/>
          <p:nvPr/>
        </p:nvSpPr>
        <p:spPr>
          <a:xfrm>
            <a:off x="567600" y="1887575"/>
            <a:ext cx="5829900" cy="473400"/>
          </a:xfrm>
          <a:prstGeom prst="rect">
            <a:avLst/>
          </a:prstGeom>
          <a:noFill/>
          <a:ln cap="flat" cmpd="sng" w="9525">
            <a:solidFill>
              <a:srgbClr val="465B65"/>
            </a:solidFill>
            <a:prstDash val="solid"/>
            <a:round/>
            <a:headEnd len="sm" w="sm" type="none"/>
            <a:tailEnd len="sm" w="sm" type="none"/>
          </a:ln>
        </p:spPr>
        <p:txBody>
          <a:bodyPr anchorCtr="0" anchor="t" bIns="45700" lIns="91425" spcFirstLastPara="1" rIns="91425" wrap="square" tIns="45700">
            <a:spAutoFit/>
          </a:bodyPr>
          <a:lstStyle/>
          <a:p>
            <a:pPr indent="0" lvl="0" marL="0" rtl="0" algn="l">
              <a:lnSpc>
                <a:spcPct val="135714"/>
              </a:lnSpc>
              <a:spcBef>
                <a:spcPts val="0"/>
              </a:spcBef>
              <a:spcAft>
                <a:spcPts val="0"/>
              </a:spcAft>
              <a:buNone/>
            </a:pPr>
            <a:r>
              <a:rPr lang="ko-KR" sz="1050">
                <a:highlight>
                  <a:srgbClr val="FFFFFE"/>
                </a:highlight>
                <a:latin typeface="Courier New"/>
                <a:ea typeface="Courier New"/>
                <a:cs typeface="Courier New"/>
                <a:sym typeface="Courier New"/>
              </a:rPr>
              <a:t>train_loader = DataLoader(dataset_t, batch_size=</a:t>
            </a:r>
            <a:r>
              <a:rPr lang="ko-KR" sz="1050">
                <a:solidFill>
                  <a:srgbClr val="098156"/>
                </a:solidFill>
                <a:highlight>
                  <a:srgbClr val="FFFFFE"/>
                </a:highlight>
                <a:latin typeface="Courier New"/>
                <a:ea typeface="Courier New"/>
                <a:cs typeface="Courier New"/>
                <a:sym typeface="Courier New"/>
              </a:rPr>
              <a:t>256</a:t>
            </a:r>
            <a:r>
              <a:rPr lang="ko-KR" sz="1050">
                <a:highlight>
                  <a:srgbClr val="FFFFFE"/>
                </a:highlight>
                <a:latin typeface="Courier New"/>
                <a:ea typeface="Courier New"/>
                <a:cs typeface="Courier New"/>
                <a:sym typeface="Courier New"/>
              </a:rPr>
              <a:t>, shuffle=</a:t>
            </a:r>
            <a:r>
              <a:rPr lang="ko-KR" sz="1050">
                <a:solidFill>
                  <a:srgbClr val="0000FF"/>
                </a:solidFill>
                <a:highlight>
                  <a:srgbClr val="FFFFFE"/>
                </a:highlight>
                <a:latin typeface="Courier New"/>
                <a:ea typeface="Courier New"/>
                <a:cs typeface="Courier New"/>
                <a:sym typeface="Courier New"/>
              </a:rPr>
              <a:t>True</a:t>
            </a:r>
            <a:r>
              <a:rPr lang="ko-KR"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ko-KR" sz="1050">
                <a:highlight>
                  <a:srgbClr val="FFFFFE"/>
                </a:highlight>
                <a:latin typeface="Courier New"/>
                <a:ea typeface="Courier New"/>
                <a:cs typeface="Courier New"/>
                <a:sym typeface="Courier New"/>
              </a:rPr>
              <a:t>val_loader = DataLoader(dataset_v, batch_size=</a:t>
            </a:r>
            <a:r>
              <a:rPr lang="ko-KR" sz="1050">
                <a:solidFill>
                  <a:srgbClr val="098156"/>
                </a:solidFill>
                <a:highlight>
                  <a:srgbClr val="FFFFFE"/>
                </a:highlight>
                <a:latin typeface="Courier New"/>
                <a:ea typeface="Courier New"/>
                <a:cs typeface="Courier New"/>
                <a:sym typeface="Courier New"/>
              </a:rPr>
              <a:t>256</a:t>
            </a:r>
            <a:r>
              <a:rPr lang="ko-KR" sz="1050">
                <a:highlight>
                  <a:srgbClr val="FFFFFE"/>
                </a:highlight>
                <a:latin typeface="Courier New"/>
                <a:ea typeface="Courier New"/>
                <a:cs typeface="Courier New"/>
                <a:sym typeface="Courier New"/>
              </a:rPr>
              <a:t>, shuffle=</a:t>
            </a:r>
            <a:r>
              <a:rPr lang="ko-KR" sz="1050">
                <a:solidFill>
                  <a:srgbClr val="0000FF"/>
                </a:solidFill>
                <a:highlight>
                  <a:srgbClr val="FFFFFE"/>
                </a:highlight>
                <a:latin typeface="Courier New"/>
                <a:ea typeface="Courier New"/>
                <a:cs typeface="Courier New"/>
                <a:sym typeface="Courier New"/>
              </a:rPr>
              <a:t>True</a:t>
            </a:r>
            <a:r>
              <a:rPr lang="ko-KR" sz="1050">
                <a:highlight>
                  <a:srgbClr val="FFFFFE"/>
                </a:highlight>
                <a:latin typeface="Courier New"/>
                <a:ea typeface="Courier New"/>
                <a:cs typeface="Courier New"/>
                <a:sym typeface="Courier New"/>
              </a:rPr>
              <a:t>)</a:t>
            </a:r>
            <a:endParaRPr sz="1050">
              <a:solidFill>
                <a:schemeClr val="dk2"/>
              </a:solidFill>
              <a:highlight>
                <a:srgbClr val="FFFFFE"/>
              </a:highlight>
              <a:latin typeface="Courier New"/>
              <a:ea typeface="Courier New"/>
              <a:cs typeface="Courier New"/>
              <a:sym typeface="Courier New"/>
            </a:endParaRPr>
          </a:p>
        </p:txBody>
      </p:sp>
      <p:sp>
        <p:nvSpPr>
          <p:cNvPr id="601" name="Google Shape;601;g22e969578b0_2_0"/>
          <p:cNvSpPr txBox="1"/>
          <p:nvPr/>
        </p:nvSpPr>
        <p:spPr>
          <a:xfrm>
            <a:off x="8203225" y="2866225"/>
            <a:ext cx="3439200" cy="2447400"/>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lang="ko-KR" sz="1800">
                <a:solidFill>
                  <a:srgbClr val="3A3838"/>
                </a:solidFill>
                <a:latin typeface="Calibri"/>
                <a:ea typeface="Calibri"/>
                <a:cs typeface="Calibri"/>
                <a:sym typeface="Calibri"/>
              </a:rPr>
              <a:t>batch_size = 256</a:t>
            </a:r>
            <a:endParaRPr b="1" sz="1800">
              <a:solidFill>
                <a:srgbClr val="3A3838"/>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ko-KR" sz="1800">
                <a:solidFill>
                  <a:srgbClr val="3A3838"/>
                </a:solidFill>
                <a:latin typeface="Calibri"/>
                <a:ea typeface="Calibri"/>
                <a:cs typeface="Calibri"/>
                <a:sym typeface="Calibri"/>
              </a:rPr>
              <a:t>epoch = 50</a:t>
            </a:r>
            <a:endParaRPr b="1" sz="1800">
              <a:solidFill>
                <a:srgbClr val="3A3838"/>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ko-KR" sz="1800">
                <a:solidFill>
                  <a:srgbClr val="3A3838"/>
                </a:solidFill>
                <a:latin typeface="Calibri"/>
                <a:ea typeface="Calibri"/>
                <a:cs typeface="Calibri"/>
                <a:sym typeface="Calibri"/>
              </a:rPr>
              <a:t>loss = 0.25*focal_loss(유형) +</a:t>
            </a:r>
            <a:endParaRPr b="1" sz="1800">
              <a:solidFill>
                <a:srgbClr val="3A3838"/>
              </a:solidFill>
              <a:latin typeface="Calibri"/>
              <a:ea typeface="Calibri"/>
              <a:cs typeface="Calibri"/>
              <a:sym typeface="Calibri"/>
            </a:endParaRPr>
          </a:p>
          <a:p>
            <a:pPr indent="0" lvl="0" marL="457200" marR="0" rtl="0" algn="l">
              <a:lnSpc>
                <a:spcPct val="150000"/>
              </a:lnSpc>
              <a:spcBef>
                <a:spcPts val="0"/>
              </a:spcBef>
              <a:spcAft>
                <a:spcPts val="0"/>
              </a:spcAft>
              <a:buClr>
                <a:srgbClr val="000000"/>
              </a:buClr>
              <a:buSzPts val="1800"/>
              <a:buFont typeface="Arial"/>
              <a:buNone/>
            </a:pPr>
            <a:r>
              <a:rPr b="1" lang="ko-KR" sz="1800">
                <a:solidFill>
                  <a:srgbClr val="3A3838"/>
                </a:solidFill>
                <a:latin typeface="Calibri"/>
                <a:ea typeface="Calibri"/>
                <a:cs typeface="Calibri"/>
                <a:sym typeface="Calibri"/>
              </a:rPr>
              <a:t>  0.25*focal_loss(극성) +</a:t>
            </a:r>
            <a:endParaRPr b="1" sz="1800">
              <a:solidFill>
                <a:srgbClr val="3A3838"/>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ko-KR" sz="1800">
                <a:solidFill>
                  <a:srgbClr val="3A3838"/>
                </a:solidFill>
                <a:latin typeface="Calibri"/>
                <a:ea typeface="Calibri"/>
                <a:cs typeface="Calibri"/>
                <a:sym typeface="Calibri"/>
              </a:rPr>
              <a:t>           0.25*focal_loss(시제) +</a:t>
            </a:r>
            <a:endParaRPr b="1" sz="1800">
              <a:solidFill>
                <a:srgbClr val="3A3838"/>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ko-KR" sz="1800">
                <a:solidFill>
                  <a:srgbClr val="3A3838"/>
                </a:solidFill>
                <a:latin typeface="Calibri"/>
                <a:ea typeface="Calibri"/>
                <a:cs typeface="Calibri"/>
                <a:sym typeface="Calibri"/>
              </a:rPr>
              <a:t>           0.25*focal_loss(확실성)</a:t>
            </a:r>
            <a:endParaRPr b="1" sz="1800">
              <a:solidFill>
                <a:srgbClr val="3A3838"/>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605" name="Shape 605"/>
        <p:cNvGrpSpPr/>
        <p:nvPr/>
      </p:nvGrpSpPr>
      <p:grpSpPr>
        <a:xfrm>
          <a:off x="0" y="0"/>
          <a:ext cx="0" cy="0"/>
          <a:chOff x="0" y="0"/>
          <a:chExt cx="0" cy="0"/>
        </a:xfrm>
      </p:grpSpPr>
      <p:sp>
        <p:nvSpPr>
          <p:cNvPr id="606" name="Google Shape;606;p30"/>
          <p:cNvSpPr/>
          <p:nvPr/>
        </p:nvSpPr>
        <p:spPr>
          <a:xfrm>
            <a:off x="170921" y="197876"/>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607" name="Google Shape;607;p30"/>
          <p:cNvSpPr txBox="1"/>
          <p:nvPr/>
        </p:nvSpPr>
        <p:spPr>
          <a:xfrm>
            <a:off x="659396" y="1052736"/>
            <a:ext cx="50405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608" name="Google Shape;608;p30"/>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609" name="Google Shape;609;p30"/>
          <p:cNvSpPr txBox="1"/>
          <p:nvPr/>
        </p:nvSpPr>
        <p:spPr>
          <a:xfrm>
            <a:off x="1293701" y="551819"/>
            <a:ext cx="4266590"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ko-KR" sz="2400">
                <a:solidFill>
                  <a:srgbClr val="3F3F3F"/>
                </a:solidFill>
              </a:rPr>
              <a:t>4</a:t>
            </a:r>
            <a:r>
              <a:rPr b="0" i="0" lang="ko-KR" sz="2400" u="none" cap="none" strike="noStrike">
                <a:solidFill>
                  <a:srgbClr val="3F3F3F"/>
                </a:solidFill>
                <a:latin typeface="Arial"/>
                <a:ea typeface="Arial"/>
                <a:cs typeface="Arial"/>
                <a:sym typeface="Arial"/>
              </a:rPr>
              <a:t>. 프로젝트 수행 </a:t>
            </a:r>
            <a:r>
              <a:rPr lang="ko-KR" sz="2400">
                <a:solidFill>
                  <a:srgbClr val="3F3F3F"/>
                </a:solidFill>
              </a:rPr>
              <a:t>결과</a:t>
            </a:r>
            <a:endParaRPr b="0" i="0" sz="1400" u="none" cap="none" strike="noStrike">
              <a:solidFill>
                <a:srgbClr val="000000"/>
              </a:solidFill>
              <a:latin typeface="Arial"/>
              <a:ea typeface="Arial"/>
              <a:cs typeface="Arial"/>
              <a:sym typeface="Arial"/>
            </a:endParaRPr>
          </a:p>
        </p:txBody>
      </p:sp>
      <p:cxnSp>
        <p:nvCxnSpPr>
          <p:cNvPr id="610" name="Google Shape;610;p30"/>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sp>
        <p:nvSpPr>
          <p:cNvPr id="611" name="Google Shape;611;p30"/>
          <p:cNvSpPr/>
          <p:nvPr/>
        </p:nvSpPr>
        <p:spPr>
          <a:xfrm>
            <a:off x="323681" y="2866215"/>
            <a:ext cx="65" cy="189804"/>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descr="A Visual Guide to Using BERT for the First Time – Jay Alammar – Visualizing  machine learning one concept at a time." id="612" name="Google Shape;612;p30"/>
          <p:cNvPicPr preferRelativeResize="0"/>
          <p:nvPr/>
        </p:nvPicPr>
        <p:blipFill rotWithShape="1">
          <a:blip r:embed="rId3">
            <a:alphaModFix/>
          </a:blip>
          <a:srcRect b="0" l="0" r="0" t="0"/>
          <a:stretch/>
        </p:blipFill>
        <p:spPr>
          <a:xfrm>
            <a:off x="1293701" y="1722930"/>
            <a:ext cx="3664626" cy="2987615"/>
          </a:xfrm>
          <a:prstGeom prst="rect">
            <a:avLst/>
          </a:prstGeom>
          <a:noFill/>
          <a:ln>
            <a:noFill/>
          </a:ln>
        </p:spPr>
      </p:pic>
      <p:sp>
        <p:nvSpPr>
          <p:cNvPr id="613" name="Google Shape;613;p30"/>
          <p:cNvSpPr txBox="1"/>
          <p:nvPr/>
        </p:nvSpPr>
        <p:spPr>
          <a:xfrm>
            <a:off x="6160655" y="1728355"/>
            <a:ext cx="4590473" cy="2723782"/>
          </a:xfrm>
          <a:prstGeom prst="rect">
            <a:avLst/>
          </a:prstGeom>
          <a:noFill/>
          <a:ln cap="flat" cmpd="sng" w="9525">
            <a:solidFill>
              <a:srgbClr val="465B6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900" u="none" cap="none" strike="noStrike">
                <a:solidFill>
                  <a:srgbClr val="0000FF"/>
                </a:solidFill>
                <a:latin typeface="Courier New"/>
                <a:ea typeface="Courier New"/>
                <a:cs typeface="Courier New"/>
                <a:sym typeface="Courier New"/>
              </a:rPr>
              <a:t>class</a:t>
            </a:r>
            <a:r>
              <a:rPr b="0" i="0" lang="ko-KR" sz="900" u="none" cap="none" strike="noStrike">
                <a:solidFill>
                  <a:srgbClr val="000000"/>
                </a:solidFill>
                <a:latin typeface="Courier New"/>
                <a:ea typeface="Courier New"/>
                <a:cs typeface="Courier New"/>
                <a:sym typeface="Courier New"/>
              </a:rPr>
              <a:t> </a:t>
            </a:r>
            <a:r>
              <a:rPr b="0" i="0" lang="ko-KR" sz="900" u="none" cap="none" strike="noStrike">
                <a:solidFill>
                  <a:srgbClr val="257693"/>
                </a:solidFill>
                <a:latin typeface="Courier New"/>
                <a:ea typeface="Courier New"/>
                <a:cs typeface="Courier New"/>
                <a:sym typeface="Courier New"/>
              </a:rPr>
              <a:t>CustomModel</a:t>
            </a:r>
            <a:r>
              <a:rPr b="0" i="0" lang="ko-KR" sz="900" u="none" cap="none" strike="noStrike">
                <a:solidFill>
                  <a:srgbClr val="000000"/>
                </a:solidFill>
                <a:latin typeface="Courier New"/>
                <a:ea typeface="Courier New"/>
                <a:cs typeface="Courier New"/>
                <a:sym typeface="Courier New"/>
              </a:rPr>
              <a:t>(</a:t>
            </a:r>
            <a:r>
              <a:rPr b="0" i="0" lang="ko-KR" sz="900" u="none" cap="none" strike="noStrike">
                <a:solidFill>
                  <a:srgbClr val="257693"/>
                </a:solidFill>
                <a:latin typeface="Courier New"/>
                <a:ea typeface="Courier New"/>
                <a:cs typeface="Courier New"/>
                <a:sym typeface="Courier New"/>
              </a:rPr>
              <a:t>nn</a:t>
            </a:r>
            <a:r>
              <a:rPr b="0" i="0" lang="ko-KR" sz="900" u="none" cap="none" strike="noStrike">
                <a:solidFill>
                  <a:srgbClr val="000000"/>
                </a:solidFill>
                <a:latin typeface="Courier New"/>
                <a:ea typeface="Courier New"/>
                <a:cs typeface="Courier New"/>
                <a:sym typeface="Courier New"/>
              </a:rPr>
              <a:t>.</a:t>
            </a:r>
            <a:r>
              <a:rPr b="0" i="0" lang="ko-KR" sz="900" u="none" cap="none" strike="noStrike">
                <a:solidFill>
                  <a:srgbClr val="257693"/>
                </a:solidFill>
                <a:latin typeface="Courier New"/>
                <a:ea typeface="Courier New"/>
                <a:cs typeface="Courier New"/>
                <a:sym typeface="Courier New"/>
              </a:rPr>
              <a:t>Module</a:t>
            </a:r>
            <a:r>
              <a:rPr b="0" i="0" lang="ko-KR" sz="90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900" u="none" cap="none" strike="noStrike">
                <a:solidFill>
                  <a:srgbClr val="000000"/>
                </a:solidFill>
                <a:latin typeface="Courier New"/>
                <a:ea typeface="Courier New"/>
                <a:cs typeface="Courier New"/>
                <a:sym typeface="Courier New"/>
              </a:rPr>
              <a:t>    </a:t>
            </a:r>
            <a:r>
              <a:rPr b="0" i="0" lang="ko-KR" sz="900" u="none" cap="none" strike="noStrike">
                <a:solidFill>
                  <a:srgbClr val="0000FF"/>
                </a:solidFill>
                <a:latin typeface="Courier New"/>
                <a:ea typeface="Courier New"/>
                <a:cs typeface="Courier New"/>
                <a:sym typeface="Courier New"/>
              </a:rPr>
              <a:t>def</a:t>
            </a:r>
            <a:r>
              <a:rPr b="0" i="0" lang="ko-KR" sz="900" u="none" cap="none" strike="noStrike">
                <a:solidFill>
                  <a:srgbClr val="000000"/>
                </a:solidFill>
                <a:latin typeface="Courier New"/>
                <a:ea typeface="Courier New"/>
                <a:cs typeface="Courier New"/>
                <a:sym typeface="Courier New"/>
              </a:rPr>
              <a:t> </a:t>
            </a:r>
            <a:r>
              <a:rPr b="0" i="0" lang="ko-KR" sz="900" u="none" cap="none" strike="noStrike">
                <a:solidFill>
                  <a:srgbClr val="795E26"/>
                </a:solidFill>
                <a:latin typeface="Courier New"/>
                <a:ea typeface="Courier New"/>
                <a:cs typeface="Courier New"/>
                <a:sym typeface="Courier New"/>
              </a:rPr>
              <a:t>__init__</a:t>
            </a:r>
            <a:r>
              <a:rPr b="0" i="0" lang="ko-KR" sz="900" u="none" cap="none" strike="noStrike">
                <a:solidFill>
                  <a:srgbClr val="000000"/>
                </a:solidFill>
                <a:latin typeface="Courier New"/>
                <a:ea typeface="Courier New"/>
                <a:cs typeface="Courier New"/>
                <a:sym typeface="Courier New"/>
              </a:rPr>
              <a:t>(</a:t>
            </a:r>
            <a:r>
              <a:rPr b="0" i="0" lang="ko-KR" sz="900" u="none" cap="none" strike="noStrike">
                <a:solidFill>
                  <a:srgbClr val="001080"/>
                </a:solidFill>
                <a:latin typeface="Courier New"/>
                <a:ea typeface="Courier New"/>
                <a:cs typeface="Courier New"/>
                <a:sym typeface="Courier New"/>
              </a:rPr>
              <a:t>self</a:t>
            </a:r>
            <a:r>
              <a:rPr b="0" i="0" lang="ko-KR" sz="900" u="none" cap="none" strike="noStrike">
                <a:solidFill>
                  <a:srgbClr val="000000"/>
                </a:solidFill>
                <a:latin typeface="Courier New"/>
                <a:ea typeface="Courier New"/>
                <a:cs typeface="Courier New"/>
                <a:sym typeface="Courier New"/>
              </a:rPr>
              <a:t>, </a:t>
            </a:r>
            <a:r>
              <a:rPr b="0" i="0" lang="ko-KR" sz="900" u="none" cap="none" strike="noStrike">
                <a:solidFill>
                  <a:srgbClr val="001080"/>
                </a:solidFill>
                <a:latin typeface="Courier New"/>
                <a:ea typeface="Courier New"/>
                <a:cs typeface="Courier New"/>
                <a:sym typeface="Courier New"/>
              </a:rPr>
              <a:t>input_dim</a:t>
            </a:r>
            <a:r>
              <a:rPr b="0" i="0" lang="ko-KR" sz="900" u="none" cap="none" strike="noStrike">
                <a:solidFill>
                  <a:srgbClr val="000000"/>
                </a:solidFill>
                <a:latin typeface="Courier New"/>
                <a:ea typeface="Courier New"/>
                <a:cs typeface="Courier New"/>
                <a:sym typeface="Courier New"/>
              </a:rPr>
              <a:t>=</a:t>
            </a:r>
            <a:r>
              <a:rPr b="0" i="0" lang="ko-KR" sz="900" u="none" cap="none" strike="noStrike">
                <a:solidFill>
                  <a:srgbClr val="098156"/>
                </a:solidFill>
                <a:latin typeface="Courier New"/>
                <a:ea typeface="Courier New"/>
                <a:cs typeface="Courier New"/>
                <a:sym typeface="Courier New"/>
              </a:rPr>
              <a:t>768</a:t>
            </a:r>
            <a:r>
              <a:rPr b="0" i="0" lang="ko-KR" sz="90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900" u="none" cap="none" strike="noStrike">
                <a:solidFill>
                  <a:srgbClr val="000000"/>
                </a:solidFill>
                <a:latin typeface="Courier New"/>
                <a:ea typeface="Courier New"/>
                <a:cs typeface="Courier New"/>
                <a:sym typeface="Courier New"/>
              </a:rPr>
              <a:t>        super(CustomModel, </a:t>
            </a:r>
            <a:r>
              <a:rPr b="0" i="0" lang="ko-KR" sz="900" u="none" cap="none" strike="noStrike">
                <a:solidFill>
                  <a:srgbClr val="001080"/>
                </a:solidFill>
                <a:latin typeface="Courier New"/>
                <a:ea typeface="Courier New"/>
                <a:cs typeface="Courier New"/>
                <a:sym typeface="Courier New"/>
              </a:rPr>
              <a:t>self</a:t>
            </a:r>
            <a:r>
              <a:rPr b="0" i="0" lang="ko-KR" sz="900" u="none" cap="none" strike="noStrike">
                <a:solidFill>
                  <a:srgbClr val="000000"/>
                </a:solidFill>
                <a:latin typeface="Courier New"/>
                <a:ea typeface="Courier New"/>
                <a:cs typeface="Courier New"/>
                <a:sym typeface="Courier New"/>
              </a:rPr>
              <a:t>).</a:t>
            </a:r>
            <a:r>
              <a:rPr b="0" i="0" lang="ko-KR" sz="900" u="none" cap="none" strike="noStrike">
                <a:solidFill>
                  <a:srgbClr val="795E26"/>
                </a:solidFill>
                <a:latin typeface="Courier New"/>
                <a:ea typeface="Courier New"/>
                <a:cs typeface="Courier New"/>
                <a:sym typeface="Courier New"/>
              </a:rPr>
              <a:t>__init__</a:t>
            </a:r>
            <a:r>
              <a:rPr b="0" i="0" lang="ko-KR" sz="90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900" u="none" cap="none" strike="noStrike">
                <a:solidFill>
                  <a:srgbClr val="000000"/>
                </a:solidFill>
                <a:latin typeface="Courier New"/>
                <a:ea typeface="Courier New"/>
                <a:cs typeface="Courier New"/>
                <a:sym typeface="Courier New"/>
              </a:rPr>
              <a:t>        </a:t>
            </a:r>
            <a:r>
              <a:rPr b="0" i="0" lang="ko-KR" sz="900" u="none" cap="none" strike="noStrike">
                <a:solidFill>
                  <a:srgbClr val="001080"/>
                </a:solidFill>
                <a:latin typeface="Courier New"/>
                <a:ea typeface="Courier New"/>
                <a:cs typeface="Courier New"/>
                <a:sym typeface="Courier New"/>
              </a:rPr>
              <a:t>self</a:t>
            </a:r>
            <a:r>
              <a:rPr b="0" i="0" lang="ko-KR" sz="900" u="none" cap="none" strike="noStrike">
                <a:solidFill>
                  <a:srgbClr val="000000"/>
                </a:solidFill>
                <a:latin typeface="Courier New"/>
                <a:ea typeface="Courier New"/>
                <a:cs typeface="Courier New"/>
                <a:sym typeface="Courier New"/>
              </a:rPr>
              <a:t>.feature_extract = nn.Sequential(</a:t>
            </a:r>
            <a:endParaRPr/>
          </a:p>
          <a:p>
            <a:pPr indent="0" lvl="0" marL="0" marR="0" rtl="0" algn="l">
              <a:lnSpc>
                <a:spcPct val="100000"/>
              </a:lnSpc>
              <a:spcBef>
                <a:spcPts val="0"/>
              </a:spcBef>
              <a:spcAft>
                <a:spcPts val="0"/>
              </a:spcAft>
              <a:buNone/>
            </a:pPr>
            <a:r>
              <a:rPr b="0" i="0" lang="ko-KR" sz="900" u="none" cap="none" strike="noStrike">
                <a:solidFill>
                  <a:srgbClr val="000000"/>
                </a:solidFill>
                <a:latin typeface="Courier New"/>
                <a:ea typeface="Courier New"/>
                <a:cs typeface="Courier New"/>
                <a:sym typeface="Courier New"/>
              </a:rPr>
              <a:t>            nn.Linear(in_features=input_dim, out_features=</a:t>
            </a:r>
            <a:r>
              <a:rPr b="0" i="0" lang="ko-KR" sz="900" u="none" cap="none" strike="noStrike">
                <a:solidFill>
                  <a:srgbClr val="098156"/>
                </a:solidFill>
                <a:latin typeface="Courier New"/>
                <a:ea typeface="Courier New"/>
                <a:cs typeface="Courier New"/>
                <a:sym typeface="Courier New"/>
              </a:rPr>
              <a:t>512</a:t>
            </a:r>
            <a:r>
              <a:rPr b="0" i="0" lang="ko-KR" sz="90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900" u="none" cap="none" strike="noStrike">
                <a:solidFill>
                  <a:srgbClr val="000000"/>
                </a:solidFill>
                <a:latin typeface="Courier New"/>
                <a:ea typeface="Courier New"/>
                <a:cs typeface="Courier New"/>
                <a:sym typeface="Courier New"/>
              </a:rPr>
              <a:t>            nn.BatchNorm1d(</a:t>
            </a:r>
            <a:r>
              <a:rPr b="0" i="0" lang="ko-KR" sz="900" u="none" cap="none" strike="noStrike">
                <a:solidFill>
                  <a:srgbClr val="098156"/>
                </a:solidFill>
                <a:latin typeface="Courier New"/>
                <a:ea typeface="Courier New"/>
                <a:cs typeface="Courier New"/>
                <a:sym typeface="Courier New"/>
              </a:rPr>
              <a:t>512</a:t>
            </a:r>
            <a:r>
              <a:rPr b="0" i="0" lang="ko-KR" sz="90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900" u="none" cap="none" strike="noStrike">
                <a:solidFill>
                  <a:srgbClr val="000000"/>
                </a:solidFill>
                <a:latin typeface="Courier New"/>
                <a:ea typeface="Courier New"/>
                <a:cs typeface="Courier New"/>
                <a:sym typeface="Courier New"/>
              </a:rPr>
              <a:t>            nn.LeakyReLU()</a:t>
            </a:r>
            <a:endParaRPr/>
          </a:p>
          <a:p>
            <a:pPr indent="0" lvl="0" marL="0" marR="0" rtl="0" algn="l">
              <a:lnSpc>
                <a:spcPct val="100000"/>
              </a:lnSpc>
              <a:spcBef>
                <a:spcPts val="0"/>
              </a:spcBef>
              <a:spcAft>
                <a:spcPts val="0"/>
              </a:spcAft>
              <a:buNone/>
            </a:pPr>
            <a:r>
              <a:rPr b="0" i="0" lang="ko-KR" sz="9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br>
              <a:rPr b="0" i="0" lang="ko-KR" sz="900" u="none" cap="none" strike="noStrike">
                <a:solidFill>
                  <a:srgbClr val="000000"/>
                </a:solidFill>
                <a:latin typeface="Courier New"/>
                <a:ea typeface="Courier New"/>
                <a:cs typeface="Courier New"/>
                <a:sym typeface="Courier New"/>
              </a:rPr>
            </a:br>
            <a:r>
              <a:rPr b="0" i="0" lang="ko-KR" sz="900" u="none" cap="none" strike="noStrike">
                <a:solidFill>
                  <a:srgbClr val="000000"/>
                </a:solidFill>
                <a:latin typeface="Courier New"/>
                <a:ea typeface="Courier New"/>
                <a:cs typeface="Courier New"/>
                <a:sym typeface="Courier New"/>
              </a:rPr>
              <a:t>        </a:t>
            </a:r>
            <a:r>
              <a:rPr b="0" i="0" lang="ko-KR" sz="900" u="none" cap="none" strike="noStrike">
                <a:solidFill>
                  <a:srgbClr val="001080"/>
                </a:solidFill>
                <a:latin typeface="Courier New"/>
                <a:ea typeface="Courier New"/>
                <a:cs typeface="Courier New"/>
                <a:sym typeface="Courier New"/>
              </a:rPr>
              <a:t>self</a:t>
            </a:r>
            <a:r>
              <a:rPr b="0" i="0" lang="ko-KR" sz="900" u="none" cap="none" strike="noStrike">
                <a:solidFill>
                  <a:srgbClr val="000000"/>
                </a:solidFill>
                <a:latin typeface="Courier New"/>
                <a:ea typeface="Courier New"/>
                <a:cs typeface="Courier New"/>
                <a:sym typeface="Courier New"/>
              </a:rPr>
              <a:t>.type_classifier = nn.Sequential(</a:t>
            </a:r>
            <a:endParaRPr/>
          </a:p>
          <a:p>
            <a:pPr indent="0" lvl="0" marL="0" marR="0" rtl="0" algn="l">
              <a:lnSpc>
                <a:spcPct val="100000"/>
              </a:lnSpc>
              <a:spcBef>
                <a:spcPts val="0"/>
              </a:spcBef>
              <a:spcAft>
                <a:spcPts val="0"/>
              </a:spcAft>
              <a:buNone/>
            </a:pPr>
            <a:r>
              <a:rPr b="0" i="0" lang="ko-KR" sz="900" u="none" cap="none" strike="noStrike">
                <a:solidFill>
                  <a:srgbClr val="000000"/>
                </a:solidFill>
                <a:latin typeface="Courier New"/>
                <a:ea typeface="Courier New"/>
                <a:cs typeface="Courier New"/>
                <a:sym typeface="Courier New"/>
              </a:rPr>
              <a:t>            nn.Dropout(p=</a:t>
            </a:r>
            <a:r>
              <a:rPr b="0" i="0" lang="ko-KR" sz="900" u="none" cap="none" strike="noStrike">
                <a:solidFill>
                  <a:srgbClr val="098156"/>
                </a:solidFill>
                <a:latin typeface="Courier New"/>
                <a:ea typeface="Courier New"/>
                <a:cs typeface="Courier New"/>
                <a:sym typeface="Courier New"/>
              </a:rPr>
              <a:t>0.3</a:t>
            </a:r>
            <a:r>
              <a:rPr b="0" i="0" lang="ko-KR" sz="90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900" u="none" cap="none" strike="noStrike">
                <a:solidFill>
                  <a:srgbClr val="000000"/>
                </a:solidFill>
                <a:latin typeface="Courier New"/>
                <a:ea typeface="Courier New"/>
                <a:cs typeface="Courier New"/>
                <a:sym typeface="Courier New"/>
              </a:rPr>
              <a:t>            nn.Linear(in_features=</a:t>
            </a:r>
            <a:r>
              <a:rPr b="0" i="0" lang="ko-KR" sz="900" u="none" cap="none" strike="noStrike">
                <a:solidFill>
                  <a:srgbClr val="098156"/>
                </a:solidFill>
                <a:latin typeface="Courier New"/>
                <a:ea typeface="Courier New"/>
                <a:cs typeface="Courier New"/>
                <a:sym typeface="Courier New"/>
              </a:rPr>
              <a:t>512</a:t>
            </a:r>
            <a:r>
              <a:rPr b="0" i="0" lang="ko-KR" sz="900" u="none" cap="none" strike="noStrike">
                <a:solidFill>
                  <a:srgbClr val="000000"/>
                </a:solidFill>
                <a:latin typeface="Courier New"/>
                <a:ea typeface="Courier New"/>
                <a:cs typeface="Courier New"/>
                <a:sym typeface="Courier New"/>
              </a:rPr>
              <a:t>, out_features=</a:t>
            </a:r>
            <a:r>
              <a:rPr b="0" i="0" lang="ko-KR" sz="900" u="none" cap="none" strike="noStrike">
                <a:solidFill>
                  <a:srgbClr val="098156"/>
                </a:solidFill>
                <a:latin typeface="Courier New"/>
                <a:ea typeface="Courier New"/>
                <a:cs typeface="Courier New"/>
                <a:sym typeface="Courier New"/>
              </a:rPr>
              <a:t>4</a:t>
            </a:r>
            <a:r>
              <a:rPr b="0" i="0" lang="ko-KR" sz="90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9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ko-KR" sz="900" u="none" cap="none" strike="noStrike">
                <a:solidFill>
                  <a:srgbClr val="000000"/>
                </a:solidFill>
                <a:latin typeface="Courier New"/>
                <a:ea typeface="Courier New"/>
                <a:cs typeface="Courier New"/>
                <a:sym typeface="Courier New"/>
              </a:rPr>
              <a:t>    </a:t>
            </a:r>
            <a:r>
              <a:rPr b="0" i="0" lang="ko-KR" sz="900" u="none" cap="none" strike="noStrike">
                <a:solidFill>
                  <a:srgbClr val="0000FF"/>
                </a:solidFill>
                <a:latin typeface="Courier New"/>
                <a:ea typeface="Courier New"/>
                <a:cs typeface="Courier New"/>
                <a:sym typeface="Courier New"/>
              </a:rPr>
              <a:t>def</a:t>
            </a:r>
            <a:r>
              <a:rPr b="0" i="0" lang="ko-KR" sz="900" u="none" cap="none" strike="noStrike">
                <a:solidFill>
                  <a:srgbClr val="000000"/>
                </a:solidFill>
                <a:latin typeface="Courier New"/>
                <a:ea typeface="Courier New"/>
                <a:cs typeface="Courier New"/>
                <a:sym typeface="Courier New"/>
              </a:rPr>
              <a:t> </a:t>
            </a:r>
            <a:r>
              <a:rPr b="0" i="0" lang="ko-KR" sz="900" u="none" cap="none" strike="noStrike">
                <a:solidFill>
                  <a:srgbClr val="795E26"/>
                </a:solidFill>
                <a:latin typeface="Courier New"/>
                <a:ea typeface="Courier New"/>
                <a:cs typeface="Courier New"/>
                <a:sym typeface="Courier New"/>
              </a:rPr>
              <a:t>forward</a:t>
            </a:r>
            <a:r>
              <a:rPr b="0" i="0" lang="ko-KR" sz="900" u="none" cap="none" strike="noStrike">
                <a:solidFill>
                  <a:srgbClr val="000000"/>
                </a:solidFill>
                <a:latin typeface="Courier New"/>
                <a:ea typeface="Courier New"/>
                <a:cs typeface="Courier New"/>
                <a:sym typeface="Courier New"/>
              </a:rPr>
              <a:t>(</a:t>
            </a:r>
            <a:r>
              <a:rPr b="0" i="0" lang="ko-KR" sz="900" u="none" cap="none" strike="noStrike">
                <a:solidFill>
                  <a:srgbClr val="001080"/>
                </a:solidFill>
                <a:latin typeface="Courier New"/>
                <a:ea typeface="Courier New"/>
                <a:cs typeface="Courier New"/>
                <a:sym typeface="Courier New"/>
              </a:rPr>
              <a:t>self</a:t>
            </a:r>
            <a:r>
              <a:rPr b="0" i="0" lang="ko-KR" sz="900" u="none" cap="none" strike="noStrike">
                <a:solidFill>
                  <a:srgbClr val="000000"/>
                </a:solidFill>
                <a:latin typeface="Courier New"/>
                <a:ea typeface="Courier New"/>
                <a:cs typeface="Courier New"/>
                <a:sym typeface="Courier New"/>
              </a:rPr>
              <a:t>, </a:t>
            </a:r>
            <a:r>
              <a:rPr b="0" i="0" lang="ko-KR" sz="900" u="none" cap="none" strike="noStrike">
                <a:solidFill>
                  <a:srgbClr val="001080"/>
                </a:solidFill>
                <a:latin typeface="Courier New"/>
                <a:ea typeface="Courier New"/>
                <a:cs typeface="Courier New"/>
                <a:sym typeface="Courier New"/>
              </a:rPr>
              <a:t>x</a:t>
            </a:r>
            <a:r>
              <a:rPr b="0" i="0" lang="ko-KR" sz="90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0" i="0" lang="ko-KR" sz="900" u="none" cap="none" strike="noStrike">
                <a:solidFill>
                  <a:srgbClr val="000000"/>
                </a:solidFill>
                <a:latin typeface="Courier New"/>
                <a:ea typeface="Courier New"/>
                <a:cs typeface="Courier New"/>
                <a:sym typeface="Courier New"/>
              </a:rPr>
              <a:t>        x = </a:t>
            </a:r>
            <a:r>
              <a:rPr b="0" i="0" lang="ko-KR" sz="900" u="none" cap="none" strike="noStrike">
                <a:solidFill>
                  <a:srgbClr val="001080"/>
                </a:solidFill>
                <a:latin typeface="Courier New"/>
                <a:ea typeface="Courier New"/>
                <a:cs typeface="Courier New"/>
                <a:sym typeface="Courier New"/>
              </a:rPr>
              <a:t>self</a:t>
            </a:r>
            <a:r>
              <a:rPr b="0" i="0" lang="ko-KR" sz="900" u="none" cap="none" strike="noStrike">
                <a:solidFill>
                  <a:srgbClr val="000000"/>
                </a:solidFill>
                <a:latin typeface="Courier New"/>
                <a:ea typeface="Courier New"/>
                <a:cs typeface="Courier New"/>
                <a:sym typeface="Courier New"/>
              </a:rPr>
              <a:t>.feature_extract(x)</a:t>
            </a:r>
            <a:endParaRPr/>
          </a:p>
          <a:p>
            <a:pPr indent="0" lvl="0" marL="0" marR="0" rtl="0" algn="l">
              <a:lnSpc>
                <a:spcPct val="100000"/>
              </a:lnSpc>
              <a:spcBef>
                <a:spcPts val="0"/>
              </a:spcBef>
              <a:spcAft>
                <a:spcPts val="0"/>
              </a:spcAft>
              <a:buNone/>
            </a:pPr>
            <a:r>
              <a:rPr b="0" i="0" lang="ko-KR" sz="900" u="none" cap="none" strike="noStrike">
                <a:solidFill>
                  <a:srgbClr val="000000"/>
                </a:solidFill>
                <a:latin typeface="Courier New"/>
                <a:ea typeface="Courier New"/>
                <a:cs typeface="Courier New"/>
                <a:sym typeface="Courier New"/>
              </a:rPr>
              <a:t>        tense_output = </a:t>
            </a:r>
            <a:r>
              <a:rPr b="0" i="0" lang="ko-KR" sz="900" u="none" cap="none" strike="noStrike">
                <a:solidFill>
                  <a:srgbClr val="001080"/>
                </a:solidFill>
                <a:latin typeface="Courier New"/>
                <a:ea typeface="Courier New"/>
                <a:cs typeface="Courier New"/>
                <a:sym typeface="Courier New"/>
              </a:rPr>
              <a:t>self</a:t>
            </a:r>
            <a:r>
              <a:rPr b="0" i="0" lang="ko-KR" sz="900" u="none" cap="none" strike="noStrike">
                <a:solidFill>
                  <a:srgbClr val="000000"/>
                </a:solidFill>
                <a:latin typeface="Courier New"/>
                <a:ea typeface="Courier New"/>
                <a:cs typeface="Courier New"/>
                <a:sym typeface="Courier New"/>
              </a:rPr>
              <a:t>.tense_classifier(x)</a:t>
            </a:r>
            <a:endParaRPr/>
          </a:p>
          <a:p>
            <a:pPr indent="0" lvl="0" marL="0" marR="0" rtl="0" algn="l">
              <a:lnSpc>
                <a:spcPct val="100000"/>
              </a:lnSpc>
              <a:spcBef>
                <a:spcPts val="0"/>
              </a:spcBef>
              <a:spcAft>
                <a:spcPts val="0"/>
              </a:spcAft>
              <a:buNone/>
            </a:pPr>
            <a:r>
              <a:rPr b="0" i="0" lang="ko-KR" sz="9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0" i="0" lang="ko-KR" sz="900" u="none" cap="none" strike="noStrike">
                <a:solidFill>
                  <a:srgbClr val="000000"/>
                </a:solidFill>
                <a:latin typeface="Courier New"/>
                <a:ea typeface="Courier New"/>
                <a:cs typeface="Courier New"/>
                <a:sym typeface="Courier New"/>
              </a:rPr>
              <a:t>        </a:t>
            </a:r>
            <a:r>
              <a:rPr b="0" i="0" lang="ko-KR" sz="900" u="none" cap="none" strike="noStrike">
                <a:solidFill>
                  <a:srgbClr val="AF00DB"/>
                </a:solidFill>
                <a:latin typeface="Courier New"/>
                <a:ea typeface="Courier New"/>
                <a:cs typeface="Courier New"/>
                <a:sym typeface="Courier New"/>
              </a:rPr>
              <a:t>return</a:t>
            </a:r>
            <a:r>
              <a:rPr b="0" i="0" lang="ko-KR" sz="900" u="none" cap="none" strike="noStrike">
                <a:solidFill>
                  <a:srgbClr val="000000"/>
                </a:solidFill>
                <a:latin typeface="Courier New"/>
                <a:ea typeface="Courier New"/>
                <a:cs typeface="Courier New"/>
                <a:sym typeface="Courier New"/>
              </a:rPr>
              <a:t> type_output</a:t>
            </a:r>
            <a:endParaRPr b="0" i="0" sz="900" u="none" cap="none" strike="noStrike">
              <a:solidFill>
                <a:srgbClr val="000000"/>
              </a:solidFill>
              <a:latin typeface="Courier New"/>
              <a:ea typeface="Courier New"/>
              <a:cs typeface="Courier New"/>
              <a:sym typeface="Courier New"/>
            </a:endParaRPr>
          </a:p>
        </p:txBody>
      </p:sp>
      <p:cxnSp>
        <p:nvCxnSpPr>
          <p:cNvPr id="614" name="Google Shape;614;p30"/>
          <p:cNvCxnSpPr/>
          <p:nvPr/>
        </p:nvCxnSpPr>
        <p:spPr>
          <a:xfrm rot="10800000">
            <a:off x="8373543" y="4592556"/>
            <a:ext cx="0" cy="272921"/>
          </a:xfrm>
          <a:prstGeom prst="straightConnector1">
            <a:avLst/>
          </a:prstGeom>
          <a:noFill/>
          <a:ln cap="flat" cmpd="sng" w="19050">
            <a:solidFill>
              <a:srgbClr val="5B7A88"/>
            </a:solidFill>
            <a:prstDash val="solid"/>
            <a:round/>
            <a:headEnd len="sm" w="sm" type="none"/>
            <a:tailEnd len="med" w="med" type="triangle"/>
          </a:ln>
        </p:spPr>
      </p:cxnSp>
      <p:sp>
        <p:nvSpPr>
          <p:cNvPr id="615" name="Google Shape;615;p30"/>
          <p:cNvSpPr txBox="1"/>
          <p:nvPr/>
        </p:nvSpPr>
        <p:spPr>
          <a:xfrm>
            <a:off x="7104380" y="4780633"/>
            <a:ext cx="2907784"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CLS last hidden state vector</a:t>
            </a:r>
            <a:endParaRPr b="0" i="0" sz="1400" u="none" cap="none" strike="noStrike">
              <a:solidFill>
                <a:srgbClr val="000000"/>
              </a:solidFill>
              <a:latin typeface="Arial"/>
              <a:ea typeface="Arial"/>
              <a:cs typeface="Arial"/>
              <a:sym typeface="Arial"/>
            </a:endParaRPr>
          </a:p>
        </p:txBody>
      </p:sp>
      <p:sp>
        <p:nvSpPr>
          <p:cNvPr id="616" name="Google Shape;616;p30"/>
          <p:cNvSpPr/>
          <p:nvPr/>
        </p:nvSpPr>
        <p:spPr>
          <a:xfrm>
            <a:off x="5255491" y="5578764"/>
            <a:ext cx="905164" cy="258616"/>
          </a:xfrm>
          <a:prstGeom prst="rightArrow">
            <a:avLst>
              <a:gd fmla="val 50000" name="adj1"/>
              <a:gd fmla="val 50000" name="adj2"/>
            </a:avLst>
          </a:prstGeom>
          <a:solidFill>
            <a:schemeClr val="accent1"/>
          </a:solidFill>
          <a:ln cap="flat" cmpd="sng" w="25400">
            <a:solidFill>
              <a:srgbClr val="465B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7" name="Google Shape;617;p30"/>
          <p:cNvSpPr txBox="1"/>
          <p:nvPr/>
        </p:nvSpPr>
        <p:spPr>
          <a:xfrm>
            <a:off x="1790563" y="5420025"/>
            <a:ext cx="2670900" cy="554100"/>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ko-KR" sz="1500">
                <a:solidFill>
                  <a:srgbClr val="3F3F3F"/>
                </a:solidFill>
              </a:rPr>
              <a:t>public score: 0.675640319</a:t>
            </a:r>
            <a:endParaRPr sz="1500">
              <a:solidFill>
                <a:srgbClr val="3F3F3F"/>
              </a:solidFill>
            </a:endParaRPr>
          </a:p>
          <a:p>
            <a:pPr indent="0" lvl="0" marL="0" marR="0" rtl="0" algn="l">
              <a:lnSpc>
                <a:spcPct val="100000"/>
              </a:lnSpc>
              <a:spcBef>
                <a:spcPts val="0"/>
              </a:spcBef>
              <a:spcAft>
                <a:spcPts val="0"/>
              </a:spcAft>
              <a:buClr>
                <a:srgbClr val="000000"/>
              </a:buClr>
              <a:buSzPts val="2400"/>
              <a:buFont typeface="Arial"/>
              <a:buNone/>
            </a:pPr>
            <a:r>
              <a:rPr lang="ko-KR" sz="1500">
                <a:solidFill>
                  <a:srgbClr val="3F3F3F"/>
                </a:solidFill>
              </a:rPr>
              <a:t>private score: 0.6951822396</a:t>
            </a:r>
            <a:endParaRPr sz="1500">
              <a:solidFill>
                <a:srgbClr val="3F3F3F"/>
              </a:solidFill>
            </a:endParaRPr>
          </a:p>
        </p:txBody>
      </p:sp>
      <p:sp>
        <p:nvSpPr>
          <p:cNvPr id="618" name="Google Shape;618;p30"/>
          <p:cNvSpPr txBox="1"/>
          <p:nvPr/>
        </p:nvSpPr>
        <p:spPr>
          <a:xfrm>
            <a:off x="7038100" y="5390175"/>
            <a:ext cx="2670900" cy="554100"/>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ko-KR" sz="1500">
                <a:solidFill>
                  <a:srgbClr val="3F3F3F"/>
                </a:solidFill>
              </a:rPr>
              <a:t>public score: 0.6925660842</a:t>
            </a:r>
            <a:endParaRPr sz="1500">
              <a:solidFill>
                <a:srgbClr val="3F3F3F"/>
              </a:solidFill>
            </a:endParaRPr>
          </a:p>
          <a:p>
            <a:pPr indent="0" lvl="0" marL="0" marR="0" rtl="0" algn="l">
              <a:lnSpc>
                <a:spcPct val="100000"/>
              </a:lnSpc>
              <a:spcBef>
                <a:spcPts val="0"/>
              </a:spcBef>
              <a:spcAft>
                <a:spcPts val="0"/>
              </a:spcAft>
              <a:buClr>
                <a:srgbClr val="000000"/>
              </a:buClr>
              <a:buSzPts val="2400"/>
              <a:buFont typeface="Arial"/>
              <a:buNone/>
            </a:pPr>
            <a:r>
              <a:rPr lang="ko-KR" sz="1500">
                <a:solidFill>
                  <a:srgbClr val="3F3F3F"/>
                </a:solidFill>
              </a:rPr>
              <a:t>private score: 0.7139637812</a:t>
            </a:r>
            <a:endParaRPr sz="1200">
              <a:solidFill>
                <a:srgbClr val="3F3F3F"/>
              </a:solidFill>
            </a:endParaRPr>
          </a:p>
        </p:txBody>
      </p:sp>
      <p:sp>
        <p:nvSpPr>
          <p:cNvPr id="619" name="Google Shape;619;p30"/>
          <p:cNvSpPr txBox="1"/>
          <p:nvPr/>
        </p:nvSpPr>
        <p:spPr>
          <a:xfrm>
            <a:off x="1163400" y="1118400"/>
            <a:ext cx="2841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a:t>
            </a:r>
            <a:r>
              <a:rPr b="1" lang="ko-KR" sz="1800">
                <a:solidFill>
                  <a:srgbClr val="3A3838"/>
                </a:solidFill>
                <a:latin typeface="Calibri"/>
                <a:ea typeface="Calibri"/>
                <a:cs typeface="Calibri"/>
                <a:sym typeface="Calibri"/>
              </a:rPr>
              <a:t>성적 평가</a:t>
            </a:r>
            <a:r>
              <a:rPr b="1" i="0" lang="ko-KR" sz="1800" u="none" cap="none" strike="noStrike">
                <a:solidFill>
                  <a:srgbClr val="3A3838"/>
                </a:solidFill>
                <a:latin typeface="Calibri"/>
                <a:ea typeface="Calibri"/>
                <a:cs typeface="Calibri"/>
                <a:sym typeface="Calibri"/>
              </a:rPr>
              <a:t>] – </a:t>
            </a:r>
            <a:r>
              <a:rPr b="1" lang="ko-KR" sz="1800">
                <a:solidFill>
                  <a:srgbClr val="3A3838"/>
                </a:solidFill>
                <a:latin typeface="Calibri"/>
                <a:ea typeface="Calibri"/>
                <a:cs typeface="Calibri"/>
                <a:sym typeface="Calibri"/>
              </a:rPr>
              <a:t>Score 변화</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623" name="Shape 623"/>
        <p:cNvGrpSpPr/>
        <p:nvPr/>
      </p:nvGrpSpPr>
      <p:grpSpPr>
        <a:xfrm>
          <a:off x="0" y="0"/>
          <a:ext cx="0" cy="0"/>
          <a:chOff x="0" y="0"/>
          <a:chExt cx="0" cy="0"/>
        </a:xfrm>
      </p:grpSpPr>
      <p:sp>
        <p:nvSpPr>
          <p:cNvPr id="624" name="Google Shape;624;p31"/>
          <p:cNvSpPr/>
          <p:nvPr/>
        </p:nvSpPr>
        <p:spPr>
          <a:xfrm>
            <a:off x="170921" y="197876"/>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Calibri"/>
                <a:ea typeface="Calibri"/>
                <a:cs typeface="Calibri"/>
                <a:sym typeface="Calibri"/>
              </a:rPr>
              <a:t>우리는 사용자와 게임에 대한 더 많은 세부 사항을 공유하고 직접 게임을 소개 할 것이다.</a:t>
            </a:r>
            <a:endParaRPr b="0" i="0" sz="1800" u="none" cap="none" strike="noStrike">
              <a:solidFill>
                <a:schemeClr val="lt1"/>
              </a:solidFill>
              <a:latin typeface="Calibri"/>
              <a:ea typeface="Calibri"/>
              <a:cs typeface="Calibri"/>
              <a:sym typeface="Calibri"/>
            </a:endParaRPr>
          </a:p>
        </p:txBody>
      </p:sp>
      <p:sp>
        <p:nvSpPr>
          <p:cNvPr id="625" name="Google Shape;625;p31"/>
          <p:cNvSpPr txBox="1"/>
          <p:nvPr/>
        </p:nvSpPr>
        <p:spPr>
          <a:xfrm>
            <a:off x="659146" y="1195361"/>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626" name="Google Shape;626;p31"/>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627" name="Google Shape;627;p31"/>
          <p:cNvSpPr txBox="1"/>
          <p:nvPr/>
        </p:nvSpPr>
        <p:spPr>
          <a:xfrm>
            <a:off x="1293700" y="551825"/>
            <a:ext cx="3271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ko-KR" sz="2400">
                <a:solidFill>
                  <a:srgbClr val="3F3F3F"/>
                </a:solidFill>
              </a:rPr>
              <a:t>4</a:t>
            </a:r>
            <a:r>
              <a:rPr b="0" i="0" lang="ko-KR" sz="2400" u="none" cap="none" strike="noStrike">
                <a:solidFill>
                  <a:srgbClr val="3F3F3F"/>
                </a:solidFill>
                <a:latin typeface="Arial"/>
                <a:ea typeface="Arial"/>
                <a:cs typeface="Arial"/>
                <a:sym typeface="Arial"/>
              </a:rPr>
              <a:t>. 프로젝트 수행 </a:t>
            </a:r>
            <a:r>
              <a:rPr lang="ko-KR" sz="2400">
                <a:solidFill>
                  <a:srgbClr val="3F3F3F"/>
                </a:solidFill>
              </a:rPr>
              <a:t>결과</a:t>
            </a:r>
            <a:endParaRPr b="0" i="0" sz="1400" u="none" cap="none" strike="noStrike">
              <a:solidFill>
                <a:srgbClr val="000000"/>
              </a:solidFill>
              <a:latin typeface="Arial"/>
              <a:ea typeface="Arial"/>
              <a:cs typeface="Arial"/>
              <a:sym typeface="Arial"/>
            </a:endParaRPr>
          </a:p>
        </p:txBody>
      </p:sp>
      <p:cxnSp>
        <p:nvCxnSpPr>
          <p:cNvPr id="628" name="Google Shape;628;p31"/>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sp>
        <p:nvSpPr>
          <p:cNvPr id="629" name="Google Shape;629;p31"/>
          <p:cNvSpPr/>
          <p:nvPr/>
        </p:nvSpPr>
        <p:spPr>
          <a:xfrm>
            <a:off x="323681" y="2866215"/>
            <a:ext cx="65" cy="189804"/>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630" name="Google Shape;630;p31"/>
          <p:cNvCxnSpPr/>
          <p:nvPr/>
        </p:nvCxnSpPr>
        <p:spPr>
          <a:xfrm>
            <a:off x="3082425" y="2984988"/>
            <a:ext cx="2132400" cy="0"/>
          </a:xfrm>
          <a:prstGeom prst="straightConnector1">
            <a:avLst/>
          </a:prstGeom>
          <a:noFill/>
          <a:ln cap="flat" cmpd="sng" w="19050">
            <a:solidFill>
              <a:schemeClr val="dk2"/>
            </a:solidFill>
            <a:prstDash val="solid"/>
            <a:round/>
            <a:headEnd len="med" w="med" type="none"/>
            <a:tailEnd len="med" w="med" type="triangle"/>
          </a:ln>
        </p:spPr>
      </p:cxnSp>
      <p:cxnSp>
        <p:nvCxnSpPr>
          <p:cNvPr id="631" name="Google Shape;631;p31"/>
          <p:cNvCxnSpPr/>
          <p:nvPr/>
        </p:nvCxnSpPr>
        <p:spPr>
          <a:xfrm>
            <a:off x="6856825" y="2995200"/>
            <a:ext cx="2132400" cy="0"/>
          </a:xfrm>
          <a:prstGeom prst="straightConnector1">
            <a:avLst/>
          </a:prstGeom>
          <a:noFill/>
          <a:ln cap="flat" cmpd="sng" w="19050">
            <a:solidFill>
              <a:schemeClr val="dk2"/>
            </a:solidFill>
            <a:prstDash val="solid"/>
            <a:round/>
            <a:headEnd len="med" w="med" type="none"/>
            <a:tailEnd len="med" w="med" type="triangle"/>
          </a:ln>
        </p:spPr>
      </p:cxnSp>
      <p:sp>
        <p:nvSpPr>
          <p:cNvPr id="632" name="Google Shape;632;p31"/>
          <p:cNvSpPr txBox="1"/>
          <p:nvPr/>
        </p:nvSpPr>
        <p:spPr>
          <a:xfrm>
            <a:off x="1404800" y="2076813"/>
            <a:ext cx="2358000" cy="592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lang="ko-KR" sz="1300">
                <a:solidFill>
                  <a:srgbClr val="3A3838"/>
                </a:solidFill>
                <a:latin typeface="Calibri"/>
                <a:ea typeface="Calibri"/>
                <a:cs typeface="Calibri"/>
                <a:sym typeface="Calibri"/>
              </a:rPr>
              <a:t>데이터 증강 - X</a:t>
            </a:r>
            <a:endParaRPr b="1" sz="1300">
              <a:solidFill>
                <a:srgbClr val="3A3838"/>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ko-KR" sz="1300">
                <a:solidFill>
                  <a:srgbClr val="3A3838"/>
                </a:solidFill>
                <a:latin typeface="Calibri"/>
                <a:ea typeface="Calibri"/>
                <a:cs typeface="Calibri"/>
                <a:sym typeface="Calibri"/>
              </a:rPr>
              <a:t>오차 함수 - nn.CrossEntropy()</a:t>
            </a:r>
            <a:endParaRPr b="1" sz="1300">
              <a:solidFill>
                <a:srgbClr val="3A3838"/>
              </a:solidFill>
              <a:latin typeface="Calibri"/>
              <a:ea typeface="Calibri"/>
              <a:cs typeface="Calibri"/>
              <a:sym typeface="Calibri"/>
            </a:endParaRPr>
          </a:p>
        </p:txBody>
      </p:sp>
      <p:sp>
        <p:nvSpPr>
          <p:cNvPr id="633" name="Google Shape;633;p31"/>
          <p:cNvSpPr txBox="1"/>
          <p:nvPr/>
        </p:nvSpPr>
        <p:spPr>
          <a:xfrm>
            <a:off x="4917000" y="2076813"/>
            <a:ext cx="2358000" cy="592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lang="ko-KR" sz="1300">
                <a:solidFill>
                  <a:srgbClr val="3A3838"/>
                </a:solidFill>
                <a:latin typeface="Calibri"/>
                <a:ea typeface="Calibri"/>
                <a:cs typeface="Calibri"/>
                <a:sym typeface="Calibri"/>
              </a:rPr>
              <a:t>데이터 증강 - O</a:t>
            </a:r>
            <a:endParaRPr b="1" sz="1300">
              <a:solidFill>
                <a:srgbClr val="3A3838"/>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ko-KR" sz="1300">
                <a:solidFill>
                  <a:srgbClr val="3A3838"/>
                </a:solidFill>
                <a:latin typeface="Calibri"/>
                <a:ea typeface="Calibri"/>
                <a:cs typeface="Calibri"/>
                <a:sym typeface="Calibri"/>
              </a:rPr>
              <a:t>오차 함수 - </a:t>
            </a:r>
            <a:r>
              <a:rPr b="1" lang="ko-KR" sz="1300">
                <a:solidFill>
                  <a:srgbClr val="3A3838"/>
                </a:solidFill>
                <a:latin typeface="Calibri"/>
                <a:ea typeface="Calibri"/>
                <a:cs typeface="Calibri"/>
                <a:sym typeface="Calibri"/>
              </a:rPr>
              <a:t>nn.CrossEntropy()</a:t>
            </a:r>
            <a:endParaRPr b="1" sz="1300">
              <a:solidFill>
                <a:srgbClr val="3A3838"/>
              </a:solidFill>
              <a:latin typeface="Calibri"/>
              <a:ea typeface="Calibri"/>
              <a:cs typeface="Calibri"/>
              <a:sym typeface="Calibri"/>
            </a:endParaRPr>
          </a:p>
        </p:txBody>
      </p:sp>
      <p:sp>
        <p:nvSpPr>
          <p:cNvPr id="634" name="Google Shape;634;p31"/>
          <p:cNvSpPr txBox="1"/>
          <p:nvPr/>
        </p:nvSpPr>
        <p:spPr>
          <a:xfrm>
            <a:off x="8887450" y="2076825"/>
            <a:ext cx="1786800" cy="592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lang="ko-KR" sz="1300">
                <a:solidFill>
                  <a:srgbClr val="3A3838"/>
                </a:solidFill>
                <a:latin typeface="Calibri"/>
                <a:ea typeface="Calibri"/>
                <a:cs typeface="Calibri"/>
                <a:sym typeface="Calibri"/>
              </a:rPr>
              <a:t>데이터 증강 - O</a:t>
            </a:r>
            <a:endParaRPr b="1" sz="1300">
              <a:solidFill>
                <a:srgbClr val="3A3838"/>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1" lang="ko-KR" sz="1300">
                <a:solidFill>
                  <a:srgbClr val="3A3838"/>
                </a:solidFill>
                <a:latin typeface="Calibri"/>
                <a:ea typeface="Calibri"/>
                <a:cs typeface="Calibri"/>
                <a:sym typeface="Calibri"/>
              </a:rPr>
              <a:t>오차 함수 - Focal Loss</a:t>
            </a:r>
            <a:endParaRPr b="1" sz="1300">
              <a:solidFill>
                <a:srgbClr val="3A3838"/>
              </a:solidFill>
              <a:latin typeface="Calibri"/>
              <a:ea typeface="Calibri"/>
              <a:cs typeface="Calibri"/>
              <a:sym typeface="Calibri"/>
            </a:endParaRPr>
          </a:p>
        </p:txBody>
      </p:sp>
      <p:graphicFrame>
        <p:nvGraphicFramePr>
          <p:cNvPr id="635" name="Google Shape;635;p31"/>
          <p:cNvGraphicFramePr/>
          <p:nvPr/>
        </p:nvGraphicFramePr>
        <p:xfrm>
          <a:off x="871200" y="3924225"/>
          <a:ext cx="3000000" cy="3000000"/>
        </p:xfrm>
        <a:graphic>
          <a:graphicData uri="http://schemas.openxmlformats.org/drawingml/2006/table">
            <a:tbl>
              <a:tblPr>
                <a:noFill/>
                <a:tableStyleId>{6399B95A-5727-43CC-90DF-311CDF23FEBA}</a:tableStyleId>
              </a:tblPr>
              <a:tblGrid>
                <a:gridCol w="2571750"/>
                <a:gridCol w="2571750"/>
                <a:gridCol w="2571750"/>
                <a:gridCol w="2571750"/>
              </a:tblGrid>
              <a:tr h="381000">
                <a:tc>
                  <a:txBody>
                    <a:bodyPr/>
                    <a:lstStyle/>
                    <a:p>
                      <a:pPr indent="0" lvl="0" marL="0" rtl="0" algn="ctr">
                        <a:spcBef>
                          <a:spcPts val="0"/>
                        </a:spcBef>
                        <a:spcAft>
                          <a:spcPts val="0"/>
                        </a:spcAft>
                        <a:buNone/>
                      </a:pPr>
                      <a:r>
                        <a:rPr b="1" lang="ko-KR"/>
                        <a:t>데이터 증강</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ko-KR"/>
                        <a:t>오차 함수</a:t>
                      </a:r>
                      <a:endParaRPr b="1"/>
                    </a:p>
                  </a:txBody>
                  <a:tcPr marT="91425" marB="91425" marR="91425" marL="91425">
                    <a:lnL cap="flat" cmpd="sng" w="1905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ko-KR"/>
                        <a:t>public score</a:t>
                      </a:r>
                      <a:endParaRPr b="1"/>
                    </a:p>
                  </a:txBody>
                  <a:tcPr marT="91425" marB="91425" marR="91425" marL="91425">
                    <a:lnL cap="flat" cmpd="sng" w="3810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ko-KR"/>
                        <a:t>private score</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ko-KR"/>
                        <a:t>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ko-KR"/>
                        <a:t>nn.CrossEntropy()</a:t>
                      </a:r>
                      <a:endParaRPr/>
                    </a:p>
                  </a:txBody>
                  <a:tcPr marT="91425" marB="91425" marR="91425" marL="91425">
                    <a:lnL cap="flat" cmpd="sng" w="1905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ko-KR"/>
                        <a:t>0.6925660842</a:t>
                      </a:r>
                      <a:endParaRPr/>
                    </a:p>
                  </a:txBody>
                  <a:tcPr marT="91425" marB="91425" marR="91425" marL="91425">
                    <a:lnL cap="flat" cmpd="sng" w="3810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ko-KR"/>
                        <a:t>0.7139637812</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ko-KR"/>
                        <a:t>O</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ko-KR"/>
                        <a:t>nn.CrossEntropy()</a:t>
                      </a:r>
                      <a:endParaRPr/>
                    </a:p>
                  </a:txBody>
                  <a:tcPr marT="91425" marB="91425" marR="91425" marL="91425">
                    <a:lnL cap="flat" cmpd="sng" w="1905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ko-KR"/>
                        <a:t>0.6939361144</a:t>
                      </a:r>
                      <a:endParaRPr b="1"/>
                    </a:p>
                  </a:txBody>
                  <a:tcPr marT="91425" marB="91425" marR="91425" marL="91425">
                    <a:lnL cap="flat" cmpd="sng" w="3810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ko-KR"/>
                        <a:t>0.6985942391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ko-KR"/>
                        <a:t>O</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ko-KR"/>
                        <a:t>Focal Loss()</a:t>
                      </a:r>
                      <a:endParaRPr/>
                    </a:p>
                  </a:txBody>
                  <a:tcPr marT="91425" marB="91425" marR="91425" marL="91425">
                    <a:lnL cap="flat" cmpd="sng" w="1905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ko-KR"/>
                        <a:t>0.6933159141</a:t>
                      </a:r>
                      <a:endParaRPr/>
                    </a:p>
                  </a:txBody>
                  <a:tcPr marT="91425" marB="91425" marR="91425" marL="91425">
                    <a:lnL cap="flat" cmpd="sng" w="3810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ko-KR"/>
                        <a:t>0.7064234672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36" name="Google Shape;636;p31"/>
          <p:cNvSpPr txBox="1"/>
          <p:nvPr/>
        </p:nvSpPr>
        <p:spPr>
          <a:xfrm>
            <a:off x="1163150" y="1272300"/>
            <a:ext cx="2841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a:t>
            </a:r>
            <a:r>
              <a:rPr b="1" lang="ko-KR" sz="1800">
                <a:solidFill>
                  <a:srgbClr val="3A3838"/>
                </a:solidFill>
                <a:latin typeface="Calibri"/>
                <a:ea typeface="Calibri"/>
                <a:cs typeface="Calibri"/>
                <a:sym typeface="Calibri"/>
              </a:rPr>
              <a:t>성적 평가</a:t>
            </a:r>
            <a:r>
              <a:rPr b="1" i="0" lang="ko-KR" sz="1800" u="none" cap="none" strike="noStrike">
                <a:solidFill>
                  <a:srgbClr val="3A3838"/>
                </a:solidFill>
                <a:latin typeface="Calibri"/>
                <a:ea typeface="Calibri"/>
                <a:cs typeface="Calibri"/>
                <a:sym typeface="Calibri"/>
              </a:rPr>
              <a:t>] – </a:t>
            </a:r>
            <a:r>
              <a:rPr b="1" lang="ko-KR" sz="1800">
                <a:solidFill>
                  <a:srgbClr val="3A3838"/>
                </a:solidFill>
                <a:latin typeface="Calibri"/>
                <a:ea typeface="Calibri"/>
                <a:cs typeface="Calibri"/>
                <a:sym typeface="Calibri"/>
              </a:rPr>
              <a:t>Score 변화</a:t>
            </a:r>
            <a:endParaRPr b="0" i="0" sz="1400" u="none" cap="none" strike="noStrike">
              <a:solidFill>
                <a:srgbClr val="000000"/>
              </a:solidFill>
              <a:latin typeface="Arial"/>
              <a:ea typeface="Arial"/>
              <a:cs typeface="Arial"/>
              <a:sym typeface="Arial"/>
            </a:endParaRPr>
          </a:p>
        </p:txBody>
      </p:sp>
      <p:sp>
        <p:nvSpPr>
          <p:cNvPr id="637" name="Google Shape;637;p31"/>
          <p:cNvSpPr txBox="1"/>
          <p:nvPr/>
        </p:nvSpPr>
        <p:spPr>
          <a:xfrm>
            <a:off x="3547650" y="3061225"/>
            <a:ext cx="11604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ko-KR" sz="1100">
                <a:solidFill>
                  <a:srgbClr val="202124"/>
                </a:solidFill>
                <a:highlight>
                  <a:srgbClr val="FFFFFF"/>
                </a:highlight>
              </a:rPr>
              <a:t>-0.0153695421</a:t>
            </a:r>
            <a:endParaRPr b="1" i="0" sz="1100" u="none" cap="none" strike="noStrike">
              <a:solidFill>
                <a:srgbClr val="000000"/>
              </a:solidFill>
            </a:endParaRPr>
          </a:p>
        </p:txBody>
      </p:sp>
      <p:sp>
        <p:nvSpPr>
          <p:cNvPr id="638" name="Google Shape;638;p31"/>
          <p:cNvSpPr txBox="1"/>
          <p:nvPr/>
        </p:nvSpPr>
        <p:spPr>
          <a:xfrm>
            <a:off x="3547663" y="2696363"/>
            <a:ext cx="11604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ko-KR" sz="1100">
                <a:solidFill>
                  <a:srgbClr val="202124"/>
                </a:solidFill>
                <a:highlight>
                  <a:srgbClr val="FFFFFF"/>
                </a:highlight>
              </a:rPr>
              <a:t>+</a:t>
            </a:r>
            <a:r>
              <a:rPr b="1" lang="ko-KR" sz="1100">
                <a:solidFill>
                  <a:srgbClr val="202124"/>
                </a:solidFill>
                <a:highlight>
                  <a:srgbClr val="FFFFFF"/>
                </a:highlight>
              </a:rPr>
              <a:t>0.0013700302</a:t>
            </a:r>
            <a:endParaRPr b="1" i="0" sz="1100" u="none" cap="none" strike="noStrike">
              <a:solidFill>
                <a:srgbClr val="000000"/>
              </a:solidFill>
            </a:endParaRPr>
          </a:p>
        </p:txBody>
      </p:sp>
      <p:sp>
        <p:nvSpPr>
          <p:cNvPr id="639" name="Google Shape;639;p31"/>
          <p:cNvSpPr txBox="1"/>
          <p:nvPr/>
        </p:nvSpPr>
        <p:spPr>
          <a:xfrm>
            <a:off x="7383025" y="2669325"/>
            <a:ext cx="11604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ko-KR" sz="1100">
                <a:solidFill>
                  <a:srgbClr val="202124"/>
                </a:solidFill>
                <a:highlight>
                  <a:srgbClr val="FFFFFF"/>
                </a:highlight>
              </a:rPr>
              <a:t>-0.0006202003</a:t>
            </a:r>
            <a:endParaRPr b="1" i="0" sz="1100" u="none" cap="none" strike="noStrike">
              <a:solidFill>
                <a:srgbClr val="000000"/>
              </a:solidFill>
            </a:endParaRPr>
          </a:p>
        </p:txBody>
      </p:sp>
      <p:sp>
        <p:nvSpPr>
          <p:cNvPr id="640" name="Google Shape;640;p31"/>
          <p:cNvSpPr txBox="1"/>
          <p:nvPr/>
        </p:nvSpPr>
        <p:spPr>
          <a:xfrm>
            <a:off x="7383025" y="3059475"/>
            <a:ext cx="11604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ko-KR" sz="1100">
                <a:solidFill>
                  <a:srgbClr val="202124"/>
                </a:solidFill>
                <a:highlight>
                  <a:srgbClr val="FFFFFF"/>
                </a:highlight>
              </a:rPr>
              <a:t>+0.0131075531</a:t>
            </a:r>
            <a:endParaRPr b="1" i="0" sz="1100" u="none" cap="none" strike="noStrike">
              <a:solidFill>
                <a:srgbClr val="000000"/>
              </a:solidFill>
            </a:endParaRPr>
          </a:p>
        </p:txBody>
      </p:sp>
      <p:sp>
        <p:nvSpPr>
          <p:cNvPr id="641" name="Google Shape;641;p31"/>
          <p:cNvSpPr txBox="1"/>
          <p:nvPr/>
        </p:nvSpPr>
        <p:spPr>
          <a:xfrm>
            <a:off x="1810600" y="2769600"/>
            <a:ext cx="1082700" cy="430800"/>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ko-KR" sz="1100"/>
              <a:t>0.6925660842</a:t>
            </a:r>
            <a:endParaRPr sz="1100"/>
          </a:p>
          <a:p>
            <a:pPr indent="0" lvl="0" marL="0" marR="0" rtl="0" algn="l">
              <a:lnSpc>
                <a:spcPct val="100000"/>
              </a:lnSpc>
              <a:spcBef>
                <a:spcPts val="0"/>
              </a:spcBef>
              <a:spcAft>
                <a:spcPts val="0"/>
              </a:spcAft>
              <a:buClr>
                <a:srgbClr val="000000"/>
              </a:buClr>
              <a:buSzPts val="2400"/>
              <a:buFont typeface="Arial"/>
              <a:buNone/>
            </a:pPr>
            <a:r>
              <a:rPr lang="ko-KR" sz="1100"/>
              <a:t>0.7139637812</a:t>
            </a:r>
            <a:endParaRPr sz="1100">
              <a:solidFill>
                <a:srgbClr val="3F3F3F"/>
              </a:solidFill>
            </a:endParaRPr>
          </a:p>
        </p:txBody>
      </p:sp>
      <p:sp>
        <p:nvSpPr>
          <p:cNvPr id="642" name="Google Shape;642;p31"/>
          <p:cNvSpPr txBox="1"/>
          <p:nvPr/>
        </p:nvSpPr>
        <p:spPr>
          <a:xfrm>
            <a:off x="5580450" y="2787450"/>
            <a:ext cx="1031100" cy="415500"/>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ko-KR" sz="1100"/>
              <a:t>0.69</a:t>
            </a:r>
            <a:r>
              <a:rPr lang="ko-KR" sz="1000"/>
              <a:t>39361144</a:t>
            </a:r>
            <a:endParaRPr sz="1000"/>
          </a:p>
          <a:p>
            <a:pPr indent="0" lvl="0" marL="0" rtl="0" algn="l">
              <a:spcBef>
                <a:spcPts val="0"/>
              </a:spcBef>
              <a:spcAft>
                <a:spcPts val="0"/>
              </a:spcAft>
              <a:buNone/>
            </a:pPr>
            <a:r>
              <a:rPr lang="ko-KR" sz="1000"/>
              <a:t>0.6985942391</a:t>
            </a:r>
            <a:endParaRPr sz="700">
              <a:solidFill>
                <a:srgbClr val="3F3F3F"/>
              </a:solidFill>
            </a:endParaRPr>
          </a:p>
        </p:txBody>
      </p:sp>
      <p:sp>
        <p:nvSpPr>
          <p:cNvPr id="643" name="Google Shape;643;p31"/>
          <p:cNvSpPr txBox="1"/>
          <p:nvPr/>
        </p:nvSpPr>
        <p:spPr>
          <a:xfrm>
            <a:off x="9170725" y="2795100"/>
            <a:ext cx="1031100" cy="400200"/>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rtl="0" algn="l">
              <a:spcBef>
                <a:spcPts val="0"/>
              </a:spcBef>
              <a:spcAft>
                <a:spcPts val="0"/>
              </a:spcAft>
              <a:buNone/>
            </a:pPr>
            <a:r>
              <a:rPr lang="ko-KR" sz="1000"/>
              <a:t>0.6933159141</a:t>
            </a:r>
            <a:endParaRPr sz="1000"/>
          </a:p>
          <a:p>
            <a:pPr indent="0" lvl="0" marL="0" rtl="0" algn="l">
              <a:spcBef>
                <a:spcPts val="0"/>
              </a:spcBef>
              <a:spcAft>
                <a:spcPts val="0"/>
              </a:spcAft>
              <a:buNone/>
            </a:pPr>
            <a:r>
              <a:rPr lang="ko-KR" sz="1000"/>
              <a:t>0.7064234672</a:t>
            </a:r>
            <a:endParaRPr sz="300">
              <a:solidFill>
                <a:srgbClr val="3F3F3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647" name="Shape 647"/>
        <p:cNvGrpSpPr/>
        <p:nvPr/>
      </p:nvGrpSpPr>
      <p:grpSpPr>
        <a:xfrm>
          <a:off x="0" y="0"/>
          <a:ext cx="0" cy="0"/>
          <a:chOff x="0" y="0"/>
          <a:chExt cx="0" cy="0"/>
        </a:xfrm>
      </p:grpSpPr>
      <p:sp>
        <p:nvSpPr>
          <p:cNvPr id="648" name="Google Shape;648;g22f6c7e84cf_0_10"/>
          <p:cNvSpPr/>
          <p:nvPr/>
        </p:nvSpPr>
        <p:spPr>
          <a:xfrm>
            <a:off x="227348" y="191995"/>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9" name="Google Shape;649;g22f6c7e84cf_0_10"/>
          <p:cNvSpPr txBox="1"/>
          <p:nvPr/>
        </p:nvSpPr>
        <p:spPr>
          <a:xfrm>
            <a:off x="1333325" y="1176375"/>
            <a:ext cx="1691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a:t>
            </a:r>
            <a:r>
              <a:rPr b="1" lang="ko-KR" sz="1800">
                <a:solidFill>
                  <a:srgbClr val="3A3838"/>
                </a:solidFill>
                <a:latin typeface="Calibri"/>
                <a:ea typeface="Calibri"/>
                <a:cs typeface="Calibri"/>
                <a:sym typeface="Calibri"/>
              </a:rPr>
              <a:t>회고</a:t>
            </a:r>
            <a:r>
              <a:rPr b="1" i="0" lang="ko-KR" sz="1800" u="none" cap="none" strike="noStrike">
                <a:solidFill>
                  <a:srgbClr val="3A3838"/>
                </a:solidFill>
                <a:latin typeface="Calibri"/>
                <a:ea typeface="Calibri"/>
                <a:cs typeface="Calibri"/>
                <a:sym typeface="Calibri"/>
              </a:rPr>
              <a:t>]</a:t>
            </a:r>
            <a:endParaRPr b="1" i="0" sz="1800" u="none" cap="none" strike="noStrike">
              <a:solidFill>
                <a:srgbClr val="3A3838"/>
              </a:solidFill>
              <a:latin typeface="Calibri"/>
              <a:ea typeface="Calibri"/>
              <a:cs typeface="Calibri"/>
              <a:sym typeface="Calibri"/>
            </a:endParaRPr>
          </a:p>
        </p:txBody>
      </p:sp>
      <p:sp>
        <p:nvSpPr>
          <p:cNvPr id="650" name="Google Shape;650;g22f6c7e84cf_0_10"/>
          <p:cNvSpPr txBox="1"/>
          <p:nvPr/>
        </p:nvSpPr>
        <p:spPr>
          <a:xfrm>
            <a:off x="947417" y="1100173"/>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cxnSp>
        <p:nvCxnSpPr>
          <p:cNvPr id="651" name="Google Shape;651;g22f6c7e84cf_0_10"/>
          <p:cNvCxnSpPr>
            <a:stCxn id="652" idx="3"/>
          </p:cNvCxnSpPr>
          <p:nvPr/>
        </p:nvCxnSpPr>
        <p:spPr>
          <a:xfrm>
            <a:off x="4455325" y="790300"/>
            <a:ext cx="7382700" cy="0"/>
          </a:xfrm>
          <a:prstGeom prst="straightConnector1">
            <a:avLst/>
          </a:prstGeom>
          <a:noFill/>
          <a:ln cap="flat" cmpd="sng" w="12700">
            <a:solidFill>
              <a:srgbClr val="7F7F7F"/>
            </a:solidFill>
            <a:prstDash val="solid"/>
            <a:miter lim="800000"/>
            <a:headEnd len="sm" w="sm" type="none"/>
            <a:tailEnd len="sm" w="sm" type="none"/>
          </a:ln>
        </p:spPr>
      </p:cxnSp>
      <p:sp>
        <p:nvSpPr>
          <p:cNvPr id="653" name="Google Shape;653;g22f6c7e84cf_0_10"/>
          <p:cNvSpPr txBox="1"/>
          <p:nvPr/>
        </p:nvSpPr>
        <p:spPr>
          <a:xfrm>
            <a:off x="255958" y="197876"/>
            <a:ext cx="1160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05</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652" name="Google Shape;652;g22f6c7e84cf_0_10"/>
          <p:cNvSpPr txBox="1"/>
          <p:nvPr/>
        </p:nvSpPr>
        <p:spPr>
          <a:xfrm>
            <a:off x="994225" y="559450"/>
            <a:ext cx="3461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5. 자체 평가 의견(</a:t>
            </a:r>
            <a:r>
              <a:rPr lang="ko-KR" sz="2400">
                <a:solidFill>
                  <a:srgbClr val="3F3F3F"/>
                </a:solidFill>
              </a:rPr>
              <a:t>회고)</a:t>
            </a:r>
            <a:endParaRPr b="0" i="0" sz="2400" u="none" cap="none" strike="noStrike">
              <a:solidFill>
                <a:srgbClr val="3F3F3F"/>
              </a:solidFill>
              <a:latin typeface="Arial"/>
              <a:ea typeface="Arial"/>
              <a:cs typeface="Arial"/>
              <a:sym typeface="Arial"/>
            </a:endParaRPr>
          </a:p>
        </p:txBody>
      </p:sp>
      <p:graphicFrame>
        <p:nvGraphicFramePr>
          <p:cNvPr id="654" name="Google Shape;654;g22f6c7e84cf_0_10"/>
          <p:cNvGraphicFramePr/>
          <p:nvPr/>
        </p:nvGraphicFramePr>
        <p:xfrm>
          <a:off x="1479439" y="1683957"/>
          <a:ext cx="3000000" cy="3000000"/>
        </p:xfrm>
        <a:graphic>
          <a:graphicData uri="http://schemas.openxmlformats.org/drawingml/2006/table">
            <a:tbl>
              <a:tblPr bandRow="1" firstRow="1">
                <a:noFill/>
                <a:tableStyleId>{30285FD6-1FEC-4DCB-BCDB-531B569EB170}</a:tableStyleId>
              </a:tblPr>
              <a:tblGrid>
                <a:gridCol w="1747275"/>
                <a:gridCol w="7863500"/>
              </a:tblGrid>
              <a:tr h="2313100">
                <a:tc>
                  <a:txBody>
                    <a:bodyPr/>
                    <a:lstStyle/>
                    <a:p>
                      <a:pPr indent="0" lvl="0" marL="0" marR="0" rtl="0" algn="ctr">
                        <a:lnSpc>
                          <a:spcPct val="115000"/>
                        </a:lnSpc>
                        <a:spcBef>
                          <a:spcPts val="0"/>
                        </a:spcBef>
                        <a:spcAft>
                          <a:spcPts val="0"/>
                        </a:spcAft>
                        <a:buNone/>
                      </a:pPr>
                      <a:r>
                        <a:rPr b="0" lang="ko-KR" sz="1600">
                          <a:solidFill>
                            <a:srgbClr val="3A3838"/>
                          </a:solidFill>
                        </a:rPr>
                        <a:t>원종현</a:t>
                      </a:r>
                      <a:endParaRPr b="0" sz="1600">
                        <a:solidFill>
                          <a:srgbClr val="3A3838"/>
                        </a:solidFill>
                      </a:endParaRPr>
                    </a:p>
                  </a:txBody>
                  <a:tcPr marT="45750" marB="45750"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b="0" lang="ko-KR" sz="1600">
                          <a:solidFill>
                            <a:srgbClr val="3A3838"/>
                          </a:solidFill>
                          <a:latin typeface="Arial"/>
                          <a:ea typeface="Arial"/>
                          <a:cs typeface="Arial"/>
                          <a:sym typeface="Arial"/>
                        </a:rPr>
                        <a:t>다수의 레이블의 예측과 예측할 레이블 모두 불균형하다는 문제를 해결해야 하는 것이 대회의 기획 의도인 것 같다. 때문에 되도록 다양한 방법으로 증강을 하고 언더 샘플링을 했다. 하지만 생각보다 불균형 정도가 커서 불균형 문제를 해결하지 못했으며 아직 완전히 그 방법을 이해하지 못한 것 같다. 또한 좋은 모델을 만드는 것이 불균형 문제를 해결하는 것보다 성능 향상에 도움이 될 것 같아 기본 모델에 시퀀스 방식을 모방하거나 앙상블 방법을 적용해서 성능을 높이고자 했으나 실패했다. 확실히 딥러닝에 대한 정확한 이해가 필요하다는 것을 느꼈다.</a:t>
                      </a:r>
                      <a:endParaRPr b="0" i="0" sz="1600" u="none" cap="none" strike="noStrike">
                        <a:solidFill>
                          <a:srgbClr val="3A3838"/>
                        </a:solidFill>
                        <a:latin typeface="Arial"/>
                        <a:ea typeface="Arial"/>
                        <a:cs typeface="Arial"/>
                        <a:sym typeface="Arial"/>
                      </a:endParaRPr>
                    </a:p>
                  </a:txBody>
                  <a:tcPr marT="45750" marB="45750"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2F2F2"/>
                    </a:solidFill>
                  </a:tcPr>
                </a:tc>
              </a:tr>
              <a:tr h="2170850">
                <a:tc>
                  <a:txBody>
                    <a:bodyPr/>
                    <a:lstStyle/>
                    <a:p>
                      <a:pPr indent="0" lvl="0" marL="0" rtl="0" algn="ctr">
                        <a:lnSpc>
                          <a:spcPct val="115000"/>
                        </a:lnSpc>
                        <a:spcBef>
                          <a:spcPts val="0"/>
                        </a:spcBef>
                        <a:spcAft>
                          <a:spcPts val="0"/>
                        </a:spcAft>
                        <a:buClr>
                          <a:srgbClr val="000000"/>
                        </a:buClr>
                        <a:buSzPts val="1600"/>
                        <a:buFont typeface="Arial"/>
                        <a:buNone/>
                      </a:pPr>
                      <a:r>
                        <a:rPr lang="ko-KR" sz="1600">
                          <a:solidFill>
                            <a:srgbClr val="3A3838"/>
                          </a:solidFill>
                        </a:rPr>
                        <a:t>정현석</a:t>
                      </a:r>
                      <a:endParaRPr sz="1600">
                        <a:solidFill>
                          <a:srgbClr val="3A3838"/>
                        </a:solidFill>
                      </a:endParaRPr>
                    </a:p>
                  </a:txBody>
                  <a:tcPr marT="45750" marB="45750"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lang="ko-KR" sz="1600">
                          <a:solidFill>
                            <a:srgbClr val="3A3838"/>
                          </a:solidFill>
                          <a:latin typeface="Arial"/>
                          <a:ea typeface="Arial"/>
                          <a:cs typeface="Arial"/>
                          <a:sym typeface="Arial"/>
                        </a:rPr>
                        <a:t>처음 접해본 RS, 합리적 모델 선정 과정, loss와 </a:t>
                      </a:r>
                      <a:r>
                        <a:rPr lang="ko-KR" sz="1600">
                          <a:solidFill>
                            <a:srgbClr val="3A3838"/>
                          </a:solidFill>
                          <a:latin typeface="Arial"/>
                          <a:ea typeface="Arial"/>
                          <a:cs typeface="Arial"/>
                          <a:sym typeface="Arial"/>
                        </a:rPr>
                        <a:t>K-fold </a:t>
                      </a:r>
                      <a:r>
                        <a:rPr lang="ko-KR" sz="1600">
                          <a:solidFill>
                            <a:srgbClr val="3A3838"/>
                          </a:solidFill>
                          <a:latin typeface="Arial"/>
                          <a:ea typeface="Arial"/>
                          <a:cs typeface="Arial"/>
                          <a:sym typeface="Arial"/>
                        </a:rPr>
                        <a:t>등 처음 접해본 수많은 자연어처리 성능 향상을 위한 고찰이 공부가 된 것 같다. 또한 다수의 레이블을 처리해보는 경험을 해 본 것이 도움이 된 것 같다.</a:t>
                      </a:r>
                      <a:endParaRPr sz="1600">
                        <a:solidFill>
                          <a:srgbClr val="3A3838"/>
                        </a:solidFill>
                        <a:latin typeface="Arial"/>
                        <a:ea typeface="Arial"/>
                        <a:cs typeface="Arial"/>
                        <a:sym typeface="Arial"/>
                      </a:endParaRPr>
                    </a:p>
                    <a:p>
                      <a:pPr indent="0" lvl="0" marL="0" marR="0" rtl="0" algn="l">
                        <a:lnSpc>
                          <a:spcPct val="115000"/>
                        </a:lnSpc>
                        <a:spcBef>
                          <a:spcPts val="0"/>
                        </a:spcBef>
                        <a:spcAft>
                          <a:spcPts val="0"/>
                        </a:spcAft>
                        <a:buNone/>
                      </a:pPr>
                      <a:r>
                        <a:rPr lang="ko-KR" sz="1600">
                          <a:solidFill>
                            <a:srgbClr val="3A3838"/>
                          </a:solidFill>
                          <a:latin typeface="Arial"/>
                          <a:ea typeface="Arial"/>
                          <a:cs typeface="Arial"/>
                          <a:sym typeface="Arial"/>
                        </a:rPr>
                        <a:t>하지만 좀 더 불균형 처리를 위한 다양한 전처리를 시도해 보지 못한점, 다양한 loss함수와 K-fold 교차검증 부분에 대한 이해가 더 필요함을 느꼈고 스코어에 목 메 너무 많은 부분을 가져다 쓴 것 같아 아쉬움이 남는다.</a:t>
                      </a:r>
                      <a:endParaRPr sz="1600">
                        <a:solidFill>
                          <a:srgbClr val="3A3838"/>
                        </a:solidFill>
                        <a:latin typeface="Arial"/>
                        <a:ea typeface="Arial"/>
                        <a:cs typeface="Arial"/>
                        <a:sym typeface="Arial"/>
                      </a:endParaRPr>
                    </a:p>
                  </a:txBody>
                  <a:tcPr marT="45750" marB="45750"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658" name="Shape 658"/>
        <p:cNvGrpSpPr/>
        <p:nvPr/>
      </p:nvGrpSpPr>
      <p:grpSpPr>
        <a:xfrm>
          <a:off x="0" y="0"/>
          <a:ext cx="0" cy="0"/>
          <a:chOff x="0" y="0"/>
          <a:chExt cx="0" cy="0"/>
        </a:xfrm>
      </p:grpSpPr>
      <p:sp>
        <p:nvSpPr>
          <p:cNvPr id="659" name="Google Shape;659;g22f6c7e84cf_1_89"/>
          <p:cNvSpPr/>
          <p:nvPr/>
        </p:nvSpPr>
        <p:spPr>
          <a:xfrm>
            <a:off x="227348" y="191995"/>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0" name="Google Shape;660;g22f6c7e84cf_1_89"/>
          <p:cNvSpPr txBox="1"/>
          <p:nvPr/>
        </p:nvSpPr>
        <p:spPr>
          <a:xfrm>
            <a:off x="1333316" y="1176375"/>
            <a:ext cx="1461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a:t>
            </a:r>
            <a:r>
              <a:rPr b="1" lang="ko-KR" sz="1800">
                <a:solidFill>
                  <a:srgbClr val="3A3838"/>
                </a:solidFill>
                <a:latin typeface="Calibri"/>
                <a:ea typeface="Calibri"/>
                <a:cs typeface="Calibri"/>
                <a:sym typeface="Calibri"/>
              </a:rPr>
              <a:t>회고</a:t>
            </a:r>
            <a:r>
              <a:rPr b="1" i="0" lang="ko-KR" sz="1800" u="none" cap="none" strike="noStrike">
                <a:solidFill>
                  <a:srgbClr val="3A3838"/>
                </a:solidFill>
                <a:latin typeface="Calibri"/>
                <a:ea typeface="Calibri"/>
                <a:cs typeface="Calibri"/>
                <a:sym typeface="Calibri"/>
              </a:rPr>
              <a:t>]</a:t>
            </a:r>
            <a:endParaRPr b="1" i="0" sz="1800" u="none" cap="none" strike="noStrike">
              <a:solidFill>
                <a:srgbClr val="3A3838"/>
              </a:solidFill>
              <a:latin typeface="Calibri"/>
              <a:ea typeface="Calibri"/>
              <a:cs typeface="Calibri"/>
              <a:sym typeface="Calibri"/>
            </a:endParaRPr>
          </a:p>
        </p:txBody>
      </p:sp>
      <p:sp>
        <p:nvSpPr>
          <p:cNvPr id="661" name="Google Shape;661;g22f6c7e84cf_1_89"/>
          <p:cNvSpPr txBox="1"/>
          <p:nvPr/>
        </p:nvSpPr>
        <p:spPr>
          <a:xfrm>
            <a:off x="910617" y="1084548"/>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cxnSp>
        <p:nvCxnSpPr>
          <p:cNvPr id="662" name="Google Shape;662;g22f6c7e84cf_1_89"/>
          <p:cNvCxnSpPr>
            <a:stCxn id="663" idx="3"/>
          </p:cNvCxnSpPr>
          <p:nvPr/>
        </p:nvCxnSpPr>
        <p:spPr>
          <a:xfrm>
            <a:off x="4455325" y="790300"/>
            <a:ext cx="7382700" cy="0"/>
          </a:xfrm>
          <a:prstGeom prst="straightConnector1">
            <a:avLst/>
          </a:prstGeom>
          <a:noFill/>
          <a:ln cap="flat" cmpd="sng" w="12700">
            <a:solidFill>
              <a:srgbClr val="7F7F7F"/>
            </a:solidFill>
            <a:prstDash val="solid"/>
            <a:miter lim="800000"/>
            <a:headEnd len="sm" w="sm" type="none"/>
            <a:tailEnd len="sm" w="sm" type="none"/>
          </a:ln>
        </p:spPr>
      </p:cxnSp>
      <p:sp>
        <p:nvSpPr>
          <p:cNvPr id="664" name="Google Shape;664;g22f6c7e84cf_1_89"/>
          <p:cNvSpPr txBox="1"/>
          <p:nvPr/>
        </p:nvSpPr>
        <p:spPr>
          <a:xfrm>
            <a:off x="255958" y="197876"/>
            <a:ext cx="1160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05</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663" name="Google Shape;663;g22f6c7e84cf_1_89"/>
          <p:cNvSpPr txBox="1"/>
          <p:nvPr/>
        </p:nvSpPr>
        <p:spPr>
          <a:xfrm>
            <a:off x="994225" y="559450"/>
            <a:ext cx="3461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5. 자체 평가 의견(</a:t>
            </a:r>
            <a:r>
              <a:rPr lang="ko-KR" sz="2400">
                <a:solidFill>
                  <a:srgbClr val="3F3F3F"/>
                </a:solidFill>
              </a:rPr>
              <a:t>회고)</a:t>
            </a:r>
            <a:endParaRPr b="0" i="0" sz="2400" u="none" cap="none" strike="noStrike">
              <a:solidFill>
                <a:srgbClr val="3F3F3F"/>
              </a:solidFill>
              <a:latin typeface="Arial"/>
              <a:ea typeface="Arial"/>
              <a:cs typeface="Arial"/>
              <a:sym typeface="Arial"/>
            </a:endParaRPr>
          </a:p>
        </p:txBody>
      </p:sp>
      <p:graphicFrame>
        <p:nvGraphicFramePr>
          <p:cNvPr id="665" name="Google Shape;665;g22f6c7e84cf_1_89"/>
          <p:cNvGraphicFramePr/>
          <p:nvPr/>
        </p:nvGraphicFramePr>
        <p:xfrm>
          <a:off x="1479439" y="1683957"/>
          <a:ext cx="3000000" cy="3000000"/>
        </p:xfrm>
        <a:graphic>
          <a:graphicData uri="http://schemas.openxmlformats.org/drawingml/2006/table">
            <a:tbl>
              <a:tblPr bandRow="1" firstRow="1">
                <a:noFill/>
                <a:tableStyleId>{30285FD6-1FEC-4DCB-BCDB-531B569EB170}</a:tableStyleId>
              </a:tblPr>
              <a:tblGrid>
                <a:gridCol w="1747275"/>
                <a:gridCol w="7863500"/>
              </a:tblGrid>
              <a:tr h="2244350">
                <a:tc>
                  <a:txBody>
                    <a:bodyPr/>
                    <a:lstStyle/>
                    <a:p>
                      <a:pPr indent="0" lvl="0" marL="0" marR="0" rtl="0" algn="ctr">
                        <a:lnSpc>
                          <a:spcPct val="115000"/>
                        </a:lnSpc>
                        <a:spcBef>
                          <a:spcPts val="0"/>
                        </a:spcBef>
                        <a:spcAft>
                          <a:spcPts val="0"/>
                        </a:spcAft>
                        <a:buNone/>
                      </a:pPr>
                      <a:r>
                        <a:rPr b="0" lang="ko-KR" sz="1600">
                          <a:solidFill>
                            <a:srgbClr val="3A3838"/>
                          </a:solidFill>
                        </a:rPr>
                        <a:t>조예진</a:t>
                      </a:r>
                      <a:endParaRPr b="0" sz="1600">
                        <a:solidFill>
                          <a:srgbClr val="3A3838"/>
                        </a:solidFill>
                      </a:endParaRPr>
                    </a:p>
                  </a:txBody>
                  <a:tcPr marT="45750" marB="45750"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None/>
                      </a:pPr>
                      <a:r>
                        <a:rPr b="0" lang="ko-KR" sz="1600">
                          <a:solidFill>
                            <a:srgbClr val="3A3838"/>
                          </a:solidFill>
                          <a:latin typeface="Arial"/>
                          <a:ea typeface="Arial"/>
                          <a:cs typeface="Arial"/>
                          <a:sym typeface="Arial"/>
                        </a:rPr>
                        <a:t>불균형 데이터를 처리하기 위해 다양한 방법을 시도해보고, 모델의 성능을 향상시키기 위하여 학습, 적용해보는 좋은 기회였다. 하지만 이해가 부족한 탓에 모델 해석에 어려움을 느껴 시간이 지체 되었고, 시도했던 데이터 증강 기법 또한 낯설어 제 효과를 못 보였다는 아쉬움이 남았으며, 전체적으로 과정에 계획을 두고 체계적으로 </a:t>
                      </a:r>
                      <a:r>
                        <a:rPr b="0" lang="ko-KR" sz="1600">
                          <a:solidFill>
                            <a:srgbClr val="3A3838"/>
                          </a:solidFill>
                          <a:latin typeface="Arial"/>
                          <a:ea typeface="Arial"/>
                          <a:cs typeface="Arial"/>
                          <a:sym typeface="Arial"/>
                        </a:rPr>
                        <a:t>진행했더</a:t>
                      </a:r>
                      <a:r>
                        <a:rPr b="0" lang="ko-KR" sz="1600">
                          <a:solidFill>
                            <a:srgbClr val="3A3838"/>
                          </a:solidFill>
                          <a:latin typeface="Arial"/>
                          <a:ea typeface="Arial"/>
                          <a:cs typeface="Arial"/>
                          <a:sym typeface="Arial"/>
                        </a:rPr>
                        <a:t>라면 주어진 시간을 좀 더 활용할 수 있었을 것이라는 생각이 들었다.</a:t>
                      </a:r>
                      <a:endParaRPr b="0" sz="1600">
                        <a:solidFill>
                          <a:srgbClr val="3A3838"/>
                        </a:solidFill>
                        <a:latin typeface="Arial"/>
                        <a:ea typeface="Arial"/>
                        <a:cs typeface="Arial"/>
                        <a:sym typeface="Arial"/>
                      </a:endParaRPr>
                    </a:p>
                  </a:txBody>
                  <a:tcPr marT="45750" marB="45750"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2F2F2"/>
                    </a:solidFill>
                  </a:tcPr>
                </a:tc>
              </a:tr>
              <a:tr h="2244350">
                <a:tc>
                  <a:txBody>
                    <a:bodyPr/>
                    <a:lstStyle/>
                    <a:p>
                      <a:pPr indent="0" lvl="0" marL="0" marR="0" rtl="0" algn="ctr">
                        <a:lnSpc>
                          <a:spcPct val="115000"/>
                        </a:lnSpc>
                        <a:spcBef>
                          <a:spcPts val="0"/>
                        </a:spcBef>
                        <a:spcAft>
                          <a:spcPts val="0"/>
                        </a:spcAft>
                        <a:buClr>
                          <a:srgbClr val="000000"/>
                        </a:buClr>
                        <a:buSzPts val="1600"/>
                        <a:buFont typeface="Arial"/>
                        <a:buNone/>
                      </a:pPr>
                      <a:r>
                        <a:rPr lang="ko-KR" sz="1600">
                          <a:solidFill>
                            <a:srgbClr val="3A3838"/>
                          </a:solidFill>
                        </a:rPr>
                        <a:t>황윤상</a:t>
                      </a:r>
                      <a:endParaRPr i="0" sz="1600" u="none" cap="none" strike="noStrike">
                        <a:solidFill>
                          <a:srgbClr val="3A3838"/>
                        </a:solidFill>
                      </a:endParaRPr>
                    </a:p>
                  </a:txBody>
                  <a:tcPr marT="45750" marB="45750"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2F2F2"/>
                    </a:solidFill>
                  </a:tcPr>
                </a:tc>
                <a:tc>
                  <a:txBody>
                    <a:bodyPr/>
                    <a:lstStyle/>
                    <a:p>
                      <a:pPr indent="0" lvl="0" marL="0" marR="0" rtl="0" algn="l">
                        <a:lnSpc>
                          <a:spcPct val="115000"/>
                        </a:lnSpc>
                        <a:spcBef>
                          <a:spcPts val="0"/>
                        </a:spcBef>
                        <a:spcAft>
                          <a:spcPts val="0"/>
                        </a:spcAft>
                        <a:buClr>
                          <a:srgbClr val="3A3838"/>
                        </a:buClr>
                        <a:buSzPts val="1600"/>
                        <a:buFont typeface="Noto Sans Symbols"/>
                        <a:buNone/>
                      </a:pPr>
                      <a:r>
                        <a:rPr lang="ko-KR" sz="1600">
                          <a:solidFill>
                            <a:srgbClr val="3A3838"/>
                          </a:solidFill>
                          <a:latin typeface="Arial"/>
                          <a:ea typeface="Arial"/>
                          <a:cs typeface="Arial"/>
                          <a:sym typeface="Arial"/>
                        </a:rPr>
                        <a:t>선훈련이 되고, 하이퍼파라미터가 조정된 모델이 예측이 가장 좋을 것이라 생각되어 모델을 선정하여 분석을 진행하였다. 하지만, pytorch부터, 선훈련된 공개된 모델을 가지고 와서 사용한다는 부분에 대한 지식이 부족해 정상적으로 분석을 수행하지 못했다. 또한 사용한 모델이 너무 무거워 컴퓨터 내에서 분석을 진행하는 것에 한계를 겪었다. 주어진 상황과 내가 가진 정보에 대한 이해가 부족했다고 생각된다. </a:t>
                      </a:r>
                      <a:endParaRPr b="0" i="0" sz="1600" u="none" cap="none" strike="noStrike">
                        <a:solidFill>
                          <a:srgbClr val="3A3838"/>
                        </a:solidFill>
                        <a:latin typeface="Arial"/>
                        <a:ea typeface="Arial"/>
                        <a:cs typeface="Arial"/>
                        <a:sym typeface="Arial"/>
                      </a:endParaRPr>
                    </a:p>
                  </a:txBody>
                  <a:tcPr marT="45750" marB="45750"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96" name="Shape 96"/>
        <p:cNvGrpSpPr/>
        <p:nvPr/>
      </p:nvGrpSpPr>
      <p:grpSpPr>
        <a:xfrm>
          <a:off x="0" y="0"/>
          <a:ext cx="0" cy="0"/>
          <a:chOff x="0" y="0"/>
          <a:chExt cx="0" cy="0"/>
        </a:xfrm>
      </p:grpSpPr>
      <p:sp>
        <p:nvSpPr>
          <p:cNvPr id="97" name="Google Shape;97;g22e969578b0_0_0"/>
          <p:cNvSpPr/>
          <p:nvPr/>
        </p:nvSpPr>
        <p:spPr>
          <a:xfrm>
            <a:off x="219014" y="200058"/>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g22e969578b0_0_0"/>
          <p:cNvSpPr txBox="1"/>
          <p:nvPr/>
        </p:nvSpPr>
        <p:spPr>
          <a:xfrm>
            <a:off x="1200772" y="1250152"/>
            <a:ext cx="8604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ko-KR" sz="1800">
                <a:solidFill>
                  <a:srgbClr val="3A3838"/>
                </a:solidFill>
                <a:latin typeface="Calibri"/>
                <a:ea typeface="Calibri"/>
                <a:cs typeface="Calibri"/>
                <a:sym typeface="Calibri"/>
              </a:rPr>
              <a:t>[프로젝트 과정]</a:t>
            </a:r>
            <a:endParaRPr b="0" i="0" sz="1400" u="none" cap="none" strike="noStrike">
              <a:solidFill>
                <a:srgbClr val="000000"/>
              </a:solidFill>
              <a:latin typeface="Arial"/>
              <a:ea typeface="Arial"/>
              <a:cs typeface="Arial"/>
              <a:sym typeface="Arial"/>
            </a:endParaRPr>
          </a:p>
        </p:txBody>
      </p:sp>
      <p:sp>
        <p:nvSpPr>
          <p:cNvPr id="99" name="Google Shape;99;g22e969578b0_0_0"/>
          <p:cNvSpPr txBox="1"/>
          <p:nvPr/>
        </p:nvSpPr>
        <p:spPr>
          <a:xfrm>
            <a:off x="255958" y="197876"/>
            <a:ext cx="1160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01</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cxnSp>
        <p:nvCxnSpPr>
          <p:cNvPr id="100" name="Google Shape;100;g22e969578b0_0_0"/>
          <p:cNvCxnSpPr/>
          <p:nvPr/>
        </p:nvCxnSpPr>
        <p:spPr>
          <a:xfrm>
            <a:off x="3935760" y="790307"/>
            <a:ext cx="7952100" cy="0"/>
          </a:xfrm>
          <a:prstGeom prst="straightConnector1">
            <a:avLst/>
          </a:prstGeom>
          <a:noFill/>
          <a:ln cap="flat" cmpd="sng" w="12700">
            <a:solidFill>
              <a:srgbClr val="7F7F7F"/>
            </a:solidFill>
            <a:prstDash val="solid"/>
            <a:miter lim="800000"/>
            <a:headEnd len="sm" w="sm" type="none"/>
            <a:tailEnd len="sm" w="sm" type="none"/>
          </a:ln>
        </p:spPr>
      </p:cxnSp>
      <p:sp>
        <p:nvSpPr>
          <p:cNvPr id="101" name="Google Shape;101;g22e969578b0_0_0"/>
          <p:cNvSpPr txBox="1"/>
          <p:nvPr/>
        </p:nvSpPr>
        <p:spPr>
          <a:xfrm>
            <a:off x="1164360" y="545091"/>
            <a:ext cx="2771400" cy="4617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00000"/>
              </a:lnSpc>
              <a:spcBef>
                <a:spcPts val="0"/>
              </a:spcBef>
              <a:spcAft>
                <a:spcPts val="0"/>
              </a:spcAft>
              <a:buClr>
                <a:srgbClr val="3F3F3F"/>
              </a:buClr>
              <a:buSzPts val="2400"/>
              <a:buFont typeface="Arial"/>
              <a:buAutoNum type="arabicPeriod"/>
            </a:pPr>
            <a:r>
              <a:rPr b="0" i="0" lang="ko-KR" sz="2400" u="none" cap="none" strike="noStrike">
                <a:solidFill>
                  <a:srgbClr val="3F3F3F"/>
                </a:solidFill>
                <a:latin typeface="Arial"/>
                <a:ea typeface="Arial"/>
                <a:cs typeface="Arial"/>
                <a:sym typeface="Arial"/>
              </a:rPr>
              <a:t>프로젝트 개요</a:t>
            </a:r>
            <a:endParaRPr b="0" i="0" sz="1400" u="none" cap="none" strike="noStrike">
              <a:solidFill>
                <a:srgbClr val="000000"/>
              </a:solidFill>
              <a:latin typeface="Arial"/>
              <a:ea typeface="Arial"/>
              <a:cs typeface="Arial"/>
              <a:sym typeface="Arial"/>
            </a:endParaRPr>
          </a:p>
        </p:txBody>
      </p:sp>
      <p:sp>
        <p:nvSpPr>
          <p:cNvPr id="102" name="Google Shape;102;g22e969578b0_0_0"/>
          <p:cNvSpPr txBox="1"/>
          <p:nvPr/>
        </p:nvSpPr>
        <p:spPr>
          <a:xfrm>
            <a:off x="3825000" y="1862800"/>
            <a:ext cx="4542000" cy="44022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rgbClr val="3A3838"/>
              </a:buClr>
              <a:buSzPts val="2000"/>
              <a:buFont typeface="Calibri"/>
              <a:buAutoNum type="arabicPeriod"/>
            </a:pPr>
            <a:r>
              <a:rPr b="1" lang="ko-KR" sz="2000">
                <a:solidFill>
                  <a:srgbClr val="3A3838"/>
                </a:solidFill>
                <a:latin typeface="Calibri"/>
                <a:ea typeface="Calibri"/>
                <a:cs typeface="Calibri"/>
                <a:sym typeface="Calibri"/>
              </a:rPr>
              <a:t>데이터 분석 </a:t>
            </a:r>
            <a:endParaRPr b="1" sz="2000">
              <a:solidFill>
                <a:srgbClr val="3A383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sz="2000">
              <a:solidFill>
                <a:srgbClr val="3A3838"/>
              </a:solidFill>
              <a:latin typeface="Calibri"/>
              <a:ea typeface="Calibri"/>
              <a:cs typeface="Calibri"/>
              <a:sym typeface="Calibri"/>
            </a:endParaRPr>
          </a:p>
          <a:p>
            <a:pPr indent="-355600" lvl="0" marL="457200" marR="0" rtl="0" algn="l">
              <a:lnSpc>
                <a:spcPct val="100000"/>
              </a:lnSpc>
              <a:spcBef>
                <a:spcPts val="0"/>
              </a:spcBef>
              <a:spcAft>
                <a:spcPts val="0"/>
              </a:spcAft>
              <a:buClr>
                <a:srgbClr val="3A3838"/>
              </a:buClr>
              <a:buSzPts val="2000"/>
              <a:buFont typeface="Calibri"/>
              <a:buAutoNum type="arabicPeriod"/>
            </a:pPr>
            <a:r>
              <a:rPr b="1" lang="ko-KR" sz="2000">
                <a:solidFill>
                  <a:srgbClr val="3A3838"/>
                </a:solidFill>
                <a:latin typeface="Calibri"/>
                <a:ea typeface="Calibri"/>
                <a:cs typeface="Calibri"/>
                <a:sym typeface="Calibri"/>
              </a:rPr>
              <a:t>데이터 셋 분리 및 전처리 (EDA) </a:t>
            </a:r>
            <a:endParaRPr b="1" sz="2000">
              <a:solidFill>
                <a:srgbClr val="3A383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sz="2000">
              <a:solidFill>
                <a:srgbClr val="3A3838"/>
              </a:solidFill>
              <a:latin typeface="Calibri"/>
              <a:ea typeface="Calibri"/>
              <a:cs typeface="Calibri"/>
              <a:sym typeface="Calibri"/>
            </a:endParaRPr>
          </a:p>
          <a:p>
            <a:pPr indent="-355600" lvl="0" marL="457200" marR="0" rtl="0" algn="l">
              <a:lnSpc>
                <a:spcPct val="100000"/>
              </a:lnSpc>
              <a:spcBef>
                <a:spcPts val="0"/>
              </a:spcBef>
              <a:spcAft>
                <a:spcPts val="0"/>
              </a:spcAft>
              <a:buClr>
                <a:srgbClr val="3A3838"/>
              </a:buClr>
              <a:buSzPts val="2000"/>
              <a:buFont typeface="Calibri"/>
              <a:buAutoNum type="arabicPeriod"/>
            </a:pPr>
            <a:r>
              <a:rPr b="1" lang="ko-KR" sz="2000">
                <a:solidFill>
                  <a:srgbClr val="3A3838"/>
                </a:solidFill>
                <a:latin typeface="Calibri"/>
                <a:ea typeface="Calibri"/>
                <a:cs typeface="Calibri"/>
                <a:sym typeface="Calibri"/>
              </a:rPr>
              <a:t>데이터 증강,  Under Sampling (EDA)</a:t>
            </a:r>
            <a:endParaRPr b="1" sz="2000">
              <a:solidFill>
                <a:srgbClr val="3A383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sz="2000">
              <a:solidFill>
                <a:srgbClr val="3A3838"/>
              </a:solidFill>
              <a:latin typeface="Calibri"/>
              <a:ea typeface="Calibri"/>
              <a:cs typeface="Calibri"/>
              <a:sym typeface="Calibri"/>
            </a:endParaRPr>
          </a:p>
          <a:p>
            <a:pPr indent="-355600" lvl="0" marL="457200" marR="0" rtl="0" algn="l">
              <a:lnSpc>
                <a:spcPct val="100000"/>
              </a:lnSpc>
              <a:spcBef>
                <a:spcPts val="0"/>
              </a:spcBef>
              <a:spcAft>
                <a:spcPts val="0"/>
              </a:spcAft>
              <a:buClr>
                <a:srgbClr val="3A3838"/>
              </a:buClr>
              <a:buSzPts val="2000"/>
              <a:buFont typeface="Calibri"/>
              <a:buAutoNum type="arabicPeriod"/>
            </a:pPr>
            <a:r>
              <a:rPr b="1" lang="ko-KR" sz="2000">
                <a:solidFill>
                  <a:srgbClr val="3A3838"/>
                </a:solidFill>
                <a:latin typeface="Calibri"/>
                <a:ea typeface="Calibri"/>
                <a:cs typeface="Calibri"/>
                <a:sym typeface="Calibri"/>
              </a:rPr>
              <a:t>모델 선정</a:t>
            </a:r>
            <a:endParaRPr b="1" sz="2000">
              <a:solidFill>
                <a:srgbClr val="3A3838"/>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b="1" sz="2000">
              <a:solidFill>
                <a:srgbClr val="3A3838"/>
              </a:solidFill>
              <a:latin typeface="Calibri"/>
              <a:ea typeface="Calibri"/>
              <a:cs typeface="Calibri"/>
              <a:sym typeface="Calibri"/>
            </a:endParaRPr>
          </a:p>
          <a:p>
            <a:pPr indent="-355600" lvl="0" marL="457200" marR="0" rtl="0" algn="l">
              <a:lnSpc>
                <a:spcPct val="100000"/>
              </a:lnSpc>
              <a:spcBef>
                <a:spcPts val="0"/>
              </a:spcBef>
              <a:spcAft>
                <a:spcPts val="0"/>
              </a:spcAft>
              <a:buClr>
                <a:srgbClr val="3A3838"/>
              </a:buClr>
              <a:buSzPts val="2000"/>
              <a:buFont typeface="Calibri"/>
              <a:buAutoNum type="arabicPeriod"/>
            </a:pPr>
            <a:r>
              <a:rPr b="1" lang="ko-KR" sz="2000">
                <a:solidFill>
                  <a:srgbClr val="3A3838"/>
                </a:solidFill>
                <a:latin typeface="Calibri"/>
                <a:ea typeface="Calibri"/>
                <a:cs typeface="Calibri"/>
                <a:sym typeface="Calibri"/>
              </a:rPr>
              <a:t>모델 튜닝</a:t>
            </a:r>
            <a:endParaRPr b="1" sz="2000">
              <a:solidFill>
                <a:srgbClr val="3A3838"/>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b="1" sz="2000">
              <a:solidFill>
                <a:srgbClr val="3A3838"/>
              </a:solidFill>
              <a:latin typeface="Calibri"/>
              <a:ea typeface="Calibri"/>
              <a:cs typeface="Calibri"/>
              <a:sym typeface="Calibri"/>
            </a:endParaRPr>
          </a:p>
          <a:p>
            <a:pPr indent="-355600" lvl="0" marL="457200" marR="0" rtl="0" algn="l">
              <a:lnSpc>
                <a:spcPct val="100000"/>
              </a:lnSpc>
              <a:spcBef>
                <a:spcPts val="0"/>
              </a:spcBef>
              <a:spcAft>
                <a:spcPts val="0"/>
              </a:spcAft>
              <a:buClr>
                <a:srgbClr val="3A3838"/>
              </a:buClr>
              <a:buSzPts val="2000"/>
              <a:buFont typeface="Calibri"/>
              <a:buAutoNum type="arabicPeriod"/>
            </a:pPr>
            <a:r>
              <a:rPr b="1" lang="ko-KR" sz="2000">
                <a:solidFill>
                  <a:srgbClr val="3A3838"/>
                </a:solidFill>
                <a:latin typeface="Calibri"/>
                <a:ea typeface="Calibri"/>
                <a:cs typeface="Calibri"/>
                <a:sym typeface="Calibri"/>
              </a:rPr>
              <a:t>성적 평가</a:t>
            </a:r>
            <a:endParaRPr b="1" sz="2000">
              <a:solidFill>
                <a:srgbClr val="3A3838"/>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b="1" sz="2000">
              <a:solidFill>
                <a:srgbClr val="3A3838"/>
              </a:solidFill>
              <a:latin typeface="Calibri"/>
              <a:ea typeface="Calibri"/>
              <a:cs typeface="Calibri"/>
              <a:sym typeface="Calibri"/>
            </a:endParaRPr>
          </a:p>
          <a:p>
            <a:pPr indent="-355600" lvl="0" marL="457200" marR="0" rtl="0" algn="l">
              <a:lnSpc>
                <a:spcPct val="100000"/>
              </a:lnSpc>
              <a:spcBef>
                <a:spcPts val="0"/>
              </a:spcBef>
              <a:spcAft>
                <a:spcPts val="0"/>
              </a:spcAft>
              <a:buClr>
                <a:srgbClr val="3A3838"/>
              </a:buClr>
              <a:buSzPts val="2000"/>
              <a:buFont typeface="Calibri"/>
              <a:buAutoNum type="arabicPeriod"/>
            </a:pPr>
            <a:r>
              <a:rPr b="1" lang="ko-KR" sz="2000">
                <a:solidFill>
                  <a:srgbClr val="3A3838"/>
                </a:solidFill>
                <a:latin typeface="Calibri"/>
                <a:ea typeface="Calibri"/>
                <a:cs typeface="Calibri"/>
                <a:sym typeface="Calibri"/>
              </a:rPr>
              <a:t>회고</a:t>
            </a:r>
            <a:endParaRPr b="1" sz="2000">
              <a:solidFill>
                <a:srgbClr val="3A383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sz="2000">
              <a:solidFill>
                <a:srgbClr val="3A3838"/>
              </a:solidFill>
              <a:latin typeface="Calibri"/>
              <a:ea typeface="Calibri"/>
              <a:cs typeface="Calibri"/>
              <a:sym typeface="Calibri"/>
            </a:endParaRPr>
          </a:p>
        </p:txBody>
      </p:sp>
      <p:sp>
        <p:nvSpPr>
          <p:cNvPr id="103" name="Google Shape;103;g22e969578b0_0_0"/>
          <p:cNvSpPr txBox="1"/>
          <p:nvPr/>
        </p:nvSpPr>
        <p:spPr>
          <a:xfrm>
            <a:off x="659396" y="1160748"/>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669" name="Shape 669"/>
        <p:cNvGrpSpPr/>
        <p:nvPr/>
      </p:nvGrpSpPr>
      <p:grpSpPr>
        <a:xfrm>
          <a:off x="0" y="0"/>
          <a:ext cx="0" cy="0"/>
          <a:chOff x="0" y="0"/>
          <a:chExt cx="0" cy="0"/>
        </a:xfrm>
      </p:grpSpPr>
      <p:sp>
        <p:nvSpPr>
          <p:cNvPr id="670" name="Google Shape;670;g22f6c7e84cf_1_101"/>
          <p:cNvSpPr/>
          <p:nvPr/>
        </p:nvSpPr>
        <p:spPr>
          <a:xfrm>
            <a:off x="227348" y="191995"/>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1" name="Google Shape;671;g22f6c7e84cf_1_101"/>
          <p:cNvSpPr txBox="1"/>
          <p:nvPr/>
        </p:nvSpPr>
        <p:spPr>
          <a:xfrm>
            <a:off x="2037100" y="2980650"/>
            <a:ext cx="8117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600">
              <a:latin typeface="Source Code Pro"/>
              <a:ea typeface="Source Code Pro"/>
              <a:cs typeface="Source Code Pro"/>
              <a:sym typeface="Source Code Pro"/>
            </a:endParaRPr>
          </a:p>
          <a:p>
            <a:pPr indent="0" lvl="0" marL="0" rtl="0" algn="ctr">
              <a:spcBef>
                <a:spcPts val="0"/>
              </a:spcBef>
              <a:spcAft>
                <a:spcPts val="0"/>
              </a:spcAft>
              <a:buNone/>
            </a:pPr>
            <a:r>
              <a:rPr lang="ko-KR" sz="1600">
                <a:latin typeface="Source Code Pro"/>
                <a:ea typeface="Source Code Pro"/>
                <a:cs typeface="Source Code Pro"/>
                <a:sym typeface="Source Code Pro"/>
              </a:rPr>
              <a:t>감사합니다</a:t>
            </a:r>
            <a:endParaRPr sz="1600">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107" name="Shape 107"/>
        <p:cNvGrpSpPr/>
        <p:nvPr/>
      </p:nvGrpSpPr>
      <p:grpSpPr>
        <a:xfrm>
          <a:off x="0" y="0"/>
          <a:ext cx="0" cy="0"/>
          <a:chOff x="0" y="0"/>
          <a:chExt cx="0" cy="0"/>
        </a:xfrm>
      </p:grpSpPr>
      <p:sp>
        <p:nvSpPr>
          <p:cNvPr id="108" name="Google Shape;108;p5"/>
          <p:cNvSpPr/>
          <p:nvPr/>
        </p:nvSpPr>
        <p:spPr>
          <a:xfrm>
            <a:off x="219014" y="200058"/>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5"/>
          <p:cNvSpPr txBox="1"/>
          <p:nvPr/>
        </p:nvSpPr>
        <p:spPr>
          <a:xfrm>
            <a:off x="255958" y="197876"/>
            <a:ext cx="1160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02</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cxnSp>
        <p:nvCxnSpPr>
          <p:cNvPr id="110" name="Google Shape;110;p5"/>
          <p:cNvCxnSpPr/>
          <p:nvPr/>
        </p:nvCxnSpPr>
        <p:spPr>
          <a:xfrm>
            <a:off x="5375920" y="790307"/>
            <a:ext cx="6512100" cy="0"/>
          </a:xfrm>
          <a:prstGeom prst="straightConnector1">
            <a:avLst/>
          </a:prstGeom>
          <a:noFill/>
          <a:ln cap="flat" cmpd="sng" w="12700">
            <a:solidFill>
              <a:srgbClr val="7F7F7F"/>
            </a:solidFill>
            <a:prstDash val="solid"/>
            <a:miter lim="800000"/>
            <a:headEnd len="sm" w="sm" type="none"/>
            <a:tailEnd len="sm" w="sm" type="none"/>
          </a:ln>
        </p:spPr>
      </p:cxnSp>
      <p:sp>
        <p:nvSpPr>
          <p:cNvPr id="111" name="Google Shape;111;p5"/>
          <p:cNvSpPr txBox="1"/>
          <p:nvPr/>
        </p:nvSpPr>
        <p:spPr>
          <a:xfrm>
            <a:off x="1271464" y="602712"/>
            <a:ext cx="3878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2. 프로젝트 구성</a:t>
            </a:r>
            <a:endParaRPr b="0" i="0" sz="1400" u="none" cap="none" strike="noStrike">
              <a:solidFill>
                <a:srgbClr val="000000"/>
              </a:solidFill>
              <a:latin typeface="Arial"/>
              <a:ea typeface="Arial"/>
              <a:cs typeface="Arial"/>
              <a:sym typeface="Arial"/>
            </a:endParaRPr>
          </a:p>
        </p:txBody>
      </p:sp>
      <p:sp>
        <p:nvSpPr>
          <p:cNvPr id="112" name="Google Shape;112;p5"/>
          <p:cNvSpPr txBox="1"/>
          <p:nvPr/>
        </p:nvSpPr>
        <p:spPr>
          <a:xfrm>
            <a:off x="645934" y="1160748"/>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113" name="Google Shape;113;p5"/>
          <p:cNvSpPr txBox="1"/>
          <p:nvPr/>
        </p:nvSpPr>
        <p:spPr>
          <a:xfrm>
            <a:off x="1149918" y="1262125"/>
            <a:ext cx="2143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[프로젝트 구성]</a:t>
            </a:r>
            <a:endParaRPr b="0" i="0" sz="1400" u="none" cap="none" strike="noStrike">
              <a:solidFill>
                <a:srgbClr val="000000"/>
              </a:solidFill>
              <a:latin typeface="Arial"/>
              <a:ea typeface="Arial"/>
              <a:cs typeface="Arial"/>
              <a:sym typeface="Arial"/>
            </a:endParaRPr>
          </a:p>
        </p:txBody>
      </p:sp>
      <p:graphicFrame>
        <p:nvGraphicFramePr>
          <p:cNvPr id="114" name="Google Shape;114;p5"/>
          <p:cNvGraphicFramePr/>
          <p:nvPr/>
        </p:nvGraphicFramePr>
        <p:xfrm>
          <a:off x="1263077" y="1987682"/>
          <a:ext cx="3000000" cy="3000000"/>
        </p:xfrm>
        <a:graphic>
          <a:graphicData uri="http://schemas.openxmlformats.org/drawingml/2006/table">
            <a:tbl>
              <a:tblPr bandRow="1" firstRow="1">
                <a:noFill/>
                <a:tableStyleId>{30285FD6-1FEC-4DCB-BCDB-531B569EB170}</a:tableStyleId>
              </a:tblPr>
              <a:tblGrid>
                <a:gridCol w="2016225"/>
                <a:gridCol w="1584175"/>
                <a:gridCol w="6048675"/>
              </a:tblGrid>
              <a:tr h="273700">
                <a:tc>
                  <a:txBody>
                    <a:bodyPr/>
                    <a:lstStyle/>
                    <a:p>
                      <a:pPr indent="0" lvl="0" marL="0" marR="0" rtl="0" algn="ctr">
                        <a:lnSpc>
                          <a:spcPct val="100000"/>
                        </a:lnSpc>
                        <a:spcBef>
                          <a:spcPts val="0"/>
                        </a:spcBef>
                        <a:spcAft>
                          <a:spcPts val="0"/>
                        </a:spcAft>
                        <a:buClr>
                          <a:srgbClr val="000000"/>
                        </a:buClr>
                        <a:buSzPts val="1800"/>
                        <a:buFont typeface="Arial"/>
                        <a:buNone/>
                      </a:pPr>
                      <a:r>
                        <a:rPr lang="ko-KR" sz="1800" u="none" cap="none" strike="noStrike"/>
                        <a:t>훈련생</a:t>
                      </a:r>
                      <a:endParaRPr sz="1800" u="none" cap="none" strike="noStrike"/>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F3F3F"/>
                    </a:solidFill>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F3F3F"/>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ko-KR" sz="1800" u="none" cap="none" strike="noStrike"/>
                        <a:t>담당 업무</a:t>
                      </a:r>
                      <a:endParaRPr sz="1800" u="none" cap="none" strike="noStrike"/>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F3F3F"/>
                    </a:solidFill>
                  </a:tcPr>
                </a:tc>
              </a:tr>
              <a:tr h="582575">
                <a:tc>
                  <a:txBody>
                    <a:bodyPr/>
                    <a:lstStyle/>
                    <a:p>
                      <a:pPr indent="0" lvl="0" marL="0" marR="0" rtl="0" algn="ctr">
                        <a:lnSpc>
                          <a:spcPct val="100000"/>
                        </a:lnSpc>
                        <a:spcBef>
                          <a:spcPts val="0"/>
                        </a:spcBef>
                        <a:spcAft>
                          <a:spcPts val="0"/>
                        </a:spcAft>
                        <a:buClr>
                          <a:srgbClr val="000000"/>
                        </a:buClr>
                        <a:buSzPts val="1600"/>
                        <a:buFont typeface="Arial"/>
                        <a:buNone/>
                      </a:pPr>
                      <a:r>
                        <a:rPr i="0" lang="ko-KR" sz="1600" u="none" cap="none" strike="noStrike">
                          <a:solidFill>
                            <a:srgbClr val="3A3838"/>
                          </a:solidFill>
                        </a:rPr>
                        <a:t>원종현</a:t>
                      </a:r>
                      <a:endParaRPr b="0" i="0" sz="1800" u="none" cap="none" strike="noStrike">
                        <a:solidFill>
                          <a:srgbClr val="3A3838"/>
                        </a:solidFil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50000"/>
                        </a:lnSpc>
                        <a:spcBef>
                          <a:spcPts val="0"/>
                        </a:spcBef>
                        <a:spcAft>
                          <a:spcPts val="0"/>
                        </a:spcAft>
                        <a:buClr>
                          <a:srgbClr val="3A3838"/>
                        </a:buClr>
                        <a:buSzPts val="1600"/>
                        <a:buFont typeface="Noto Sans Symbols"/>
                        <a:buNone/>
                      </a:pPr>
                      <a:r>
                        <a:t/>
                      </a:r>
                      <a:endParaRPr i="1" sz="1600" u="none" cap="none" strike="noStrike">
                        <a:solidFill>
                          <a:srgbClr val="3A3838"/>
                        </a:solidFill>
                        <a:latin typeface="Calibri"/>
                        <a:ea typeface="Calibri"/>
                        <a:cs typeface="Calibri"/>
                        <a:sym typeface="Calibri"/>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50000"/>
                        </a:lnSpc>
                        <a:spcBef>
                          <a:spcPts val="0"/>
                        </a:spcBef>
                        <a:spcAft>
                          <a:spcPts val="0"/>
                        </a:spcAft>
                        <a:buClr>
                          <a:srgbClr val="3A3838"/>
                        </a:buClr>
                        <a:buSzPts val="1600"/>
                        <a:buFont typeface="Noto Sans Symbols"/>
                        <a:buNone/>
                      </a:pPr>
                      <a:r>
                        <a:rPr b="1" lang="ko-KR" sz="1600" u="none" cap="none" strike="noStrike">
                          <a:solidFill>
                            <a:srgbClr val="3A3838"/>
                          </a:solidFill>
                          <a:latin typeface="Arial"/>
                          <a:ea typeface="Arial"/>
                          <a:cs typeface="Arial"/>
                          <a:sym typeface="Arial"/>
                        </a:rPr>
                        <a:t>▶ </a:t>
                      </a:r>
                      <a:r>
                        <a:rPr i="0" lang="ko-KR" sz="1600" u="none" cap="none" strike="noStrike">
                          <a:solidFill>
                            <a:srgbClr val="3A3838"/>
                          </a:solidFill>
                          <a:latin typeface="Arial"/>
                          <a:ea typeface="Arial"/>
                          <a:cs typeface="Arial"/>
                          <a:sym typeface="Arial"/>
                        </a:rPr>
                        <a:t>데이터 전처리</a:t>
                      </a:r>
                      <a:endParaRPr i="0" sz="1400" u="none" cap="none" strike="noStrike">
                        <a:latin typeface="Arial"/>
                        <a:ea typeface="Arial"/>
                        <a:cs typeface="Arial"/>
                        <a:sym typeface="Arial"/>
                      </a:endParaRPr>
                    </a:p>
                    <a:p>
                      <a:pPr indent="0" lvl="0" marL="0" marR="0" rtl="0" algn="l">
                        <a:lnSpc>
                          <a:spcPct val="150000"/>
                        </a:lnSpc>
                        <a:spcBef>
                          <a:spcPts val="0"/>
                        </a:spcBef>
                        <a:spcAft>
                          <a:spcPts val="0"/>
                        </a:spcAft>
                        <a:buClr>
                          <a:srgbClr val="3A3838"/>
                        </a:buClr>
                        <a:buSzPts val="1600"/>
                        <a:buFont typeface="Noto Sans Symbols"/>
                        <a:buNone/>
                      </a:pPr>
                      <a:r>
                        <a:rPr b="1" i="0" lang="ko-KR" sz="1600" u="none" cap="none" strike="noStrike">
                          <a:solidFill>
                            <a:srgbClr val="3A3838"/>
                          </a:solidFill>
                          <a:latin typeface="Arial"/>
                          <a:ea typeface="Arial"/>
                          <a:cs typeface="Arial"/>
                          <a:sym typeface="Arial"/>
                        </a:rPr>
                        <a:t>▶ </a:t>
                      </a:r>
                      <a:r>
                        <a:rPr i="0" lang="ko-KR" sz="1600" u="none" cap="none" strike="noStrike">
                          <a:solidFill>
                            <a:srgbClr val="3A3838"/>
                          </a:solidFill>
                          <a:latin typeface="Arial"/>
                          <a:ea typeface="Arial"/>
                          <a:cs typeface="Arial"/>
                          <a:sym typeface="Arial"/>
                        </a:rPr>
                        <a:t>데이터 증강, under sampling</a:t>
                      </a:r>
                      <a:endParaRPr i="0" sz="1600" u="none" cap="none" strike="noStrike">
                        <a:solidFill>
                          <a:srgbClr val="3A3838"/>
                        </a:solidFill>
                        <a:latin typeface="Arial"/>
                        <a:ea typeface="Arial"/>
                        <a:cs typeface="Arial"/>
                        <a:sym typeface="Arial"/>
                      </a:endParaRPr>
                    </a:p>
                    <a:p>
                      <a:pPr indent="0" lvl="0" marL="0" marR="0" rtl="0" algn="l">
                        <a:lnSpc>
                          <a:spcPct val="150000"/>
                        </a:lnSpc>
                        <a:spcBef>
                          <a:spcPts val="0"/>
                        </a:spcBef>
                        <a:spcAft>
                          <a:spcPts val="0"/>
                        </a:spcAft>
                        <a:buClr>
                          <a:srgbClr val="3A3838"/>
                        </a:buClr>
                        <a:buSzPts val="1600"/>
                        <a:buFont typeface="Noto Sans Symbols"/>
                        <a:buNone/>
                      </a:pPr>
                      <a:r>
                        <a:rPr b="1" i="0" lang="ko-KR" sz="1600" u="none" cap="none" strike="noStrike">
                          <a:solidFill>
                            <a:srgbClr val="3A3838"/>
                          </a:solidFill>
                          <a:latin typeface="Arial"/>
                          <a:ea typeface="Arial"/>
                          <a:cs typeface="Arial"/>
                          <a:sym typeface="Arial"/>
                        </a:rPr>
                        <a:t>▶ </a:t>
                      </a:r>
                      <a:r>
                        <a:rPr i="0" lang="ko-KR" sz="1600" u="none" cap="none" strike="noStrike">
                          <a:solidFill>
                            <a:srgbClr val="3A3838"/>
                          </a:solidFill>
                          <a:latin typeface="Arial"/>
                          <a:ea typeface="Arial"/>
                          <a:cs typeface="Arial"/>
                          <a:sym typeface="Arial"/>
                        </a:rPr>
                        <a:t>CLS hidden state vector 제작</a:t>
                      </a:r>
                      <a:endParaRPr i="0" sz="1600" u="none" cap="none" strike="noStrike">
                        <a:solidFill>
                          <a:srgbClr val="3A3838"/>
                        </a:solidFill>
                        <a:latin typeface="Arial"/>
                        <a:ea typeface="Arial"/>
                        <a:cs typeface="Arial"/>
                        <a:sym typeface="Arial"/>
                      </a:endParaRPr>
                    </a:p>
                    <a:p>
                      <a:pPr indent="0" lvl="0" marL="0" marR="0" rtl="0" algn="l">
                        <a:lnSpc>
                          <a:spcPct val="150000"/>
                        </a:lnSpc>
                        <a:spcBef>
                          <a:spcPts val="0"/>
                        </a:spcBef>
                        <a:spcAft>
                          <a:spcPts val="0"/>
                        </a:spcAft>
                        <a:buClr>
                          <a:srgbClr val="3A3838"/>
                        </a:buClr>
                        <a:buSzPts val="1600"/>
                        <a:buFont typeface="Noto Sans Symbols"/>
                        <a:buNone/>
                      </a:pPr>
                      <a:r>
                        <a:rPr b="1" i="0" lang="ko-KR" sz="1600" u="none" cap="none" strike="noStrike">
                          <a:solidFill>
                            <a:srgbClr val="3A3838"/>
                          </a:solidFill>
                          <a:latin typeface="Arial"/>
                          <a:ea typeface="Arial"/>
                          <a:cs typeface="Arial"/>
                          <a:sym typeface="Arial"/>
                        </a:rPr>
                        <a:t>▶ </a:t>
                      </a:r>
                      <a:r>
                        <a:rPr i="0" lang="ko-KR" sz="1600" u="none" cap="none" strike="noStrike">
                          <a:solidFill>
                            <a:srgbClr val="3A3838"/>
                          </a:solidFill>
                          <a:latin typeface="Arial"/>
                          <a:ea typeface="Arial"/>
                          <a:cs typeface="Arial"/>
                          <a:sym typeface="Arial"/>
                        </a:rPr>
                        <a:t>baseline 기반으로 한 모델 제작</a:t>
                      </a:r>
                      <a:endParaRPr i="0" sz="1600" u="none" cap="none" strike="noStrike">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582575">
                <a:tc>
                  <a:txBody>
                    <a:bodyPr/>
                    <a:lstStyle/>
                    <a:p>
                      <a:pPr indent="0" lvl="0" marL="0" marR="0" rtl="0" algn="ctr">
                        <a:lnSpc>
                          <a:spcPct val="100000"/>
                        </a:lnSpc>
                        <a:spcBef>
                          <a:spcPts val="0"/>
                        </a:spcBef>
                        <a:spcAft>
                          <a:spcPts val="0"/>
                        </a:spcAft>
                        <a:buClr>
                          <a:schemeClr val="dk1"/>
                        </a:buClr>
                        <a:buSzPts val="1800"/>
                        <a:buFont typeface="Calibri"/>
                        <a:buNone/>
                      </a:pPr>
                      <a:r>
                        <a:t/>
                      </a:r>
                      <a:endParaRPr b="0" i="1" sz="1800" u="none" cap="none" strike="noStrike">
                        <a:solidFill>
                          <a:srgbClr val="3A3838"/>
                        </a:solidFill>
                        <a:latin typeface="Calibri"/>
                        <a:ea typeface="Calibri"/>
                        <a:cs typeface="Calibri"/>
                        <a:sym typeface="Calibri"/>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Noto Sans Symbols"/>
                        <a:buNone/>
                      </a:pPr>
                      <a:r>
                        <a:t/>
                      </a:r>
                      <a:endParaRPr b="0" i="1" sz="1600" u="none" cap="none" strike="noStrike">
                        <a:solidFill>
                          <a:srgbClr val="3A3838"/>
                        </a:solidFill>
                        <a:latin typeface="Malgun Gothic"/>
                        <a:ea typeface="Malgun Gothic"/>
                        <a:cs typeface="Malgun Gothic"/>
                        <a:sym typeface="Malgun Gothic"/>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Noto Sans Symbols"/>
                        <a:buNone/>
                      </a:pPr>
                      <a:r>
                        <a:t/>
                      </a:r>
                      <a:endParaRPr b="0" i="1" sz="1600" u="none" cap="none" strike="noStrike">
                        <a:solidFill>
                          <a:srgbClr val="3A3838"/>
                        </a:solidFill>
                        <a:latin typeface="Malgun Gothic"/>
                        <a:ea typeface="Malgun Gothic"/>
                        <a:cs typeface="Malgun Gothic"/>
                        <a:sym typeface="Malgun Gothic"/>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15" name="Google Shape;115;p5"/>
          <p:cNvGraphicFramePr/>
          <p:nvPr/>
        </p:nvGraphicFramePr>
        <p:xfrm>
          <a:off x="1271452" y="3933882"/>
          <a:ext cx="3000000" cy="3000000"/>
        </p:xfrm>
        <a:graphic>
          <a:graphicData uri="http://schemas.openxmlformats.org/drawingml/2006/table">
            <a:tbl>
              <a:tblPr bandRow="1" firstRow="1">
                <a:noFill/>
                <a:tableStyleId>{30285FD6-1FEC-4DCB-BCDB-531B569EB170}</a:tableStyleId>
              </a:tblPr>
              <a:tblGrid>
                <a:gridCol w="2016225"/>
                <a:gridCol w="1584175"/>
                <a:gridCol w="6048675"/>
              </a:tblGrid>
              <a:tr h="1095325">
                <a:tc>
                  <a:txBody>
                    <a:bodyPr/>
                    <a:lstStyle/>
                    <a:p>
                      <a:pPr indent="0" lvl="0" marL="0" marR="0" rtl="0" algn="ctr">
                        <a:lnSpc>
                          <a:spcPct val="100000"/>
                        </a:lnSpc>
                        <a:spcBef>
                          <a:spcPts val="0"/>
                        </a:spcBef>
                        <a:spcAft>
                          <a:spcPts val="0"/>
                        </a:spcAft>
                        <a:buClr>
                          <a:srgbClr val="000000"/>
                        </a:buClr>
                        <a:buSzPts val="1600"/>
                        <a:buFont typeface="Arial"/>
                        <a:buNone/>
                      </a:pPr>
                      <a:r>
                        <a:rPr b="0" lang="ko-KR" sz="1600">
                          <a:solidFill>
                            <a:srgbClr val="3A3838"/>
                          </a:solidFill>
                        </a:rPr>
                        <a:t>정현석</a:t>
                      </a:r>
                      <a:endParaRPr b="0" i="0" sz="1800" u="none" cap="none" strike="noStrike">
                        <a:solidFill>
                          <a:srgbClr val="3A3838"/>
                        </a:solidFil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50000"/>
                        </a:lnSpc>
                        <a:spcBef>
                          <a:spcPts val="0"/>
                        </a:spcBef>
                        <a:spcAft>
                          <a:spcPts val="0"/>
                        </a:spcAft>
                        <a:buClr>
                          <a:srgbClr val="3A3838"/>
                        </a:buClr>
                        <a:buSzPts val="1600"/>
                        <a:buFont typeface="Noto Sans Symbols"/>
                        <a:buNone/>
                      </a:pPr>
                      <a:r>
                        <a:t/>
                      </a:r>
                      <a:endParaRPr i="1" sz="1600" u="none" cap="none" strike="noStrike">
                        <a:solidFill>
                          <a:srgbClr val="3A3838"/>
                        </a:solidFill>
                        <a:latin typeface="Calibri"/>
                        <a:ea typeface="Calibri"/>
                        <a:cs typeface="Calibri"/>
                        <a:sym typeface="Calibri"/>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50000"/>
                        </a:lnSpc>
                        <a:spcBef>
                          <a:spcPts val="0"/>
                        </a:spcBef>
                        <a:spcAft>
                          <a:spcPts val="0"/>
                        </a:spcAft>
                        <a:buClr>
                          <a:srgbClr val="3A3838"/>
                        </a:buClr>
                        <a:buSzPts val="1600"/>
                        <a:buFont typeface="Noto Sans Symbols"/>
                        <a:buNone/>
                      </a:pPr>
                      <a:r>
                        <a:rPr b="0" lang="ko-KR" sz="1600" u="none" cap="none" strike="noStrike">
                          <a:solidFill>
                            <a:srgbClr val="3A3838"/>
                          </a:solidFill>
                          <a:latin typeface="Arial"/>
                          <a:ea typeface="Arial"/>
                          <a:cs typeface="Arial"/>
                          <a:sym typeface="Arial"/>
                        </a:rPr>
                        <a:t>▶ </a:t>
                      </a:r>
                      <a:r>
                        <a:rPr b="0" i="0" lang="ko-KR" sz="1600" u="none" cap="none" strike="noStrike">
                          <a:solidFill>
                            <a:srgbClr val="3A3838"/>
                          </a:solidFill>
                          <a:latin typeface="Arial"/>
                          <a:ea typeface="Arial"/>
                          <a:cs typeface="Arial"/>
                          <a:sym typeface="Arial"/>
                        </a:rPr>
                        <a:t>데이터 전처리</a:t>
                      </a:r>
                      <a:endParaRPr b="0" i="0" sz="1400" u="none" cap="none" strike="noStrike">
                        <a:latin typeface="Arial"/>
                        <a:ea typeface="Arial"/>
                        <a:cs typeface="Arial"/>
                        <a:sym typeface="Arial"/>
                      </a:endParaRPr>
                    </a:p>
                    <a:p>
                      <a:pPr indent="0" lvl="0" marL="0" marR="0" rtl="0" algn="l">
                        <a:lnSpc>
                          <a:spcPct val="150000"/>
                        </a:lnSpc>
                        <a:spcBef>
                          <a:spcPts val="0"/>
                        </a:spcBef>
                        <a:spcAft>
                          <a:spcPts val="0"/>
                        </a:spcAft>
                        <a:buClr>
                          <a:srgbClr val="3A3838"/>
                        </a:buClr>
                        <a:buSzPts val="1600"/>
                        <a:buFont typeface="Noto Sans Symbols"/>
                        <a:buNone/>
                      </a:pPr>
                      <a:r>
                        <a:rPr b="0" i="0" lang="ko-KR" sz="1600" u="none" cap="none" strike="noStrike">
                          <a:solidFill>
                            <a:srgbClr val="3A3838"/>
                          </a:solidFill>
                          <a:latin typeface="Arial"/>
                          <a:ea typeface="Arial"/>
                          <a:cs typeface="Arial"/>
                          <a:sym typeface="Arial"/>
                        </a:rPr>
                        <a:t>▶ 데이터 증강</a:t>
                      </a:r>
                      <a:endParaRPr b="0" i="0" sz="1600" u="none" cap="none" strike="noStrike">
                        <a:solidFill>
                          <a:srgbClr val="3A3838"/>
                        </a:solidFill>
                        <a:latin typeface="Arial"/>
                        <a:ea typeface="Arial"/>
                        <a:cs typeface="Arial"/>
                        <a:sym typeface="Arial"/>
                      </a:endParaRPr>
                    </a:p>
                    <a:p>
                      <a:pPr indent="0" lvl="0" marL="0" marR="0" rtl="0" algn="l">
                        <a:lnSpc>
                          <a:spcPct val="150000"/>
                        </a:lnSpc>
                        <a:spcBef>
                          <a:spcPts val="0"/>
                        </a:spcBef>
                        <a:spcAft>
                          <a:spcPts val="0"/>
                        </a:spcAft>
                        <a:buClr>
                          <a:srgbClr val="3A3838"/>
                        </a:buClr>
                        <a:buSzPts val="1600"/>
                        <a:buFont typeface="Noto Sans Symbols"/>
                        <a:buNone/>
                      </a:pPr>
                      <a:r>
                        <a:rPr b="0" i="0" lang="ko-KR" sz="1600" u="none" cap="none" strike="noStrike">
                          <a:solidFill>
                            <a:srgbClr val="3A3838"/>
                          </a:solidFill>
                          <a:latin typeface="Arial"/>
                          <a:ea typeface="Arial"/>
                          <a:cs typeface="Arial"/>
                          <a:sym typeface="Arial"/>
                        </a:rPr>
                        <a:t>▶ </a:t>
                      </a:r>
                      <a:r>
                        <a:rPr b="0" lang="ko-KR" sz="1600">
                          <a:solidFill>
                            <a:srgbClr val="3A3838"/>
                          </a:solidFill>
                          <a:latin typeface="Arial"/>
                          <a:ea typeface="Arial"/>
                          <a:cs typeface="Arial"/>
                          <a:sym typeface="Arial"/>
                        </a:rPr>
                        <a:t>모델 선정</a:t>
                      </a:r>
                      <a:endParaRPr b="0" i="0" sz="1600" u="none" cap="none" strike="noStrike">
                        <a:solidFill>
                          <a:srgbClr val="3A3838"/>
                        </a:solidFill>
                        <a:latin typeface="Arial"/>
                        <a:ea typeface="Arial"/>
                        <a:cs typeface="Arial"/>
                        <a:sym typeface="Arial"/>
                      </a:endParaRPr>
                    </a:p>
                    <a:p>
                      <a:pPr indent="0" lvl="0" marL="0" marR="0" rtl="0" algn="l">
                        <a:lnSpc>
                          <a:spcPct val="150000"/>
                        </a:lnSpc>
                        <a:spcBef>
                          <a:spcPts val="0"/>
                        </a:spcBef>
                        <a:spcAft>
                          <a:spcPts val="0"/>
                        </a:spcAft>
                        <a:buClr>
                          <a:srgbClr val="3A3838"/>
                        </a:buClr>
                        <a:buSzPts val="1600"/>
                        <a:buFont typeface="Noto Sans Symbols"/>
                        <a:buNone/>
                      </a:pPr>
                      <a:r>
                        <a:rPr b="0" i="0" lang="ko-KR" sz="1600" u="none" cap="none" strike="noStrike">
                          <a:solidFill>
                            <a:srgbClr val="3A3838"/>
                          </a:solidFill>
                          <a:latin typeface="Arial"/>
                          <a:ea typeface="Arial"/>
                          <a:cs typeface="Arial"/>
                          <a:sym typeface="Arial"/>
                        </a:rPr>
                        <a:t>▶ </a:t>
                      </a:r>
                      <a:r>
                        <a:rPr b="0" lang="ko-KR" sz="1600">
                          <a:solidFill>
                            <a:srgbClr val="3A3838"/>
                          </a:solidFill>
                          <a:latin typeface="Arial"/>
                          <a:ea typeface="Arial"/>
                          <a:cs typeface="Arial"/>
                          <a:sym typeface="Arial"/>
                        </a:rPr>
                        <a:t>높은 스코어로 제작된 모델 기반 수정 제작</a:t>
                      </a:r>
                      <a:endParaRPr b="0" i="0" sz="1600" u="none" cap="none" strike="noStrike">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119" name="Shape 119"/>
        <p:cNvGrpSpPr/>
        <p:nvPr/>
      </p:nvGrpSpPr>
      <p:grpSpPr>
        <a:xfrm>
          <a:off x="0" y="0"/>
          <a:ext cx="0" cy="0"/>
          <a:chOff x="0" y="0"/>
          <a:chExt cx="0" cy="0"/>
        </a:xfrm>
      </p:grpSpPr>
      <p:sp>
        <p:nvSpPr>
          <p:cNvPr id="120" name="Google Shape;120;g22f6c7e84cf_1_19"/>
          <p:cNvSpPr/>
          <p:nvPr/>
        </p:nvSpPr>
        <p:spPr>
          <a:xfrm>
            <a:off x="219014" y="200058"/>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g22f6c7e84cf_1_19"/>
          <p:cNvSpPr txBox="1"/>
          <p:nvPr/>
        </p:nvSpPr>
        <p:spPr>
          <a:xfrm>
            <a:off x="255958" y="197876"/>
            <a:ext cx="1160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02</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cxnSp>
        <p:nvCxnSpPr>
          <p:cNvPr id="122" name="Google Shape;122;g22f6c7e84cf_1_19"/>
          <p:cNvCxnSpPr/>
          <p:nvPr/>
        </p:nvCxnSpPr>
        <p:spPr>
          <a:xfrm>
            <a:off x="5375920" y="790307"/>
            <a:ext cx="6512100" cy="0"/>
          </a:xfrm>
          <a:prstGeom prst="straightConnector1">
            <a:avLst/>
          </a:prstGeom>
          <a:noFill/>
          <a:ln cap="flat" cmpd="sng" w="12700">
            <a:solidFill>
              <a:srgbClr val="7F7F7F"/>
            </a:solidFill>
            <a:prstDash val="solid"/>
            <a:miter lim="800000"/>
            <a:headEnd len="sm" w="sm" type="none"/>
            <a:tailEnd len="sm" w="sm" type="none"/>
          </a:ln>
        </p:spPr>
      </p:cxnSp>
      <p:sp>
        <p:nvSpPr>
          <p:cNvPr id="123" name="Google Shape;123;g22f6c7e84cf_1_19"/>
          <p:cNvSpPr txBox="1"/>
          <p:nvPr/>
        </p:nvSpPr>
        <p:spPr>
          <a:xfrm>
            <a:off x="1271464" y="602712"/>
            <a:ext cx="3878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2. 프로젝트 구성</a:t>
            </a:r>
            <a:endParaRPr b="0" i="0" sz="1400" u="none" cap="none" strike="noStrike">
              <a:solidFill>
                <a:srgbClr val="000000"/>
              </a:solidFill>
              <a:latin typeface="Arial"/>
              <a:ea typeface="Arial"/>
              <a:cs typeface="Arial"/>
              <a:sym typeface="Arial"/>
            </a:endParaRPr>
          </a:p>
        </p:txBody>
      </p:sp>
      <p:sp>
        <p:nvSpPr>
          <p:cNvPr id="124" name="Google Shape;124;g22f6c7e84cf_1_19"/>
          <p:cNvSpPr txBox="1"/>
          <p:nvPr/>
        </p:nvSpPr>
        <p:spPr>
          <a:xfrm>
            <a:off x="645934" y="1160748"/>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125" name="Google Shape;125;g22f6c7e84cf_1_19"/>
          <p:cNvSpPr txBox="1"/>
          <p:nvPr/>
        </p:nvSpPr>
        <p:spPr>
          <a:xfrm>
            <a:off x="1149919" y="1262125"/>
            <a:ext cx="2852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[프로젝트 구성]</a:t>
            </a:r>
            <a:endParaRPr b="0" i="0" sz="1400" u="none" cap="none" strike="noStrike">
              <a:solidFill>
                <a:srgbClr val="000000"/>
              </a:solidFill>
              <a:latin typeface="Arial"/>
              <a:ea typeface="Arial"/>
              <a:cs typeface="Arial"/>
              <a:sym typeface="Arial"/>
            </a:endParaRPr>
          </a:p>
        </p:txBody>
      </p:sp>
      <p:graphicFrame>
        <p:nvGraphicFramePr>
          <p:cNvPr id="126" name="Google Shape;126;g22f6c7e84cf_1_19"/>
          <p:cNvGraphicFramePr/>
          <p:nvPr/>
        </p:nvGraphicFramePr>
        <p:xfrm>
          <a:off x="1263077" y="1987682"/>
          <a:ext cx="3000000" cy="3000000"/>
        </p:xfrm>
        <a:graphic>
          <a:graphicData uri="http://schemas.openxmlformats.org/drawingml/2006/table">
            <a:tbl>
              <a:tblPr bandRow="1" firstRow="1">
                <a:noFill/>
                <a:tableStyleId>{30285FD6-1FEC-4DCB-BCDB-531B569EB170}</a:tableStyleId>
              </a:tblPr>
              <a:tblGrid>
                <a:gridCol w="2016225"/>
                <a:gridCol w="1584175"/>
                <a:gridCol w="6048675"/>
              </a:tblGrid>
              <a:tr h="273700">
                <a:tc>
                  <a:txBody>
                    <a:bodyPr/>
                    <a:lstStyle/>
                    <a:p>
                      <a:pPr indent="0" lvl="0" marL="0" marR="0" rtl="0" algn="ctr">
                        <a:lnSpc>
                          <a:spcPct val="100000"/>
                        </a:lnSpc>
                        <a:spcBef>
                          <a:spcPts val="0"/>
                        </a:spcBef>
                        <a:spcAft>
                          <a:spcPts val="0"/>
                        </a:spcAft>
                        <a:buClr>
                          <a:srgbClr val="000000"/>
                        </a:buClr>
                        <a:buSzPts val="1800"/>
                        <a:buFont typeface="Arial"/>
                        <a:buNone/>
                      </a:pPr>
                      <a:r>
                        <a:rPr lang="ko-KR" sz="1800" u="none" cap="none" strike="noStrike"/>
                        <a:t>훈련생</a:t>
                      </a:r>
                      <a:endParaRPr sz="1800" u="none" cap="none" strike="noStrike"/>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F3F3F"/>
                    </a:solidFill>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F3F3F"/>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ko-KR" sz="1800" u="none" cap="none" strike="noStrike"/>
                        <a:t>담당 업무</a:t>
                      </a:r>
                      <a:endParaRPr sz="1800" u="none" cap="none" strike="noStrike"/>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F3F3F"/>
                    </a:solidFill>
                  </a:tcPr>
                </a:tc>
              </a:tr>
              <a:tr h="582575">
                <a:tc>
                  <a:txBody>
                    <a:bodyPr/>
                    <a:lstStyle/>
                    <a:p>
                      <a:pPr indent="0" lvl="0" marL="0" marR="0" rtl="0" algn="ctr">
                        <a:lnSpc>
                          <a:spcPct val="100000"/>
                        </a:lnSpc>
                        <a:spcBef>
                          <a:spcPts val="0"/>
                        </a:spcBef>
                        <a:spcAft>
                          <a:spcPts val="0"/>
                        </a:spcAft>
                        <a:buClr>
                          <a:srgbClr val="000000"/>
                        </a:buClr>
                        <a:buSzPts val="1600"/>
                        <a:buFont typeface="Arial"/>
                        <a:buNone/>
                      </a:pPr>
                      <a:r>
                        <a:rPr lang="ko-KR" sz="1600">
                          <a:solidFill>
                            <a:srgbClr val="3A3838"/>
                          </a:solidFill>
                        </a:rPr>
                        <a:t>조예진</a:t>
                      </a:r>
                      <a:endParaRPr b="0" i="0" sz="1800" u="none" cap="none" strike="noStrike">
                        <a:solidFill>
                          <a:srgbClr val="3A3838"/>
                        </a:solidFil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50000"/>
                        </a:lnSpc>
                        <a:spcBef>
                          <a:spcPts val="0"/>
                        </a:spcBef>
                        <a:spcAft>
                          <a:spcPts val="0"/>
                        </a:spcAft>
                        <a:buClr>
                          <a:srgbClr val="3A3838"/>
                        </a:buClr>
                        <a:buSzPts val="1600"/>
                        <a:buFont typeface="Noto Sans Symbols"/>
                        <a:buNone/>
                      </a:pPr>
                      <a:r>
                        <a:t/>
                      </a:r>
                      <a:endParaRPr i="1" sz="1600" u="none" cap="none" strike="noStrike">
                        <a:solidFill>
                          <a:srgbClr val="3A3838"/>
                        </a:solidFill>
                        <a:latin typeface="Calibri"/>
                        <a:ea typeface="Calibri"/>
                        <a:cs typeface="Calibri"/>
                        <a:sym typeface="Calibri"/>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50000"/>
                        </a:lnSpc>
                        <a:spcBef>
                          <a:spcPts val="0"/>
                        </a:spcBef>
                        <a:spcAft>
                          <a:spcPts val="0"/>
                        </a:spcAft>
                        <a:buClr>
                          <a:srgbClr val="3A3838"/>
                        </a:buClr>
                        <a:buSzPts val="1600"/>
                        <a:buFont typeface="Noto Sans Symbols"/>
                        <a:buNone/>
                      </a:pPr>
                      <a:r>
                        <a:rPr b="1" lang="ko-KR" sz="1600" u="none" cap="none" strike="noStrike">
                          <a:solidFill>
                            <a:srgbClr val="3A3838"/>
                          </a:solidFill>
                          <a:latin typeface="Arial"/>
                          <a:ea typeface="Arial"/>
                          <a:cs typeface="Arial"/>
                          <a:sym typeface="Arial"/>
                        </a:rPr>
                        <a:t>▶ </a:t>
                      </a:r>
                      <a:r>
                        <a:rPr i="0" lang="ko-KR" sz="1600" u="none" cap="none" strike="noStrike">
                          <a:solidFill>
                            <a:srgbClr val="3A3838"/>
                          </a:solidFill>
                          <a:latin typeface="Arial"/>
                          <a:ea typeface="Arial"/>
                          <a:cs typeface="Arial"/>
                          <a:sym typeface="Arial"/>
                        </a:rPr>
                        <a:t>데이터 전처리</a:t>
                      </a:r>
                      <a:endParaRPr i="0" sz="1400" u="none" cap="none" strike="noStrike">
                        <a:latin typeface="Arial"/>
                        <a:ea typeface="Arial"/>
                        <a:cs typeface="Arial"/>
                        <a:sym typeface="Arial"/>
                      </a:endParaRPr>
                    </a:p>
                    <a:p>
                      <a:pPr indent="0" lvl="0" marL="0" marR="0" rtl="0" algn="l">
                        <a:lnSpc>
                          <a:spcPct val="150000"/>
                        </a:lnSpc>
                        <a:spcBef>
                          <a:spcPts val="0"/>
                        </a:spcBef>
                        <a:spcAft>
                          <a:spcPts val="0"/>
                        </a:spcAft>
                        <a:buClr>
                          <a:srgbClr val="3A3838"/>
                        </a:buClr>
                        <a:buSzPts val="1600"/>
                        <a:buFont typeface="Noto Sans Symbols"/>
                        <a:buNone/>
                      </a:pPr>
                      <a:r>
                        <a:rPr b="1" i="0" lang="ko-KR" sz="1600" u="none" cap="none" strike="noStrike">
                          <a:solidFill>
                            <a:srgbClr val="3A3838"/>
                          </a:solidFill>
                          <a:latin typeface="Arial"/>
                          <a:ea typeface="Arial"/>
                          <a:cs typeface="Arial"/>
                          <a:sym typeface="Arial"/>
                        </a:rPr>
                        <a:t>▶ </a:t>
                      </a:r>
                      <a:r>
                        <a:rPr i="0" lang="ko-KR" sz="1600" u="none" cap="none" strike="noStrike">
                          <a:solidFill>
                            <a:srgbClr val="3A3838"/>
                          </a:solidFill>
                          <a:latin typeface="Arial"/>
                          <a:ea typeface="Arial"/>
                          <a:cs typeface="Arial"/>
                          <a:sym typeface="Arial"/>
                        </a:rPr>
                        <a:t>데이터 증강, under sampling</a:t>
                      </a:r>
                      <a:endParaRPr i="0" sz="1600" u="none" cap="none" strike="noStrike">
                        <a:solidFill>
                          <a:srgbClr val="3A3838"/>
                        </a:solidFill>
                        <a:latin typeface="Arial"/>
                        <a:ea typeface="Arial"/>
                        <a:cs typeface="Arial"/>
                        <a:sym typeface="Arial"/>
                      </a:endParaRPr>
                    </a:p>
                    <a:p>
                      <a:pPr indent="0" lvl="0" marL="0" marR="0" rtl="0" algn="l">
                        <a:lnSpc>
                          <a:spcPct val="150000"/>
                        </a:lnSpc>
                        <a:spcBef>
                          <a:spcPts val="0"/>
                        </a:spcBef>
                        <a:spcAft>
                          <a:spcPts val="0"/>
                        </a:spcAft>
                        <a:buClr>
                          <a:srgbClr val="3A3838"/>
                        </a:buClr>
                        <a:buSzPts val="1600"/>
                        <a:buFont typeface="Noto Sans Symbols"/>
                        <a:buNone/>
                      </a:pPr>
                      <a:r>
                        <a:rPr b="1" i="0" lang="ko-KR" sz="1600" u="none" cap="none" strike="noStrike">
                          <a:solidFill>
                            <a:srgbClr val="3A3838"/>
                          </a:solidFill>
                          <a:latin typeface="Arial"/>
                          <a:ea typeface="Arial"/>
                          <a:cs typeface="Arial"/>
                          <a:sym typeface="Arial"/>
                        </a:rPr>
                        <a:t>▶ </a:t>
                      </a:r>
                      <a:r>
                        <a:rPr lang="ko-KR" sz="1600">
                          <a:solidFill>
                            <a:srgbClr val="3A3838"/>
                          </a:solidFill>
                          <a:latin typeface="Arial"/>
                          <a:ea typeface="Arial"/>
                          <a:cs typeface="Arial"/>
                          <a:sym typeface="Arial"/>
                        </a:rPr>
                        <a:t>모델 선정</a:t>
                      </a:r>
                      <a:endParaRPr i="0" sz="1600" u="none" cap="none" strike="noStrike">
                        <a:solidFill>
                          <a:srgbClr val="3A3838"/>
                        </a:solidFill>
                        <a:latin typeface="Arial"/>
                        <a:ea typeface="Arial"/>
                        <a:cs typeface="Arial"/>
                        <a:sym typeface="Arial"/>
                      </a:endParaRPr>
                    </a:p>
                    <a:p>
                      <a:pPr indent="0" lvl="0" marL="0" marR="0" rtl="0" algn="l">
                        <a:lnSpc>
                          <a:spcPct val="150000"/>
                        </a:lnSpc>
                        <a:spcBef>
                          <a:spcPts val="0"/>
                        </a:spcBef>
                        <a:spcAft>
                          <a:spcPts val="0"/>
                        </a:spcAft>
                        <a:buClr>
                          <a:srgbClr val="3A3838"/>
                        </a:buClr>
                        <a:buSzPts val="1600"/>
                        <a:buFont typeface="Noto Sans Symbols"/>
                        <a:buNone/>
                      </a:pPr>
                      <a:r>
                        <a:rPr b="1" i="0" lang="ko-KR" sz="1600" u="none" cap="none" strike="noStrike">
                          <a:solidFill>
                            <a:srgbClr val="3A3838"/>
                          </a:solidFill>
                          <a:latin typeface="Arial"/>
                          <a:ea typeface="Arial"/>
                          <a:cs typeface="Arial"/>
                          <a:sym typeface="Arial"/>
                        </a:rPr>
                        <a:t>▶ </a:t>
                      </a:r>
                      <a:r>
                        <a:rPr i="0" lang="ko-KR" sz="1600" u="none" cap="none" strike="noStrike">
                          <a:solidFill>
                            <a:srgbClr val="3A3838"/>
                          </a:solidFill>
                          <a:latin typeface="Arial"/>
                          <a:ea typeface="Arial"/>
                          <a:cs typeface="Arial"/>
                          <a:sym typeface="Arial"/>
                        </a:rPr>
                        <a:t>baseline </a:t>
                      </a:r>
                      <a:r>
                        <a:rPr lang="ko-KR" sz="1600">
                          <a:solidFill>
                            <a:srgbClr val="3A3838"/>
                          </a:solidFill>
                          <a:latin typeface="Arial"/>
                          <a:ea typeface="Arial"/>
                          <a:cs typeface="Arial"/>
                          <a:sym typeface="Arial"/>
                        </a:rPr>
                        <a:t>모델 기반</a:t>
                      </a:r>
                      <a:r>
                        <a:rPr i="0" lang="ko-KR" sz="1600" u="none" cap="none" strike="noStrike">
                          <a:solidFill>
                            <a:srgbClr val="3A3838"/>
                          </a:solidFill>
                          <a:latin typeface="Arial"/>
                          <a:ea typeface="Arial"/>
                          <a:cs typeface="Arial"/>
                          <a:sym typeface="Arial"/>
                        </a:rPr>
                        <a:t> </a:t>
                      </a:r>
                      <a:r>
                        <a:rPr lang="ko-KR" sz="1600">
                          <a:solidFill>
                            <a:srgbClr val="3A3838"/>
                          </a:solidFill>
                          <a:latin typeface="Arial"/>
                          <a:ea typeface="Arial"/>
                          <a:cs typeface="Arial"/>
                          <a:sym typeface="Arial"/>
                        </a:rPr>
                        <a:t>수정 작업</a:t>
                      </a:r>
                      <a:endParaRPr i="0" sz="1600" u="none" cap="none" strike="noStrike">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582575">
                <a:tc>
                  <a:txBody>
                    <a:bodyPr/>
                    <a:lstStyle/>
                    <a:p>
                      <a:pPr indent="0" lvl="0" marL="0" marR="0" rtl="0" algn="ctr">
                        <a:lnSpc>
                          <a:spcPct val="100000"/>
                        </a:lnSpc>
                        <a:spcBef>
                          <a:spcPts val="0"/>
                        </a:spcBef>
                        <a:spcAft>
                          <a:spcPts val="0"/>
                        </a:spcAft>
                        <a:buClr>
                          <a:schemeClr val="dk1"/>
                        </a:buClr>
                        <a:buSzPts val="1800"/>
                        <a:buFont typeface="Calibri"/>
                        <a:buNone/>
                      </a:pPr>
                      <a:r>
                        <a:t/>
                      </a:r>
                      <a:endParaRPr b="0" i="1" sz="1800" u="none" cap="none" strike="noStrike">
                        <a:solidFill>
                          <a:srgbClr val="3A3838"/>
                        </a:solidFill>
                        <a:latin typeface="Calibri"/>
                        <a:ea typeface="Calibri"/>
                        <a:cs typeface="Calibri"/>
                        <a:sym typeface="Calibri"/>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Noto Sans Symbols"/>
                        <a:buNone/>
                      </a:pPr>
                      <a:r>
                        <a:t/>
                      </a:r>
                      <a:endParaRPr b="0" i="1" sz="1600" u="none" cap="none" strike="noStrike">
                        <a:solidFill>
                          <a:srgbClr val="3A3838"/>
                        </a:solidFill>
                        <a:latin typeface="Malgun Gothic"/>
                        <a:ea typeface="Malgun Gothic"/>
                        <a:cs typeface="Malgun Gothic"/>
                        <a:sym typeface="Malgun Gothic"/>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Noto Sans Symbols"/>
                        <a:buNone/>
                      </a:pPr>
                      <a:r>
                        <a:t/>
                      </a:r>
                      <a:endParaRPr b="0" i="1" sz="1600" u="none" cap="none" strike="noStrike">
                        <a:solidFill>
                          <a:srgbClr val="3A3838"/>
                        </a:solidFill>
                        <a:latin typeface="Malgun Gothic"/>
                        <a:ea typeface="Malgun Gothic"/>
                        <a:cs typeface="Malgun Gothic"/>
                        <a:sym typeface="Malgun Gothic"/>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27" name="Google Shape;127;g22f6c7e84cf_1_19"/>
          <p:cNvGraphicFramePr/>
          <p:nvPr/>
        </p:nvGraphicFramePr>
        <p:xfrm>
          <a:off x="1271452" y="3933882"/>
          <a:ext cx="3000000" cy="3000000"/>
        </p:xfrm>
        <a:graphic>
          <a:graphicData uri="http://schemas.openxmlformats.org/drawingml/2006/table">
            <a:tbl>
              <a:tblPr bandRow="1" firstRow="1">
                <a:noFill/>
                <a:tableStyleId>{30285FD6-1FEC-4DCB-BCDB-531B569EB170}</a:tableStyleId>
              </a:tblPr>
              <a:tblGrid>
                <a:gridCol w="2016225"/>
                <a:gridCol w="1584175"/>
                <a:gridCol w="6048675"/>
              </a:tblGrid>
              <a:tr h="1282475">
                <a:tc>
                  <a:txBody>
                    <a:bodyPr/>
                    <a:lstStyle/>
                    <a:p>
                      <a:pPr indent="0" lvl="0" marL="0" marR="0" rtl="0" algn="ctr">
                        <a:lnSpc>
                          <a:spcPct val="100000"/>
                        </a:lnSpc>
                        <a:spcBef>
                          <a:spcPts val="0"/>
                        </a:spcBef>
                        <a:spcAft>
                          <a:spcPts val="0"/>
                        </a:spcAft>
                        <a:buClr>
                          <a:srgbClr val="000000"/>
                        </a:buClr>
                        <a:buSzPts val="1600"/>
                        <a:buFont typeface="Arial"/>
                        <a:buNone/>
                      </a:pPr>
                      <a:r>
                        <a:rPr b="0" lang="ko-KR" sz="1600">
                          <a:solidFill>
                            <a:srgbClr val="3A3838"/>
                          </a:solidFill>
                        </a:rPr>
                        <a:t>황윤상</a:t>
                      </a:r>
                      <a:endParaRPr b="0" i="0" sz="1800" u="none" cap="none" strike="noStrike">
                        <a:solidFill>
                          <a:srgbClr val="3A3838"/>
                        </a:solidFil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50000"/>
                        </a:lnSpc>
                        <a:spcBef>
                          <a:spcPts val="0"/>
                        </a:spcBef>
                        <a:spcAft>
                          <a:spcPts val="0"/>
                        </a:spcAft>
                        <a:buClr>
                          <a:srgbClr val="3A3838"/>
                        </a:buClr>
                        <a:buSzPts val="1600"/>
                        <a:buFont typeface="Noto Sans Symbols"/>
                        <a:buNone/>
                      </a:pPr>
                      <a:r>
                        <a:t/>
                      </a:r>
                      <a:endParaRPr i="1" sz="1600" u="none" cap="none" strike="noStrike">
                        <a:solidFill>
                          <a:srgbClr val="3A3838"/>
                        </a:solidFill>
                        <a:latin typeface="Calibri"/>
                        <a:ea typeface="Calibri"/>
                        <a:cs typeface="Calibri"/>
                        <a:sym typeface="Calibri"/>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50000"/>
                        </a:lnSpc>
                        <a:spcBef>
                          <a:spcPts val="0"/>
                        </a:spcBef>
                        <a:spcAft>
                          <a:spcPts val="0"/>
                        </a:spcAft>
                        <a:buClr>
                          <a:srgbClr val="3A3838"/>
                        </a:buClr>
                        <a:buSzPts val="1600"/>
                        <a:buFont typeface="Noto Sans Symbols"/>
                        <a:buNone/>
                      </a:pPr>
                      <a:r>
                        <a:rPr b="0" lang="ko-KR" sz="1600" u="none" cap="none" strike="noStrike">
                          <a:solidFill>
                            <a:srgbClr val="3A3838"/>
                          </a:solidFill>
                          <a:latin typeface="Arial"/>
                          <a:ea typeface="Arial"/>
                          <a:cs typeface="Arial"/>
                          <a:sym typeface="Arial"/>
                        </a:rPr>
                        <a:t>▶ </a:t>
                      </a:r>
                      <a:r>
                        <a:rPr b="0" lang="ko-KR" sz="1600">
                          <a:solidFill>
                            <a:srgbClr val="3A3838"/>
                          </a:solidFill>
                          <a:latin typeface="Arial"/>
                          <a:ea typeface="Arial"/>
                          <a:cs typeface="Arial"/>
                          <a:sym typeface="Arial"/>
                        </a:rPr>
                        <a:t>데이터 전처리</a:t>
                      </a:r>
                      <a:endParaRPr b="0" sz="1600">
                        <a:solidFill>
                          <a:srgbClr val="3A3838"/>
                        </a:solidFill>
                        <a:latin typeface="Arial"/>
                        <a:ea typeface="Arial"/>
                        <a:cs typeface="Arial"/>
                        <a:sym typeface="Arial"/>
                      </a:endParaRPr>
                    </a:p>
                    <a:p>
                      <a:pPr indent="0" lvl="0" marL="0" rtl="0" algn="l">
                        <a:lnSpc>
                          <a:spcPct val="150000"/>
                        </a:lnSpc>
                        <a:spcBef>
                          <a:spcPts val="0"/>
                        </a:spcBef>
                        <a:spcAft>
                          <a:spcPts val="0"/>
                        </a:spcAft>
                        <a:buNone/>
                      </a:pPr>
                      <a:r>
                        <a:rPr b="0" lang="ko-KR" sz="1600">
                          <a:solidFill>
                            <a:srgbClr val="3A3838"/>
                          </a:solidFill>
                          <a:latin typeface="Arial"/>
                          <a:ea typeface="Arial"/>
                          <a:cs typeface="Arial"/>
                          <a:sym typeface="Arial"/>
                        </a:rPr>
                        <a:t>▶ baseline 모델에 대한 이해</a:t>
                      </a:r>
                      <a:endParaRPr b="0" sz="1600">
                        <a:solidFill>
                          <a:srgbClr val="3A3838"/>
                        </a:solidFill>
                        <a:latin typeface="Arial"/>
                        <a:ea typeface="Arial"/>
                        <a:cs typeface="Arial"/>
                        <a:sym typeface="Arial"/>
                      </a:endParaRPr>
                    </a:p>
                    <a:p>
                      <a:pPr indent="0" lvl="0" marL="0" rtl="0" algn="l">
                        <a:lnSpc>
                          <a:spcPct val="150000"/>
                        </a:lnSpc>
                        <a:spcBef>
                          <a:spcPts val="0"/>
                        </a:spcBef>
                        <a:spcAft>
                          <a:spcPts val="0"/>
                        </a:spcAft>
                        <a:buNone/>
                      </a:pPr>
                      <a:r>
                        <a:rPr lang="ko-KR" sz="1600">
                          <a:solidFill>
                            <a:srgbClr val="3A3838"/>
                          </a:solidFill>
                          <a:latin typeface="Arial"/>
                          <a:ea typeface="Arial"/>
                          <a:cs typeface="Arial"/>
                          <a:sym typeface="Arial"/>
                        </a:rPr>
                        <a:t>▶ </a:t>
                      </a:r>
                      <a:r>
                        <a:rPr b="0" lang="ko-KR" sz="1600">
                          <a:solidFill>
                            <a:srgbClr val="3A3838"/>
                          </a:solidFill>
                          <a:latin typeface="Arial"/>
                          <a:ea typeface="Arial"/>
                          <a:cs typeface="Arial"/>
                          <a:sym typeface="Arial"/>
                        </a:rPr>
                        <a:t>Roberta-large 모델 파악 및 제작</a:t>
                      </a:r>
                      <a:endParaRPr b="0" sz="1600">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131" name="Shape 131"/>
        <p:cNvGrpSpPr/>
        <p:nvPr/>
      </p:nvGrpSpPr>
      <p:grpSpPr>
        <a:xfrm>
          <a:off x="0" y="0"/>
          <a:ext cx="0" cy="0"/>
          <a:chOff x="0" y="0"/>
          <a:chExt cx="0" cy="0"/>
        </a:xfrm>
      </p:grpSpPr>
      <p:sp>
        <p:nvSpPr>
          <p:cNvPr id="132" name="Google Shape;132;p1"/>
          <p:cNvSpPr/>
          <p:nvPr/>
        </p:nvSpPr>
        <p:spPr>
          <a:xfrm>
            <a:off x="219014" y="200058"/>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3" name="Google Shape;133;p1"/>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134" name="Google Shape;134;p1"/>
          <p:cNvSpPr txBox="1"/>
          <p:nvPr/>
        </p:nvSpPr>
        <p:spPr>
          <a:xfrm>
            <a:off x="1065793" y="564664"/>
            <a:ext cx="4576450"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135" name="Google Shape;135;p1"/>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pic>
        <p:nvPicPr>
          <p:cNvPr id="136" name="Google Shape;136;p1"/>
          <p:cNvPicPr preferRelativeResize="0"/>
          <p:nvPr/>
        </p:nvPicPr>
        <p:blipFill rotWithShape="1">
          <a:blip r:embed="rId3">
            <a:alphaModFix/>
          </a:blip>
          <a:srcRect b="0" l="0" r="0" t="0"/>
          <a:stretch/>
        </p:blipFill>
        <p:spPr>
          <a:xfrm>
            <a:off x="1313797" y="2042766"/>
            <a:ext cx="9496425" cy="3429000"/>
          </a:xfrm>
          <a:prstGeom prst="rect">
            <a:avLst/>
          </a:prstGeom>
          <a:noFill/>
          <a:ln cap="flat" cmpd="sng" w="9525">
            <a:solidFill>
              <a:srgbClr val="465B65"/>
            </a:solidFill>
            <a:prstDash val="solid"/>
            <a:round/>
            <a:headEnd len="sm" w="sm" type="none"/>
            <a:tailEnd len="sm" w="sm" type="none"/>
          </a:ln>
        </p:spPr>
      </p:pic>
      <p:sp>
        <p:nvSpPr>
          <p:cNvPr id="137" name="Google Shape;137;p1"/>
          <p:cNvSpPr txBox="1"/>
          <p:nvPr/>
        </p:nvSpPr>
        <p:spPr>
          <a:xfrm>
            <a:off x="645934" y="1160748"/>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138" name="Google Shape;138;p1"/>
          <p:cNvSpPr txBox="1"/>
          <p:nvPr/>
        </p:nvSpPr>
        <p:spPr>
          <a:xfrm>
            <a:off x="1149919" y="1262125"/>
            <a:ext cx="2852400" cy="3693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Clr>
                <a:srgbClr val="000000"/>
              </a:buClr>
              <a:buFont typeface="Arial"/>
              <a:buNone/>
            </a:pPr>
            <a:r>
              <a:rPr b="1" lang="ko-KR" sz="1800">
                <a:solidFill>
                  <a:srgbClr val="3A3838"/>
                </a:solidFill>
                <a:latin typeface="Calibri"/>
                <a:ea typeface="Calibri"/>
                <a:cs typeface="Calibri"/>
                <a:sym typeface="Calibri"/>
              </a:rPr>
              <a:t>[EDA] - 데이터 세트 분석</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142" name="Shape 142"/>
        <p:cNvGrpSpPr/>
        <p:nvPr/>
      </p:nvGrpSpPr>
      <p:grpSpPr>
        <a:xfrm>
          <a:off x="0" y="0"/>
          <a:ext cx="0" cy="0"/>
          <a:chOff x="0" y="0"/>
          <a:chExt cx="0" cy="0"/>
        </a:xfrm>
      </p:grpSpPr>
      <p:sp>
        <p:nvSpPr>
          <p:cNvPr id="143" name="Google Shape;143;g22f74ed93fc_1_0"/>
          <p:cNvSpPr/>
          <p:nvPr/>
        </p:nvSpPr>
        <p:spPr>
          <a:xfrm>
            <a:off x="219014" y="200058"/>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4" name="Google Shape;144;g22f74ed93fc_1_0"/>
          <p:cNvSpPr txBox="1"/>
          <p:nvPr/>
        </p:nvSpPr>
        <p:spPr>
          <a:xfrm>
            <a:off x="255958" y="197876"/>
            <a:ext cx="1160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145" name="Google Shape;145;g22f74ed93fc_1_0"/>
          <p:cNvSpPr txBox="1"/>
          <p:nvPr/>
        </p:nvSpPr>
        <p:spPr>
          <a:xfrm>
            <a:off x="1057842" y="546560"/>
            <a:ext cx="4584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146" name="Google Shape;146;g22f74ed93fc_1_0"/>
          <p:cNvCxnSpPr/>
          <p:nvPr/>
        </p:nvCxnSpPr>
        <p:spPr>
          <a:xfrm>
            <a:off x="5642243" y="790307"/>
            <a:ext cx="6008100" cy="0"/>
          </a:xfrm>
          <a:prstGeom prst="straightConnector1">
            <a:avLst/>
          </a:prstGeom>
          <a:noFill/>
          <a:ln cap="flat" cmpd="sng" w="12700">
            <a:solidFill>
              <a:srgbClr val="7F7F7F"/>
            </a:solidFill>
            <a:prstDash val="solid"/>
            <a:miter lim="800000"/>
            <a:headEnd len="sm" w="sm" type="none"/>
            <a:tailEnd len="sm" w="sm" type="none"/>
          </a:ln>
        </p:spPr>
      </p:cxnSp>
      <p:pic>
        <p:nvPicPr>
          <p:cNvPr id="147" name="Google Shape;147;g22f74ed93fc_1_0"/>
          <p:cNvPicPr preferRelativeResize="0"/>
          <p:nvPr/>
        </p:nvPicPr>
        <p:blipFill rotWithShape="1">
          <a:blip r:embed="rId3">
            <a:alphaModFix/>
          </a:blip>
          <a:srcRect b="0" l="0" r="0" t="0"/>
          <a:stretch/>
        </p:blipFill>
        <p:spPr>
          <a:xfrm>
            <a:off x="9285700" y="4020800"/>
            <a:ext cx="2182975" cy="785775"/>
          </a:xfrm>
          <a:prstGeom prst="rect">
            <a:avLst/>
          </a:prstGeom>
          <a:noFill/>
          <a:ln cap="flat" cmpd="sng" w="9525">
            <a:solidFill>
              <a:schemeClr val="dk2"/>
            </a:solidFill>
            <a:prstDash val="solid"/>
            <a:round/>
            <a:headEnd len="sm" w="sm" type="none"/>
            <a:tailEnd len="sm" w="sm" type="none"/>
          </a:ln>
        </p:spPr>
      </p:pic>
      <p:pic>
        <p:nvPicPr>
          <p:cNvPr id="148" name="Google Shape;148;g22f74ed93fc_1_0"/>
          <p:cNvPicPr preferRelativeResize="0"/>
          <p:nvPr/>
        </p:nvPicPr>
        <p:blipFill rotWithShape="1">
          <a:blip r:embed="rId4">
            <a:alphaModFix/>
          </a:blip>
          <a:srcRect b="0" l="0" r="0" t="0"/>
          <a:stretch/>
        </p:blipFill>
        <p:spPr>
          <a:xfrm>
            <a:off x="1057838" y="1820653"/>
            <a:ext cx="10410825" cy="1638300"/>
          </a:xfrm>
          <a:prstGeom prst="rect">
            <a:avLst/>
          </a:prstGeom>
          <a:noFill/>
          <a:ln cap="flat" cmpd="sng" w="9525">
            <a:solidFill>
              <a:schemeClr val="dk2"/>
            </a:solidFill>
            <a:prstDash val="solid"/>
            <a:round/>
            <a:headEnd len="sm" w="sm" type="none"/>
            <a:tailEnd len="sm" w="sm" type="none"/>
          </a:ln>
        </p:spPr>
      </p:pic>
      <p:pic>
        <p:nvPicPr>
          <p:cNvPr id="149" name="Google Shape;149;g22f74ed93fc_1_0"/>
          <p:cNvPicPr preferRelativeResize="0"/>
          <p:nvPr/>
        </p:nvPicPr>
        <p:blipFill>
          <a:blip r:embed="rId5">
            <a:alphaModFix/>
          </a:blip>
          <a:stretch>
            <a:fillRect/>
          </a:stretch>
        </p:blipFill>
        <p:spPr>
          <a:xfrm>
            <a:off x="1026643" y="3752850"/>
            <a:ext cx="2961932" cy="2301625"/>
          </a:xfrm>
          <a:prstGeom prst="rect">
            <a:avLst/>
          </a:prstGeom>
          <a:noFill/>
          <a:ln>
            <a:noFill/>
          </a:ln>
        </p:spPr>
      </p:pic>
      <p:pic>
        <p:nvPicPr>
          <p:cNvPr id="150" name="Google Shape;150;g22f74ed93fc_1_0"/>
          <p:cNvPicPr preferRelativeResize="0"/>
          <p:nvPr/>
        </p:nvPicPr>
        <p:blipFill>
          <a:blip r:embed="rId6">
            <a:alphaModFix/>
          </a:blip>
          <a:stretch>
            <a:fillRect/>
          </a:stretch>
        </p:blipFill>
        <p:spPr>
          <a:xfrm>
            <a:off x="6310700" y="3777100"/>
            <a:ext cx="2930725" cy="2261543"/>
          </a:xfrm>
          <a:prstGeom prst="rect">
            <a:avLst/>
          </a:prstGeom>
          <a:noFill/>
          <a:ln>
            <a:noFill/>
          </a:ln>
        </p:spPr>
      </p:pic>
      <p:pic>
        <p:nvPicPr>
          <p:cNvPr id="151" name="Google Shape;151;g22f74ed93fc_1_0"/>
          <p:cNvPicPr preferRelativeResize="0"/>
          <p:nvPr/>
        </p:nvPicPr>
        <p:blipFill rotWithShape="1">
          <a:blip r:embed="rId7">
            <a:alphaModFix/>
          </a:blip>
          <a:srcRect b="0" l="0" r="0" t="0"/>
          <a:stretch/>
        </p:blipFill>
        <p:spPr>
          <a:xfrm>
            <a:off x="3988577" y="4020812"/>
            <a:ext cx="2083576" cy="886225"/>
          </a:xfrm>
          <a:prstGeom prst="rect">
            <a:avLst/>
          </a:prstGeom>
          <a:noFill/>
          <a:ln cap="flat" cmpd="sng" w="9525">
            <a:solidFill>
              <a:schemeClr val="dk2"/>
            </a:solidFill>
            <a:prstDash val="solid"/>
            <a:round/>
            <a:headEnd len="sm" w="sm" type="none"/>
            <a:tailEnd len="sm" w="sm" type="none"/>
          </a:ln>
        </p:spPr>
      </p:pic>
      <p:sp>
        <p:nvSpPr>
          <p:cNvPr id="152" name="Google Shape;152;g22f74ed93fc_1_0"/>
          <p:cNvSpPr txBox="1"/>
          <p:nvPr/>
        </p:nvSpPr>
        <p:spPr>
          <a:xfrm>
            <a:off x="645934" y="1160748"/>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153" name="Google Shape;153;g22f74ed93fc_1_0"/>
          <p:cNvSpPr txBox="1"/>
          <p:nvPr/>
        </p:nvSpPr>
        <p:spPr>
          <a:xfrm>
            <a:off x="1149919" y="1262125"/>
            <a:ext cx="2852400" cy="3693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Clr>
                <a:srgbClr val="000000"/>
              </a:buClr>
              <a:buFont typeface="Arial"/>
              <a:buNone/>
            </a:pPr>
            <a:r>
              <a:rPr b="1" lang="ko-KR" sz="1800">
                <a:solidFill>
                  <a:srgbClr val="3A3838"/>
                </a:solidFill>
                <a:latin typeface="Calibri"/>
                <a:ea typeface="Calibri"/>
                <a:cs typeface="Calibri"/>
                <a:sym typeface="Calibri"/>
              </a:rPr>
              <a:t>[EDA] - 데이터 세트 분석</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7E3DC8"/>
            </a:gs>
            <a:gs pos="100000">
              <a:srgbClr val="3F2160"/>
            </a:gs>
          </a:gsLst>
          <a:path path="circle">
            <a:fillToRect b="50%" l="50%" r="50%" t="50%"/>
          </a:path>
          <a:tileRect/>
        </a:gradFill>
      </p:bgPr>
    </p:bg>
    <p:spTree>
      <p:nvGrpSpPr>
        <p:cNvPr id="157" name="Shape 157"/>
        <p:cNvGrpSpPr/>
        <p:nvPr/>
      </p:nvGrpSpPr>
      <p:grpSpPr>
        <a:xfrm>
          <a:off x="0" y="0"/>
          <a:ext cx="0" cy="0"/>
          <a:chOff x="0" y="0"/>
          <a:chExt cx="0" cy="0"/>
        </a:xfrm>
      </p:grpSpPr>
      <p:sp>
        <p:nvSpPr>
          <p:cNvPr id="158" name="Google Shape;158;g22f6c7e84cf_1_0"/>
          <p:cNvSpPr/>
          <p:nvPr/>
        </p:nvSpPr>
        <p:spPr>
          <a:xfrm>
            <a:off x="219014" y="200058"/>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 name="Google Shape;159;g22f6c7e84cf_1_0"/>
          <p:cNvSpPr txBox="1"/>
          <p:nvPr/>
        </p:nvSpPr>
        <p:spPr>
          <a:xfrm>
            <a:off x="255958" y="197876"/>
            <a:ext cx="1160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160" name="Google Shape;160;g22f6c7e84cf_1_0"/>
          <p:cNvSpPr txBox="1"/>
          <p:nvPr/>
        </p:nvSpPr>
        <p:spPr>
          <a:xfrm>
            <a:off x="1057842" y="546560"/>
            <a:ext cx="4584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3. 프로젝트 수행 절차 및 방법</a:t>
            </a:r>
            <a:endParaRPr b="0" i="0" sz="1400" u="none" cap="none" strike="noStrike">
              <a:solidFill>
                <a:srgbClr val="000000"/>
              </a:solidFill>
              <a:latin typeface="Arial"/>
              <a:ea typeface="Arial"/>
              <a:cs typeface="Arial"/>
              <a:sym typeface="Arial"/>
            </a:endParaRPr>
          </a:p>
        </p:txBody>
      </p:sp>
      <p:cxnSp>
        <p:nvCxnSpPr>
          <p:cNvPr id="161" name="Google Shape;161;g22f6c7e84cf_1_0"/>
          <p:cNvCxnSpPr/>
          <p:nvPr/>
        </p:nvCxnSpPr>
        <p:spPr>
          <a:xfrm>
            <a:off x="5642243" y="790307"/>
            <a:ext cx="6008100" cy="0"/>
          </a:xfrm>
          <a:prstGeom prst="straightConnector1">
            <a:avLst/>
          </a:prstGeom>
          <a:noFill/>
          <a:ln cap="flat" cmpd="sng" w="12700">
            <a:solidFill>
              <a:srgbClr val="7F7F7F"/>
            </a:solidFill>
            <a:prstDash val="solid"/>
            <a:miter lim="800000"/>
            <a:headEnd len="sm" w="sm" type="none"/>
            <a:tailEnd len="sm" w="sm" type="none"/>
          </a:ln>
        </p:spPr>
      </p:cxnSp>
      <p:pic>
        <p:nvPicPr>
          <p:cNvPr id="162" name="Google Shape;162;g22f6c7e84cf_1_0"/>
          <p:cNvPicPr preferRelativeResize="0"/>
          <p:nvPr/>
        </p:nvPicPr>
        <p:blipFill>
          <a:blip r:embed="rId3">
            <a:alphaModFix/>
          </a:blip>
          <a:stretch>
            <a:fillRect/>
          </a:stretch>
        </p:blipFill>
        <p:spPr>
          <a:xfrm>
            <a:off x="1057850" y="3731903"/>
            <a:ext cx="2923150" cy="2383372"/>
          </a:xfrm>
          <a:prstGeom prst="rect">
            <a:avLst/>
          </a:prstGeom>
          <a:noFill/>
          <a:ln>
            <a:noFill/>
          </a:ln>
        </p:spPr>
      </p:pic>
      <p:pic>
        <p:nvPicPr>
          <p:cNvPr id="163" name="Google Shape;163;g22f6c7e84cf_1_0"/>
          <p:cNvPicPr preferRelativeResize="0"/>
          <p:nvPr/>
        </p:nvPicPr>
        <p:blipFill rotWithShape="1">
          <a:blip r:embed="rId4">
            <a:alphaModFix/>
          </a:blip>
          <a:srcRect b="0" l="0" r="0" t="0"/>
          <a:stretch/>
        </p:blipFill>
        <p:spPr>
          <a:xfrm>
            <a:off x="1057838" y="1820653"/>
            <a:ext cx="10410825" cy="1638300"/>
          </a:xfrm>
          <a:prstGeom prst="rect">
            <a:avLst/>
          </a:prstGeom>
          <a:noFill/>
          <a:ln cap="flat" cmpd="sng" w="9525">
            <a:solidFill>
              <a:schemeClr val="dk2"/>
            </a:solidFill>
            <a:prstDash val="solid"/>
            <a:round/>
            <a:headEnd len="sm" w="sm" type="none"/>
            <a:tailEnd len="sm" w="sm" type="none"/>
          </a:ln>
        </p:spPr>
      </p:pic>
      <p:pic>
        <p:nvPicPr>
          <p:cNvPr id="164" name="Google Shape;164;g22f6c7e84cf_1_0"/>
          <p:cNvPicPr preferRelativeResize="0"/>
          <p:nvPr/>
        </p:nvPicPr>
        <p:blipFill>
          <a:blip r:embed="rId5">
            <a:alphaModFix/>
          </a:blip>
          <a:stretch>
            <a:fillRect/>
          </a:stretch>
        </p:blipFill>
        <p:spPr>
          <a:xfrm>
            <a:off x="6221513" y="3703687"/>
            <a:ext cx="3213704" cy="2439800"/>
          </a:xfrm>
          <a:prstGeom prst="rect">
            <a:avLst/>
          </a:prstGeom>
          <a:noFill/>
          <a:ln>
            <a:noFill/>
          </a:ln>
        </p:spPr>
      </p:pic>
      <p:pic>
        <p:nvPicPr>
          <p:cNvPr id="165" name="Google Shape;165;g22f6c7e84cf_1_0"/>
          <p:cNvPicPr preferRelativeResize="0"/>
          <p:nvPr/>
        </p:nvPicPr>
        <p:blipFill rotWithShape="1">
          <a:blip r:embed="rId6">
            <a:alphaModFix/>
          </a:blip>
          <a:srcRect b="0" l="0" r="0" t="0"/>
          <a:stretch/>
        </p:blipFill>
        <p:spPr>
          <a:xfrm>
            <a:off x="9351675" y="4008700"/>
            <a:ext cx="2117000" cy="647675"/>
          </a:xfrm>
          <a:prstGeom prst="rect">
            <a:avLst/>
          </a:prstGeom>
          <a:noFill/>
          <a:ln cap="flat" cmpd="sng" w="9525">
            <a:solidFill>
              <a:schemeClr val="dk2"/>
            </a:solidFill>
            <a:prstDash val="solid"/>
            <a:round/>
            <a:headEnd len="sm" w="sm" type="none"/>
            <a:tailEnd len="sm" w="sm" type="none"/>
          </a:ln>
        </p:spPr>
      </p:pic>
      <p:sp>
        <p:nvSpPr>
          <p:cNvPr id="166" name="Google Shape;166;g22f6c7e84cf_1_0"/>
          <p:cNvSpPr txBox="1"/>
          <p:nvPr/>
        </p:nvSpPr>
        <p:spPr>
          <a:xfrm>
            <a:off x="645934" y="1160748"/>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167" name="Google Shape;167;g22f6c7e84cf_1_0"/>
          <p:cNvSpPr txBox="1"/>
          <p:nvPr/>
        </p:nvSpPr>
        <p:spPr>
          <a:xfrm>
            <a:off x="1149919" y="1262125"/>
            <a:ext cx="2852400" cy="3693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Clr>
                <a:srgbClr val="000000"/>
              </a:buClr>
              <a:buFont typeface="Arial"/>
              <a:buNone/>
            </a:pPr>
            <a:r>
              <a:rPr b="1" lang="ko-KR" sz="1800">
                <a:solidFill>
                  <a:srgbClr val="3A3838"/>
                </a:solidFill>
                <a:latin typeface="Calibri"/>
                <a:ea typeface="Calibri"/>
                <a:cs typeface="Calibri"/>
                <a:sym typeface="Calibri"/>
              </a:rPr>
              <a:t>[EDA] - 데이터 세트 분석</a:t>
            </a:r>
            <a:endParaRPr b="0" i="0" sz="1400" u="none" cap="none" strike="noStrike">
              <a:solidFill>
                <a:srgbClr val="000000"/>
              </a:solidFill>
              <a:latin typeface="Arial"/>
              <a:ea typeface="Arial"/>
              <a:cs typeface="Arial"/>
              <a:sym typeface="Arial"/>
            </a:endParaRPr>
          </a:p>
        </p:txBody>
      </p:sp>
      <p:pic>
        <p:nvPicPr>
          <p:cNvPr id="168" name="Google Shape;168;g22f6c7e84cf_1_0"/>
          <p:cNvPicPr preferRelativeResize="0"/>
          <p:nvPr/>
        </p:nvPicPr>
        <p:blipFill rotWithShape="1">
          <a:blip r:embed="rId7">
            <a:alphaModFix/>
          </a:blip>
          <a:srcRect b="0" l="0" r="0" t="0"/>
          <a:stretch/>
        </p:blipFill>
        <p:spPr>
          <a:xfrm>
            <a:off x="3981000" y="4067822"/>
            <a:ext cx="2142387" cy="886228"/>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2014-04-29T00:37:20Z</dcterms:created>
  <dc:creator>김다은</dc:creator>
</cp:coreProperties>
</file>