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0"/>
      <p:bold r:id="rId21"/>
      <p:italic r:id="rId22"/>
      <p:boldItalic r:id="rId23"/>
    </p:embeddedFont>
    <p:embeddedFont>
      <p:font typeface="Raleway" panose="020B0503030101060003" pitchFamily="34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0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18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03a54f2fc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03a54f2fc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3a54f2fc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3a54f2fc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3a54f2f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3a54f2fc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3a54f2f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3a54f2f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03a54f2fc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03a54f2fc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03a54f2f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03a54f2fc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03a54f2f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03a54f2fc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03a54f2f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03a54f2fc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3a54f2f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3a54f2fc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3a54f2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3a54f2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3a54f2f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3a54f2f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03a54f2fc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03a54f2fc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03a54f2f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03a54f2f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3a54f2f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3a54f2f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3a54f2f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3a54f2f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036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3a54f2f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3a54f2fc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tiff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.jpg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4CCS1ISE - SGT2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Wonjoon Seol (</a:t>
            </a:r>
            <a:r>
              <a:rPr lang="en-US" dirty="0" err="1"/>
              <a:t>wonjoon.seol@kcl.ac.uk</a:t>
            </a:r>
            <a:r>
              <a:rPr lang="en" dirty="0"/>
              <a:t>) 				18/02/19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2 - Group Solutions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Please share with the class your solutions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35-38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2 - Solution (1)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Decorator</a:t>
            </a:r>
            <a:r>
              <a:rPr lang="en"/>
              <a:t> design pattern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Attach additional responsibilities to an object dynamically.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Decorators provide a flexible alternative to subclassing for extending functionality.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Recursively wrap core objects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Eg. Wrapping a gift, putting it in a box, and wrapping the box.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347" y="2359797"/>
            <a:ext cx="3794650" cy="27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2 - Solution (2)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397275" y="20574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Add a Decorator </a:t>
            </a:r>
            <a:r>
              <a:rPr lang="en" dirty="0" err="1"/>
              <a:t>RTTransformingObject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Transforms the ray coordinates. </a:t>
            </a:r>
          </a:p>
        </p:txBody>
      </p:sp>
      <p:sp>
        <p:nvSpPr>
          <p:cNvPr id="165" name="Google Shape;165;p23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105A78-7DE4-184C-AE5D-730EF485555C}"/>
              </a:ext>
            </a:extLst>
          </p:cNvPr>
          <p:cNvSpPr/>
          <p:nvPr/>
        </p:nvSpPr>
        <p:spPr>
          <a:xfrm>
            <a:off x="0" y="276518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11150">
              <a:buSzPts val="1300"/>
              <a:buChar char="●"/>
            </a:pPr>
            <a:r>
              <a:rPr lang="en-GB" dirty="0"/>
              <a:t>In our solution we even used an additional pattern </a:t>
            </a:r>
          </a:p>
          <a:p>
            <a:pPr marL="914400" lvl="1" indent="-298450">
              <a:buSzPts val="1100"/>
              <a:buChar char="○"/>
            </a:pPr>
            <a:r>
              <a:rPr lang="en-GB" dirty="0"/>
              <a:t>Reifying the transformations as a </a:t>
            </a:r>
            <a:r>
              <a:rPr lang="en-GB" i="1" dirty="0"/>
              <a:t>Strategy</a:t>
            </a:r>
          </a:p>
          <a:p>
            <a:pPr marL="914400" lvl="1" indent="-298450">
              <a:buSzPts val="1100"/>
              <a:buChar char="○"/>
            </a:pPr>
            <a:r>
              <a:rPr lang="en-GB" dirty="0"/>
              <a:t>Strategy pattern </a:t>
            </a:r>
            <a:r>
              <a:rPr lang="en-GB" dirty="0" err="1"/>
              <a:t>encapsules</a:t>
            </a:r>
            <a:r>
              <a:rPr lang="en-GB" dirty="0"/>
              <a:t> multiple methods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28E921-AA2E-F94F-B711-2660A85C423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43" y="1462786"/>
            <a:ext cx="4617901" cy="3450427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E9D00F3-0180-A14D-A366-7C76E83A4B92}"/>
              </a:ext>
            </a:extLst>
          </p:cNvPr>
          <p:cNvSpPr/>
          <p:nvPr/>
        </p:nvSpPr>
        <p:spPr>
          <a:xfrm>
            <a:off x="4241625" y="3445836"/>
            <a:ext cx="2591882" cy="11935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3 - Transformation Sequences</a:t>
            </a: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transforming an object it is typical to construct the transformation from the basic transformation scaling, rotation, and translocation by putting them in a sequence of transformation operations.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Extend </a:t>
            </a:r>
            <a:r>
              <a:rPr lang="en"/>
              <a:t>the class structure to represent such sequences of transformations.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Discuss different solutions.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40-45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3 - Group Solutions</a:t>
            </a:r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Please share with the class your solutions</a:t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45-50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02B73D4-5FD7-2E4B-B9D2-8A88936796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610" y="703715"/>
            <a:ext cx="4170837" cy="4026935"/>
          </a:xfrm>
          <a:prstGeom prst="rect">
            <a:avLst/>
          </a:prstGeom>
          <a:noFill/>
        </p:spPr>
      </p:pic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3 - Solution</a:t>
            </a:r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128600" y="1928850"/>
            <a:ext cx="458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Chaining </a:t>
            </a:r>
            <a:r>
              <a:rPr lang="en" dirty="0"/>
              <a:t>transformations can already be done using the design from the last subtask and simply wrapping multiple </a:t>
            </a:r>
            <a:r>
              <a:rPr lang="en" dirty="0" err="1"/>
              <a:t>RTTransformingObject</a:t>
            </a:r>
            <a:r>
              <a:rPr lang="en" dirty="0"/>
              <a:t> instances around the actual object to be transformed.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 maybe more efficient way to go about it is to use a </a:t>
            </a:r>
            <a:r>
              <a:rPr lang="en" i="1" dirty="0"/>
              <a:t>Chain of Responsibility</a:t>
            </a:r>
            <a:r>
              <a:rPr lang="en" dirty="0"/>
              <a:t> of the Transformations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If </a:t>
            </a:r>
            <a:r>
              <a:rPr lang="en" dirty="0" err="1"/>
              <a:t>RTTransformingObject</a:t>
            </a:r>
            <a:r>
              <a:rPr lang="en" dirty="0"/>
              <a:t> invoked each elementary transformation in the sequence instead of passing the call from one transformation to the next, we can pre-process the transformation chain and </a:t>
            </a:r>
            <a:r>
              <a:rPr lang="en" dirty="0" err="1"/>
              <a:t>optimise</a:t>
            </a:r>
            <a:r>
              <a:rPr lang="en" dirty="0"/>
              <a:t> performance by condensing into a single transformation.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6" name="Google Shape;186;p26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50-53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66212D-9A61-5B48-BE78-209D949452E6}"/>
              </a:ext>
            </a:extLst>
          </p:cNvPr>
          <p:cNvSpPr/>
          <p:nvPr/>
        </p:nvSpPr>
        <p:spPr>
          <a:xfrm>
            <a:off x="6178048" y="4003850"/>
            <a:ext cx="2129900" cy="8718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53B5C-0422-1343-B356-CC848AD27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24" y="442318"/>
            <a:ext cx="4890977" cy="154308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some other design patterns I used during my internship over this summer?</a:t>
            </a:r>
            <a:endParaRPr dirty="0"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1110422" y="2440382"/>
            <a:ext cx="4705587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800" dirty="0"/>
              <a:t>Singleton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800" dirty="0"/>
              <a:t>Proxy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 dirty="0"/>
              <a:t>Observer 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 dirty="0"/>
              <a:t>Factory (Spring Bean)</a:t>
            </a:r>
            <a:endParaRPr sz="1800" dirty="0"/>
          </a:p>
        </p:txBody>
      </p:sp>
      <p:sp>
        <p:nvSpPr>
          <p:cNvPr id="194" name="Google Shape;194;p27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Further Reading (Don’t overuse it!)</a:t>
            </a:r>
            <a:endParaRPr dirty="0"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22" y="1950275"/>
            <a:ext cx="2344686" cy="29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972" y="1950263"/>
            <a:ext cx="2546275" cy="294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B422FB-CB7C-AE44-9C51-7C04D0C3C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250" y="1196902"/>
            <a:ext cx="2603500" cy="3175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Patterns - Goals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Abstraction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Reduce the dependency on data types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 err="1"/>
              <a:t>Eg.</a:t>
            </a:r>
            <a:r>
              <a:rPr lang="en" dirty="0"/>
              <a:t> General solution to many types over individual solutions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Encapsulation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Conceptual bundling of data with the relevant methods that operate on it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Information hiding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Limit exposure of internals to the wider system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Reduce unnecessary coupling/dependency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Reduce duplication/repetition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Code reuse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Single point of change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Clarity!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Remember humans have to read the code too</a:t>
            </a: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5-8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Ray Tracer</a:t>
            </a:r>
            <a:endParaRPr dirty="0"/>
          </a:p>
        </p:txBody>
      </p:sp>
      <p:sp>
        <p:nvSpPr>
          <p:cNvPr id="101" name="Google Shape;101;p15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8-10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09B711-85EA-3E4E-B6AF-17A421A8F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185" y="990564"/>
            <a:ext cx="6421565" cy="36875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1 - Scene Graph Design</a:t>
            </a: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"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Design a Ray tracer application :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sz="1600" b="1" dirty="0"/>
          </a:p>
          <a:p>
            <a:pPr lvl="1">
              <a:spcBef>
                <a:spcPts val="0"/>
              </a:spcBef>
            </a:pPr>
            <a:r>
              <a:rPr lang="en-GB" sz="1600" dirty="0"/>
              <a:t>Objects can be arbitrary or simple 3D objects</a:t>
            </a:r>
          </a:p>
          <a:p>
            <a:pPr lvl="1">
              <a:spcBef>
                <a:spcPts val="0"/>
              </a:spcBef>
            </a:pPr>
            <a:r>
              <a:rPr lang="en-GB" sz="1600" dirty="0"/>
              <a:t>Data-structure represents the scene graph or the world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600" dirty="0"/>
              <a:t>What design pattern is applicable?</a:t>
            </a:r>
          </a:p>
        </p:txBody>
      </p:sp>
      <p:sp>
        <p:nvSpPr>
          <p:cNvPr id="110" name="Google Shape;110;p16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10-17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1 - Group solutions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Please share with the class your solutions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17-20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1 – Extensibility Pattern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Composite </a:t>
            </a:r>
            <a:r>
              <a:rPr lang="en" dirty="0"/>
              <a:t>design pattern</a:t>
            </a: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Tree structure to </a:t>
            </a:r>
            <a:r>
              <a:rPr lang="en" dirty="0" err="1"/>
              <a:t>organise</a:t>
            </a:r>
            <a:r>
              <a:rPr lang="en" dirty="0"/>
              <a:t> objects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Uniform handling of individuals and groups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Common processing pushed to common base class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200" y="1575250"/>
            <a:ext cx="3343275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C7ECBD-F3FD-CB49-8FD7-A957A4E67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50" y="1971357"/>
            <a:ext cx="4169893" cy="284073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D73E5EF-846F-7C45-8936-7E1A54920102}"/>
              </a:ext>
            </a:extLst>
          </p:cNvPr>
          <p:cNvGrpSpPr/>
          <p:nvPr/>
        </p:nvGrpSpPr>
        <p:grpSpPr>
          <a:xfrm>
            <a:off x="3551274" y="903074"/>
            <a:ext cx="4614531" cy="2306351"/>
            <a:chOff x="3551274" y="903074"/>
            <a:chExt cx="4614531" cy="2306351"/>
          </a:xfrm>
        </p:grpSpPr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B1410980-90EC-6F41-833A-25B3CA8EED95}"/>
                </a:ext>
              </a:extLst>
            </p:cNvPr>
            <p:cNvSpPr/>
            <p:nvPr/>
          </p:nvSpPr>
          <p:spPr>
            <a:xfrm>
              <a:off x="7176977" y="2849526"/>
              <a:ext cx="542260" cy="359899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B9481A-8EB6-104E-8558-661D9D002E35}"/>
                </a:ext>
              </a:extLst>
            </p:cNvPr>
            <p:cNvSpPr txBox="1"/>
            <p:nvPr/>
          </p:nvSpPr>
          <p:spPr>
            <a:xfrm>
              <a:off x="3551274" y="903074"/>
              <a:ext cx="4614531" cy="40011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Why is it not composition instead?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CA97C8-125F-D747-8476-762F2B34EAEA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H="1" flipV="1">
              <a:off x="5858540" y="1303184"/>
              <a:ext cx="1589567" cy="15463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DC0C5B69-ED82-A24E-B625-F3A0C8A67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85" y="2212270"/>
            <a:ext cx="3909829" cy="224521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2B152C0-C082-DB42-A50C-DC85EE1A70AB}"/>
              </a:ext>
            </a:extLst>
          </p:cNvPr>
          <p:cNvGrpSpPr/>
          <p:nvPr/>
        </p:nvGrpSpPr>
        <p:grpSpPr>
          <a:xfrm>
            <a:off x="4005742" y="1303184"/>
            <a:ext cx="4848944" cy="3287731"/>
            <a:chOff x="4005742" y="1303184"/>
            <a:chExt cx="4848944" cy="328773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75EBAFD-1C52-1649-9B26-774F226C99B7}"/>
                </a:ext>
              </a:extLst>
            </p:cNvPr>
            <p:cNvGrpSpPr/>
            <p:nvPr/>
          </p:nvGrpSpPr>
          <p:grpSpPr>
            <a:xfrm>
              <a:off x="4635679" y="1303184"/>
              <a:ext cx="4219007" cy="3287731"/>
              <a:chOff x="4766333" y="1127400"/>
              <a:chExt cx="4219007" cy="3287731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88C98064-3416-5043-9E94-06F32A919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66333" y="2771154"/>
                <a:ext cx="4219007" cy="1643977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36636EBB-0A0C-EC4F-B219-1B754EF4D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31217" y="1127400"/>
                <a:ext cx="1587500" cy="1587500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5C5D9D-A695-A54C-B7D9-2239AD8094B6}"/>
                </a:ext>
              </a:extLst>
            </p:cNvPr>
            <p:cNvSpPr txBox="1"/>
            <p:nvPr/>
          </p:nvSpPr>
          <p:spPr>
            <a:xfrm>
              <a:off x="4005742" y="2849526"/>
              <a:ext cx="8675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VS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1 - Solution (2)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All classes have an operation public </a:t>
            </a:r>
            <a:r>
              <a:rPr lang="en" dirty="0" err="1"/>
              <a:t>HitPoint</a:t>
            </a:r>
            <a:r>
              <a:rPr lang="en" dirty="0"/>
              <a:t> </a:t>
            </a:r>
            <a:r>
              <a:rPr lang="en" dirty="0" err="1"/>
              <a:t>hitTest</a:t>
            </a:r>
            <a:r>
              <a:rPr lang="en" dirty="0"/>
              <a:t> (Ray r) which is abstract in </a:t>
            </a:r>
            <a:r>
              <a:rPr lang="en" dirty="0" err="1"/>
              <a:t>RTObject</a:t>
            </a:r>
            <a:r>
              <a:rPr lang="en" dirty="0"/>
              <a:t> and is implemented in the subclasses.</a:t>
            </a:r>
            <a:endParaRPr dirty="0"/>
          </a:p>
        </p:txBody>
      </p:sp>
      <p:sp>
        <p:nvSpPr>
          <p:cNvPr id="133" name="Google Shape;133;p19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B05BFE-B00F-D14A-B8EC-2AB1623147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336" y="3004820"/>
            <a:ext cx="6006697" cy="19495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1 – Without Composite Pattern</a:t>
            </a:r>
            <a:endParaRPr dirty="0"/>
          </a:p>
        </p:txBody>
      </p:sp>
      <p:sp>
        <p:nvSpPr>
          <p:cNvPr id="133" name="Google Shape;133;p19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48823-EE77-E84B-BE0C-1FC776FD9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0" y="1853850"/>
            <a:ext cx="5803968" cy="304908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5EC3E82-870B-8248-BC5B-904D51AE2AD3}"/>
              </a:ext>
            </a:extLst>
          </p:cNvPr>
          <p:cNvGrpSpPr/>
          <p:nvPr/>
        </p:nvGrpSpPr>
        <p:grpSpPr>
          <a:xfrm>
            <a:off x="3668227" y="2256971"/>
            <a:ext cx="1720912" cy="259672"/>
            <a:chOff x="4795284" y="2222205"/>
            <a:chExt cx="1720912" cy="34954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94716B2-7308-B247-B5D7-2B59175BA70A}"/>
                </a:ext>
              </a:extLst>
            </p:cNvPr>
            <p:cNvSpPr/>
            <p:nvPr/>
          </p:nvSpPr>
          <p:spPr>
            <a:xfrm>
              <a:off x="4795284" y="2222205"/>
              <a:ext cx="372139" cy="349545"/>
            </a:xfrm>
            <a:prstGeom prst="rightBrac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0F1D86-8F62-9E47-BD01-2A8B4C708FD1}"/>
                </a:ext>
              </a:extLst>
            </p:cNvPr>
            <p:cNvSpPr txBox="1"/>
            <p:nvPr/>
          </p:nvSpPr>
          <p:spPr>
            <a:xfrm>
              <a:off x="5207825" y="2222205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For each pixel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247D63-8A0D-EC4A-BB84-AC88BE8C1A18}"/>
              </a:ext>
            </a:extLst>
          </p:cNvPr>
          <p:cNvGrpSpPr/>
          <p:nvPr/>
        </p:nvGrpSpPr>
        <p:grpSpPr>
          <a:xfrm>
            <a:off x="4401882" y="2516036"/>
            <a:ext cx="1840391" cy="263814"/>
            <a:chOff x="4795284" y="2187517"/>
            <a:chExt cx="1840391" cy="384233"/>
          </a:xfrm>
        </p:grpSpPr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24D3047B-2DC9-AE48-BCEA-BBD979E95CD3}"/>
                </a:ext>
              </a:extLst>
            </p:cNvPr>
            <p:cNvSpPr/>
            <p:nvPr/>
          </p:nvSpPr>
          <p:spPr>
            <a:xfrm>
              <a:off x="4795284" y="2222205"/>
              <a:ext cx="372139" cy="349545"/>
            </a:xfrm>
            <a:prstGeom prst="rightBrac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B5812B-795E-D24A-A7DE-0CF23FE9A3B6}"/>
                </a:ext>
              </a:extLst>
            </p:cNvPr>
            <p:cNvSpPr txBox="1"/>
            <p:nvPr/>
          </p:nvSpPr>
          <p:spPr>
            <a:xfrm>
              <a:off x="5218299" y="2187517"/>
              <a:ext cx="1417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For each object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444529-F649-DF48-AF69-7017D0EB44D1}"/>
              </a:ext>
            </a:extLst>
          </p:cNvPr>
          <p:cNvGrpSpPr/>
          <p:nvPr/>
        </p:nvGrpSpPr>
        <p:grpSpPr>
          <a:xfrm>
            <a:off x="5322077" y="2812599"/>
            <a:ext cx="3690676" cy="954108"/>
            <a:chOff x="4795284" y="2153632"/>
            <a:chExt cx="3690676" cy="541240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1039B2FB-A105-EB4D-84C4-2F18DD9B8960}"/>
                </a:ext>
              </a:extLst>
            </p:cNvPr>
            <p:cNvSpPr/>
            <p:nvPr/>
          </p:nvSpPr>
          <p:spPr>
            <a:xfrm>
              <a:off x="4795284" y="2222205"/>
              <a:ext cx="372139" cy="349545"/>
            </a:xfrm>
            <a:prstGeom prst="rightBrac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8DE5AF-AE68-034C-BB89-03347FFD36ED}"/>
                </a:ext>
              </a:extLst>
            </p:cNvPr>
            <p:cNvSpPr txBox="1"/>
            <p:nvPr/>
          </p:nvSpPr>
          <p:spPr>
            <a:xfrm>
              <a:off x="5167423" y="2153632"/>
              <a:ext cx="3318537" cy="541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Build a ray passing through pixel center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rgbClr val="FF0000"/>
                  </a:solidFill>
                </a:rPr>
                <a:t>Check if ray has a hit point to an object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And set the pixel to that </a:t>
              </a:r>
              <a:r>
                <a:rPr lang="en-US" dirty="0" err="1">
                  <a:solidFill>
                    <a:srgbClr val="FF0000"/>
                  </a:solidFill>
                </a:rPr>
                <a:t>colour</a:t>
              </a:r>
              <a:r>
                <a:rPr lang="en-US" dirty="0">
                  <a:solidFill>
                    <a:srgbClr val="FF0000"/>
                  </a:solidFill>
                </a:rPr>
                <a:t> intensity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EE32687-025A-D847-88B4-90FF5ABB81F6}"/>
              </a:ext>
            </a:extLst>
          </p:cNvPr>
          <p:cNvGrpSpPr/>
          <p:nvPr/>
        </p:nvGrpSpPr>
        <p:grpSpPr>
          <a:xfrm>
            <a:off x="5389139" y="3819610"/>
            <a:ext cx="3292389" cy="697735"/>
            <a:chOff x="4795284" y="2222205"/>
            <a:chExt cx="3292389" cy="395807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604639AD-5420-344D-85D5-4E8787AFFE07}"/>
                </a:ext>
              </a:extLst>
            </p:cNvPr>
            <p:cNvSpPr/>
            <p:nvPr/>
          </p:nvSpPr>
          <p:spPr>
            <a:xfrm>
              <a:off x="4795284" y="2222205"/>
              <a:ext cx="372139" cy="349545"/>
            </a:xfrm>
            <a:prstGeom prst="rightBrac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91E041-D11A-0C41-A2A1-DB415BCE7FB7}"/>
                </a:ext>
              </a:extLst>
            </p:cNvPr>
            <p:cNvSpPr txBox="1"/>
            <p:nvPr/>
          </p:nvSpPr>
          <p:spPr>
            <a:xfrm>
              <a:off x="5286906" y="2321203"/>
              <a:ext cx="2800767" cy="29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If hit point does not exist then 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Set it equal to background </a:t>
              </a:r>
              <a:r>
                <a:rPr lang="en-US" dirty="0" err="1">
                  <a:solidFill>
                    <a:srgbClr val="FF0000"/>
                  </a:solidFill>
                </a:rPr>
                <a:t>colour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529976F-6782-FD41-958F-DF2A14604D87}"/>
              </a:ext>
            </a:extLst>
          </p:cNvPr>
          <p:cNvSpPr txBox="1"/>
          <p:nvPr/>
        </p:nvSpPr>
        <p:spPr>
          <a:xfrm>
            <a:off x="2212647" y="733001"/>
            <a:ext cx="5396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Which one do you think is better? (And Why?)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365162F-A3B1-0147-BB63-1D95EEB15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435" y="1146151"/>
            <a:ext cx="2827743" cy="162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8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2 - Scene Graph Transformations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often useful to be able to transform existing objects in a scene graph—for example, by moving, scaling or rotating them. This should be possible for simple and complex objects alike.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Enhance the class structure from the previous subtask to enable </a:t>
            </a:r>
            <a:r>
              <a:rPr lang="en" b="1"/>
              <a:t>transformation </a:t>
            </a:r>
            <a:r>
              <a:rPr lang="en"/>
              <a:t>of objects.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design pattern do you use?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8418150" y="53575"/>
            <a:ext cx="696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22-35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l="3605" t="6157" b="7119"/>
          <a:stretch/>
        </p:blipFill>
        <p:spPr>
          <a:xfrm>
            <a:off x="4007650" y="3182550"/>
            <a:ext cx="4904200" cy="19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300050" y="3782625"/>
            <a:ext cx="3600600" cy="12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Hint: </a:t>
            </a:r>
            <a:r>
              <a:rPr lang="en" sz="13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standard raytracing trick is to transform the ray vectors (a start location and a direction) instead of the objects. This is mathematically equivalent and makes life much easier for most situations.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658</Words>
  <Application>Microsoft Macintosh PowerPoint</Application>
  <PresentationFormat>On-screen Show (16:9)</PresentationFormat>
  <Paragraphs>101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Raleway</vt:lpstr>
      <vt:lpstr>Lato</vt:lpstr>
      <vt:lpstr>Arial</vt:lpstr>
      <vt:lpstr>Streamline</vt:lpstr>
      <vt:lpstr>4CCS1ISE - SGT2 Design</vt:lpstr>
      <vt:lpstr>Design Patterns - Goals</vt:lpstr>
      <vt:lpstr>Ray Tracer</vt:lpstr>
      <vt:lpstr>Task 1 - Scene Graph Design</vt:lpstr>
      <vt:lpstr>Task 1 - Group solutions</vt:lpstr>
      <vt:lpstr>Task 1 – Extensibility Pattern</vt:lpstr>
      <vt:lpstr>Task 1 - Solution (2)</vt:lpstr>
      <vt:lpstr>Task 1 – Without Composite Pattern</vt:lpstr>
      <vt:lpstr>Task 2 - Scene Graph Transformations</vt:lpstr>
      <vt:lpstr>Task 2 - Group Solutions</vt:lpstr>
      <vt:lpstr>Task 2 - Solution (1)</vt:lpstr>
      <vt:lpstr>Task 2 - Solution (2)</vt:lpstr>
      <vt:lpstr>Task 3 - Transformation Sequences</vt:lpstr>
      <vt:lpstr>Task 3 - Group Solutions</vt:lpstr>
      <vt:lpstr>Task 3 - Solution</vt:lpstr>
      <vt:lpstr>What are some other design patterns I used during my internship over this summer?</vt:lpstr>
      <vt:lpstr>Further Reading (Don’t overuse it!)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4CCS1ISE - SGT2 Design</dc:title>
  <cp:lastModifiedBy>Wonjoon Seol</cp:lastModifiedBy>
  <cp:revision>25</cp:revision>
  <dcterms:modified xsi:type="dcterms:W3CDTF">2019-02-18T11:38:22Z</dcterms:modified>
</cp:coreProperties>
</file>