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6" r:id="rId6"/>
    <p:sldId id="267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Lato"/>
      <p:regular r:id="rId12"/>
      <p:bold r:id="rId12"/>
      <p:italic r:id="rId12"/>
      <p:boldItalic r:id="rId12"/>
    </p:embeddedFont>
    <p:embeddedFont>
      <p:font typeface="Raleway"/>
      <p:regular r:id="rId12"/>
      <p:bold r:id="rId12"/>
      <p:italic r:id="rId12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/>
    <p:restoredTop sz="81726"/>
  </p:normalViewPr>
  <p:slideViewPr>
    <p:cSldViewPr snapToGrid="0" snapToObjects="1">
      <p:cViewPr varScale="1">
        <p:scale>
          <a:sx n="170" d="100"/>
          <a:sy n="170" d="100"/>
        </p:scale>
        <p:origin x="1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NUL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3a54f2f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3a54f2f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would be the right testing approach for each kind of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Which tests can you automate, which ones are more difficult to automate (and why)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3a54f2fc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3a54f2fc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3a54f2f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3a54f2f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Formal testing with respect to user needs, requirements, and business processes conducted to determine whether or not a system satisfies the acceptance criteria and to enable the user, customers or other authorized entity to determine whether or not to accept the system.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3a54f2f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3a54f2f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Formal testing with respect to user needs, requirements, and business processes conducted to determine whether or not a system satisfies the acceptance criteria and to enable the user, customers or other authorized entity to determine whether or not to accept the system.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375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3a54f2f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3a54f2f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Formal testing with respect to user needs, requirements, and business processes conducted to determine whether or not a system satisfies the acceptance criteria and to enable the user, customers or other authorized entity to determine whether or not to accept the system.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54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3a54f2f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3a54f2f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3a54f2f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3a54f2f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3a54f2f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3a54f2f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4CCS1ISE </a:t>
            </a:r>
            <a:r>
              <a:rPr lang="en"/>
              <a:t>– Final SGT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Wonjoon Seol (</a:t>
            </a:r>
            <a:r>
              <a:rPr lang="en-US" dirty="0" err="1"/>
              <a:t>wonjoon.seol@kcl.ac.uk</a:t>
            </a:r>
            <a:r>
              <a:rPr lang="en" dirty="0"/>
              <a:t>) 				01/03/19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 – Testing Ray Tracer</a:t>
            </a:r>
            <a:endParaRPr dirty="0"/>
          </a:p>
        </p:txBody>
      </p:sp>
      <p:sp>
        <p:nvSpPr>
          <p:cNvPr id="110" name="Google Shape;110;p16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10-20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5" name="Picture 1" descr="page2image508578080">
            <a:extLst>
              <a:ext uri="{FF2B5EF4-FFF2-40B4-BE49-F238E27FC236}">
                <a16:creationId xmlns:a16="http://schemas.microsoft.com/office/drawing/2014/main" id="{8843EADC-12EC-274C-810B-694172A8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306" y="1135782"/>
            <a:ext cx="3863701" cy="382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1810A-BE5F-724D-995E-02800D79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4503857" cy="2877666"/>
          </a:xfrm>
        </p:spPr>
        <p:txBody>
          <a:bodyPr/>
          <a:lstStyle/>
          <a:p>
            <a:pPr marL="146050" indent="0">
              <a:buNone/>
            </a:pPr>
            <a:r>
              <a:rPr lang="en-GB" dirty="0"/>
              <a:t>Define an overall test strategy for Ray tracer:</a:t>
            </a:r>
          </a:p>
          <a:p>
            <a:pPr marL="146050" indent="0">
              <a:buNone/>
            </a:pPr>
            <a:endParaRPr lang="en-GB" dirty="0"/>
          </a:p>
          <a:p>
            <a:r>
              <a:rPr lang="en-GB" dirty="0" err="1"/>
              <a:t>Raytracer</a:t>
            </a:r>
            <a:r>
              <a:rPr lang="en-GB" dirty="0"/>
              <a:t> should be able to accurately present scenes constructed from basic three-dimensional geometric shapes including support for properties such as reflectivity, colour and different materials. </a:t>
            </a:r>
          </a:p>
          <a:p>
            <a:endParaRPr lang="en-GB" dirty="0"/>
          </a:p>
          <a:p>
            <a:r>
              <a:rPr lang="en-GB" dirty="0"/>
              <a:t>Rendering a single 400x600 image for a scene of average complexity should not take longer than 5s. </a:t>
            </a:r>
          </a:p>
          <a:p>
            <a:endParaRPr lang="en-GB" dirty="0"/>
          </a:p>
          <a:p>
            <a:r>
              <a:rPr lang="en-GB" dirty="0"/>
              <a:t>Hint: Focus on whether a particular testing should use black-box or white-box approach / can be automated or not.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1 - Group solutions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share with the class your solutions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20-23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Task 1 – </a:t>
            </a:r>
            <a:r>
              <a:rPr lang="en-US" dirty="0"/>
              <a:t>Unit testing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671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Test complex individual functionalities </a:t>
            </a:r>
          </a:p>
          <a:p>
            <a:pPr marL="146050" indent="0">
              <a:buNone/>
            </a:pPr>
            <a:r>
              <a:rPr lang="en-GB" dirty="0"/>
              <a:t>         (e.g. operations computing whether a ray hits an object or for transforming ray vectors) </a:t>
            </a:r>
          </a:p>
        </p:txBody>
      </p:sp>
      <p:sp>
        <p:nvSpPr>
          <p:cNvPr id="125" name="Google Shape;125;p18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24 - 26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B046F2-0817-0C43-9160-4FECA642BCBD}"/>
              </a:ext>
            </a:extLst>
          </p:cNvPr>
          <p:cNvGrpSpPr/>
          <p:nvPr/>
        </p:nvGrpSpPr>
        <p:grpSpPr>
          <a:xfrm>
            <a:off x="435710" y="2980137"/>
            <a:ext cx="2906205" cy="1784368"/>
            <a:chOff x="435710" y="2980137"/>
            <a:chExt cx="2906205" cy="17843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6E7D6B-911C-D749-B25E-95B7628CE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592" y="3287914"/>
              <a:ext cx="2866323" cy="147659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E4294E-A4A2-7C48-BBCA-8C764C31246A}"/>
                </a:ext>
              </a:extLst>
            </p:cNvPr>
            <p:cNvSpPr txBox="1"/>
            <p:nvPr/>
          </p:nvSpPr>
          <p:spPr>
            <a:xfrm>
              <a:off x="435710" y="2980137"/>
              <a:ext cx="1447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Original Method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5F9712-1C38-D742-ADD9-155C9A4AEB7C}"/>
              </a:ext>
            </a:extLst>
          </p:cNvPr>
          <p:cNvGrpSpPr/>
          <p:nvPr/>
        </p:nvGrpSpPr>
        <p:grpSpPr>
          <a:xfrm>
            <a:off x="3711132" y="2980137"/>
            <a:ext cx="4997158" cy="1826057"/>
            <a:chOff x="3848084" y="2976695"/>
            <a:chExt cx="4997158" cy="18260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8E241A-5830-4F48-8D72-E061238F2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6733" b="1"/>
            <a:stretch/>
          </p:blipFill>
          <p:spPr>
            <a:xfrm>
              <a:off x="3882798" y="3249666"/>
              <a:ext cx="4962444" cy="155308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16B1A6-7508-E046-B160-0E492894530D}"/>
                </a:ext>
              </a:extLst>
            </p:cNvPr>
            <p:cNvSpPr txBox="1"/>
            <p:nvPr/>
          </p:nvSpPr>
          <p:spPr>
            <a:xfrm>
              <a:off x="3848084" y="297669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Junit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098352-5A53-8841-BAED-EB0A402B72C3}"/>
              </a:ext>
            </a:extLst>
          </p:cNvPr>
          <p:cNvGrpSpPr/>
          <p:nvPr/>
        </p:nvGrpSpPr>
        <p:grpSpPr>
          <a:xfrm>
            <a:off x="7363326" y="3647975"/>
            <a:ext cx="1699656" cy="445610"/>
            <a:chOff x="7363326" y="3647975"/>
            <a:chExt cx="1699656" cy="445610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D5D9FE7C-6EF9-884A-BC72-FA595FDC141E}"/>
                </a:ext>
              </a:extLst>
            </p:cNvPr>
            <p:cNvSpPr/>
            <p:nvPr/>
          </p:nvSpPr>
          <p:spPr>
            <a:xfrm>
              <a:off x="7363326" y="3647975"/>
              <a:ext cx="154005" cy="445610"/>
            </a:xfrm>
            <a:prstGeom prst="rightBrac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2E911E-018F-0F44-9E2C-207A48902687}"/>
                </a:ext>
              </a:extLst>
            </p:cNvPr>
            <p:cNvSpPr txBox="1"/>
            <p:nvPr/>
          </p:nvSpPr>
          <p:spPr>
            <a:xfrm>
              <a:off x="7565456" y="3705725"/>
              <a:ext cx="149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Invoking method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8AEA78-032B-E244-A31F-48AA3AC807EF}"/>
              </a:ext>
            </a:extLst>
          </p:cNvPr>
          <p:cNvGrpSpPr/>
          <p:nvPr/>
        </p:nvGrpSpPr>
        <p:grpSpPr>
          <a:xfrm>
            <a:off x="7631227" y="4043854"/>
            <a:ext cx="1597574" cy="307777"/>
            <a:chOff x="7688977" y="4043854"/>
            <a:chExt cx="1597574" cy="307777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1A139C1A-D0F9-9B45-9A07-9C6073957F23}"/>
                </a:ext>
              </a:extLst>
            </p:cNvPr>
            <p:cNvSpPr/>
            <p:nvPr/>
          </p:nvSpPr>
          <p:spPr>
            <a:xfrm>
              <a:off x="7688977" y="4100128"/>
              <a:ext cx="213364" cy="186345"/>
            </a:xfrm>
            <a:prstGeom prst="rightBrac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BC484B-C617-754B-8F4C-F69B3D7E73EA}"/>
                </a:ext>
              </a:extLst>
            </p:cNvPr>
            <p:cNvSpPr txBox="1"/>
            <p:nvPr/>
          </p:nvSpPr>
          <p:spPr>
            <a:xfrm>
              <a:off x="7846733" y="4043854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Expected Value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5E40E3D-2F62-EE45-BFB2-49E5737B5557}"/>
              </a:ext>
            </a:extLst>
          </p:cNvPr>
          <p:cNvSpPr txBox="1"/>
          <p:nvPr/>
        </p:nvSpPr>
        <p:spPr>
          <a:xfrm>
            <a:off x="6837580" y="4323684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 should be equal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798C4C3-65F0-3540-B74F-CAAF02CB5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114" y="629789"/>
            <a:ext cx="2939105" cy="1714478"/>
          </a:xfrm>
          <a:prstGeom prst="rect">
            <a:avLst/>
          </a:prstGeom>
        </p:spPr>
      </p:pic>
      <p:sp>
        <p:nvSpPr>
          <p:cNvPr id="35" name="Google Shape;123;p18">
            <a:extLst>
              <a:ext uri="{FF2B5EF4-FFF2-40B4-BE49-F238E27FC236}">
                <a16:creationId xmlns:a16="http://schemas.microsoft.com/office/drawing/2014/main" id="{2B4B43E2-695B-5647-ABD5-58467B5210B8}"/>
              </a:ext>
            </a:extLst>
          </p:cNvPr>
          <p:cNvSpPr txBox="1">
            <a:spLocks/>
          </p:cNvSpPr>
          <p:nvPr/>
        </p:nvSpPr>
        <p:spPr>
          <a:xfrm>
            <a:off x="727650" y="2673770"/>
            <a:ext cx="7688700" cy="67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GB" dirty="0"/>
              <a:t>Should unit testing use black box approach or white box approach? / Is it easy to automate?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F0427-5C55-E84E-B3F8-F5EB4B189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14" y="629789"/>
            <a:ext cx="2939105" cy="1714478"/>
          </a:xfrm>
          <a:prstGeom prst="rect">
            <a:avLst/>
          </a:prstGeom>
        </p:spPr>
      </p:pic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Task 1 – Integration &amp; System testing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85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n-GB" b="1" dirty="0"/>
              <a:t>Integration &amp; System testing</a:t>
            </a:r>
          </a:p>
          <a:p>
            <a:r>
              <a:rPr lang="en-GB" dirty="0"/>
              <a:t>Integrated modules/software are tested</a:t>
            </a:r>
          </a:p>
          <a:p>
            <a:r>
              <a:rPr lang="en-GB" dirty="0"/>
              <a:t>Based on simple standardised scenes and hit point calculation for these, possibly including pre- transformation </a:t>
            </a:r>
          </a:p>
          <a:p>
            <a:r>
              <a:rPr lang="en-GB" dirty="0"/>
              <a:t>The specific sample scenes are probably better chosen in a white-box approach considering knowledge of the above design and ensuring different relevant combinations of the classes and objects are covered by appropriate tests. </a:t>
            </a:r>
          </a:p>
          <a:p>
            <a:r>
              <a:rPr lang="en-GB" dirty="0"/>
              <a:t>Easy to automate and should be automated so that regression tests can be run for any new change to the software. </a:t>
            </a:r>
          </a:p>
        </p:txBody>
      </p:sp>
      <p:sp>
        <p:nvSpPr>
          <p:cNvPr id="125" name="Google Shape;125;p18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26 - 28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E77C8-8F40-C442-83ED-0745E8548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0305"/>
            <a:ext cx="4395598" cy="3179620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1469C4AA-E49D-B148-9E75-098A1803C2A2}"/>
              </a:ext>
            </a:extLst>
          </p:cNvPr>
          <p:cNvSpPr/>
          <p:nvPr/>
        </p:nvSpPr>
        <p:spPr>
          <a:xfrm>
            <a:off x="4937760" y="3033128"/>
            <a:ext cx="4090737" cy="72072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400B8B-53A6-E04C-9350-6AED7F1C1A07}"/>
              </a:ext>
            </a:extLst>
          </p:cNvPr>
          <p:cNvSpPr/>
          <p:nvPr/>
        </p:nvSpPr>
        <p:spPr>
          <a:xfrm>
            <a:off x="364725" y="446631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Rendering a single 400x600 image for a scene of average complexity should not take longer than 5s. </a:t>
            </a:r>
          </a:p>
        </p:txBody>
      </p:sp>
    </p:spTree>
    <p:extLst>
      <p:ext uri="{BB962C8B-B14F-4D97-AF65-F5344CB8AC3E}">
        <p14:creationId xmlns:p14="http://schemas.microsoft.com/office/powerpoint/2010/main" val="314678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Task 1 – </a:t>
            </a:r>
            <a:r>
              <a:rPr lang="en-US" dirty="0"/>
              <a:t>Acceptance testing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85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n-GB" dirty="0"/>
              <a:t>        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Customers test a system to decide whether or not it is ready to be accepted from the system developers and deployed in the customer environment.</a:t>
            </a:r>
          </a:p>
          <a:p>
            <a:pPr marL="146050" indent="0">
              <a:buNone/>
            </a:pPr>
            <a:endParaRPr lang="en-GB" dirty="0"/>
          </a:p>
          <a:p>
            <a:r>
              <a:rPr lang="en-GB" dirty="0"/>
              <a:t>Check that given scene specifications are indeed correctly rendered. </a:t>
            </a:r>
          </a:p>
          <a:p>
            <a:endParaRPr lang="en-GB" dirty="0"/>
          </a:p>
          <a:p>
            <a:r>
              <a:rPr lang="en-GB" dirty="0"/>
              <a:t>Difficult to automate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GB" dirty="0"/>
          </a:p>
        </p:txBody>
      </p:sp>
      <p:sp>
        <p:nvSpPr>
          <p:cNvPr id="125" name="Google Shape;125;p18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30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F0427-5C55-E84E-B3F8-F5EB4B189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14" y="629789"/>
            <a:ext cx="2939105" cy="17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2 – Report Structure</a:t>
            </a:r>
            <a:endParaRPr dirty="0"/>
          </a:p>
        </p:txBody>
      </p:sp>
      <p:sp>
        <p:nvSpPr>
          <p:cNvPr id="140" name="Google Shape;140;p20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30-40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D5120-05B1-8E4C-999D-A7D166A3F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GB" dirty="0"/>
              <a:t>Devise a structure for a report on the raytracing example. </a:t>
            </a:r>
          </a:p>
          <a:p>
            <a:endParaRPr lang="en-US" dirty="0"/>
          </a:p>
          <a:p>
            <a:r>
              <a:rPr lang="en-GB" dirty="0"/>
              <a:t>What structure should the final report have? </a:t>
            </a:r>
          </a:p>
          <a:p>
            <a:r>
              <a:rPr lang="en-GB" dirty="0"/>
              <a:t>What sections should the report contain? </a:t>
            </a:r>
          </a:p>
          <a:p>
            <a:r>
              <a:rPr lang="en-GB" dirty="0"/>
              <a:t>What sub-sections might they have in each one? </a:t>
            </a:r>
          </a:p>
          <a:p>
            <a:r>
              <a:rPr lang="en-GB" dirty="0"/>
              <a:t>Write a sentence summarising what each (sub)section </a:t>
            </a:r>
            <a:r>
              <a:rPr lang="en-GB"/>
              <a:t>will say.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2 - Group Solutions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share with the class your solutions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40-45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2 - Solution</a:t>
            </a:r>
            <a:endParaRPr dirty="0"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The report should contain overarching narratives</a:t>
            </a:r>
          </a:p>
          <a:p>
            <a:endParaRPr lang="en-GB" dirty="0"/>
          </a:p>
          <a:p>
            <a:r>
              <a:rPr lang="en-GB" dirty="0"/>
              <a:t>Diagrams - there should always be some descriptive and explanatory text to go with them </a:t>
            </a:r>
          </a:p>
          <a:p>
            <a:endParaRPr lang="en-GB" dirty="0"/>
          </a:p>
          <a:p>
            <a:r>
              <a:rPr lang="en-GB" dirty="0"/>
              <a:t>Focus on the key decisions represented by the diagrams and justify any assumptions you made.</a:t>
            </a:r>
          </a:p>
          <a:p>
            <a:endParaRPr lang="en-GB" dirty="0"/>
          </a:p>
          <a:p>
            <a:r>
              <a:rPr lang="en-GB" dirty="0"/>
              <a:t>Example : My 2</a:t>
            </a:r>
            <a:r>
              <a:rPr lang="en-GB" baseline="30000" dirty="0"/>
              <a:t>nd</a:t>
            </a:r>
            <a:r>
              <a:rPr lang="en-GB" dirty="0"/>
              <a:t> year OSD coursework (Now 4CCS1ISE module)</a:t>
            </a:r>
          </a:p>
        </p:txBody>
      </p:sp>
      <p:sp>
        <p:nvSpPr>
          <p:cNvPr id="157" name="Google Shape;157;p22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45-55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517</Words>
  <Application>Microsoft Macintosh PowerPoint</Application>
  <PresentationFormat>On-screen Show 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Arial</vt:lpstr>
      <vt:lpstr>Raleway</vt:lpstr>
      <vt:lpstr>Streamline</vt:lpstr>
      <vt:lpstr>4CCS1ISE – Final SGT Testing</vt:lpstr>
      <vt:lpstr>Task 1 – Testing Ray Tracer</vt:lpstr>
      <vt:lpstr>Task 1 - Group solutions</vt:lpstr>
      <vt:lpstr>Task 1 – Unit testing</vt:lpstr>
      <vt:lpstr>Task 1 – Integration &amp; System testing</vt:lpstr>
      <vt:lpstr>Task 1 – Acceptance testing</vt:lpstr>
      <vt:lpstr>Task 2 – Report Structure</vt:lpstr>
      <vt:lpstr>Task 2 - Group Solutions</vt:lpstr>
      <vt:lpstr>Task 2 -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4CCS1ISE - SGT2 Design</dc:title>
  <cp:lastModifiedBy>Wonjoon Seol</cp:lastModifiedBy>
  <cp:revision>158</cp:revision>
  <cp:lastPrinted>2019-02-18T11:25:15Z</cp:lastPrinted>
  <dcterms:modified xsi:type="dcterms:W3CDTF">2019-03-04T10:11:13Z</dcterms:modified>
</cp:coreProperties>
</file>