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8" r:id="rId13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snapVertSplitter="1" vertBarState="minimized" horzBarState="maximized">
    <p:restoredLeft sz="3290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slideMaster" Target="slideMasters/slideMaster1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9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1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2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5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05F-E8CE-4AE5-AB56-9DCACD1662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110-FA6C-4FA1-B390-C7FF082A3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41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FB5605F-E8CE-4AE5-AB56-9DCACD166264}" type="datetimeFigureOut">
              <a:rPr lang="ko-KR" altLang="en-US"/>
              <a:pPr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CF67110-FA6C-4FA1-B390-C7FF082A39A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DAY3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/>
              <a:t>식별자</a:t>
            </a:r>
            <a:r>
              <a:rPr lang="en-US" altLang="ko-KR"/>
              <a:t>,</a:t>
            </a:r>
            <a:r>
              <a:rPr lang="ko-KR" altLang="en-US"/>
              <a:t> 키</a:t>
            </a:r>
            <a:r>
              <a:rPr lang="en-US" altLang="ko-KR"/>
              <a:t>, ERD, DDL(</a:t>
            </a:r>
            <a:r>
              <a:rPr lang="ko-KR" altLang="en-US"/>
              <a:t>이론 및 실습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98022"/>
            <a:ext cx="10174778" cy="530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식별자</a:t>
            </a:r>
            <a:r>
              <a:rPr lang="en-US" altLang="ko-KR"/>
              <a:t>(identifiers)</a:t>
            </a:r>
            <a:endParaRPr lang="en-US" altLang="ko-KR"/>
          </a:p>
          <a:p>
            <a:pPr marL="285750" indent="-285750">
              <a:buChar char="-"/>
            </a:pPr>
            <a:r>
              <a:rPr lang="ko-KR" altLang="en-US"/>
              <a:t>여러 개의 속성 중 엔티티를 대표할 수 있는 속성</a:t>
            </a:r>
            <a:endParaRPr lang="ko-KR" altLang="en-US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lvl="0"/>
            <a:r>
              <a:rPr lang="en-US" altLang="ko-KR"/>
              <a:t>2. </a:t>
            </a:r>
            <a:r>
              <a:rPr lang="ko-KR" altLang="en-US"/>
              <a:t>주식별자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특징</a:t>
            </a:r>
            <a:endParaRPr lang="ko-KR" altLang="en-US"/>
          </a:p>
          <a:p>
            <a:pPr marL="342900" indent="-342900">
              <a:buAutoNum type="arabicPeriod"/>
            </a:pPr>
            <a:r>
              <a:rPr lang="ko-KR" altLang="en-US"/>
              <a:t>유일성 </a:t>
            </a:r>
            <a:r>
              <a:rPr lang="en-US" altLang="ko-KR"/>
              <a:t>= </a:t>
            </a:r>
            <a:r>
              <a:rPr lang="ko-KR" altLang="en-US"/>
              <a:t>주 식별자는 모든 인스턴스를 유일하게 구분 가능하다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최소성 </a:t>
            </a:r>
            <a:r>
              <a:rPr lang="en-US" altLang="ko-KR"/>
              <a:t>= </a:t>
            </a:r>
            <a:r>
              <a:rPr lang="ko-KR" altLang="en-US"/>
              <a:t>주 식별자를 구성하는 속성수는 </a:t>
            </a:r>
            <a:r>
              <a:rPr lang="en-US" altLang="ko-KR"/>
              <a:t>1</a:t>
            </a:r>
            <a:r>
              <a:rPr lang="ko-KR" altLang="en-US"/>
              <a:t>개 여야한다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불변성 </a:t>
            </a:r>
            <a:r>
              <a:rPr lang="en-US" altLang="ko-KR"/>
              <a:t>= </a:t>
            </a:r>
            <a:r>
              <a:rPr lang="ko-KR" altLang="en-US"/>
              <a:t>주 식별자를 </a:t>
            </a:r>
            <a:r>
              <a:rPr lang="en-US" altLang="ko-KR"/>
              <a:t>(</a:t>
            </a:r>
            <a:r>
              <a:rPr lang="ko-KR" altLang="en-US"/>
              <a:t>자주</a:t>
            </a:r>
            <a:r>
              <a:rPr lang="en-US" altLang="ko-KR"/>
              <a:t>)</a:t>
            </a:r>
            <a:r>
              <a:rPr lang="ko-KR" altLang="en-US"/>
              <a:t> 변경되지 않아야 한다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존재성 </a:t>
            </a:r>
            <a:r>
              <a:rPr lang="en-US" altLang="ko-KR"/>
              <a:t>= </a:t>
            </a:r>
            <a:r>
              <a:rPr lang="ko-KR" altLang="en-US"/>
              <a:t>주 식별자는 항상 데이터 값이 있어야 한다</a:t>
            </a:r>
            <a:r>
              <a:rPr lang="en-US" altLang="ko-KR"/>
              <a:t>.(NULL</a:t>
            </a:r>
            <a:r>
              <a:rPr lang="ko-KR" altLang="en-US"/>
              <a:t>이 아니여야함</a:t>
            </a:r>
            <a:r>
              <a:rPr lang="en-US" altLang="ko-KR"/>
              <a:t>,)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대표성 </a:t>
            </a:r>
            <a:r>
              <a:rPr lang="en-US" altLang="ko-KR"/>
              <a:t>= </a:t>
            </a:r>
            <a:r>
              <a:rPr lang="ko-KR" altLang="en-US"/>
              <a:t>주 식별자는 엔티티를 대표할 수 있어야한다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lvl="0"/>
            <a:r>
              <a:rPr lang="ko-KR" altLang="en-US"/>
              <a:t>키의 종류</a:t>
            </a:r>
            <a:endParaRPr lang="ko-KR" altLang="en-US"/>
          </a:p>
          <a:p>
            <a:pPr lvl="0"/>
            <a:r>
              <a:rPr lang="ko-KR" altLang="en-US"/>
              <a:t>기본키</a:t>
            </a:r>
            <a:r>
              <a:rPr lang="en-US" altLang="ko-KR"/>
              <a:t>(PK)  - </a:t>
            </a:r>
            <a:r>
              <a:rPr lang="ko-KR" altLang="en-US"/>
              <a:t>엔티티 대표키</a:t>
            </a:r>
            <a:endParaRPr lang="ko-KR" altLang="en-US"/>
          </a:p>
          <a:p>
            <a:pPr lvl="0"/>
            <a:r>
              <a:rPr lang="ko-KR" altLang="en-US"/>
              <a:t>외래키</a:t>
            </a:r>
            <a:r>
              <a:rPr lang="en-US" altLang="ko-KR"/>
              <a:t>(FK) – </a:t>
            </a:r>
            <a:r>
              <a:rPr lang="ko-KR" altLang="en-US"/>
              <a:t>다른 테이블 기본키 필드를 참조한 키</a:t>
            </a:r>
            <a:endParaRPr lang="ko-KR" altLang="en-US"/>
          </a:p>
          <a:p>
            <a:pPr lvl="0"/>
            <a:r>
              <a:rPr lang="ko-KR" altLang="en-US"/>
              <a:t>후보키</a:t>
            </a:r>
            <a:r>
              <a:rPr lang="en-US" altLang="ko-KR"/>
              <a:t>(CK) – </a:t>
            </a:r>
            <a:r>
              <a:rPr lang="ko-KR" altLang="en-US"/>
              <a:t>유일성과 최소성은 만족하지만 대표성이 부족</a:t>
            </a:r>
            <a:endParaRPr lang="ko-KR" altLang="en-US"/>
          </a:p>
          <a:p>
            <a:pPr lvl="0"/>
            <a:r>
              <a:rPr lang="ko-KR" altLang="en-US"/>
              <a:t>슈퍼키</a:t>
            </a:r>
            <a:r>
              <a:rPr lang="en-US" altLang="ko-KR"/>
              <a:t>(SK) – </a:t>
            </a:r>
            <a:r>
              <a:rPr lang="ko-KR" altLang="en-US"/>
              <a:t>유일성은 만족하지만 최소성은 부족</a:t>
            </a:r>
            <a:endParaRPr lang="ko-KR" altLang="en-US"/>
          </a:p>
          <a:p>
            <a:pPr lvl="0"/>
            <a:r>
              <a:rPr lang="ko-KR" altLang="en-US"/>
              <a:t>대체키 </a:t>
            </a:r>
            <a:r>
              <a:rPr lang="en-US" altLang="ko-KR"/>
              <a:t>(AK) -  </a:t>
            </a:r>
            <a:r>
              <a:rPr lang="ko-KR" altLang="en-US"/>
              <a:t>후보키 중 기본키를 선정하고 남은 키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949" y="266955"/>
            <a:ext cx="10174778" cy="35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식별자 분류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411" y="1225689"/>
            <a:ext cx="10174778" cy="558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대표성 여부</a:t>
            </a:r>
            <a:endParaRPr lang="ko-KR" altLang="en-US"/>
          </a:p>
          <a:p>
            <a:pPr marL="285750" indent="-285750">
              <a:buChar char="-"/>
            </a:pPr>
            <a:r>
              <a:rPr lang="ko-KR" altLang="en-US"/>
              <a:t>주 식별자 </a:t>
            </a:r>
            <a:r>
              <a:rPr lang="en-US" altLang="ko-KR"/>
              <a:t>: </a:t>
            </a:r>
            <a:r>
              <a:rPr lang="ko-KR" altLang="en-US"/>
              <a:t>엔티티를 대표하는 식별자로 다른 엔티티와 참조 관계를 연결할 수 있다</a:t>
            </a:r>
            <a:r>
              <a:rPr lang="en-US" altLang="ko-KR"/>
              <a:t>.(pk)</a:t>
            </a:r>
            <a:endParaRPr lang="en-US" altLang="ko-KR"/>
          </a:p>
          <a:p>
            <a:pPr marL="285750" indent="-285750">
              <a:buChar char="-"/>
            </a:pPr>
            <a:r>
              <a:rPr lang="ko-KR" altLang="en-US"/>
              <a:t>보조 식별자 </a:t>
            </a:r>
            <a:r>
              <a:rPr lang="en-US" altLang="ko-KR"/>
              <a:t>: </a:t>
            </a:r>
            <a:r>
              <a:rPr lang="ko-KR" altLang="en-US"/>
              <a:t>대표성을 가지지 못해서 참조 관계를 연결할 수 없다</a:t>
            </a:r>
            <a:r>
              <a:rPr lang="en-US" altLang="ko-KR"/>
              <a:t>(</a:t>
            </a:r>
            <a:r>
              <a:rPr lang="ko-KR" altLang="en-US"/>
              <a:t>후보키</a:t>
            </a:r>
            <a:r>
              <a:rPr lang="en-US" altLang="ko-KR"/>
              <a:t>)</a:t>
            </a: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lvl="0"/>
            <a:r>
              <a:rPr lang="en-US" altLang="ko-KR"/>
              <a:t>2. </a:t>
            </a:r>
            <a:r>
              <a:rPr lang="ko-KR" altLang="en-US"/>
              <a:t>엔티티 내 생성 여부</a:t>
            </a:r>
            <a:endParaRPr lang="ko-KR" altLang="en-US"/>
          </a:p>
          <a:p>
            <a:pPr marL="285750" indent="-285750">
              <a:buChar char="-"/>
            </a:pPr>
            <a:r>
              <a:rPr lang="ko-KR" altLang="en-US"/>
              <a:t>내부 식별자 </a:t>
            </a:r>
            <a:r>
              <a:rPr lang="en-US" altLang="ko-KR"/>
              <a:t>: </a:t>
            </a:r>
            <a:r>
              <a:rPr lang="ko-KR" altLang="en-US"/>
              <a:t>엔티티 내부에서 스스로 만들어지는 식별자</a:t>
            </a:r>
            <a:endParaRPr lang="ko-KR" altLang="en-US"/>
          </a:p>
          <a:p>
            <a:pPr marL="285750" indent="-285750">
              <a:buChar char="-"/>
            </a:pPr>
            <a:r>
              <a:rPr lang="ko-KR" altLang="en-US"/>
              <a:t>외부 식별자 </a:t>
            </a:r>
            <a:r>
              <a:rPr lang="en-US" altLang="ko-KR"/>
              <a:t>: </a:t>
            </a:r>
            <a:r>
              <a:rPr lang="ko-KR" altLang="en-US"/>
              <a:t>타 엔티티와의 관계를 통해 생성되는 식별자</a:t>
            </a:r>
            <a:r>
              <a:rPr lang="en-US" altLang="ko-KR"/>
              <a:t>(</a:t>
            </a:r>
            <a:r>
              <a:rPr lang="ko-KR" altLang="en-US"/>
              <a:t>외래키</a:t>
            </a:r>
            <a:r>
              <a:rPr lang="en-US" altLang="ko-KR"/>
              <a:t>)</a:t>
            </a: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lvl="0"/>
            <a:r>
              <a:rPr lang="en-US" altLang="ko-KR"/>
              <a:t>3. </a:t>
            </a:r>
            <a:r>
              <a:rPr lang="ko-KR" altLang="en-US"/>
              <a:t>단일 속성 여부</a:t>
            </a:r>
            <a:endParaRPr lang="ko-KR" altLang="en-US"/>
          </a:p>
          <a:p>
            <a:pPr marL="285750" indent="-285750">
              <a:buChar char="-"/>
            </a:pPr>
            <a:r>
              <a:rPr lang="ko-KR" altLang="en-US"/>
              <a:t>단일 식별자 </a:t>
            </a:r>
            <a:r>
              <a:rPr lang="en-US" altLang="ko-KR"/>
              <a:t>: </a:t>
            </a:r>
            <a:r>
              <a:rPr lang="ko-KR" altLang="en-US"/>
              <a:t>하나의 속성으로 구성된 식별자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주민등록 번호</a:t>
            </a:r>
            <a:r>
              <a:rPr lang="en-US" altLang="ko-KR"/>
              <a:t>)</a:t>
            </a:r>
            <a:endParaRPr lang="en-US" altLang="ko-KR"/>
          </a:p>
          <a:p>
            <a:pPr marL="285750" indent="-285750">
              <a:buChar char="-"/>
            </a:pPr>
            <a:r>
              <a:rPr lang="ko-KR" altLang="en-US"/>
              <a:t>복합 식별자 </a:t>
            </a:r>
            <a:r>
              <a:rPr lang="en-US" altLang="ko-KR"/>
              <a:t>: </a:t>
            </a:r>
            <a:r>
              <a:rPr lang="ko-KR" altLang="en-US"/>
              <a:t>두 개 이상의 속성으로 구성된 식별자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학번 </a:t>
            </a:r>
            <a:r>
              <a:rPr lang="en-US" altLang="ko-KR"/>
              <a:t>+ </a:t>
            </a:r>
            <a:r>
              <a:rPr lang="ko-KR" altLang="en-US"/>
              <a:t>과목코드</a:t>
            </a:r>
            <a:r>
              <a:rPr lang="en-US" altLang="ko-KR"/>
              <a:t>)</a:t>
            </a: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lvl="0"/>
            <a:r>
              <a:rPr lang="en-US" altLang="ko-KR"/>
              <a:t>4. </a:t>
            </a:r>
            <a:r>
              <a:rPr lang="ko-KR" altLang="en-US"/>
              <a:t>대체 여부</a:t>
            </a:r>
            <a:endParaRPr lang="ko-KR" altLang="en-US"/>
          </a:p>
          <a:p>
            <a:pPr marL="285750" indent="-285750">
              <a:buChar char="-"/>
            </a:pPr>
            <a:r>
              <a:rPr lang="ko-KR" altLang="en-US"/>
              <a:t>본질 식별자 </a:t>
            </a:r>
            <a:r>
              <a:rPr lang="en-US" altLang="ko-KR"/>
              <a:t>: </a:t>
            </a:r>
            <a:r>
              <a:rPr lang="ko-KR" altLang="en-US"/>
              <a:t>업무로 인해서 이루지는 식별자</a:t>
            </a:r>
            <a:r>
              <a:rPr lang="en-US" altLang="ko-KR"/>
              <a:t>(</a:t>
            </a: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en-US" altLang="ko-KR"/>
          </a:p>
          <a:p>
            <a:pPr marL="285750" indent="-285750">
              <a:buChar char="-"/>
            </a:pPr>
            <a:r>
              <a:rPr lang="ko-KR" altLang="en-US"/>
              <a:t>인조 식별자 </a:t>
            </a:r>
            <a:r>
              <a:rPr lang="en-US" altLang="ko-KR"/>
              <a:t>: </a:t>
            </a:r>
            <a:r>
              <a:rPr lang="ko-KR" altLang="en-US"/>
              <a:t>인위적으로 만들어지는 식별자</a:t>
            </a:r>
            <a:r>
              <a:rPr lang="en-US" altLang="ko-KR"/>
              <a:t>(</a:t>
            </a:r>
            <a:r>
              <a:rPr lang="ko-KR" altLang="en-US"/>
              <a:t>시스템에서 생성한 고유  </a:t>
            </a:r>
            <a:r>
              <a:rPr lang="en-US" altLang="ko-KR"/>
              <a:t>ID)</a:t>
            </a: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949" y="266955"/>
            <a:ext cx="10174778" cy="35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식별자 관계</a:t>
            </a:r>
            <a:r>
              <a:rPr lang="en-US" altLang="ko-KR"/>
              <a:t>, </a:t>
            </a:r>
            <a:r>
              <a:rPr lang="ko-KR" altLang="en-US"/>
              <a:t>비 식별자 관계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411" y="1225689"/>
            <a:ext cx="10174778" cy="283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식별자 관계 </a:t>
            </a:r>
            <a:r>
              <a:rPr lang="en-US" altLang="ko-KR"/>
              <a:t>(</a:t>
            </a:r>
            <a:r>
              <a:rPr lang="ko-KR" altLang="en-US"/>
              <a:t>실선으로 표시</a:t>
            </a:r>
            <a:r>
              <a:rPr lang="en-US" altLang="ko-KR"/>
              <a:t>, </a:t>
            </a:r>
            <a:r>
              <a:rPr lang="ko-KR" altLang="en-US"/>
              <a:t>강한 연결</a:t>
            </a:r>
            <a:r>
              <a:rPr lang="en-US" altLang="ko-KR"/>
              <a:t>(</a:t>
            </a:r>
            <a:r>
              <a:rPr lang="ko-KR" altLang="en-US"/>
              <a:t>종속</a:t>
            </a:r>
            <a:r>
              <a:rPr lang="en-US" altLang="ko-KR"/>
              <a:t>)</a:t>
            </a:r>
            <a:r>
              <a:rPr lang="ko-KR" altLang="en-US"/>
              <a:t> 관계</a:t>
            </a:r>
            <a:r>
              <a:rPr lang="en-US" altLang="ko-KR"/>
              <a:t>)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1. </a:t>
            </a:r>
            <a:r>
              <a:rPr lang="ko-KR" altLang="en-US"/>
              <a:t>부모테이블의 </a:t>
            </a:r>
            <a:r>
              <a:rPr lang="en-US" altLang="ko-KR"/>
              <a:t>PK(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자식테이블의 </a:t>
            </a:r>
            <a:r>
              <a:rPr lang="en-US" altLang="ko-KR"/>
              <a:t>FK/PK</a:t>
            </a:r>
            <a:r>
              <a:rPr lang="ko-KR" altLang="en-US"/>
              <a:t>가 되는 경우</a:t>
            </a:r>
            <a:endParaRPr lang="ko-KR" altLang="en-US"/>
          </a:p>
          <a:p>
            <a:pPr lvl="0"/>
            <a:r>
              <a:rPr lang="en-US" altLang="ko-KR"/>
              <a:t>2. </a:t>
            </a:r>
            <a:r>
              <a:rPr lang="ko-KR" altLang="en-US"/>
              <a:t>부모가 있어야 자식이 생기는 경우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비 식별자 관계</a:t>
            </a:r>
            <a:r>
              <a:rPr lang="en-US" altLang="ko-KR"/>
              <a:t>(</a:t>
            </a:r>
            <a:r>
              <a:rPr lang="ko-KR" altLang="en-US"/>
              <a:t>점선으로 표시</a:t>
            </a:r>
            <a:r>
              <a:rPr lang="en-US" altLang="ko-KR"/>
              <a:t>, </a:t>
            </a:r>
            <a:r>
              <a:rPr lang="ko-KR" altLang="en-US"/>
              <a:t>약한 연결</a:t>
            </a:r>
            <a:r>
              <a:rPr lang="en-US" altLang="ko-KR"/>
              <a:t>(</a:t>
            </a:r>
            <a:r>
              <a:rPr lang="ko-KR" altLang="en-US"/>
              <a:t>종속</a:t>
            </a:r>
            <a:r>
              <a:rPr lang="en-US" altLang="ko-KR"/>
              <a:t>) </a:t>
            </a:r>
            <a:r>
              <a:rPr lang="ko-KR" altLang="en-US"/>
              <a:t>관계</a:t>
            </a:r>
            <a:r>
              <a:rPr lang="en-US" altLang="ko-KR"/>
              <a:t>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부모 테이블의 </a:t>
            </a:r>
            <a:r>
              <a:rPr lang="en-US" altLang="ko-KR"/>
              <a:t>PK</a:t>
            </a:r>
            <a:r>
              <a:rPr lang="ko-KR" altLang="en-US"/>
              <a:t>가 자식테이블에서는 일반 속성이 되는 경우</a:t>
            </a:r>
            <a:endParaRPr lang="ko-KR" altLang="en-US"/>
          </a:p>
          <a:p>
            <a:pPr marL="342900" indent="-342900">
              <a:buAutoNum type="arabicPeriod"/>
            </a:pPr>
            <a:r>
              <a:rPr lang="ko-KR" altLang="en-US"/>
              <a:t>부모가 없어도 자식이 생기는 경우</a:t>
            </a:r>
            <a:endParaRPr lang="ko-KR" altLang="en-US"/>
          </a:p>
          <a:p>
            <a:pPr marL="342900" indent="-342900">
              <a:buAutoNum type="arabicPeriod"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3027" y="1490576"/>
            <a:ext cx="5063577" cy="26703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064273"/>
            <a:ext cx="6096000" cy="47535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1. 자식 테이블은 수강 내역 테이블이다.</a:t>
            </a:r>
            <a:endParaRPr lang="ko-KR" altLang="en-US"/>
          </a:p>
          <a:p>
            <a:pPr lvl="0"/>
            <a:r>
              <a:rPr lang="ko-KR" altLang="en-US"/>
              <a:t>(강한 연결 관계)</a:t>
            </a:r>
            <a:endParaRPr lang="ko-KR" altLang="en-US"/>
          </a:p>
          <a:p>
            <a:pPr lvl="0"/>
            <a:endParaRPr lang="ko-KR" altLang="en-US"/>
          </a:p>
          <a:p>
            <a:pPr lvl="0"/>
            <a:r>
              <a:rPr lang="ko-KR" altLang="en-US"/>
              <a:t>2. 부모 테이블의 PK를 자식 테이블에서</a:t>
            </a:r>
            <a:endParaRPr lang="ko-KR" altLang="en-US"/>
          </a:p>
          <a:p>
            <a:pPr lvl="0"/>
            <a:r>
              <a:rPr lang="ko-KR" altLang="en-US"/>
              <a:t> PK로 사용하고 있다.</a:t>
            </a:r>
            <a:endParaRPr lang="ko-KR" altLang="en-US"/>
          </a:p>
          <a:p>
            <a:pPr lvl="0"/>
            <a:endParaRPr lang="ko-KR" altLang="en-US"/>
          </a:p>
          <a:p>
            <a:pPr lvl="0"/>
            <a:r>
              <a:rPr lang="ko-KR" altLang="en-US"/>
              <a:t>3. 학생 한명은 0~N개의 수강내역을 가질</a:t>
            </a:r>
            <a:endParaRPr lang="ko-KR" altLang="en-US"/>
          </a:p>
          <a:p>
            <a:pPr lvl="0"/>
            <a:r>
              <a:rPr lang="ko-KR" altLang="en-US"/>
              <a:t>수 있다.</a:t>
            </a:r>
            <a:endParaRPr lang="ko-KR" altLang="en-US"/>
          </a:p>
          <a:p>
            <a:pPr lvl="0"/>
            <a:endParaRPr lang="ko-KR" altLang="en-US"/>
          </a:p>
          <a:p>
            <a:pPr lvl="0"/>
            <a:r>
              <a:rPr lang="ko-KR" altLang="en-US"/>
              <a:t>4. 수강내역은 하나의 학생을 가진다.</a:t>
            </a:r>
            <a:endParaRPr lang="ko-KR" altLang="en-US"/>
          </a:p>
          <a:p>
            <a:pPr lvl="0"/>
            <a:r>
              <a:rPr lang="ko-KR" altLang="en-US"/>
              <a:t>(</a:t>
            </a:r>
            <a:r>
              <a:rPr lang="en-US" altLang="ko-KR"/>
              <a:t>N</a:t>
            </a:r>
            <a:r>
              <a:rPr lang="ko-KR" altLang="en-US"/>
              <a:t>:1)</a:t>
            </a:r>
            <a:endParaRPr lang="ko-KR" altLang="en-US"/>
          </a:p>
          <a:p>
            <a:pPr lvl="0"/>
            <a:endParaRPr lang="ko-KR" altLang="en-US"/>
          </a:p>
          <a:p>
            <a:pPr lvl="0"/>
            <a:r>
              <a:rPr lang="ko-KR" altLang="en-US"/>
              <a:t>5. 수강 내역 테이블은 </a:t>
            </a:r>
            <a:endParaRPr lang="ko-KR" altLang="en-US"/>
          </a:p>
          <a:p>
            <a:pPr lvl="0"/>
            <a:r>
              <a:rPr lang="ko-KR" altLang="en-US"/>
              <a:t>학생 테이블의 PK인 학생[ID]를</a:t>
            </a:r>
            <a:endParaRPr lang="ko-KR" altLang="en-US"/>
          </a:p>
          <a:p>
            <a:pPr lvl="0"/>
            <a:r>
              <a:rPr lang="en-US" altLang="ko-KR"/>
              <a:t>P</a:t>
            </a:r>
            <a:r>
              <a:rPr lang="ko-KR" altLang="en-US"/>
              <a:t>K이자 </a:t>
            </a:r>
            <a:r>
              <a:rPr lang="en-US" altLang="ko-KR"/>
              <a:t>FK</a:t>
            </a:r>
            <a:r>
              <a:rPr lang="ko-KR" altLang="en-US"/>
              <a:t>로 가진다. (실선이므로)</a:t>
            </a:r>
            <a:endParaRPr lang="ko-KR" altLang="en-US"/>
          </a:p>
          <a:p>
            <a:pPr lvl="0"/>
            <a:endParaRPr lang="ko-KR" altLang="en-US"/>
          </a:p>
          <a:p>
            <a:pPr lvl="0"/>
            <a:r>
              <a:rPr lang="ko-KR" altLang="en-US"/>
              <a:t>- 테이블 내의 선을 기준으로 위는 </a:t>
            </a:r>
            <a:r>
              <a:rPr lang="en-US" altLang="ko-KR"/>
              <a:t>PK, </a:t>
            </a:r>
            <a:r>
              <a:rPr lang="ko-KR" altLang="en-US"/>
              <a:t>아래는 </a:t>
            </a:r>
            <a:r>
              <a:rPr lang="en-US" altLang="ko-KR"/>
              <a:t>FK</a:t>
            </a:r>
            <a:r>
              <a:rPr lang="ko-KR" altLang="en-US"/>
              <a:t>로 나뉨.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6742" y="1334816"/>
            <a:ext cx="6157941" cy="3355731"/>
          </a:xfrm>
          <a:prstGeom prst="rect">
            <a:avLst/>
          </a:prstGeom>
        </p:spPr>
      </p:pic>
      <p:sp>
        <p:nvSpPr>
          <p:cNvPr id="9" name="직사각형 8"/>
          <p:cNvSpPr txBox="1"/>
          <p:nvPr/>
        </p:nvSpPr>
        <p:spPr>
          <a:xfrm>
            <a:off x="6400800" y="1411514"/>
            <a:ext cx="5080000" cy="349422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endParaRPr lang="en-US" altLang="ko-KR"/>
          </a:p>
        </p:txBody>
      </p:sp>
      <p:sp>
        <p:nvSpPr>
          <p:cNvPr id="10" name="직사각형 9"/>
          <p:cNvSpPr txBox="1"/>
          <p:nvPr/>
        </p:nvSpPr>
        <p:spPr>
          <a:xfrm>
            <a:off x="5936342" y="1338941"/>
            <a:ext cx="5326744" cy="338355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/>
              <a:t>1. </a:t>
            </a:r>
            <a:r>
              <a:rPr lang="ko-KR" altLang="en-US"/>
              <a:t>부모 테이블은 부서 테이블이다.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2. 자식 테이블은</a:t>
            </a:r>
            <a:r>
              <a:rPr lang="en-US" altLang="ko-KR"/>
              <a:t> </a:t>
            </a:r>
            <a:r>
              <a:rPr lang="ko-KR" altLang="en-US"/>
              <a:t> 사원 테이블이다.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3. 자식 테이블이 부모 테이블 </a:t>
            </a:r>
            <a:r>
              <a:rPr lang="en-US" altLang="ko-KR"/>
              <a:t>PK</a:t>
            </a:r>
            <a:r>
              <a:rPr lang="ko-KR" altLang="en-US"/>
              <a:t>를 가지고 있지만, '부서번호' </a:t>
            </a:r>
            <a:r>
              <a:rPr lang="en-US" altLang="ko-KR"/>
              <a:t>PK</a:t>
            </a:r>
            <a:r>
              <a:rPr lang="ko-KR" altLang="en-US"/>
              <a:t>로 사용하고 있지 않다. </a:t>
            </a:r>
            <a:r>
              <a:rPr lang="en-US" altLang="ko-KR"/>
              <a:t>FK</a:t>
            </a:r>
            <a:r>
              <a:rPr lang="ko-KR" altLang="en-US"/>
              <a:t>로 사용하고 있음.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4. 하나의 부서는 0~</a:t>
            </a:r>
            <a:r>
              <a:rPr lang="en-US" altLang="ko-KR"/>
              <a:t>N</a:t>
            </a:r>
            <a:r>
              <a:rPr lang="ko-KR" altLang="en-US"/>
              <a:t>명의 사원을 가질 수 있다.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5. 사원 테이블은 부서 테이블의 </a:t>
            </a:r>
            <a:r>
              <a:rPr lang="en-US" altLang="ko-KR"/>
              <a:t>PK</a:t>
            </a:r>
            <a:r>
              <a:rPr lang="ko-KR" altLang="en-US"/>
              <a:t>인 부서번호를 </a:t>
            </a:r>
            <a:r>
              <a:rPr lang="en-US" altLang="ko-KR"/>
              <a:t>FK</a:t>
            </a:r>
            <a:r>
              <a:rPr lang="ko-KR" altLang="en-US"/>
              <a:t>로 가진다.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705073"/>
            <a:ext cx="8057447" cy="54478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97557" y="1143000"/>
            <a:ext cx="6096000" cy="44748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200"/>
              <a:t>회원 </a:t>
            </a:r>
            <a:r>
              <a:rPr lang="en-US" altLang="ko-KR" sz="1200"/>
              <a:t>&lt;-&gt; </a:t>
            </a:r>
            <a:r>
              <a:rPr lang="ko-KR" altLang="en-US" sz="1200"/>
              <a:t>대여</a:t>
            </a:r>
            <a:endParaRPr lang="ko-KR" altLang="en-US" sz="1200"/>
          </a:p>
          <a:p>
            <a:pPr marL="342900" indent="-342900"/>
            <a:r>
              <a:rPr lang="ko-KR" altLang="en-US" sz="1200"/>
              <a:t>1. 회원번호 </a:t>
            </a:r>
            <a:r>
              <a:rPr lang="en-US" altLang="ko-KR" sz="1200"/>
              <a:t>PK</a:t>
            </a:r>
            <a:r>
              <a:rPr lang="ko-KR" altLang="en-US" sz="1200"/>
              <a:t>가 대여 테이블에서 </a:t>
            </a:r>
            <a:r>
              <a:rPr lang="en-US" altLang="ko-KR" sz="1200"/>
              <a:t>FK </a:t>
            </a:r>
            <a:r>
              <a:rPr lang="ko-KR" altLang="en-US" sz="1200"/>
              <a:t>일반 속성으로 </a:t>
            </a:r>
            <a:endParaRPr lang="ko-KR" altLang="en-US" sz="1200"/>
          </a:p>
          <a:p>
            <a:pPr lvl="0"/>
            <a:r>
              <a:rPr lang="en-US" altLang="ko-KR" sz="1200"/>
              <a:t>    </a:t>
            </a:r>
            <a:r>
              <a:rPr lang="ko-KR" altLang="en-US" sz="1200"/>
              <a:t>쓰이고 있다</a:t>
            </a:r>
            <a:r>
              <a:rPr lang="en-US" altLang="ko-KR" sz="1200"/>
              <a:t>. (</a:t>
            </a:r>
            <a:r>
              <a:rPr lang="ko-KR" altLang="en-US" sz="1200"/>
              <a:t>점선</a:t>
            </a:r>
            <a:r>
              <a:rPr lang="en-US" altLang="ko-KR" sz="1200"/>
              <a:t>)</a:t>
            </a:r>
            <a:endParaRPr lang="en-US" altLang="ko-KR" sz="1200"/>
          </a:p>
          <a:p>
            <a:pPr lvl="0"/>
            <a:r>
              <a:rPr lang="en-US" altLang="ko-KR" sz="1200"/>
              <a:t>2. </a:t>
            </a:r>
            <a:r>
              <a:rPr lang="ko-KR" altLang="en-US" sz="1200"/>
              <a:t>회원은 대여를 여러 개 할 수 있다</a:t>
            </a:r>
            <a:r>
              <a:rPr lang="en-US" altLang="ko-KR" sz="1200"/>
              <a:t>.(1:N)</a:t>
            </a:r>
            <a:endParaRPr lang="en-US" altLang="ko-KR" sz="1200"/>
          </a:p>
          <a:p>
            <a:pPr lvl="0"/>
            <a:r>
              <a:rPr lang="en-US" altLang="ko-KR" sz="1200"/>
              <a:t>3. </a:t>
            </a:r>
            <a:r>
              <a:rPr lang="ko-KR" altLang="en-US" sz="1200"/>
              <a:t>아예 대여하지 않은 회원이 있을 수 있다</a:t>
            </a:r>
            <a:r>
              <a:rPr lang="en-US" altLang="ko-KR" sz="1200"/>
              <a:t>.(1:N(0~N))</a:t>
            </a:r>
            <a:endParaRPr lang="en-US" altLang="ko-KR" sz="1200"/>
          </a:p>
          <a:p>
            <a:pPr lvl="0"/>
            <a:r>
              <a:rPr lang="en-US" altLang="ko-KR" sz="1200"/>
              <a:t>4. </a:t>
            </a:r>
            <a:r>
              <a:rPr lang="ko-KR" altLang="en-US" sz="1200"/>
              <a:t>대여를 할 땐 반드시 회원 정보가 필수로 존재</a:t>
            </a:r>
            <a:endParaRPr lang="ko-KR" altLang="en-US" sz="1200"/>
          </a:p>
          <a:p>
            <a:pPr lvl="0"/>
            <a:r>
              <a:rPr lang="en-US" altLang="ko-KR" sz="1200"/>
              <a:t>   </a:t>
            </a:r>
            <a:r>
              <a:rPr lang="ko-KR" altLang="en-US" sz="1200"/>
              <a:t>해야한다 </a:t>
            </a:r>
            <a:r>
              <a:rPr lang="en-US" altLang="ko-KR" sz="1200"/>
              <a:t>(1[</a:t>
            </a:r>
            <a:r>
              <a:rPr lang="ko-KR" altLang="en-US" sz="1200"/>
              <a:t>필수</a:t>
            </a:r>
            <a:r>
              <a:rPr lang="en-US" altLang="ko-KR" sz="1200"/>
              <a:t>] : N[</a:t>
            </a:r>
            <a:r>
              <a:rPr lang="ko-KR" altLang="en-US" sz="1200"/>
              <a:t>선택</a:t>
            </a:r>
            <a:r>
              <a:rPr lang="en-US" altLang="ko-KR" sz="1200"/>
              <a:t>] )</a:t>
            </a:r>
            <a:endParaRPr lang="en-US" altLang="ko-KR" sz="1200"/>
          </a:p>
          <a:p>
            <a:pPr lvl="0"/>
            <a:endParaRPr lang="en-US" altLang="ko-KR" sz="1200"/>
          </a:p>
          <a:p>
            <a:pPr lvl="0"/>
            <a:r>
              <a:rPr lang="ko-KR" altLang="en-US" sz="1200"/>
              <a:t>도서</a:t>
            </a:r>
            <a:r>
              <a:rPr lang="en-US" altLang="ko-KR" sz="1200"/>
              <a:t>&lt;-&gt; </a:t>
            </a:r>
            <a:r>
              <a:rPr lang="ko-KR" altLang="en-US" sz="1200"/>
              <a:t>대여</a:t>
            </a:r>
            <a:endParaRPr lang="ko-KR" altLang="en-US" sz="1200"/>
          </a:p>
          <a:p>
            <a:pPr lvl="0"/>
            <a:r>
              <a:rPr lang="en-US" altLang="ko-KR" sz="1200"/>
              <a:t>1. </a:t>
            </a:r>
            <a:r>
              <a:rPr lang="ko-KR" altLang="en-US" sz="1200"/>
              <a:t>도서 번호 </a:t>
            </a:r>
            <a:r>
              <a:rPr lang="en-US" altLang="ko-KR" sz="1200"/>
              <a:t>PK</a:t>
            </a:r>
            <a:r>
              <a:rPr lang="ko-KR" altLang="en-US" sz="1200"/>
              <a:t>가 대여테이블에서는 </a:t>
            </a:r>
            <a:br>
              <a:rPr lang="en-US" altLang="ko-KR" sz="1200"/>
            </a:br>
            <a:r>
              <a:rPr lang="en-US" altLang="ko-KR" sz="1200"/>
              <a:t>FK</a:t>
            </a:r>
            <a:r>
              <a:rPr lang="ko-KR" altLang="en-US" sz="1200"/>
              <a:t>로 일반 속성으로 쓰이고 있다</a:t>
            </a:r>
            <a:r>
              <a:rPr lang="en-US" altLang="ko-KR" sz="1200"/>
              <a:t>(</a:t>
            </a:r>
            <a:r>
              <a:rPr lang="ko-KR" altLang="en-US" sz="1200"/>
              <a:t>점선</a:t>
            </a:r>
            <a:r>
              <a:rPr lang="en-US" altLang="ko-KR" sz="1200"/>
              <a:t>)</a:t>
            </a:r>
            <a:endParaRPr lang="en-US" altLang="ko-KR" sz="1200"/>
          </a:p>
          <a:p>
            <a:pPr lvl="0"/>
            <a:r>
              <a:rPr lang="en-US" altLang="ko-KR" sz="1200"/>
              <a:t>2. (1:N)</a:t>
            </a:r>
            <a:endParaRPr lang="en-US" altLang="ko-KR" sz="1200"/>
          </a:p>
          <a:p>
            <a:pPr lvl="0"/>
            <a:r>
              <a:rPr lang="ko-KR" altLang="en-US" sz="1200"/>
              <a:t>도서가 과거에 여러 번 대여된 기록이 있을 수 있으니</a:t>
            </a:r>
            <a:endParaRPr lang="ko-KR" altLang="en-US" sz="1200"/>
          </a:p>
          <a:p>
            <a:pPr lvl="0"/>
            <a:r>
              <a:rPr lang="en-US" altLang="ko-KR" sz="1200"/>
              <a:t>3. .(1:N(0~N))</a:t>
            </a:r>
            <a:endParaRPr lang="en-US" altLang="ko-KR" sz="1200"/>
          </a:p>
          <a:p>
            <a:pPr lvl="0"/>
            <a:r>
              <a:rPr lang="ko-KR" altLang="en-US" sz="1200"/>
              <a:t>아예 대여하지 않은 도서가 있을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/>
            <a:r>
              <a:rPr lang="en-US" altLang="ko-KR" sz="1200"/>
              <a:t>4. (1[</a:t>
            </a:r>
            <a:r>
              <a:rPr lang="ko-KR" altLang="en-US" sz="1200"/>
              <a:t>필수</a:t>
            </a:r>
            <a:r>
              <a:rPr lang="en-US" altLang="ko-KR" sz="1200"/>
              <a:t>] : N[</a:t>
            </a:r>
            <a:r>
              <a:rPr lang="ko-KR" altLang="en-US" sz="1200"/>
              <a:t>선택</a:t>
            </a:r>
            <a:r>
              <a:rPr lang="en-US" altLang="ko-KR" sz="1200"/>
              <a:t>] )</a:t>
            </a:r>
            <a:endParaRPr lang="en-US" altLang="ko-KR" sz="1200"/>
          </a:p>
          <a:p>
            <a:pPr lvl="0"/>
            <a:r>
              <a:rPr lang="ko-KR" altLang="en-US" sz="1200"/>
              <a:t>대여할 땐 반드시 도서 정보가 필수로 존재해야한다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/>
            <a:endParaRPr lang="en-US" altLang="ko-KR" sz="1200"/>
          </a:p>
          <a:p>
            <a:pPr lvl="0"/>
            <a:r>
              <a:rPr lang="ko-KR" altLang="en-US" sz="1200"/>
              <a:t>회원</a:t>
            </a:r>
            <a:r>
              <a:rPr lang="en-US" altLang="ko-KR" sz="1200"/>
              <a:t>&lt;-&gt; </a:t>
            </a:r>
            <a:r>
              <a:rPr lang="ko-KR" altLang="en-US" sz="1200"/>
              <a:t>예약</a:t>
            </a:r>
            <a:endParaRPr lang="ko-KR" altLang="en-US" sz="1200"/>
          </a:p>
          <a:p>
            <a:pPr lvl="0"/>
            <a:r>
              <a:rPr lang="en-US" altLang="ko-KR" sz="1200"/>
              <a:t>1. </a:t>
            </a:r>
            <a:r>
              <a:rPr lang="ko-KR" altLang="en-US" sz="1200"/>
              <a:t>회원 번호</a:t>
            </a:r>
            <a:r>
              <a:rPr lang="en-US" altLang="ko-KR" sz="1200"/>
              <a:t>PK</a:t>
            </a:r>
            <a:r>
              <a:rPr lang="ko-KR" altLang="en-US" sz="1200"/>
              <a:t>가 예약테이블에서는 </a:t>
            </a:r>
            <a:r>
              <a:rPr lang="en-US" altLang="ko-KR" sz="1200"/>
              <a:t>FK</a:t>
            </a:r>
            <a:r>
              <a:rPr lang="ko-KR" altLang="en-US" sz="1200"/>
              <a:t>이자 </a:t>
            </a:r>
            <a:r>
              <a:rPr lang="en-US" altLang="ko-KR" sz="1200"/>
              <a:t>PK</a:t>
            </a:r>
            <a:r>
              <a:rPr lang="ko-KR" altLang="en-US" sz="1200"/>
              <a:t>로 쓰이고 있다. </a:t>
            </a:r>
            <a:r>
              <a:rPr lang="en-US" altLang="ko-KR" sz="1200"/>
              <a:t>(</a:t>
            </a:r>
            <a:r>
              <a:rPr lang="ko-KR" altLang="en-US" sz="1200"/>
              <a:t>실선</a:t>
            </a:r>
            <a:r>
              <a:rPr lang="en-US" altLang="ko-KR" sz="1200"/>
              <a:t>)</a:t>
            </a:r>
            <a:endParaRPr lang="en-US" altLang="ko-KR" sz="1200"/>
          </a:p>
          <a:p>
            <a:pPr lvl="0"/>
            <a:r>
              <a:rPr lang="en-US" altLang="ko-KR" sz="1200"/>
              <a:t>2.</a:t>
            </a:r>
            <a:r>
              <a:rPr lang="ko-KR" altLang="en-US" sz="1200"/>
              <a:t>회원은 예약을 여러 개 할 수 있다. </a:t>
            </a:r>
            <a:r>
              <a:rPr lang="en-US" altLang="ko-KR" sz="1200"/>
              <a:t>(1:N)</a:t>
            </a:r>
            <a:endParaRPr lang="en-US" altLang="ko-KR" sz="1200"/>
          </a:p>
          <a:p>
            <a:pPr lvl="0"/>
            <a:r>
              <a:rPr lang="en-US" altLang="ko-KR" sz="1200"/>
              <a:t>3. </a:t>
            </a:r>
            <a:r>
              <a:rPr lang="ko-KR" altLang="en-US" sz="1200"/>
              <a:t>아예 예약을 하지 않은 회원이 있을 수 있다.</a:t>
            </a:r>
            <a:r>
              <a:rPr lang="en-US" altLang="ko-KR" sz="1200"/>
              <a:t>(1 : N0~)</a:t>
            </a:r>
            <a:endParaRPr lang="en-US" altLang="ko-KR" sz="1200"/>
          </a:p>
          <a:p>
            <a:pPr lvl="0"/>
            <a:r>
              <a:rPr lang="en-US" altLang="ko-KR" sz="1200"/>
              <a:t>4. </a:t>
            </a:r>
            <a:r>
              <a:rPr lang="ko-KR" altLang="en-US" sz="1200"/>
              <a:t>예약 할 때는 반드시 회원 정보가 필수로.존재해야한다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/>
            <a:endParaRPr lang="ko-KR" altLang="en-US" sz="120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8762" y="523701"/>
            <a:ext cx="10981113" cy="1455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관계형 데이터 베이스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데이터를 테이블</a:t>
            </a:r>
            <a:r>
              <a:rPr lang="en-US" altLang="ko-KR"/>
              <a:t>(</a:t>
            </a:r>
            <a:r>
              <a:rPr lang="ko-KR" altLang="en-US"/>
              <a:t>표</a:t>
            </a:r>
            <a:r>
              <a:rPr lang="en-US" altLang="ko-KR"/>
              <a:t>) </a:t>
            </a:r>
            <a:r>
              <a:rPr lang="ko-KR" altLang="en-US"/>
              <a:t>형태로 직관적으로 나타낸 모델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서로 관련된 데이터 포인트에 대한 액세스를 저장하고 제공하는 데이터 베이스의 형태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0275" y="3446241"/>
          <a:ext cx="10769600" cy="2713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/>
                <a:gridCol w="2692400"/>
                <a:gridCol w="2692400"/>
                <a:gridCol w="2692400"/>
              </a:tblGrid>
              <a:tr h="904497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학번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학과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평점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4497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A001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김진아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/>
                        <a:t>경영학과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/>
                        <a:t>4.1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4497"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 flipV="1">
            <a:off x="1255222" y="2701636"/>
            <a:ext cx="16625" cy="59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0751127" y="2699866"/>
            <a:ext cx="16625" cy="59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238597" y="2723633"/>
            <a:ext cx="95125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45204" y="2515200"/>
            <a:ext cx="2008936" cy="359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열 </a:t>
            </a:r>
            <a:r>
              <a:rPr lang="en-US" altLang="ko-KR"/>
              <a:t>, Column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766306" y="4712531"/>
            <a:ext cx="831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/>
              <a:t>행</a:t>
            </a:r>
            <a:endParaRPr lang="ko-KR" altLang="en-US"/>
          </a:p>
          <a:p>
            <a:pPr lvl="0"/>
            <a:r>
              <a:rPr lang="en-US" altLang="ko-KR"/>
              <a:t>record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3" y="99752"/>
            <a:ext cx="11604569" cy="7346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/>
              <a:t>데이터 타입</a:t>
            </a:r>
            <a:endParaRPr lang="ko-KR" altLang="en-US" sz="2800"/>
          </a:p>
          <a:p>
            <a:pPr lvl="0"/>
            <a:endParaRPr lang="en-US" altLang="ko-KR" sz="2800"/>
          </a:p>
          <a:p>
            <a:pPr lvl="0"/>
            <a:r>
              <a:rPr lang="ko-KR" altLang="en-US" sz="2800"/>
              <a:t>문자열</a:t>
            </a:r>
            <a:r>
              <a:rPr lang="en-US" altLang="ko-KR" sz="2800"/>
              <a:t> </a:t>
            </a:r>
            <a:endParaRPr lang="en-US" altLang="ko-KR" sz="2800"/>
          </a:p>
          <a:p>
            <a:pPr lvl="0"/>
            <a:r>
              <a:rPr lang="en-US" altLang="ko-KR" sz="2800"/>
              <a:t>Char(size) :  </a:t>
            </a:r>
            <a:r>
              <a:rPr lang="ko-KR" altLang="en-US" sz="2800"/>
              <a:t>크기 고정 </a:t>
            </a:r>
            <a:r>
              <a:rPr lang="en-US" altLang="ko-KR" sz="2800"/>
              <a:t>: </a:t>
            </a:r>
            <a:r>
              <a:rPr lang="ko-KR" altLang="en-US" sz="2800"/>
              <a:t>최대 크기 </a:t>
            </a:r>
            <a:r>
              <a:rPr lang="en-US" altLang="ko-KR" sz="2800"/>
              <a:t>2000</a:t>
            </a:r>
            <a:r>
              <a:rPr lang="ko-KR" altLang="en-US" sz="2800"/>
              <a:t> </a:t>
            </a:r>
            <a:r>
              <a:rPr lang="en-US" altLang="ko-KR" sz="2800"/>
              <a:t>byte : </a:t>
            </a:r>
            <a:r>
              <a:rPr lang="ko-KR" altLang="en-US" sz="2800"/>
              <a:t>최소 크기 </a:t>
            </a:r>
            <a:r>
              <a:rPr lang="en-US" altLang="ko-KR" sz="2800"/>
              <a:t>: 1byte</a:t>
            </a:r>
            <a:endParaRPr lang="en-US" altLang="ko-KR" sz="2800"/>
          </a:p>
          <a:p>
            <a:pPr lvl="0"/>
            <a:r>
              <a:rPr lang="en-US" altLang="ko-KR" sz="2800"/>
              <a:t>varchar(size) : </a:t>
            </a:r>
            <a:r>
              <a:rPr lang="ko-KR" altLang="en-US" sz="2800"/>
              <a:t>크기 가변 </a:t>
            </a:r>
            <a:r>
              <a:rPr lang="en-US" altLang="ko-KR" sz="2800"/>
              <a:t>: </a:t>
            </a:r>
            <a:r>
              <a:rPr lang="ko-KR" altLang="en-US" sz="2800"/>
              <a:t>최대 크기 </a:t>
            </a:r>
            <a:r>
              <a:rPr lang="en-US" altLang="ko-KR" sz="2800"/>
              <a:t>4000</a:t>
            </a:r>
            <a:r>
              <a:rPr lang="ko-KR" altLang="en-US" sz="2800"/>
              <a:t> </a:t>
            </a:r>
            <a:r>
              <a:rPr lang="en-US" altLang="ko-KR" sz="2800"/>
              <a:t>byte : </a:t>
            </a:r>
            <a:r>
              <a:rPr lang="ko-KR" altLang="en-US" sz="2800"/>
              <a:t>최소 크기 </a:t>
            </a:r>
            <a:r>
              <a:rPr lang="en-US" altLang="ko-KR" sz="2800"/>
              <a:t>: 1byte</a:t>
            </a:r>
            <a:endParaRPr lang="en-US" altLang="ko-KR" sz="2800"/>
          </a:p>
          <a:p>
            <a:pPr lvl="0"/>
            <a:endParaRPr lang="en-US" altLang="ko-KR" sz="2800"/>
          </a:p>
          <a:p>
            <a:pPr lvl="0"/>
            <a:r>
              <a:rPr lang="ko-KR" altLang="en-US" sz="2800"/>
              <a:t>숫자 </a:t>
            </a:r>
            <a:endParaRPr lang="ko-KR" altLang="en-US" sz="2800"/>
          </a:p>
          <a:p>
            <a:pPr lvl="0"/>
            <a:r>
              <a:rPr lang="en-US" altLang="ko-KR" sz="2800"/>
              <a:t>Integer / int : </a:t>
            </a:r>
            <a:r>
              <a:rPr lang="ko-KR" altLang="en-US" sz="2800"/>
              <a:t>정수형 </a:t>
            </a:r>
            <a:r>
              <a:rPr lang="en-US" altLang="ko-KR" sz="2800"/>
              <a:t>(1,2,3,) : 4byte</a:t>
            </a:r>
            <a:endParaRPr lang="en-US" altLang="ko-KR" sz="2800"/>
          </a:p>
          <a:p>
            <a:pPr lvl="0"/>
            <a:r>
              <a:rPr lang="en-US" altLang="ko-KR" sz="2800"/>
              <a:t>float :  </a:t>
            </a:r>
            <a:r>
              <a:rPr lang="ko-KR" altLang="en-US" sz="2800"/>
              <a:t>실수형</a:t>
            </a:r>
            <a:r>
              <a:rPr lang="en-US" altLang="ko-KR" sz="2800"/>
              <a:t>(1.2 /1.3) : 4byte</a:t>
            </a:r>
            <a:endParaRPr lang="en-US" altLang="ko-KR" sz="2800"/>
          </a:p>
          <a:p>
            <a:pPr lvl="0"/>
            <a:r>
              <a:rPr lang="en-US" altLang="ko-KR" sz="2800"/>
              <a:t>Double : </a:t>
            </a:r>
            <a:r>
              <a:rPr lang="ko-KR" altLang="en-US" sz="2800"/>
              <a:t>실수형 </a:t>
            </a:r>
            <a:r>
              <a:rPr lang="en-US" altLang="ko-KR" sz="2800"/>
              <a:t>: 8byte</a:t>
            </a:r>
            <a:endParaRPr lang="en-US" altLang="ko-KR" sz="2800"/>
          </a:p>
          <a:p>
            <a:pPr lvl="0"/>
            <a:r>
              <a:rPr lang="en-US" altLang="ko-KR" sz="2800"/>
              <a:t>Number(p,s) : </a:t>
            </a:r>
            <a:r>
              <a:rPr lang="ko-KR" altLang="en-US" sz="2800"/>
              <a:t>정수</a:t>
            </a:r>
            <a:r>
              <a:rPr lang="en-US" altLang="ko-KR" sz="2800"/>
              <a:t>, </a:t>
            </a:r>
            <a:r>
              <a:rPr lang="ko-KR" altLang="en-US" sz="2800"/>
              <a:t>실수 </a:t>
            </a:r>
            <a:r>
              <a:rPr lang="en-US" altLang="ko-KR" sz="2800"/>
              <a:t>(p :  </a:t>
            </a:r>
            <a:r>
              <a:rPr lang="ko-KR" altLang="en-US" sz="2800"/>
              <a:t>정밀도 </a:t>
            </a:r>
            <a:r>
              <a:rPr lang="en-US" altLang="ko-KR" sz="2800"/>
              <a:t>/ s : </a:t>
            </a:r>
            <a:r>
              <a:rPr lang="ko-KR" altLang="en-US" sz="2800"/>
              <a:t>스케일 </a:t>
            </a:r>
            <a:r>
              <a:rPr lang="en-US" altLang="ko-KR" sz="2800"/>
              <a:t>-84~127)</a:t>
            </a:r>
            <a:endParaRPr lang="en-US" altLang="ko-KR" sz="2800"/>
          </a:p>
          <a:p>
            <a:pPr lvl="0"/>
            <a:endParaRPr lang="en-US" altLang="ko-KR" sz="2800"/>
          </a:p>
          <a:p>
            <a:pPr lvl="0"/>
            <a:r>
              <a:rPr lang="ko-KR" altLang="en-US" sz="2800"/>
              <a:t>날짜시간 </a:t>
            </a:r>
            <a:r>
              <a:rPr lang="en-US" altLang="ko-KR" sz="2800"/>
              <a:t>						</a:t>
            </a:r>
            <a:r>
              <a:rPr lang="ko-KR" altLang="en-US" sz="2800"/>
              <a:t>논리형</a:t>
            </a:r>
            <a:endParaRPr lang="ko-KR" altLang="en-US" sz="2800"/>
          </a:p>
          <a:p>
            <a:pPr lvl="0"/>
            <a:r>
              <a:rPr lang="en-US" altLang="ko-KR" sz="2800"/>
              <a:t>Date : </a:t>
            </a:r>
            <a:r>
              <a:rPr lang="ko-KR" altLang="en-US" sz="2800"/>
              <a:t>년월일 시분초</a:t>
            </a:r>
            <a:r>
              <a:rPr lang="en-US" altLang="ko-KR" sz="2800"/>
              <a:t>				bool</a:t>
            </a:r>
            <a:r>
              <a:rPr lang="ko-KR" altLang="en-US" sz="2800"/>
              <a:t> </a:t>
            </a:r>
            <a:r>
              <a:rPr lang="en-US" altLang="ko-KR" sz="2800"/>
              <a:t>/ Boolean 1byte :</a:t>
            </a:r>
            <a:endParaRPr lang="en-US" altLang="ko-KR" sz="2800"/>
          </a:p>
          <a:p>
            <a:pPr lvl="0"/>
            <a:r>
              <a:rPr lang="en-US" altLang="ko-KR" sz="2800"/>
              <a:t>Timestamp :</a:t>
            </a:r>
            <a:r>
              <a:rPr lang="ko-KR" altLang="en-US" sz="2800"/>
              <a:t> 밀리초 단위 </a:t>
            </a:r>
            <a:r>
              <a:rPr lang="en-US" altLang="ko-KR" sz="2800"/>
              <a:t>			</a:t>
            </a:r>
            <a:r>
              <a:rPr lang="ko-KR" altLang="en-US" sz="2800"/>
              <a:t>참</a:t>
            </a:r>
            <a:r>
              <a:rPr lang="en-US" altLang="ko-KR" sz="2800"/>
              <a:t>(1)/</a:t>
            </a:r>
            <a:r>
              <a:rPr lang="ko-KR" altLang="en-US" sz="2800"/>
              <a:t>거짓</a:t>
            </a:r>
            <a:r>
              <a:rPr lang="en-US" altLang="ko-KR" sz="2800"/>
              <a:t>(0)</a:t>
            </a:r>
            <a:r>
              <a:rPr lang="ko-KR" altLang="en-US" sz="2800"/>
              <a:t> </a:t>
            </a:r>
            <a:endParaRPr lang="ko-KR" altLang="en-US" sz="2800"/>
          </a:p>
          <a:p>
            <a:pPr lvl="0"/>
            <a:endParaRPr lang="en-US" altLang="ko-KR" sz="2800"/>
          </a:p>
          <a:p>
            <a:pPr lvl="0"/>
            <a:endParaRPr lang="en-US" altLang="ko-KR" sz="280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fterim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2024-08-14T10:14:54.000</dcterms:created>
  <dc:creator>ITSC</dc:creator>
  <dc:description/>
  <cp:keywords/>
  <cp:lastModifiedBy>user</cp:lastModifiedBy>
  <dcterms:modified xsi:type="dcterms:W3CDTF">2024-10-05T19:42:32.449</dcterms:modified>
  <cp:revision>18</cp:revision>
  <dc:subject/>
  <dc:title>DAY3</dc:title>
</cp:coreProperties>
</file>