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899-6D99-419C-8500-D0BA921BECE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70EA-B5DB-4400-99E0-83F16C9E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7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899-6D99-419C-8500-D0BA921BECE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70EA-B5DB-4400-99E0-83F16C9E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0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899-6D99-419C-8500-D0BA921BECE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70EA-B5DB-4400-99E0-83F16C9E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5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899-6D99-419C-8500-D0BA921BECE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70EA-B5DB-4400-99E0-83F16C9E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899-6D99-419C-8500-D0BA921BECE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70EA-B5DB-4400-99E0-83F16C9E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899-6D99-419C-8500-D0BA921BECE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70EA-B5DB-4400-99E0-83F16C9E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899-6D99-419C-8500-D0BA921BECE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70EA-B5DB-4400-99E0-83F16C9E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7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899-6D99-419C-8500-D0BA921BECE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70EA-B5DB-4400-99E0-83F16C9E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1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899-6D99-419C-8500-D0BA921BECE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70EA-B5DB-4400-99E0-83F16C9E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8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899-6D99-419C-8500-D0BA921BECE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70EA-B5DB-4400-99E0-83F16C9E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2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899-6D99-419C-8500-D0BA921BECE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70EA-B5DB-4400-99E0-83F16C9E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CB899-6D99-419C-8500-D0BA921BECE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70EA-B5DB-4400-99E0-83F16C9E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7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8938" y="139668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Day2_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76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04" y="221730"/>
            <a:ext cx="4270799" cy="31279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52754" y="3834538"/>
            <a:ext cx="11009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논리적 독립성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개념스키마가 변경 되어도 외부 스키마는 영향 받지 않는다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물리적 독립성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내부스키마가 변경되어도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개념 스키마는 영향 받지 않는다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15389" y="1172095"/>
            <a:ext cx="6317673" cy="665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435033" y="1785684"/>
            <a:ext cx="6317673" cy="665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50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68531" y="324341"/>
            <a:ext cx="9964189" cy="587695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ERD(Entity Relationship Diagram)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: ERD </a:t>
            </a:r>
            <a:r>
              <a:rPr lang="ko-KR" altLang="en-US" sz="2800" dirty="0" smtClean="0"/>
              <a:t>단어에서 </a:t>
            </a:r>
            <a:r>
              <a:rPr lang="ko-KR" altLang="en-US" sz="2800" dirty="0" err="1" smtClean="0"/>
              <a:t>의미하는대로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Entity </a:t>
            </a:r>
            <a:r>
              <a:rPr lang="ko-KR" altLang="en-US" sz="2800" dirty="0" smtClean="0"/>
              <a:t>개체와 </a:t>
            </a:r>
            <a:r>
              <a:rPr lang="en-US" altLang="ko-KR" sz="2800" dirty="0" smtClean="0"/>
              <a:t>relationship</a:t>
            </a:r>
            <a:r>
              <a:rPr lang="ko-KR" altLang="en-US" sz="2800" dirty="0" smtClean="0"/>
              <a:t>관계를 중점적으로 표시하는 데이터 베이스 구조를 한 눈에 알아보기 위해 그려 놓은 다이어그램이다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개체 </a:t>
            </a:r>
            <a:r>
              <a:rPr lang="ko-KR" altLang="en-US" sz="2800" dirty="0" err="1" smtClean="0"/>
              <a:t>관계도라고</a:t>
            </a:r>
            <a:r>
              <a:rPr lang="ko-KR" altLang="en-US" sz="2800" dirty="0" smtClean="0"/>
              <a:t> 불리며 요구 </a:t>
            </a:r>
            <a:r>
              <a:rPr lang="ko-KR" altLang="en-US" sz="2800" dirty="0" err="1" smtClean="0"/>
              <a:t>분석사항엥서</a:t>
            </a:r>
            <a:r>
              <a:rPr lang="ko-KR" altLang="en-US" sz="2800" dirty="0" smtClean="0"/>
              <a:t> 얻은 </a:t>
            </a:r>
            <a:r>
              <a:rPr lang="ko-KR" altLang="en-US" sz="2800" dirty="0" err="1" smtClean="0"/>
              <a:t>엔티티와</a:t>
            </a:r>
            <a:r>
              <a:rPr lang="ko-KR" altLang="en-US" sz="2800" dirty="0" smtClean="0"/>
              <a:t> 속성들의 관계를 그림으로 표현한 것</a:t>
            </a:r>
            <a:r>
              <a:rPr lang="en-US" altLang="ko-KR" sz="2800" dirty="0" smtClean="0"/>
              <a:t>.</a:t>
            </a:r>
            <a:br>
              <a:rPr lang="en-US" altLang="ko-KR" sz="2800" dirty="0" smtClean="0"/>
            </a:br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53" y="2817855"/>
            <a:ext cx="4330931" cy="31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3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012" y="575948"/>
            <a:ext cx="105885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Entity : </a:t>
            </a:r>
            <a:r>
              <a:rPr lang="ko-KR" altLang="en-US" dirty="0" smtClean="0"/>
              <a:t>정의 가능한 사물 또는 개념을 의미한다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사람도 될 수 있으며 프로필이나 도서 정보와 같은 무형의 정보도 데이터 화 가능하다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algn="ctr"/>
            <a:r>
              <a:rPr lang="en-US" altLang="ko-KR" dirty="0" smtClean="0"/>
              <a:t>	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6401" y="1886989"/>
            <a:ext cx="3308465" cy="353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66401" y="1886989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 </a:t>
            </a:r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11885" y="1681942"/>
            <a:ext cx="7025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업무에 쓰이는 </a:t>
            </a:r>
            <a:r>
              <a:rPr lang="ko-KR" altLang="en-US" dirty="0" err="1" smtClean="0"/>
              <a:t>정보여야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유니티함을</a:t>
            </a:r>
            <a:r>
              <a:rPr lang="ko-KR" altLang="en-US" dirty="0" smtClean="0"/>
              <a:t> 보장할 수 있는 식별자가 있어야 함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이상의 인스턴스를 가지고 있어야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반드시 속성을 가지고 있어야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엔티티와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관계를 가지고 있어야함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06096" y="4012277"/>
            <a:ext cx="70251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이름 정할 때 주의할 점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업무에서 쓰이는 </a:t>
            </a:r>
            <a:r>
              <a:rPr lang="ko-KR" altLang="en-US" dirty="0" err="1" smtClean="0"/>
              <a:t>정보여야함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한글에서는 약어를 사용하지 않고 </a:t>
            </a:r>
            <a:r>
              <a:rPr lang="ko-KR" altLang="en-US" dirty="0"/>
              <a:t> </a:t>
            </a:r>
            <a:r>
              <a:rPr lang="ko-KR" altLang="en-US" dirty="0" smtClean="0"/>
              <a:t>영문은 대문자로 표기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단수 명사로 표현하고 띄어쓰기는 하지 않음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엔티티의</a:t>
            </a:r>
            <a:r>
              <a:rPr lang="ko-KR" altLang="en-US" dirty="0" smtClean="0"/>
              <a:t> 의미상으로 중복 될 수 없음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 </a:t>
            </a:r>
            <a:r>
              <a:rPr lang="ko-KR" altLang="en-US" dirty="0" err="1" smtClean="0"/>
              <a:t>엔티티는</a:t>
            </a:r>
            <a:r>
              <a:rPr lang="ko-KR" altLang="en-US" dirty="0" smtClean="0"/>
              <a:t> 중복 될 수 있음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엔티티가</a:t>
            </a:r>
            <a:r>
              <a:rPr lang="ko-KR" altLang="en-US" dirty="0" smtClean="0"/>
              <a:t> 갖고 있는 데이터가 무엇인지 명확하게 표현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562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012" y="575948"/>
            <a:ext cx="10588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Entity</a:t>
            </a:r>
            <a:r>
              <a:rPr lang="ko-KR" altLang="en-US" dirty="0" smtClean="0"/>
              <a:t>의 속성</a:t>
            </a:r>
            <a:r>
              <a:rPr lang="en-US" altLang="ko-KR" dirty="0" smtClean="0"/>
              <a:t>(Attribute)</a:t>
            </a:r>
          </a:p>
          <a:p>
            <a:r>
              <a:rPr lang="ko-KR" altLang="en-US" dirty="0" err="1" smtClean="0"/>
              <a:t>엔티티에는</a:t>
            </a:r>
            <a:r>
              <a:rPr lang="ko-KR" altLang="en-US" dirty="0" smtClean="0"/>
              <a:t> 개체가 갖고 있는 속성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엔티티의</a:t>
            </a:r>
            <a:r>
              <a:rPr lang="ko-KR" altLang="en-US" dirty="0" smtClean="0"/>
              <a:t> 특징을 나타내는 최소한의 데이터 단위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포함한다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6400" y="1886989"/>
            <a:ext cx="3308465" cy="353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66401" y="1886989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 </a:t>
            </a:r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26267" y="2895200"/>
            <a:ext cx="64633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학번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598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012" y="575948"/>
            <a:ext cx="105885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Entity</a:t>
            </a:r>
            <a:r>
              <a:rPr lang="ko-KR" altLang="en-US" dirty="0" smtClean="0"/>
              <a:t>의 도메인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도메인은 속성의 값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 사항 등에 대한 갑의 범위를 표현하는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66400" y="1886989"/>
            <a:ext cx="3308465" cy="353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66401" y="1886989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 </a:t>
            </a:r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26267" y="2895200"/>
            <a:ext cx="64633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학번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전공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510444" y="2895199"/>
            <a:ext cx="15877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INT(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VARCHAR(10)</a:t>
            </a:r>
          </a:p>
          <a:p>
            <a:endParaRPr lang="en-US" altLang="ko-KR" dirty="0"/>
          </a:p>
          <a:p>
            <a:r>
              <a:rPr lang="en-US" altLang="ko-KR" dirty="0" smtClean="0"/>
              <a:t>CHAR(20)</a:t>
            </a:r>
          </a:p>
          <a:p>
            <a:endParaRPr lang="en-US" altLang="ko-KR" dirty="0"/>
          </a:p>
          <a:p>
            <a:r>
              <a:rPr lang="en-US" altLang="ko-KR" dirty="0" smtClean="0"/>
              <a:t>CHAR(20)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525491" y="2018036"/>
            <a:ext cx="51538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INT : </a:t>
            </a:r>
            <a:r>
              <a:rPr lang="ko-KR" altLang="en-US" dirty="0" smtClean="0"/>
              <a:t>숫자를 나타내는 데이터 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VARCHAR(10) : </a:t>
            </a:r>
            <a:r>
              <a:rPr lang="ko-KR" altLang="en-US" dirty="0" smtClean="0"/>
              <a:t>문자를 나타내는 데이터 타입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CHAR(20)</a:t>
            </a:r>
          </a:p>
          <a:p>
            <a:endParaRPr lang="en-US" altLang="ko-KR" dirty="0"/>
          </a:p>
          <a:p>
            <a:r>
              <a:rPr lang="en-US" altLang="ko-KR" dirty="0" smtClean="0"/>
              <a:t>CHAR(20)</a:t>
            </a:r>
          </a:p>
        </p:txBody>
      </p:sp>
    </p:spTree>
    <p:extLst>
      <p:ext uri="{BB962C8B-B14F-4D97-AF65-F5344CB8AC3E}">
        <p14:creationId xmlns:p14="http://schemas.microsoft.com/office/powerpoint/2010/main" val="43631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1012" y="575948"/>
            <a:ext cx="105885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엔티티의</a:t>
            </a:r>
            <a:r>
              <a:rPr lang="ko-KR" altLang="en-US" dirty="0" smtClean="0"/>
              <a:t> 분류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분류 구분을 잘 해주어야 데이터베이스 설계에 있어 각 데이터 주제에 맞게 모델링을 구축할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유형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무형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유형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물리적인 형태 존재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지속적 </a:t>
            </a:r>
            <a:r>
              <a:rPr lang="en-US" altLang="ko-KR" dirty="0" smtClean="0"/>
              <a:t>: ex)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r>
              <a:rPr lang="ko-KR" altLang="en-US" dirty="0" smtClean="0"/>
              <a:t>개념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물리적인 형태가 없음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개념적 </a:t>
            </a:r>
            <a:r>
              <a:rPr lang="en-US" altLang="ko-KR" dirty="0" smtClean="0"/>
              <a:t>:ex)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endParaRPr lang="en-US" altLang="ko-KR" dirty="0" smtClean="0"/>
          </a:p>
          <a:p>
            <a:r>
              <a:rPr lang="ko-KR" altLang="en-US" dirty="0" smtClean="0"/>
              <a:t>사건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행위를 함으로써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빈번함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자료로 이용 가능</a:t>
            </a:r>
            <a:r>
              <a:rPr lang="en-US" altLang="ko-KR" dirty="0"/>
              <a:t> </a:t>
            </a:r>
            <a:r>
              <a:rPr lang="en-US" altLang="ko-KR" dirty="0" smtClean="0"/>
              <a:t>ex) 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이벤트 응모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------------------------------------------------------------------------------------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발생 시점 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독립적으로 생성됨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자식을 가질 수 있음</a:t>
            </a:r>
            <a:r>
              <a:rPr lang="en-US" altLang="ko-KR" dirty="0" smtClean="0"/>
              <a:t> ex)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r>
              <a:rPr lang="ko-KR" altLang="en-US" dirty="0" smtClean="0"/>
              <a:t>중심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엔티티로부터 파생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행위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ex) </a:t>
            </a:r>
            <a:r>
              <a:rPr lang="ko-KR" altLang="en-US" dirty="0" smtClean="0"/>
              <a:t>주문</a:t>
            </a:r>
            <a:endParaRPr lang="en-US" altLang="ko-KR" dirty="0" smtClean="0"/>
          </a:p>
          <a:p>
            <a:r>
              <a:rPr lang="ko-KR" altLang="en-US" dirty="0" smtClean="0"/>
              <a:t>행위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 이상의 엔티티로부터 파생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5087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6400" y="1886989"/>
            <a:ext cx="3308465" cy="353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6401" y="1886989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 </a:t>
            </a:r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26267" y="2895200"/>
            <a:ext cx="64633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학번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전공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0444" y="2895199"/>
            <a:ext cx="15877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INT(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VARCHAR(10)</a:t>
            </a:r>
          </a:p>
          <a:p>
            <a:endParaRPr lang="en-US" altLang="ko-KR" dirty="0"/>
          </a:p>
          <a:p>
            <a:r>
              <a:rPr lang="en-US" altLang="ko-KR" dirty="0" smtClean="0"/>
              <a:t>CHAR(20)</a:t>
            </a:r>
          </a:p>
          <a:p>
            <a:endParaRPr lang="en-US" altLang="ko-KR" dirty="0"/>
          </a:p>
          <a:p>
            <a:r>
              <a:rPr lang="en-US" altLang="ko-KR" dirty="0" smtClean="0"/>
              <a:t>CHAR(20)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56313" y="1886989"/>
            <a:ext cx="3308465" cy="353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56314" y="1886989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학생별</a:t>
            </a:r>
            <a:r>
              <a:rPr lang="ko-KR" altLang="en-US" dirty="0" smtClean="0">
                <a:solidFill>
                  <a:schemeClr val="tx1"/>
                </a:solidFill>
              </a:rPr>
              <a:t> 취미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6180" y="2895200"/>
            <a:ext cx="728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학번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취미 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7700357" y="2895199"/>
            <a:ext cx="15877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INT(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VARCHAR(10)</a:t>
            </a:r>
          </a:p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66400" y="1279759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유형 </a:t>
            </a:r>
            <a:r>
              <a:rPr lang="ko-KR" altLang="en-US" dirty="0" err="1" smtClean="0">
                <a:solidFill>
                  <a:schemeClr val="tx1"/>
                </a:solidFill>
              </a:rPr>
              <a:t>엔티티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56313" y="129383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무형 </a:t>
            </a:r>
            <a:r>
              <a:rPr lang="ko-KR" altLang="en-US" dirty="0" err="1" smtClean="0">
                <a:solidFill>
                  <a:schemeClr val="tx1"/>
                </a:solidFill>
              </a:rPr>
              <a:t>엔티티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8168" y="185251"/>
            <a:ext cx="112067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속성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사람이나 사물을 정의할 때 보통 여러가지 특징들이 수식어로 붙게 되는 것을 볼 수 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 아티스트에게는 이름 </a:t>
            </a:r>
            <a:r>
              <a:rPr lang="en-US" altLang="ko-KR" dirty="0" smtClean="0"/>
              <a:t>,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소속사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데뷔 연도 등의 수식어가 붙을 수 있는데</a:t>
            </a:r>
            <a:endParaRPr lang="en-US" altLang="ko-KR" dirty="0" smtClean="0"/>
          </a:p>
          <a:p>
            <a:r>
              <a:rPr lang="ko-KR" altLang="en-US" dirty="0" smtClean="0"/>
              <a:t>이렇게 사물이나 개념의 특징을 설명해 줄 수 있는 것을 속성이라고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속성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더 이상 쪼개지지 않는 레벨이여야 한다</a:t>
            </a:r>
            <a:r>
              <a:rPr lang="en-US" altLang="ko-KR" dirty="0" smtClean="0"/>
              <a:t>.  (</a:t>
            </a:r>
            <a:r>
              <a:rPr lang="ko-KR" altLang="en-US" dirty="0" smtClean="0"/>
              <a:t>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인스턴스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39855"/>
              </p:ext>
            </p:extLst>
          </p:nvPr>
        </p:nvGraphicFramePr>
        <p:xfrm>
          <a:off x="527397" y="3404678"/>
          <a:ext cx="11018982" cy="2704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994">
                  <a:extLst>
                    <a:ext uri="{9D8B030D-6E8A-4147-A177-3AD203B41FA5}">
                      <a16:colId xmlns:a16="http://schemas.microsoft.com/office/drawing/2014/main" val="3939334880"/>
                    </a:ext>
                  </a:extLst>
                </a:gridCol>
                <a:gridCol w="3672994">
                  <a:extLst>
                    <a:ext uri="{9D8B030D-6E8A-4147-A177-3AD203B41FA5}">
                      <a16:colId xmlns:a16="http://schemas.microsoft.com/office/drawing/2014/main" val="3114643854"/>
                    </a:ext>
                  </a:extLst>
                </a:gridCol>
                <a:gridCol w="3672994">
                  <a:extLst>
                    <a:ext uri="{9D8B030D-6E8A-4147-A177-3AD203B41FA5}">
                      <a16:colId xmlns:a16="http://schemas.microsoft.com/office/drawing/2014/main" val="1992902774"/>
                    </a:ext>
                  </a:extLst>
                </a:gridCol>
              </a:tblGrid>
              <a:tr h="516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학생명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7948"/>
                  </a:ext>
                </a:extLst>
              </a:tr>
              <a:tr h="516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김우빈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경영학과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70101"/>
                  </a:ext>
                </a:extLst>
              </a:tr>
              <a:tr h="516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김민재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유아교육과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02249"/>
                  </a:ext>
                </a:extLst>
              </a:tr>
              <a:tr h="516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김민아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컴퓨터 공학과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92487"/>
                  </a:ext>
                </a:extLst>
              </a:tr>
              <a:tr h="516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이채원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영어 영문학과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0342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48168" y="2840828"/>
            <a:ext cx="4149265" cy="38321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3973483"/>
            <a:ext cx="11995265" cy="5243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42237"/>
              </p:ext>
            </p:extLst>
          </p:nvPr>
        </p:nvGraphicFramePr>
        <p:xfrm>
          <a:off x="527397" y="2556780"/>
          <a:ext cx="11018982" cy="2704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994">
                  <a:extLst>
                    <a:ext uri="{9D8B030D-6E8A-4147-A177-3AD203B41FA5}">
                      <a16:colId xmlns:a16="http://schemas.microsoft.com/office/drawing/2014/main" val="3939334880"/>
                    </a:ext>
                  </a:extLst>
                </a:gridCol>
                <a:gridCol w="3672994">
                  <a:extLst>
                    <a:ext uri="{9D8B030D-6E8A-4147-A177-3AD203B41FA5}">
                      <a16:colId xmlns:a16="http://schemas.microsoft.com/office/drawing/2014/main" val="3114643854"/>
                    </a:ext>
                  </a:extLst>
                </a:gridCol>
                <a:gridCol w="3672994">
                  <a:extLst>
                    <a:ext uri="{9D8B030D-6E8A-4147-A177-3AD203B41FA5}">
                      <a16:colId xmlns:a16="http://schemas.microsoft.com/office/drawing/2014/main" val="1992902774"/>
                    </a:ext>
                  </a:extLst>
                </a:gridCol>
              </a:tblGrid>
              <a:tr h="516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직업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7948"/>
                  </a:ext>
                </a:extLst>
              </a:tr>
              <a:tr h="516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이지은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가수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작곡자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70101"/>
                  </a:ext>
                </a:extLst>
              </a:tr>
              <a:tr h="516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02249"/>
                  </a:ext>
                </a:extLst>
              </a:tr>
              <a:tr h="516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소속사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DM</a:t>
                      </a:r>
                      <a:r>
                        <a:rPr lang="ko-KR" altLang="en-US" dirty="0" err="1" smtClean="0"/>
                        <a:t>엔터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92487"/>
                  </a:ext>
                </a:extLst>
              </a:tr>
              <a:tr h="5160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0342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27397" y="1889359"/>
            <a:ext cx="9664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직업이라는 속성에 속성값이 여러 개일 경우 별도의 </a:t>
            </a:r>
            <a:r>
              <a:rPr lang="ko-KR" altLang="en-US" dirty="0" err="1" smtClean="0"/>
              <a:t>엔티티로</a:t>
            </a:r>
            <a:r>
              <a:rPr lang="ko-KR" altLang="en-US" dirty="0" smtClean="0"/>
              <a:t> 분리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30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68" y="341774"/>
            <a:ext cx="7141343" cy="359845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1459" y="46852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인스턴스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속성 값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한 개의 </a:t>
            </a:r>
            <a:r>
              <a:rPr lang="ko-KR" altLang="en-US" dirty="0" err="1" smtClean="0"/>
              <a:t>엔티티는</a:t>
            </a:r>
            <a:r>
              <a:rPr lang="ko-KR" altLang="en-US" dirty="0" smtClean="0"/>
              <a:t> 두개 이상의 인스턴스를 갖는다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한 개의 인스턴스는 두 개 이상의 속성값을 갖는다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한 개의 속성은 하나의 속성값을 갖는다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67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968" y="231571"/>
            <a:ext cx="782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모델링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현실 세계를 단순화 하여 표현하는 기법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605444" y="2715307"/>
            <a:ext cx="2319251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고객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49244" y="2715307"/>
            <a:ext cx="2319251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소비자</a:t>
            </a:r>
            <a:endParaRPr lang="ko-KR" altLang="en-US" dirty="0"/>
          </a:p>
        </p:txBody>
      </p:sp>
      <p:sp>
        <p:nvSpPr>
          <p:cNvPr id="5" name="순서도: 판단 4"/>
          <p:cNvSpPr/>
          <p:nvPr/>
        </p:nvSpPr>
        <p:spPr>
          <a:xfrm>
            <a:off x="4003271" y="2324608"/>
            <a:ext cx="3067397" cy="17872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주문한다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62300" y="1638254"/>
            <a:ext cx="474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배가 고파서 </a:t>
            </a:r>
            <a:r>
              <a:rPr lang="ko-KR" altLang="en-US" dirty="0" err="1" smtClean="0"/>
              <a:t>배달앱으로</a:t>
            </a:r>
            <a:r>
              <a:rPr lang="ko-KR" altLang="en-US" dirty="0" smtClean="0"/>
              <a:t> 배달을 하는 상황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759931" y="231571"/>
            <a:ext cx="4855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모델링이 갖춰야 할 조건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현실세계를 반영 해야한다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단순화하여 표현해야한다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관리하자 하는 데이터를 모델로 설계한다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158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4016" y="309940"/>
            <a:ext cx="112722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속성의 분류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특성에 따른 분류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err="1" smtClean="0"/>
              <a:t>엔티티는</a:t>
            </a:r>
            <a:r>
              <a:rPr lang="ko-KR" altLang="en-US" dirty="0" smtClean="0"/>
              <a:t> 의사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 속성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업무 프로세스 분석을 통해 바로 정의가 가능한 것</a:t>
            </a:r>
            <a:endParaRPr lang="en-US" altLang="ko-KR" dirty="0" smtClean="0"/>
          </a:p>
          <a:p>
            <a:r>
              <a:rPr lang="en-US" altLang="ko-KR" dirty="0" smtClean="0"/>
              <a:t>Ex ) </a:t>
            </a:r>
            <a:r>
              <a:rPr lang="ko-KR" altLang="en-US" dirty="0" smtClean="0"/>
              <a:t>이름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의사의 이름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ko-KR" altLang="en-US" dirty="0" smtClean="0">
                <a:sym typeface="Wingdings" panose="05000000000000000000" pitchFamily="2" charset="2"/>
              </a:rPr>
              <a:t>생년월일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ko-KR" altLang="en-US" dirty="0" err="1" smtClean="0">
                <a:sym typeface="Wingdings" panose="05000000000000000000" pitchFamily="2" charset="2"/>
              </a:rPr>
              <a:t>소속병원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설계 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설계가 필요하다고 </a:t>
            </a:r>
            <a:r>
              <a:rPr lang="ko-KR" altLang="en-US" dirty="0" smtClean="0"/>
              <a:t>판단되어 도출되는 속성</a:t>
            </a:r>
            <a:endParaRPr lang="en-US" altLang="ko-KR" dirty="0" smtClean="0"/>
          </a:p>
          <a:p>
            <a:r>
              <a:rPr lang="ko-KR" altLang="en-US" dirty="0" smtClean="0"/>
              <a:t>의사  </a:t>
            </a:r>
            <a:r>
              <a:rPr lang="en-US" altLang="ko-KR" dirty="0" smtClean="0"/>
              <a:t>ID 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(integer) 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varchar</a:t>
            </a:r>
          </a:p>
          <a:p>
            <a:r>
              <a:rPr lang="ko-KR" altLang="en-US" dirty="0" smtClean="0"/>
              <a:t>생년월일 </a:t>
            </a:r>
            <a:r>
              <a:rPr lang="en-US" altLang="ko-KR" dirty="0" smtClean="0"/>
              <a:t>: date</a:t>
            </a:r>
          </a:p>
          <a:p>
            <a:r>
              <a:rPr lang="ko-KR" altLang="en-US" dirty="0" err="1" smtClean="0"/>
              <a:t>소속병원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varchar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파생 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속성의 속성값을 계산하거나 특정한 규칙으로 변형하여 생성한 속성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파생속성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생년월일로 부터 현재 날짜와의 차이로 계산된 것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204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04458" y="2662844"/>
            <a:ext cx="3308465" cy="353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04459" y="2662844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 </a:t>
            </a:r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457" y="3433157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학번 </a:t>
            </a:r>
            <a:r>
              <a:rPr lang="en-US" altLang="ko-KR" dirty="0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5385" y="368131"/>
            <a:ext cx="94435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구성 방식에 따른 분류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PK(Primary Key) : </a:t>
            </a:r>
            <a:r>
              <a:rPr lang="ko-KR" altLang="en-US" dirty="0" smtClean="0"/>
              <a:t>주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엔티티의</a:t>
            </a:r>
            <a:r>
              <a:rPr lang="ko-KR" altLang="en-US" dirty="0" smtClean="0"/>
              <a:t> 인스턴스들을 식별할 수 있는 속성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자신의 특성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데이터 베이스 테이블의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를 표현</a:t>
            </a:r>
            <a:endParaRPr lang="en-US" altLang="ko-KR" dirty="0" smtClean="0"/>
          </a:p>
          <a:p>
            <a:r>
              <a:rPr lang="ko-KR" altLang="en-US" dirty="0" smtClean="0"/>
              <a:t>중복이 없고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값이 없는 유일한 값에 지정하는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  </a:t>
            </a:r>
            <a:r>
              <a:rPr lang="en-US" altLang="ko-KR" dirty="0" smtClean="0"/>
              <a:t>(NULL : </a:t>
            </a:r>
            <a:r>
              <a:rPr lang="ko-KR" altLang="en-US" dirty="0" smtClean="0"/>
              <a:t>값이 없다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797425" y="2734887"/>
            <a:ext cx="3308465" cy="353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7426" y="2734887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 </a:t>
            </a:r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7424" y="3505200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학번 </a:t>
            </a:r>
            <a:r>
              <a:rPr lang="en-US" altLang="ko-KR" dirty="0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699" y="3613525"/>
            <a:ext cx="3143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8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04458" y="2662844"/>
            <a:ext cx="3308465" cy="353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04459" y="2662844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학생별</a:t>
            </a:r>
            <a:r>
              <a:rPr lang="ko-KR" altLang="en-US" dirty="0" smtClean="0">
                <a:solidFill>
                  <a:schemeClr val="tx1"/>
                </a:solidFill>
              </a:rPr>
              <a:t> 취미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457" y="3433157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학번 </a:t>
            </a:r>
            <a:r>
              <a:rPr lang="en-US" altLang="ko-KR" dirty="0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5385" y="368131"/>
            <a:ext cx="9443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구성 방식에 따른 분류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FK(Foreign Key) : </a:t>
            </a:r>
            <a:r>
              <a:rPr lang="ko-KR" altLang="en-US" dirty="0" smtClean="0"/>
              <a:t>외래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엔티티에서</a:t>
            </a:r>
            <a:r>
              <a:rPr lang="ko-KR" altLang="en-US" dirty="0" smtClean="0"/>
              <a:t> 온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엔티티와의</a:t>
            </a:r>
            <a:r>
              <a:rPr lang="ko-KR" altLang="en-US" dirty="0" smtClean="0"/>
              <a:t> 연결고리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외래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 역시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 일종이라 </a:t>
            </a:r>
            <a:r>
              <a:rPr lang="ko-KR" altLang="en-US" dirty="0" err="1" smtClean="0"/>
              <a:t>ㅣ</a:t>
            </a:r>
            <a:r>
              <a:rPr lang="en-US" altLang="ko-KR" dirty="0" smtClean="0"/>
              <a:t>ERD</a:t>
            </a:r>
            <a:r>
              <a:rPr lang="ko-KR" altLang="en-US" dirty="0" err="1" smtClean="0"/>
              <a:t>엔티티에도</a:t>
            </a:r>
            <a:r>
              <a:rPr lang="ko-KR" altLang="en-US" dirty="0" smtClean="0"/>
              <a:t> 열쇠 아이콘으로 표시한다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797425" y="2734887"/>
            <a:ext cx="3308465" cy="353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7426" y="2734887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 </a:t>
            </a:r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7424" y="3505200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학번 </a:t>
            </a:r>
            <a:r>
              <a:rPr lang="en-US" altLang="ko-KR" dirty="0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699" y="3613525"/>
            <a:ext cx="314325" cy="409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43" y="3685568"/>
            <a:ext cx="314325" cy="4095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04457" y="4183905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</a:rPr>
              <a:t>char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536" y="4364273"/>
            <a:ext cx="3143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5917" y="343192"/>
            <a:ext cx="124027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관계 </a:t>
            </a:r>
            <a:r>
              <a:rPr lang="en-US" altLang="ko-KR" dirty="0" smtClean="0"/>
              <a:t>(Relationship)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엔티티와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엔티티의</a:t>
            </a:r>
            <a:r>
              <a:rPr lang="ko-KR" altLang="en-US" dirty="0" smtClean="0"/>
              <a:t> 관계를 의미하며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어떠한 연관성이 있는지 타입을 분류하여 존재 관계와 행위 관계로 나눌 수 있다</a:t>
            </a:r>
            <a:r>
              <a:rPr lang="en-US" altLang="ko-KR" dirty="0" smtClean="0"/>
              <a:t>/</a:t>
            </a:r>
          </a:p>
          <a:p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762298" y="3272568"/>
            <a:ext cx="2319251" cy="75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고객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01346" y="3272568"/>
            <a:ext cx="2319251" cy="75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3575" y="2038712"/>
            <a:ext cx="12346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존재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엄마와 아기처럼 존재 자체로 연관성이 있는 관계를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직원과 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학생과 학과 </a:t>
            </a:r>
            <a:r>
              <a:rPr lang="ko-KR" altLang="en-US" dirty="0" err="1" smtClean="0"/>
              <a:t>엔티티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행위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특정한 행위를 함으로써 연관성이 생기는 관계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회원과 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학생과 출석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723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96" y="249045"/>
            <a:ext cx="6815485" cy="66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4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91" y="636012"/>
            <a:ext cx="6792971" cy="1991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87" y="2794548"/>
            <a:ext cx="8171778" cy="35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89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81541" y="2285999"/>
            <a:ext cx="3308465" cy="353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81542" y="2285999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81541" y="3056312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Id(PK)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81540" y="3826625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81539" y="4596938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3221" y="2285999"/>
            <a:ext cx="3308465" cy="353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03222" y="2285999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03221" y="3056312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Id(PK)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3220" y="3826625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dirty="0" smtClean="0">
                <a:solidFill>
                  <a:schemeClr val="tx1"/>
                </a:solidFill>
              </a:rPr>
              <a:t>(FK)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03219" y="4596938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4" idx="3"/>
            <a:endCxn id="10" idx="1"/>
          </p:cNvCxnSpPr>
          <p:nvPr/>
        </p:nvCxnSpPr>
        <p:spPr>
          <a:xfrm>
            <a:off x="4790006" y="3441469"/>
            <a:ext cx="2513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925781" y="3255817"/>
            <a:ext cx="20292" cy="371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81848" y="3255817"/>
            <a:ext cx="20292" cy="371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95089" y="3293916"/>
            <a:ext cx="295998" cy="295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7003108" y="3236420"/>
            <a:ext cx="291840" cy="185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6991087" y="3462939"/>
            <a:ext cx="303861" cy="164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4895" y="432262"/>
            <a:ext cx="10191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식별관계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부모테이블</a:t>
            </a:r>
            <a:r>
              <a:rPr lang="en-US" altLang="ko-KR" dirty="0" smtClean="0"/>
              <a:t>[A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PK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외래키로써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자식테이블</a:t>
            </a:r>
            <a:r>
              <a:rPr lang="en-US" altLang="ko-KR" dirty="0" smtClean="0"/>
              <a:t>[B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PK</a:t>
            </a:r>
            <a:r>
              <a:rPr lang="ko-KR" altLang="en-US" dirty="0" smtClean="0"/>
              <a:t>에 포함되는 경우</a:t>
            </a:r>
            <a:endParaRPr lang="en-US" altLang="ko-KR" dirty="0" smtClean="0"/>
          </a:p>
          <a:p>
            <a:r>
              <a:rPr lang="ko-KR" altLang="en-US" dirty="0" smtClean="0"/>
              <a:t>부모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 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부모가 있어야 자식이 생기는 경우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4658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81541" y="2285999"/>
            <a:ext cx="3308465" cy="353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81542" y="2285999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81541" y="3056312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Id(PK)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1540" y="3826625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81539" y="4596938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03221" y="2285999"/>
            <a:ext cx="3308465" cy="353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03222" y="2285999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03221" y="3056312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Id(PK)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03220" y="3826625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dirty="0" smtClean="0">
                <a:solidFill>
                  <a:schemeClr val="tx1"/>
                </a:solidFill>
              </a:rPr>
              <a:t>(FK)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3219" y="4596938"/>
            <a:ext cx="3308465" cy="7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4" idx="3"/>
            <a:endCxn id="9" idx="1"/>
          </p:cNvCxnSpPr>
          <p:nvPr/>
        </p:nvCxnSpPr>
        <p:spPr>
          <a:xfrm>
            <a:off x="4790006" y="3441469"/>
            <a:ext cx="251321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25781" y="3255817"/>
            <a:ext cx="20292" cy="371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081848" y="3255817"/>
            <a:ext cx="20292" cy="371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695089" y="3293916"/>
            <a:ext cx="295998" cy="295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7003108" y="3236420"/>
            <a:ext cx="291840" cy="185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 flipV="1">
            <a:off x="6991087" y="3462939"/>
            <a:ext cx="303861" cy="164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0281" y="411729"/>
            <a:ext cx="10191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비식별관계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부모테이블</a:t>
            </a:r>
            <a:r>
              <a:rPr lang="en-US" altLang="ko-KR" dirty="0" smtClean="0"/>
              <a:t>[A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PK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외래키로써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 테이블</a:t>
            </a:r>
            <a:r>
              <a:rPr lang="en-US" altLang="ko-KR" dirty="0" smtClean="0"/>
              <a:t>[B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PK</a:t>
            </a:r>
            <a:r>
              <a:rPr lang="ko-KR" altLang="en-US" dirty="0" smtClean="0"/>
              <a:t>가 아닌 일반 속성</a:t>
            </a:r>
            <a:endParaRPr lang="en-US" altLang="ko-KR" dirty="0" smtClean="0"/>
          </a:p>
          <a:p>
            <a:r>
              <a:rPr lang="ko-KR" altLang="en-US" dirty="0" smtClean="0"/>
              <a:t>부모 자식이 아닌 모든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부모가 없어도 자식이 생기는 경우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010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730" y="612571"/>
            <a:ext cx="118658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모델링의 특징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추상화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아이디어나 개념을 간략하게 표현하는 과정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현실 세계를 일정한 형식으로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핵심적인 부분만을 뽑아 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현실세계 예시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병원에서 다양한 유형의 의료진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간호사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약사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여러 종류의 환자가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의료진은 환자에게 다양한 처치를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처치마다</a:t>
            </a:r>
            <a:r>
              <a:rPr lang="ko-KR" altLang="en-US" dirty="0" smtClean="0"/>
              <a:t> 복잡한 절차와 기록이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24599" y="4256241"/>
            <a:ext cx="2319251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의료진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21311" y="4256241"/>
            <a:ext cx="2319251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환자</a:t>
            </a:r>
            <a:endParaRPr lang="ko-KR" altLang="en-US" dirty="0"/>
          </a:p>
        </p:txBody>
      </p:sp>
      <p:sp>
        <p:nvSpPr>
          <p:cNvPr id="5" name="순서도: 판단 4"/>
          <p:cNvSpPr/>
          <p:nvPr/>
        </p:nvSpPr>
        <p:spPr>
          <a:xfrm>
            <a:off x="4539132" y="3865542"/>
            <a:ext cx="3067397" cy="17872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처치한다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2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330" y="612571"/>
            <a:ext cx="118658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모델링의 특징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단순화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단순화는 복잡한 현실세계의 요소들을 간결하게 표현하여 핵심적인 부분만을 모델에 포함하는 과정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  </a:t>
            </a:r>
            <a:r>
              <a:rPr lang="ko-KR" altLang="en-US" dirty="0" smtClean="0"/>
              <a:t>회사에서는 다양한 유형의 고객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고객마다 다른 요구와 계약 조건이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고객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212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330" y="612571"/>
            <a:ext cx="118658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모델링의 특징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명확화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명확화는</a:t>
            </a:r>
            <a:r>
              <a:rPr lang="ko-KR" altLang="en-US" dirty="0" smtClean="0"/>
              <a:t> 시스템의 구조와 동작을 명확하고 일관되게 표현하여 이해를 돕고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구현과 유지보수를 용이하게</a:t>
            </a:r>
            <a:r>
              <a:rPr lang="en-US" altLang="ko-KR" dirty="0"/>
              <a:t> </a:t>
            </a:r>
            <a:r>
              <a:rPr lang="ko-KR" altLang="en-US" dirty="0" smtClean="0"/>
              <a:t>하는 과정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  </a:t>
            </a:r>
            <a:r>
              <a:rPr lang="ko-KR" altLang="en-US" dirty="0" smtClean="0"/>
              <a:t>학생들이 강의를 수강하고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강의는 여러 과제를 포함하고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강의에는 강사와 강의 일정이 있으며 학생은 강의에 대한 평가를 남길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172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968" y="231571"/>
            <a:ext cx="782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모델링의 세가지 단계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3687" y="1190305"/>
            <a:ext cx="95291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개념적 데이터 모델링 </a:t>
            </a:r>
            <a:r>
              <a:rPr lang="en-US" altLang="ko-KR" dirty="0" smtClean="0"/>
              <a:t>(Conceptual Data Modeling)</a:t>
            </a:r>
          </a:p>
          <a:p>
            <a:r>
              <a:rPr lang="en-US" altLang="ko-KR" dirty="0" smtClean="0"/>
              <a:t>: </a:t>
            </a:r>
            <a:r>
              <a:rPr lang="en-US" altLang="ko-KR" dirty="0"/>
              <a:t> </a:t>
            </a:r>
            <a:r>
              <a:rPr lang="ko-KR" altLang="en-US" dirty="0" smtClean="0"/>
              <a:t>어떤 데이터를 저장할지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데이터들끼리 어떤 관계가 있는지를 생각하는 단계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논리적 모델링</a:t>
            </a:r>
            <a:r>
              <a:rPr lang="en-US" altLang="ko-KR" dirty="0" smtClean="0"/>
              <a:t>(logical data Modeling)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아이디어를 구체적으로 정리하는 단계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재사용성이</a:t>
            </a:r>
            <a:r>
              <a:rPr lang="ko-KR" altLang="en-US" dirty="0" smtClean="0"/>
              <a:t> 가장 높은 모델링으로 데이터 베이스 모델에 대한  </a:t>
            </a:r>
            <a:r>
              <a:rPr lang="en-US" altLang="ko-KR" dirty="0" smtClean="0"/>
              <a:t>key,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관계등을</a:t>
            </a:r>
            <a:r>
              <a:rPr lang="ko-KR" altLang="en-US" dirty="0" smtClean="0"/>
              <a:t> 모두 표현하는 단계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물리적 모델링</a:t>
            </a:r>
            <a:r>
              <a:rPr lang="en-US" altLang="ko-KR" dirty="0" smtClean="0"/>
              <a:t>(physical data Modeling)</a:t>
            </a:r>
          </a:p>
          <a:p>
            <a:r>
              <a:rPr lang="ko-KR" altLang="en-US" dirty="0" smtClean="0"/>
              <a:t>실제 데이터 베이스로 구현할 수 있도록 성능이나 가용성 등의 물리적인 성격을 고려하여 모델을 표현하는 단계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780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1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8531" y="324341"/>
            <a:ext cx="3009669" cy="454592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데이터 독립성</a:t>
            </a:r>
            <a:endParaRPr lang="ko-KR" altLang="en-US" sz="28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-194733" y="1846814"/>
            <a:ext cx="7255934" cy="3758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Schema =&gt; </a:t>
            </a:r>
            <a:r>
              <a:rPr lang="ko-KR" altLang="en-US" sz="2800" dirty="0" smtClean="0"/>
              <a:t>형태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모양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데이터 베이스에 저장되는 데이터 </a:t>
            </a:r>
            <a:endParaRPr lang="en-US" altLang="ko-KR" sz="2800" dirty="0" smtClean="0"/>
          </a:p>
          <a:p>
            <a:r>
              <a:rPr lang="ko-KR" altLang="en-US" sz="2800" dirty="0" smtClean="0"/>
              <a:t>구조와 제약 조건을 정의 한 것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/>
              <a:t>=</a:t>
            </a:r>
            <a:r>
              <a:rPr lang="ko-KR" altLang="en-US" sz="2800" dirty="0" smtClean="0"/>
              <a:t>설계도</a:t>
            </a:r>
            <a:endParaRPr lang="en-US" altLang="ko-KR" sz="2800" dirty="0" smtClean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68" y="948267"/>
            <a:ext cx="5085700" cy="50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5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235" y="429137"/>
            <a:ext cx="1174865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 스키마 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데이터베이스를 쉽게 이해하고 이용할 수 있도록 하나의 데이터 베이스를 관점에 따라 세 단계로 </a:t>
            </a:r>
            <a:r>
              <a:rPr lang="ko-KR" altLang="en-US" dirty="0" err="1" smtClean="0"/>
              <a:t>나눈것</a:t>
            </a:r>
            <a:endParaRPr lang="en-US" altLang="ko-KR" dirty="0" smtClean="0"/>
          </a:p>
          <a:p>
            <a:r>
              <a:rPr lang="ko-KR" altLang="en-US" dirty="0" smtClean="0"/>
              <a:t>미국의 표준 기관인 </a:t>
            </a:r>
            <a:r>
              <a:rPr lang="en-US" altLang="ko-KR" dirty="0" smtClean="0"/>
              <a:t>ANSI/SPARC</a:t>
            </a:r>
            <a:r>
              <a:rPr lang="ko-KR" altLang="en-US" dirty="0" smtClean="0"/>
              <a:t>에서 제안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외부 스키마 </a:t>
            </a:r>
            <a:endParaRPr lang="en-US" altLang="ko-KR" dirty="0" smtClean="0"/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사용자 또는 어플리케이션 관점에서 데이터 를 정의한다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외부 스키마는 데이터베이스의 특정 부분을 정의하며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사용자 또는 어플리케이션 접근할 수 있는 데이터와 관련된 </a:t>
            </a:r>
            <a:r>
              <a:rPr lang="en-US" altLang="ko-KR" dirty="0" smtClean="0"/>
              <a:t>***</a:t>
            </a:r>
            <a:r>
              <a:rPr lang="ko-KR" altLang="en-US" dirty="0" smtClean="0"/>
              <a:t>뷰</a:t>
            </a:r>
            <a:r>
              <a:rPr lang="en-US" altLang="ko-KR" dirty="0" smtClean="0"/>
              <a:t>****</a:t>
            </a:r>
            <a:r>
              <a:rPr lang="ko-KR" altLang="en-US" dirty="0" smtClean="0"/>
              <a:t>를 제공한다</a:t>
            </a:r>
            <a:r>
              <a:rPr lang="en-US" altLang="ko-KR" dirty="0" smtClean="0"/>
              <a:t>/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개념 스키마</a:t>
            </a:r>
            <a:endParaRPr lang="en-US" altLang="ko-KR" dirty="0" smtClean="0"/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전체 데이터베이스의 논리적 구조를 정의한다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모든 데이터 베이스 개체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이들 간의 관계성을 명확히 설명한다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데이터베이스에 저장되는 데이터들을 표현하는 데이터들 간의 관계를 나타낸다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내부 스키마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데이터베이스의 물리적 저장 구조를 정의한다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데이터가 어떻게 저장되고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최적화 될지 결정하는 것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288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1314</Words>
  <Application>Microsoft Office PowerPoint</Application>
  <PresentationFormat>와이드스크린</PresentationFormat>
  <Paragraphs>330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Wingdings</vt:lpstr>
      <vt:lpstr>Office 테마</vt:lpstr>
      <vt:lpstr>Day2_데이터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독립성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Day2_데이터 모델링</dc:title>
  <dc:creator>ITSC</dc:creator>
  <cp:lastModifiedBy>ITSC</cp:lastModifiedBy>
  <cp:revision>16</cp:revision>
  <dcterms:created xsi:type="dcterms:W3CDTF">2024-08-12T10:09:30Z</dcterms:created>
  <dcterms:modified xsi:type="dcterms:W3CDTF">2024-08-12T12:51:11Z</dcterms:modified>
</cp:coreProperties>
</file>