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it-IT"/>
              <a:t>10/30/2013</a:t>
            </a:fld>
            <a:endParaRPr lang="it-IT"/>
          </a:p>
        </p:txBody>
      </p:sp>
      <p:sp>
        <p:nvSpPr>
          <p:cNvPr id="4" name="Segnaposto immagine diapositiva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it-IT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it-IT">
              <a:latin typeface="Arial"/>
              <a:cs typeface="Arial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it-IT"/>
              <a:t>1</a:t>
            </a:fld>
            <a:endParaRPr lang="it-IT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72783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854865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1368224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813F6B9-F936-3D2B-6E24-C16C5780A9A7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A09EE80-AB0C-3712-F86F-3B3A77843DE3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55829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640505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1269519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BC0D0CA-2F14-2E95-E1E4-2BB13A6FB182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96330C-D5FF-EF2A-3E39-8EE546A1AF88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D5601C-59CC-1069-D0E9-50D211347AC9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0A81002-D619-DF7D-B53A-FF48F9E2E102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71CB0F9-C8FE-8702-2751-0CE669514C93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784469-3F1F-124C-0E78-4E8A02259A28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195096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03327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3310242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C8E1398-7447-704E-F9DC-BC5C075E4FAD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862430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306672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606193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EAF2514-35D7-8FB1-7FE4-5B37750BB9DB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4F65BB1-7366-A403-5510-589D5FBAC84B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928670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697010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8534628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AACB0D-6300-2AD4-361D-68505B5ABCCA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Diapositiva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it-IT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>
          <a:xfrm>
            <a:off x="838199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olo e contenu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Intestazione sezio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ue contenut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 bwMode="auto">
          <a:xfrm>
            <a:off x="838199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nfron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6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Solo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Vuot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uto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Immagine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it-IT"/>
              <a:t>Click icon to add picture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auto">
          <a:xfrm>
            <a:off x="838199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8199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 bwMode="auto">
          <a:xfrm>
            <a:off x="8381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 bwMode="auto">
          <a:xfrm>
            <a:off x="4038599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Corso SQL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Storia, funzioni, scopi (e trucchetti)</a:t>
            </a:r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7273225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ANSI SQL</a:t>
            </a:r>
            <a:endParaRPr/>
          </a:p>
        </p:txBody>
      </p:sp>
      <p:sp>
        <p:nvSpPr>
          <p:cNvPr id="896347411" name="Segnaposto contenuto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endParaRPr lang="it-IT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2008 - SQL:2008 - Aggiunti trigger INSTEAD OF e istruzione TRUNCATE.</a:t>
            </a:r>
            <a:endParaRPr lang="it-IT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2011 - SQL:2011 - Aggiunte funzionalità per dati temporali.</a:t>
            </a:r>
            <a:endParaRPr lang="it-IT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2016 - SQL:2016 - Aggiunte corrispondenza del modello di riga e funzionalità JSON.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3426005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Perchè MySQL</a:t>
            </a:r>
            <a:endParaRPr/>
          </a:p>
        </p:txBody>
      </p:sp>
      <p:sp>
        <p:nvSpPr>
          <p:cNvPr id="835401946" name="Segnaposto contenuto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it-IT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 oltre 100 milioni di download, MySQL è il database più popolare della storia.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MySQL è un Sistema di Gestione di Database Relazionale (noto anche come RDMS).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MySQL è di proprietà di Oracle, ma è un software open source e gratuito da utilizzare.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Ufficialmente pronunciato 'My Ess Que Ell'.</a:t>
            </a:r>
            <a:endParaRPr lang="it-IT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200"/>
          </a:p>
          <a:p>
            <a:pPr marL="228600" marR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it-IT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Nel 2006, MySQL aveva 8 milioni di installazioni, 320 dipendenti, distribuiti in 25 paesi.</a:t>
            </a:r>
            <a:br>
              <a:rPr sz="1200" b="0" i="0" u="none">
                <a:solidFill>
                  <a:srgbClr val="374151"/>
                </a:solidFill>
                <a:latin typeface="Times New Roman"/>
                <a:ea typeface="Times New Roman"/>
                <a:cs typeface="Times New Roman"/>
              </a:rPr>
            </a:b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9822387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Perchè MySQL</a:t>
            </a:r>
            <a:endParaRPr/>
          </a:p>
        </p:txBody>
      </p:sp>
      <p:sp>
        <p:nvSpPr>
          <p:cNvPr id="1955350051" name="Segnaposto contenuto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it-IT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MySQL è diventato il database preferito per grandi aziende, banche e aziende di telecomunicazioni.</a:t>
            </a:r>
            <a:endParaRPr lang="it-IT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Conformità ACID</a:t>
            </a:r>
            <a:endParaRPr lang="it-IT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Atomicità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tutto o niente</a:t>
            </a:r>
            <a:endParaRPr lang="it-IT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Coerenza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le transazioni sono valide secondo le regole del database</a:t>
            </a:r>
            <a:endParaRPr lang="it-IT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Isolamento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i risultati delle transazioni sono come se fossero eseguiti da un capo all'altro</a:t>
            </a:r>
            <a:endParaRPr lang="it-IT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Durabilità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una volta che una transazione è confermata, rimane tale</a:t>
            </a:r>
            <a:endParaRPr lang="it-IT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Esistono client MySQL per tutti i linguaggi di programmazione più popolari:</a:t>
            </a:r>
            <a:endParaRPr lang="it-IT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C, C++, Eiffel, Java, Perl, PHP, Python, Ruby, Tcl, e ODBC, JDBC, ADO.NET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729681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975631761" name=""/>
          <p:cNvPicPr>
            <a:picLocks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 rot="0" flipH="0" flipV="0">
            <a:off x="730938" y="362080"/>
            <a:ext cx="10730121" cy="60377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1873643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Perché l’SQL?</a:t>
            </a:r>
            <a:endParaRPr/>
          </a:p>
        </p:txBody>
      </p:sp>
      <p:sp>
        <p:nvSpPr>
          <p:cNvPr id="998510680" name="Segnaposto contenuto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0000" lnSpcReduction="8000"/>
          </a:bodyPr>
          <a:lstStyle/>
          <a:p>
            <a:pPr>
              <a:defRPr/>
            </a:pPr>
            <a:r>
              <a:rPr/>
              <a:t>Prima dell’invenzione dei database, i dati venivano storicizzati in liste (dalle tavole dei sumeri agli elenchi del telefonici)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Le tavole sumeriche e gli elenchi telefonici hanno un grosso problema: per cercare dove sta una certa informazione bisogna scorrere tutto l’elenco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Questi “database” vengono definiti Flat File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Strutturalmente diversi elenchi non hanno relazioni funzionali tra di essi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La creazione di notevoli quantità di dati ha portato a rendere impossibile scorrere gli elenchi ogni volta per cercare informazioni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Esempi odierni di Flat File: csv, xlsx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1315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26941685" name=""/>
          <p:cNvPicPr>
            <a:picLocks noChangeAspect="1"/>
          </p:cNvPicPr>
          <p:nvPr>
            <p:ph idx="1"/>
          </p:nvPr>
        </p:nvPicPr>
        <p:blipFill>
          <a:blip r:embed="rId3"/>
          <a:srcRect l="0" t="19287" r="0" b="0"/>
          <a:stretch/>
        </p:blipFill>
        <p:spPr bwMode="auto">
          <a:xfrm rot="0" flipH="0" flipV="0">
            <a:off x="13124" y="1440655"/>
            <a:ext cx="12156280" cy="46172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4948566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Storia dell’SQL</a:t>
            </a:r>
            <a:endParaRPr/>
          </a:p>
        </p:txBody>
      </p:sp>
      <p:sp>
        <p:nvSpPr>
          <p:cNvPr id="1352553741" name="Segnaposto contenuto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18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1970 Il Dr. Codd pubblicò un articolo sul Modello di Dati Relazionale.
</a:t>
            </a:r>
            <a:endParaRPr sz="1800" b="0" i="0" u="none">
              <a:solidFill>
                <a:schemeClr val="tx1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endParaRPr sz="1800" b="0" i="0" u="none">
              <a:solidFill>
                <a:schemeClr val="tx1"/>
              </a:solidFill>
              <a:latin typeface="Liberation Sans"/>
              <a:cs typeface="Liberation Sans"/>
            </a:endParaRPr>
          </a:p>
          <a:p>
            <a:pPr>
              <a:defRPr/>
            </a:pPr>
            <a:r>
              <a:rPr sz="18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Inizialmente sviluppato nei primi anni '70 da Donald Chamberlin e Raymond Boyce.
</a:t>
            </a:r>
            <a:endParaRPr sz="1800" b="0" i="0" u="none">
              <a:solidFill>
                <a:schemeClr val="tx1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endParaRPr sz="1800" b="0" i="0" u="none">
              <a:solidFill>
                <a:schemeClr val="tx1"/>
              </a:solidFill>
              <a:latin typeface="Liberation Sans"/>
              <a:cs typeface="Liberation Sans"/>
            </a:endParaRPr>
          </a:p>
          <a:p>
            <a:pPr>
              <a:defRPr/>
            </a:pPr>
            <a:r>
              <a:rPr sz="18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Nel 1973 Chamberlin e Boyce iniziarono a lavorare su SEQUEL, </a:t>
            </a:r>
            <a:r>
              <a:rPr sz="18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Acronimo che significa "Structured English Query Language" (Linguaggio di Query Inglese Strutturato).
</a:t>
            </a:r>
            <a:endParaRPr sz="1800" b="0" i="0" u="none">
              <a:solidFill>
                <a:schemeClr val="tx1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endParaRPr sz="1800" b="0" i="0" u="none">
              <a:solidFill>
                <a:schemeClr val="tx1"/>
              </a:solidFill>
              <a:latin typeface="Liberation Sans"/>
              <a:cs typeface="Liberation Sans"/>
            </a:endParaRPr>
          </a:p>
          <a:p>
            <a:pPr>
              <a:defRPr/>
            </a:pPr>
            <a:r>
              <a:rPr sz="18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Cambiato successivamente in "SQL" a causa di un conflitto di marchio con una compagnia aerea britannica.
</a:t>
            </a:r>
            <a:endParaRPr sz="1800" b="0" i="0" u="none">
              <a:solidFill>
                <a:schemeClr val="tx1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endParaRPr sz="1800" b="0" i="0" u="none">
              <a:solidFill>
                <a:schemeClr val="tx1"/>
              </a:solidFill>
              <a:latin typeface="Liberation Sans"/>
              <a:cs typeface="Liberation Sans"/>
            </a:endParaRPr>
          </a:p>
          <a:p>
            <a:pPr>
              <a:defRPr/>
            </a:pPr>
            <a:r>
              <a:rPr sz="18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Vedendo le promesse del modello di database relazionale, alla fine degli anni '70, un'azienda chiamata Relational Software, Inc. iniziò a lavorare su un sistema di gestione di database relazionale basato su SQL e lo vendette a agenzie governative degli Stati Uniti.</a:t>
            </a:r>
            <a:endParaRPr sz="1800" b="0" i="0" u="none">
              <a:solidFill>
                <a:schemeClr val="tx1"/>
              </a:solidFill>
              <a:latin typeface="Liberation Sans"/>
              <a:ea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8888232" name="Segnaposto contenuto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/>
          <a:p>
            <a:pPr>
              <a:defRPr/>
            </a:pPr>
            <a:r>
              <a:rPr lang="it-IT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1979, Relational Software, Inc. pubblicò il primo Sistema di Gestione di Database Relazionale commercialmente disponibile.</a:t>
            </a:r>
            <a:endParaRPr lang="it-IT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it-IT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seguito, Relational Software, Inc. cambiò il suo nome in Oracle.</a:t>
            </a:r>
            <a:endParaRPr lang="it-IT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1982 - IBM rilasciò SQL/DS (SQL/Data System).</a:t>
            </a:r>
            <a:endParaRPr lang="it-IT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1985 - IBM rilasciò DB2.</a:t>
            </a:r>
            <a:endParaRPr lang="it-IT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1986 - Defense Advanced Research Projects Agency (DARPA) iniziò a lavorare sul progetto Berkeley POSTGRES.</a:t>
            </a:r>
            <a:endParaRPr lang="it-IT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1987 - Microsoft rilasciò SQL Server.</a:t>
            </a:r>
            <a:endParaRPr/>
          </a:p>
        </p:txBody>
      </p:sp>
      <p:sp>
        <p:nvSpPr>
          <p:cNvPr id="3130092" name="Titolo 1"/>
          <p:cNvSpPr>
            <a:spLocks noGrp="1"/>
          </p:cNvSpPr>
          <p:nvPr>
            <p:ph type="title"/>
          </p:nvPr>
        </p:nvSpPr>
        <p:spPr bwMode="auto">
          <a:xfrm>
            <a:off x="838199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Storia dell’SQL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1734880" name="Segnaposto contenuto 2"/>
          <p:cNvSpPr>
            <a:spLocks noGrp="1"/>
          </p:cNvSpPr>
          <p:nvPr>
            <p:ph idx="1"/>
          </p:nvPr>
        </p:nvSpPr>
        <p:spPr bwMode="auto">
          <a:xfrm>
            <a:off x="838199" y="1686911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 marL="0" indent="0">
              <a:buFont typeface="Arial"/>
              <a:buNone/>
              <a:defRPr/>
            </a:pPr>
            <a:endParaRPr lang="it-IT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1993 - Illustra Information Technologies commercializzò il progetto Berkeley POSTGRES.</a:t>
            </a:r>
            <a:endParaRPr lang="it-IT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Questo codice fu successivamente fuso in Informix, ora di proprietà di IBM.</a:t>
            </a:r>
            <a:endParaRPr lang="it-IT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1994 - Berkeley POSTGRES si evolse in un progetto open source chiamato Postgres95.</a:t>
            </a:r>
            <a:endParaRPr lang="it-IT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1995 - L'azienda svedese MySQL AB rilasciò MySQL per uso interno.</a:t>
            </a:r>
            <a:endParaRPr lang="it-IT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Gli sviluppatori originali di MySQL includevano: Michael (Monty) Widenius, David Axmark, Allan Larsson.</a:t>
            </a:r>
            <a:endParaRPr lang="it-IT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MySQL prende il nome dalla figlia di Monty, 'My'.</a:t>
            </a:r>
            <a:endParaRPr sz="3600"/>
          </a:p>
        </p:txBody>
      </p:sp>
      <p:sp>
        <p:nvSpPr>
          <p:cNvPr id="707113162" name="Titolo 1"/>
          <p:cNvSpPr>
            <a:spLocks noGrp="1"/>
          </p:cNvSpPr>
          <p:nvPr>
            <p:ph type="title"/>
          </p:nvPr>
        </p:nvSpPr>
        <p:spPr bwMode="auto">
          <a:xfrm>
            <a:off x="838199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Storia dell’SQL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1747239" name="Segnaposto contenuto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2010 - Oracle acquista Sun Microsystems (e MySQL).</a:t>
            </a:r>
            <a:endParaRPr lang="it-IT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2012 - Michael (Monty) Widenius lascia Sun Microsystems e sviluppa un fork di MySQL chiamato MariaDB.</a:t>
            </a:r>
            <a:endParaRPr lang="it-IT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Principalmente per preoccupazioni sul futuro di MySQL.</a:t>
            </a:r>
            <a:endParaRPr lang="it-IT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L'API di MariaDB rimane compatibile al 100% con MySQL.</a:t>
            </a:r>
            <a:endParaRPr/>
          </a:p>
        </p:txBody>
      </p:sp>
      <p:sp>
        <p:nvSpPr>
          <p:cNvPr id="635638230" name="Titolo 1"/>
          <p:cNvSpPr>
            <a:spLocks noGrp="1"/>
          </p:cNvSpPr>
          <p:nvPr>
            <p:ph type="title"/>
          </p:nvPr>
        </p:nvSpPr>
        <p:spPr bwMode="auto">
          <a:xfrm>
            <a:off x="838199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Storia dell’SQL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1218583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ANSI SQL</a:t>
            </a:r>
            <a:endParaRPr/>
          </a:p>
        </p:txBody>
      </p:sp>
      <p:sp>
        <p:nvSpPr>
          <p:cNvPr id="243723222" name="Segnaposto contenuto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 lang="it-IT" sz="27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ANSI - American National Standards Institute.</a:t>
            </a:r>
            <a:endParaRPr lang="it-IT" sz="27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27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27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Nel tempo, ANSI ha pubblicato una serie di standard per il linguaggio SQL.</a:t>
            </a:r>
            <a:endParaRPr lang="it-IT" sz="27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27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27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Gli standard si evolvono con la tecnologia.</a:t>
            </a:r>
            <a:endParaRPr lang="it-IT" sz="27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27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27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Tutti i principali database relazionali supportano in qualche modo gli standard ANSI.</a:t>
            </a:r>
            <a:endParaRPr lang="it-IT" sz="27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27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27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Ci sono differenze nell'interpretazione degli standard ANSI tra i fornitori.</a:t>
            </a:r>
            <a:endParaRPr lang="it-IT" sz="27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27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27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Anche il livello di standard può variare tra i fornitori di database.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8333853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ANSI SQL</a:t>
            </a:r>
            <a:endParaRPr/>
          </a:p>
        </p:txBody>
      </p:sp>
      <p:sp>
        <p:nvSpPr>
          <p:cNvPr id="381885724" name="Segnaposto contenuto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it-IT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1986 - SQL-86 - Primo standard SQL formalizzato da ANSI.</a:t>
            </a:r>
            <a:endParaRPr lang="it-IT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1989 - SQL-89 - Aggiunti vincoli di integrità.</a:t>
            </a:r>
            <a:endParaRPr lang="it-IT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1992 - SQL:92 - Revisione importante con molte nuove funzionalità e standard di conformità più rigorosi.</a:t>
            </a:r>
            <a:endParaRPr lang="it-IT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1999 - SQL:1999 - Aggiunte espressioni regolari, trigger e molte altre funzionalità.</a:t>
            </a:r>
            <a:endParaRPr lang="it-IT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2003 - SQL:2003 - Aggiunto supporto XML e colonne con valori generati automaticamente.</a:t>
            </a:r>
            <a:endParaRPr lang="it-IT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2006 - SQL:2006 - Ulteriori funzionalità XML per l'utilizzo di SQL con XML.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ONLYOFFICE/8.0.0.99</Application>
  <DocSecurity>0</DocSecurity>
  <PresentationFormat>Widescreen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2024-02-07T11:08:31Z</dcterms:modified>
  <cp:category/>
  <cp:contentStatus/>
  <cp:version/>
</cp:coreProperties>
</file>