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it-IT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it-IT"/>
              <a:t>10/30/2013</a:t>
            </a:fld>
            <a:endParaRPr lang="it-IT"/>
          </a:p>
        </p:txBody>
      </p:sp>
      <p:sp>
        <p:nvSpPr>
          <p:cNvPr id="4" name="Segnaposto immagine diapositiva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it-IT"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it-IT">
              <a:latin typeface="Arial"/>
              <a:cs typeface="Arial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it-IT"/>
              <a:t>1</a:t>
            </a:fld>
            <a:endParaRPr lang="it-IT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F296D57-1EE7-810F-B246-E12848B711DF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371F72A-71B2-4D15-C6C8-B9021CD1E5DB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313682E-5180-7CCE-63D2-5E0106178D92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E16E04D-4286-7905-EBCC-65A9C4E4C111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E22E1A0-07B6-D675-988D-912FE75C91BF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4173BD1-F90B-3DD8-F4CE-A4FCE0E0BD43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86E3056-218E-291F-8342-9B34EC0544BC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Diapositiva tito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it-IT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olo e testo vertica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Titolo e testo vertica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olo e contenu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Intestazione sezion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Due contenuti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nfron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Solo tito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Vuot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uto con didascali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Immagine con didascali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it-IT"/>
              <a:t>Click icon to add picture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ev.mysql.com/downloads/installer/" TargetMode="External"/><Relationship Id="rId4" Type="http://schemas.openxmlformats.org/officeDocument/2006/relationships/hyperlink" Target="https://dbeaver.io/download/" TargetMode="Externa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51.254.115.58/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Installazione di MySQL</a:t>
            </a:r>
            <a:endParaRPr lang="it-IT"/>
          </a:p>
        </p:txBody>
      </p:sp>
      <p:pic>
        <p:nvPicPr>
          <p:cNvPr id="3194679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717208" y="3615577"/>
            <a:ext cx="2628116" cy="13653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133710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Dove posso installarlo</a:t>
            </a:r>
            <a:endParaRPr/>
          </a:p>
        </p:txBody>
      </p:sp>
      <p:sp>
        <p:nvSpPr>
          <p:cNvPr id="645018700" name="Segnaposto contenuto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MySQl è disponibile su tutte le principali varianti di sistema operativo e sulla maggior parte dei sistemi server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/>
              <a:t>Windows, MacOS, Linux, BSD, Solaris</a:t>
            </a:r>
            <a:endParaRPr/>
          </a:p>
          <a:p>
            <a:pPr>
              <a:defRPr/>
            </a:pPr>
            <a:r>
              <a:rPr/>
              <a:t>Docker, Kubernetes, Podman</a:t>
            </a:r>
            <a:endParaRPr/>
          </a:p>
          <a:p>
            <a:pPr>
              <a:defRPr/>
            </a:pPr>
            <a:r>
              <a:rPr/>
              <a:t>Cloud AWS, Azure, GoogleCloud, tutti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806993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Windows</a:t>
            </a:r>
            <a:endParaRPr/>
          </a:p>
        </p:txBody>
      </p:sp>
      <p:sp>
        <p:nvSpPr>
          <p:cNvPr id="1946466902" name="Segnaposto contenuto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Download dell’installer web</a:t>
            </a:r>
            <a:br>
              <a:rPr/>
            </a:br>
            <a:br>
              <a:rPr/>
            </a:br>
            <a:r>
              <a:rPr lang="it-IT" sz="2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3" tooltip="https://dev.mysql.com/downloads/installer/"/>
              </a:rPr>
              <a:t>https://dev.mysql.com/downloads/installer/</a:t>
            </a:r>
            <a:br>
              <a:rPr lang="it-IT" sz="2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3" tooltip="https://dev.mysql.com/downloads/installer/"/>
              </a:rPr>
            </a:br>
            <a:endParaRPr/>
          </a:p>
          <a:p>
            <a:pPr>
              <a:defRPr/>
            </a:pPr>
            <a:r>
              <a:rPr/>
              <a:t>Download DBeaver</a:t>
            </a:r>
            <a:br>
              <a:rPr/>
            </a:br>
            <a:br>
              <a:rPr/>
            </a:br>
            <a:r>
              <a:rPr lang="it-IT" sz="2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4" tooltip="https://dbeaver.io/download/"/>
              </a:rPr>
              <a:t>https://dbeaver.io/download/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1346567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Dove lavoreremo</a:t>
            </a:r>
            <a:endParaRPr/>
          </a:p>
        </p:txBody>
      </p:sp>
      <p:sp>
        <p:nvSpPr>
          <p:cNvPr id="1866607519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9787" y="1681162"/>
            <a:ext cx="5157786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>
              <a:defRPr/>
            </a:pPr>
            <a:r>
              <a:rPr/>
              <a:t>Server Remoto</a:t>
            </a:r>
            <a:endParaRPr/>
          </a:p>
        </p:txBody>
      </p:sp>
      <p:sp>
        <p:nvSpPr>
          <p:cNvPr id="514436314" name="Segnaposto contenuto 3"/>
          <p:cNvSpPr>
            <a:spLocks noGrp="1"/>
          </p:cNvSpPr>
          <p:nvPr>
            <p:ph sz="half" idx="2"/>
          </p:nvPr>
        </p:nvSpPr>
        <p:spPr bwMode="auto">
          <a:xfrm>
            <a:off x="839787" y="2505074"/>
            <a:ext cx="5157786" cy="368458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br>
              <a:rPr sz="2000">
                <a:latin typeface="Liberation Sans"/>
                <a:ea typeface="Liberation Sans"/>
                <a:cs typeface="Liberation Sans"/>
              </a:rPr>
            </a:br>
            <a:r>
              <a:rPr sz="2000">
                <a:latin typeface="Liberation Sans"/>
                <a:ea typeface="Liberation Sans"/>
                <a:cs typeface="Liberation Sans"/>
              </a:rPr>
              <a:t>Ci permette di essere subito pronti con degli esempi pratici.</a:t>
            </a:r>
            <a:br>
              <a:rPr sz="2000">
                <a:latin typeface="Liberation Sans"/>
                <a:ea typeface="Liberation Sans"/>
                <a:cs typeface="Liberation Sans"/>
              </a:rPr>
            </a:br>
            <a:br>
              <a:rPr sz="2000">
                <a:latin typeface="Liberation Sans"/>
                <a:ea typeface="Liberation Sans"/>
                <a:cs typeface="Liberation Sans"/>
              </a:rPr>
            </a:br>
            <a:r>
              <a:rPr sz="2000">
                <a:latin typeface="Liberation Sans"/>
                <a:ea typeface="Liberation Sans"/>
                <a:cs typeface="Liberation Sans"/>
              </a:rPr>
              <a:t>Vi consente di fare prove da qualsiasi posizione.</a:t>
            </a:r>
            <a:br>
              <a:rPr sz="2000">
                <a:latin typeface="Liberation Sans"/>
                <a:ea typeface="Liberation Sans"/>
                <a:cs typeface="Liberation Sans"/>
              </a:rPr>
            </a:br>
            <a:br>
              <a:rPr sz="2000">
                <a:latin typeface="Liberation Sans"/>
                <a:ea typeface="Liberation Sans"/>
                <a:cs typeface="Liberation Sans"/>
              </a:rPr>
            </a:br>
            <a:r>
              <a:rPr sz="2000">
                <a:latin typeface="Liberation Sans"/>
                <a:ea typeface="Liberation Sans"/>
                <a:cs typeface="Liberation Sans"/>
              </a:rPr>
              <a:t>Verrà cancellato tra alcuni giorni.</a:t>
            </a:r>
            <a:br>
              <a:rPr sz="2000">
                <a:latin typeface="Liberation Sans"/>
                <a:ea typeface="Liberation Sans"/>
                <a:cs typeface="Liberation Sans"/>
              </a:rPr>
            </a:br>
            <a:endParaRPr sz="2000">
              <a:latin typeface="Liberation Sans"/>
              <a:cs typeface="Liberation Sans"/>
            </a:endParaRPr>
          </a:p>
          <a:p>
            <a:pPr marL="0" indent="0">
              <a:buFont typeface="Arial"/>
              <a:buNone/>
              <a:defRPr/>
            </a:pPr>
            <a:r>
              <a:rPr sz="2000">
                <a:latin typeface="Liberation Sans"/>
                <a:ea typeface="Liberation Sans"/>
                <a:cs typeface="Liberation Sans"/>
              </a:rPr>
              <a:t>E’ un sistema protetto. </a:t>
            </a:r>
            <a:r>
              <a:rPr sz="2000" i="1">
                <a:latin typeface="Liberation Sans"/>
                <a:ea typeface="Liberation Sans"/>
                <a:cs typeface="Liberation Sans"/>
              </a:rPr>
              <a:t>Potete distruggerlo ed io lo ricostruirò in 3 giorni [semicit]</a:t>
            </a:r>
            <a:endParaRPr sz="2000">
              <a:latin typeface="Liberation Sans"/>
              <a:cs typeface="Liberation Sans"/>
            </a:endParaRPr>
          </a:p>
        </p:txBody>
      </p:sp>
      <p:sp>
        <p:nvSpPr>
          <p:cNvPr id="215155317" name="Segnaposto testo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>
              <a:defRPr/>
            </a:pPr>
            <a:r>
              <a:rPr/>
              <a:t>Locale</a:t>
            </a:r>
            <a:endParaRPr/>
          </a:p>
        </p:txBody>
      </p:sp>
      <p:sp>
        <p:nvSpPr>
          <p:cNvPr id="843856973" name="Segnaposto contenuto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br>
              <a:rPr sz="2000">
                <a:latin typeface="Liberation Sans"/>
                <a:ea typeface="Liberation Sans"/>
                <a:cs typeface="Liberation Sans"/>
              </a:rPr>
            </a:br>
            <a:r>
              <a:rPr sz="2000">
                <a:latin typeface="Liberation Sans"/>
                <a:ea typeface="Liberation Sans"/>
                <a:cs typeface="Liberation Sans"/>
              </a:rPr>
              <a:t>Installato sul proprio PC.</a:t>
            </a:r>
            <a:br>
              <a:rPr sz="2000">
                <a:latin typeface="Liberation Sans"/>
                <a:ea typeface="Liberation Sans"/>
                <a:cs typeface="Liberation Sans"/>
              </a:rPr>
            </a:br>
            <a:br>
              <a:rPr sz="2000">
                <a:latin typeface="Liberation Sans"/>
                <a:ea typeface="Liberation Sans"/>
                <a:cs typeface="Liberation Sans"/>
              </a:rPr>
            </a:br>
            <a:r>
              <a:rPr sz="2000">
                <a:latin typeface="Liberation Sans"/>
                <a:ea typeface="Liberation Sans"/>
                <a:cs typeface="Liberation Sans"/>
              </a:rPr>
              <a:t>Vi permette di creare quello che preferite e di fare prove.</a:t>
            </a:r>
            <a:br>
              <a:rPr sz="2000">
                <a:latin typeface="Liberation Sans"/>
                <a:ea typeface="Liberation Sans"/>
                <a:cs typeface="Liberation Sans"/>
              </a:rPr>
            </a:br>
            <a:br>
              <a:rPr sz="2000">
                <a:latin typeface="Liberation Sans"/>
                <a:ea typeface="Liberation Sans"/>
                <a:cs typeface="Liberation Sans"/>
              </a:rPr>
            </a:br>
            <a:r>
              <a:rPr sz="2000">
                <a:latin typeface="Liberation Sans"/>
                <a:ea typeface="Liberation Sans"/>
                <a:cs typeface="Liberation Sans"/>
              </a:rPr>
              <a:t>Bisogna essere in grado di gestire i problemi che possono accadere.</a:t>
            </a:r>
            <a:endParaRPr sz="2000">
              <a:latin typeface="Liberation Sans"/>
              <a:cs typeface="Liberation Sans"/>
            </a:endParaRPr>
          </a:p>
          <a:p>
            <a:pPr marL="0" indent="0">
              <a:buFont typeface="Arial"/>
              <a:buNone/>
              <a:defRPr/>
            </a:pPr>
            <a:br>
              <a:rPr sz="2000">
                <a:latin typeface="Liberation Sans"/>
                <a:ea typeface="Liberation Sans"/>
                <a:cs typeface="Liberation Sans"/>
              </a:rPr>
            </a:br>
            <a:r>
              <a:rPr sz="2000">
                <a:latin typeface="Liberation Sans"/>
                <a:ea typeface="Liberation Sans"/>
                <a:cs typeface="Liberation Sans"/>
              </a:rPr>
              <a:t>E’ un passaggio necessario per padroneggiare lo strumento.</a:t>
            </a:r>
            <a:endParaRPr sz="2000">
              <a:latin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0281346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Come ci si connette ad un Database</a:t>
            </a:r>
            <a:endParaRPr/>
          </a:p>
        </p:txBody>
      </p:sp>
      <p:sp>
        <p:nvSpPr>
          <p:cNvPr id="1743788447" name="Segnaposto contenuto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it-IT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Connessione Locale</a:t>
            </a:r>
            <a:endParaRPr lang="it-IT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it-IT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Stai collegandoti a MySQL dalla riga di comando sulla macchina in cui è in esecuzione MySQL</a:t>
            </a:r>
            <a:endParaRPr lang="it-IT" sz="2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1">
              <a:defRPr/>
            </a:pPr>
            <a:r>
              <a:rPr lang="it-IT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Il protocollo dipende dal tuo sistema operativo</a:t>
            </a:r>
            <a:endParaRPr lang="it-IT" sz="2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IT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it-IT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Connessione Remota / Client</a:t>
            </a:r>
            <a:endParaRPr lang="it-IT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it-IT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Stai utilizzando un tipo di software client su una macchina remota </a:t>
            </a:r>
            <a:endParaRPr sz="2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1">
              <a:defRPr/>
            </a:pPr>
            <a:r>
              <a:rPr sz="2200"/>
              <a:t>Spesso il protocollo è TCP/IP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8718354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Come ci si connette ad un Database</a:t>
            </a:r>
            <a:endParaRPr sz="4400"/>
          </a:p>
        </p:txBody>
      </p:sp>
      <p:sp>
        <p:nvSpPr>
          <p:cNvPr id="825145624" name="Segnaposto contenuto 2"/>
          <p:cNvSpPr>
            <a:spLocks noGrp="1"/>
          </p:cNvSpPr>
          <p:nvPr>
            <p:ph sz="half" idx="1"/>
          </p:nvPr>
        </p:nvSpPr>
        <p:spPr bwMode="auto">
          <a:xfrm>
            <a:off x="838199" y="1825624"/>
            <a:ext cx="5181599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TCP/IP - Transmission Control Protocol / Internet Protocol</a:t>
            </a:r>
            <a:endParaRPr lang="it-IT"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DNS - Domain Name Service - Associa un indirizzo IP a un nome leggibile dall'uomo</a:t>
            </a:r>
            <a:endParaRPr lang="it-IT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google.com = Indirizzo IP: 216.58.218.110</a:t>
            </a:r>
            <a:endParaRPr lang="it-IT"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it-IT"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"localhost" è il computer su cui ti trovi. </a:t>
            </a:r>
            <a:endParaRPr lang="it-IT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Indirizzo IP: 127.0.0.1</a:t>
            </a:r>
            <a:endParaRPr lang="it-IT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b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Una "porta" è un punto finale logico di una connessione IP.</a:t>
            </a:r>
            <a:endParaRPr lang="it-IT"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Le porte vanno da 0 a 65535</a:t>
            </a:r>
            <a:endParaRPr lang="it-IT"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MySQL, per impostazione predefinita, si connetterà sulla porta 3306</a:t>
            </a:r>
            <a:endParaRPr lang="it-IT"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903551580" name=""/>
          <p:cNvPicPr>
            <a:picLocks noChangeAspect="1"/>
          </p:cNvPicPr>
          <p:nvPr>
            <p:ph sz="half" idx="2"/>
          </p:nvPr>
        </p:nvPicPr>
        <p:blipFill>
          <a:blip r:embed="rId3"/>
          <a:stretch/>
        </p:blipFill>
        <p:spPr bwMode="auto">
          <a:xfrm rot="0" flipH="0" flipV="0">
            <a:off x="6172200" y="2232731"/>
            <a:ext cx="5181599" cy="25626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142419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Database che useremo</a:t>
            </a:r>
            <a:endParaRPr/>
          </a:p>
        </p:txBody>
      </p:sp>
      <p:sp>
        <p:nvSpPr>
          <p:cNvPr id="2041411624" name="Segnaposto contenuto 2"/>
          <p:cNvSpPr>
            <a:spLocks noGrp="1"/>
          </p:cNvSpPr>
          <p:nvPr>
            <p:ph sz="half" idx="1"/>
          </p:nvPr>
        </p:nvSpPr>
        <p:spPr bwMode="auto">
          <a:xfrm>
            <a:off x="838199" y="1825624"/>
            <a:ext cx="5181599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50000" lnSpcReduction="10000"/>
          </a:bodyPr>
          <a:lstStyle/>
          <a:p>
            <a:pPr>
              <a:defRPr/>
            </a:pPr>
            <a:r>
              <a:rPr sz="2200" b="1"/>
              <a:t>Indirizzo</a:t>
            </a:r>
            <a:r>
              <a:rPr sz="2200"/>
              <a:t>: </a:t>
            </a:r>
            <a:r>
              <a:rPr lang="it-IT" sz="22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3" tooltip="http://51.254.115.58/"/>
              </a:rPr>
              <a:t>51.254.115.58</a:t>
            </a:r>
            <a:endParaRPr lang="it-IT"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it-IT" sz="22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Username</a:t>
            </a:r>
            <a:r>
              <a:rPr lang="it-IT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 admin</a:t>
            </a:r>
            <a:endParaRPr lang="it-IT"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it-IT" sz="22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Password</a:t>
            </a:r>
            <a:r>
              <a:rPr lang="it-IT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 password</a:t>
            </a:r>
            <a:endParaRPr lang="it-IT"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it-IT" sz="22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Versione</a:t>
            </a:r>
            <a:r>
              <a:rPr lang="it-IT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 MySQL 8.*</a:t>
            </a:r>
            <a:endParaRPr lang="it-IT"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it-IT" sz="22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Driver</a:t>
            </a:r>
            <a:r>
              <a:rPr lang="it-IT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 JDBC</a:t>
            </a:r>
            <a:br>
              <a:rPr lang="it-IT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lang="it-IT"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it-IT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JDBC (Java Database Connectivity) è un'interfaccia completamente Java utilizzata per eseguire istruzioni SQL. L'implementazione più utilizzata di questa interfaccia è quella detta con "bridge JDBC - ODBC". In questo caso il driver JDBC funge da ponte, per accedere al database attraverso driver ODBC, che deve essere presente e configurato sul server. Esistono però altre implementazioni che differiscono per il modo di operare delle stesse:</a:t>
            </a:r>
            <a:endParaRPr lang="it-IT" sz="2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it-IT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Driver API - nativa</a:t>
            </a:r>
            <a:endParaRPr lang="it-IT" sz="2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it-IT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Questa tecnica si interfaccia direttamente con i database commerciali, convertendo i comandi JDBC in chiamate specifiche del DBMS (Data Base Manage System), il sistema di gestione di basi di dati.</a:t>
            </a:r>
            <a:br>
              <a:rPr lang="it-IT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lang="it-IT" sz="2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it-IT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Driver puro Java</a:t>
            </a:r>
            <a:endParaRPr lang="it-IT" sz="2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it-IT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È un driver puro Java che comunica direttamente con il database, convertendo i comandi JDBC nel protocollo del motore di database. Questa è senza dubbio la soluzione migliore perché non richiede nessuna traduzione aggiuntiva.</a:t>
            </a:r>
            <a:endParaRPr lang="it-IT"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1776031256" name=""/>
          <p:cNvPicPr>
            <a:picLocks noChangeAspect="1"/>
          </p:cNvPicPr>
          <p:nvPr>
            <p:ph sz="half" idx="2"/>
          </p:nvPr>
        </p:nvPicPr>
        <p:blipFill>
          <a:blip r:embed="rId4"/>
          <a:stretch/>
        </p:blipFill>
        <p:spPr bwMode="auto">
          <a:xfrm rot="0">
            <a:off x="6886575" y="2501106"/>
            <a:ext cx="3752849" cy="3000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71597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Terminale o grafica?</a:t>
            </a:r>
            <a:endParaRPr/>
          </a:p>
        </p:txBody>
      </p:sp>
      <p:sp>
        <p:nvSpPr>
          <p:cNvPr id="122208150" name="Segnaposto contenuto 2"/>
          <p:cNvSpPr>
            <a:spLocks noGrp="1"/>
          </p:cNvSpPr>
          <p:nvPr>
            <p:ph sz="half" idx="1"/>
          </p:nvPr>
        </p:nvSpPr>
        <p:spPr bwMode="auto">
          <a:xfrm>
            <a:off x="838199" y="1825624"/>
            <a:ext cx="5181599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br>
              <a:rPr sz="1600"/>
            </a:br>
            <a:br>
              <a:rPr sz="1600"/>
            </a:br>
            <a:r>
              <a:rPr sz="1600"/>
              <a:t>Per la connessione al database useremo un’interfaccia grafica.Il software scelto si chiama </a:t>
            </a:r>
            <a:r>
              <a:rPr sz="1600" b="1"/>
              <a:t>DBeaver </a:t>
            </a:r>
            <a:r>
              <a:rPr sz="1600"/>
              <a:t>versione Community (open source).</a:t>
            </a:r>
            <a:endParaRPr sz="2600"/>
          </a:p>
          <a:p>
            <a:pPr marL="0" indent="0">
              <a:buFont typeface="Arial"/>
              <a:buNone/>
              <a:defRPr/>
            </a:pPr>
            <a:br>
              <a:rPr sz="1600"/>
            </a:br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DBeaver è un'applicazione software client SQL e uno strumento di amministrazione del database. </a:t>
            </a:r>
            <a:b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Per i database relazionali, utilizza l'interfaccia di programmazione delle applicazioni (API) JDBC per interagire con i database tramite un driver JDBC. </a:t>
            </a:r>
            <a:endParaRPr lang="it-IT" sz="2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Per altri database (NoSQL), utilizza driver di database proprietari. Fornisce un editor che supporta il completamento del codice e l'evidenziazione della sintassi. </a:t>
            </a:r>
            <a:endParaRPr lang="it-IT" sz="2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324037402" name=""/>
          <p:cNvPicPr>
            <a:picLocks noChangeAspect="1"/>
          </p:cNvPicPr>
          <p:nvPr>
            <p:ph sz="half" idx="2"/>
          </p:nvPr>
        </p:nvPicPr>
        <p:blipFill>
          <a:blip r:embed="rId3"/>
          <a:stretch/>
        </p:blipFill>
        <p:spPr bwMode="auto">
          <a:xfrm rot="0">
            <a:off x="6172200" y="2705893"/>
            <a:ext cx="5181599" cy="25907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ONLYOFFICE/8.0.0.99</Application>
  <DocSecurity>0</DocSecurity>
  <PresentationFormat>Widescreen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2024-02-08T15:08:53Z</dcterms:modified>
  <cp:category/>
  <cp:contentStatus/>
  <cp:version/>
</cp:coreProperties>
</file>