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73" r:id="rId9"/>
    <p:sldId id="27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 kang" initials="wk" lastIdx="1" clrIdx="0">
    <p:extLst>
      <p:ext uri="{19B8F6BF-5375-455C-9EA6-DF929625EA0E}">
        <p15:presenceInfo xmlns:p15="http://schemas.microsoft.com/office/powerpoint/2012/main" userId="e3d4ed0b6ab18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8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6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4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045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4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1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63EFA5E-FA76-400D-B3DC-F0BA90E6D107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6443-B63B-4895-83D6-6611EC468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Unforgettable trips start with Airbnb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DEE35-4160-433E-8F61-481A4503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2645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1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394D-9423-41FF-947A-BDC04FF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3106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Price and Customer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AFC1D-1390-48B1-90E5-E9755F3A0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63" y="2031206"/>
            <a:ext cx="3839328" cy="38393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ACA22-4414-408F-8D3A-B311D89D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78" y="2140014"/>
            <a:ext cx="2328882" cy="21686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267D69-2B21-4AF4-A827-38FC012E7D8F}"/>
              </a:ext>
            </a:extLst>
          </p:cNvPr>
          <p:cNvSpPr txBox="1"/>
          <p:nvPr/>
        </p:nvSpPr>
        <p:spPr>
          <a:xfrm>
            <a:off x="9504978" y="4607169"/>
            <a:ext cx="232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Since data is about 300 top-rated guest home, I could find out that most homes have review rate 5 out of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7E2E4-0C67-4AB7-AC9F-11F2E6D2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39" y="2090737"/>
            <a:ext cx="4467032" cy="3779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AD1B3-94C8-4FAD-9A56-3320CA2D3F34}"/>
              </a:ext>
            </a:extLst>
          </p:cNvPr>
          <p:cNvSpPr txBox="1"/>
          <p:nvPr/>
        </p:nvSpPr>
        <p:spPr>
          <a:xfrm>
            <a:off x="861646" y="5818563"/>
            <a:ext cx="790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customer reviews for home price under $300 but number of reviews for each guest homes stays under 600 customer reviews</a:t>
            </a:r>
          </a:p>
          <a:p>
            <a:r>
              <a:rPr lang="en-US" dirty="0"/>
              <a:t>There is no significant correlation between number of reviews and price </a:t>
            </a:r>
          </a:p>
        </p:txBody>
      </p:sp>
    </p:spTree>
    <p:extLst>
      <p:ext uri="{BB962C8B-B14F-4D97-AF65-F5344CB8AC3E}">
        <p14:creationId xmlns:p14="http://schemas.microsoft.com/office/powerpoint/2010/main" val="357696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473E31F-CC7B-40CB-915A-C121D84E4FD6}"/>
              </a:ext>
            </a:extLst>
          </p:cNvPr>
          <p:cNvSpPr txBox="1"/>
          <p:nvPr/>
        </p:nvSpPr>
        <p:spPr>
          <a:xfrm>
            <a:off x="435768" y="535186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Korea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52978-9857-4E33-A389-DD04D2F8A137}"/>
              </a:ext>
            </a:extLst>
          </p:cNvPr>
          <p:cNvSpPr txBox="1"/>
          <p:nvPr/>
        </p:nvSpPr>
        <p:spPr>
          <a:xfrm>
            <a:off x="4607719" y="535186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3592A-27B4-43F4-A0EF-EC3E714AF044}"/>
              </a:ext>
            </a:extLst>
          </p:cNvPr>
          <p:cNvSpPr txBox="1"/>
          <p:nvPr/>
        </p:nvSpPr>
        <p:spPr>
          <a:xfrm>
            <a:off x="8667788" y="535186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34522-DCB5-4873-81D2-31DD1876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060"/>
            <a:ext cx="33528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C6208-6DF2-41BB-8B6E-8B6C9D0D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1" y="1999060"/>
            <a:ext cx="3352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049E-6DD9-413D-B821-F0C2C0D6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2" y="199906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6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9D95-7406-4E77-B5E0-CE0E88AA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Airbnb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E682-CE87-49B5-98CC-A3784F18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Airbnb stands for Air–bed and breakfast.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Airbnb is an online community marketplace, which act as an intermediary between those who want to rent out space and those who are looking for space to rent.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Since it began operating in 2008, Airbnb has shaken up the hospitality industry, and reports are that it could soon be valued at over $20 billion.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73DB-061A-4A19-990F-C085E93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information from Airbnb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2A1-D1F4-4B38-BD28-BBD5627D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0148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  <a:effectLst/>
              </a:rPr>
              <a:t>From Airbnb, I was able to get data of 300 top-rated guest homes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Countries = USA, Korea, France</a:t>
            </a:r>
          </a:p>
          <a:p>
            <a:r>
              <a:rPr lang="en-US" sz="2900" dirty="0">
                <a:solidFill>
                  <a:schemeClr val="tx1"/>
                </a:solidFill>
              </a:rPr>
              <a:t>Location</a:t>
            </a:r>
            <a:endParaRPr lang="en-US" sz="2900" dirty="0">
              <a:solidFill>
                <a:schemeClr val="tx1"/>
              </a:solidFill>
              <a:effectLst/>
            </a:endParaRP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Home type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Price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Max guest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Reviews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Home summary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Amenities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F9C-54DF-43D0-BBC9-3DB19291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1" y="705603"/>
            <a:ext cx="9613861" cy="10809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Comparing price each countries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C83EE66-2D4B-4F0B-BD6F-2F34A5B6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30" y="2033586"/>
            <a:ext cx="3600450" cy="27908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89FA65-C887-4CB4-9818-8B0AD4AB8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3587"/>
            <a:ext cx="3657600" cy="2790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920F73-0487-44EB-A5AB-D573DFF23C7E}"/>
              </a:ext>
            </a:extLst>
          </p:cNvPr>
          <p:cNvSpPr txBox="1"/>
          <p:nvPr/>
        </p:nvSpPr>
        <p:spPr>
          <a:xfrm>
            <a:off x="4205615" y="2690336"/>
            <a:ext cx="179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Price:</a:t>
            </a:r>
          </a:p>
          <a:p>
            <a:endParaRPr lang="en-US" dirty="0"/>
          </a:p>
          <a:p>
            <a:r>
              <a:rPr lang="en-US" dirty="0"/>
              <a:t>USA = $128</a:t>
            </a:r>
          </a:p>
          <a:p>
            <a:r>
              <a:rPr lang="en-US" dirty="0"/>
              <a:t>France = $122</a:t>
            </a:r>
          </a:p>
          <a:p>
            <a:r>
              <a:rPr lang="en-US" dirty="0"/>
              <a:t>Korea = $44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34D7AA-E7CF-4606-94D1-D70366B0C812}"/>
              </a:ext>
            </a:extLst>
          </p:cNvPr>
          <p:cNvSpPr txBox="1"/>
          <p:nvPr/>
        </p:nvSpPr>
        <p:spPr>
          <a:xfrm>
            <a:off x="9845961" y="2690334"/>
            <a:ext cx="231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Price:</a:t>
            </a:r>
          </a:p>
          <a:p>
            <a:endParaRPr lang="en-US" dirty="0"/>
          </a:p>
          <a:p>
            <a:r>
              <a:rPr lang="en-US" dirty="0"/>
              <a:t>USA = $ 700</a:t>
            </a:r>
          </a:p>
          <a:p>
            <a:r>
              <a:rPr lang="en-US" dirty="0"/>
              <a:t>France = $ 995</a:t>
            </a:r>
          </a:p>
          <a:p>
            <a:r>
              <a:rPr lang="en-US" dirty="0"/>
              <a:t>Korea = $ 182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6D652-13B1-4558-853C-A0E3AD17E32C}"/>
              </a:ext>
            </a:extLst>
          </p:cNvPr>
          <p:cNvSpPr txBox="1"/>
          <p:nvPr/>
        </p:nvSpPr>
        <p:spPr>
          <a:xfrm>
            <a:off x="432981" y="5405040"/>
            <a:ext cx="467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 shows average and highest guest home price of Korea is more affordable compare to USA and France</a:t>
            </a:r>
          </a:p>
        </p:txBody>
      </p:sp>
    </p:spTree>
    <p:extLst>
      <p:ext uri="{BB962C8B-B14F-4D97-AF65-F5344CB8AC3E}">
        <p14:creationId xmlns:p14="http://schemas.microsoft.com/office/powerpoint/2010/main" val="11602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09467-395E-4CBA-8528-5854F97AE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626"/>
            <a:ext cx="8229600" cy="6136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526418-BAAF-4461-BEB8-62CA851668B3}"/>
              </a:ext>
            </a:extLst>
          </p:cNvPr>
          <p:cNvSpPr txBox="1"/>
          <p:nvPr/>
        </p:nvSpPr>
        <p:spPr>
          <a:xfrm>
            <a:off x="8502162" y="413238"/>
            <a:ext cx="305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bar graph compares average price between different area in Korea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43F8B-9005-4794-B3EA-C646EC849621}"/>
              </a:ext>
            </a:extLst>
          </p:cNvPr>
          <p:cNvSpPr txBox="1"/>
          <p:nvPr/>
        </p:nvSpPr>
        <p:spPr>
          <a:xfrm>
            <a:off x="8651631" y="1837592"/>
            <a:ext cx="213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 from </a:t>
            </a:r>
          </a:p>
          <a:p>
            <a:r>
              <a:rPr lang="en-US" dirty="0"/>
              <a:t>$18 to $169</a:t>
            </a:r>
          </a:p>
          <a:p>
            <a:endParaRPr lang="en-US" dirty="0"/>
          </a:p>
          <a:p>
            <a:r>
              <a:rPr lang="en-US" dirty="0"/>
              <a:t>29 different locations </a:t>
            </a:r>
          </a:p>
        </p:txBody>
      </p:sp>
    </p:spTree>
    <p:extLst>
      <p:ext uri="{BB962C8B-B14F-4D97-AF65-F5344CB8AC3E}">
        <p14:creationId xmlns:p14="http://schemas.microsoft.com/office/powerpoint/2010/main" val="9275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68DC-8B61-439C-9005-024A8571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66675"/>
            <a:ext cx="8801100" cy="534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43D3C-B993-4343-9604-9067256EA626}"/>
              </a:ext>
            </a:extLst>
          </p:cNvPr>
          <p:cNvSpPr txBox="1"/>
          <p:nvPr/>
        </p:nvSpPr>
        <p:spPr>
          <a:xfrm>
            <a:off x="8976947" y="378069"/>
            <a:ext cx="305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bar graph compares average price between different area in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6D2F-F2DE-4586-81AF-45BF5DF5AF27}"/>
              </a:ext>
            </a:extLst>
          </p:cNvPr>
          <p:cNvSpPr txBox="1"/>
          <p:nvPr/>
        </p:nvSpPr>
        <p:spPr>
          <a:xfrm>
            <a:off x="8976947" y="1951672"/>
            <a:ext cx="213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 from </a:t>
            </a:r>
          </a:p>
          <a:p>
            <a:r>
              <a:rPr lang="en-US" dirty="0"/>
              <a:t>$169 to $400</a:t>
            </a:r>
          </a:p>
          <a:p>
            <a:endParaRPr lang="en-US" dirty="0"/>
          </a:p>
          <a:p>
            <a:r>
              <a:rPr lang="en-US" dirty="0"/>
              <a:t>25 out of 64 different locations </a:t>
            </a:r>
          </a:p>
        </p:txBody>
      </p:sp>
    </p:spTree>
    <p:extLst>
      <p:ext uri="{BB962C8B-B14F-4D97-AF65-F5344CB8AC3E}">
        <p14:creationId xmlns:p14="http://schemas.microsoft.com/office/powerpoint/2010/main" val="92055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DBA76-D539-4B13-B0E4-B1EB6DDD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536933" cy="574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916EC-5E06-4AB8-A4AD-03B69994A264}"/>
              </a:ext>
            </a:extLst>
          </p:cNvPr>
          <p:cNvSpPr txBox="1"/>
          <p:nvPr/>
        </p:nvSpPr>
        <p:spPr>
          <a:xfrm>
            <a:off x="8889023" y="378069"/>
            <a:ext cx="305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bar graph compares average price between different area in France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4FAB6-6687-42F7-9B12-862BAF98AF84}"/>
              </a:ext>
            </a:extLst>
          </p:cNvPr>
          <p:cNvSpPr txBox="1"/>
          <p:nvPr/>
        </p:nvSpPr>
        <p:spPr>
          <a:xfrm>
            <a:off x="8889023" y="2206869"/>
            <a:ext cx="213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 from </a:t>
            </a:r>
          </a:p>
          <a:p>
            <a:r>
              <a:rPr lang="en-US" dirty="0"/>
              <a:t>$145 to $995</a:t>
            </a:r>
          </a:p>
          <a:p>
            <a:endParaRPr lang="en-US" dirty="0"/>
          </a:p>
          <a:p>
            <a:r>
              <a:rPr lang="en-US" dirty="0"/>
              <a:t>25 out of 119 different locations </a:t>
            </a:r>
          </a:p>
        </p:txBody>
      </p:sp>
    </p:spTree>
    <p:extLst>
      <p:ext uri="{BB962C8B-B14F-4D97-AF65-F5344CB8AC3E}">
        <p14:creationId xmlns:p14="http://schemas.microsoft.com/office/powerpoint/2010/main" val="215953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369A-8084-4B5A-911D-873F6C88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823" y="155592"/>
            <a:ext cx="8991600" cy="164592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Price and Bedroom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5F73A-7558-44C6-8613-671311FBEE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027238"/>
            <a:ext cx="6457950" cy="45259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C3C8F-D37F-4BCB-AA87-B30A15153608}"/>
              </a:ext>
            </a:extLst>
          </p:cNvPr>
          <p:cNvSpPr txBox="1"/>
          <p:nvPr/>
        </p:nvSpPr>
        <p:spPr>
          <a:xfrm>
            <a:off x="7218485" y="2373923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 compares average price with different number of bedrooms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0D97C-2F2D-4607-85E9-9F2E1E4925D0}"/>
              </a:ext>
            </a:extLst>
          </p:cNvPr>
          <p:cNvSpPr txBox="1"/>
          <p:nvPr/>
        </p:nvSpPr>
        <p:spPr>
          <a:xfrm>
            <a:off x="7218485" y="3375545"/>
            <a:ext cx="174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range from</a:t>
            </a:r>
          </a:p>
          <a:p>
            <a:r>
              <a:rPr lang="en-US" dirty="0"/>
              <a:t>$80 to $725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DD7F7-D541-47FB-8ED2-172829936F61}"/>
              </a:ext>
            </a:extLst>
          </p:cNvPr>
          <p:cNvSpPr txBox="1"/>
          <p:nvPr/>
        </p:nvSpPr>
        <p:spPr>
          <a:xfrm>
            <a:off x="7218485" y="4290219"/>
            <a:ext cx="1644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725.250000 = 7 575.000000 = 8 263.600000 = 6 182.437500 = 4 181.400000 = 5 173.678571 = 3 119.279570 = 2 86.675057 = 1 80.094828 = S</a:t>
            </a:r>
          </a:p>
        </p:txBody>
      </p:sp>
    </p:spTree>
    <p:extLst>
      <p:ext uri="{BB962C8B-B14F-4D97-AF65-F5344CB8AC3E}">
        <p14:creationId xmlns:p14="http://schemas.microsoft.com/office/powerpoint/2010/main" val="4689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CFEC1-6CE4-464B-A154-3EB1A558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4103154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9A386-FA96-4CAA-9885-A656343D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29" y="0"/>
            <a:ext cx="4103154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E0357-88BA-4F5E-86CD-C2C2D91D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846" y="0"/>
            <a:ext cx="4103154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DE68C-3011-4FFE-9C33-EC3AC94BE162}"/>
              </a:ext>
            </a:extLst>
          </p:cNvPr>
          <p:cNvSpPr txBox="1"/>
          <p:nvPr/>
        </p:nvSpPr>
        <p:spPr>
          <a:xfrm>
            <a:off x="264318" y="287655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Korea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89118-185B-47BF-8D19-0B87C8DB3B02}"/>
              </a:ext>
            </a:extLst>
          </p:cNvPr>
          <p:cNvSpPr txBox="1"/>
          <p:nvPr/>
        </p:nvSpPr>
        <p:spPr>
          <a:xfrm>
            <a:off x="4476880" y="287655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F6773-C26E-4706-A6DA-6F9C33DD7E04}"/>
              </a:ext>
            </a:extLst>
          </p:cNvPr>
          <p:cNvSpPr txBox="1"/>
          <p:nvPr/>
        </p:nvSpPr>
        <p:spPr>
          <a:xfrm>
            <a:off x="8530698" y="287655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France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89BA7A1-BFB6-43B9-AC12-0D8B5B5A1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20100"/>
              </p:ext>
            </p:extLst>
          </p:nvPr>
        </p:nvGraphicFramePr>
        <p:xfrm>
          <a:off x="1246280" y="3061216"/>
          <a:ext cx="2323368" cy="2876552"/>
        </p:xfrm>
        <a:graphic>
          <a:graphicData uri="http://schemas.openxmlformats.org/drawingml/2006/table">
            <a:tbl>
              <a:tblPr/>
              <a:tblGrid>
                <a:gridCol w="1161684">
                  <a:extLst>
                    <a:ext uri="{9D8B030D-6E8A-4147-A177-3AD203B41FA5}">
                      <a16:colId xmlns:a16="http://schemas.microsoft.com/office/drawing/2014/main" val="23140361"/>
                    </a:ext>
                  </a:extLst>
                </a:gridCol>
                <a:gridCol w="1161684">
                  <a:extLst>
                    <a:ext uri="{9D8B030D-6E8A-4147-A177-3AD203B41FA5}">
                      <a16:colId xmlns:a16="http://schemas.microsoft.com/office/drawing/2014/main" val="236396626"/>
                    </a:ext>
                  </a:extLst>
                </a:gridCol>
              </a:tblGrid>
              <a:tr h="649544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bedroom_num</a:t>
                      </a:r>
                      <a:endParaRPr lang="en-US" b="1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11211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953693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17413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13061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18695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94267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1641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E23E31D-8D66-4E30-987E-229252590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79092"/>
              </p:ext>
            </p:extLst>
          </p:nvPr>
        </p:nvGraphicFramePr>
        <p:xfrm>
          <a:off x="5723671" y="3061216"/>
          <a:ext cx="2323368" cy="2649508"/>
        </p:xfrm>
        <a:graphic>
          <a:graphicData uri="http://schemas.openxmlformats.org/drawingml/2006/table">
            <a:tbl>
              <a:tblPr/>
              <a:tblGrid>
                <a:gridCol w="1161684">
                  <a:extLst>
                    <a:ext uri="{9D8B030D-6E8A-4147-A177-3AD203B41FA5}">
                      <a16:colId xmlns:a16="http://schemas.microsoft.com/office/drawing/2014/main" val="2995718577"/>
                    </a:ext>
                  </a:extLst>
                </a:gridCol>
                <a:gridCol w="1161684">
                  <a:extLst>
                    <a:ext uri="{9D8B030D-6E8A-4147-A177-3AD203B41FA5}">
                      <a16:colId xmlns:a16="http://schemas.microsoft.com/office/drawing/2014/main" val="401462526"/>
                    </a:ext>
                  </a:extLst>
                </a:gridCol>
              </a:tblGrid>
              <a:tr h="6404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 err="1">
                          <a:effectLst/>
                        </a:rPr>
                        <a:t>bedroom_num</a:t>
                      </a:r>
                      <a:endParaRPr lang="en-US" sz="1800" b="1" dirty="0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1">
                        <a:effectLst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16190"/>
                  </a:ext>
                </a:extLst>
              </a:tr>
              <a:tr h="401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11813"/>
                  </a:ext>
                </a:extLst>
              </a:tr>
              <a:tr h="401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77013"/>
                  </a:ext>
                </a:extLst>
              </a:tr>
              <a:tr h="401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40169"/>
                  </a:ext>
                </a:extLst>
              </a:tr>
              <a:tr h="401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779733"/>
                  </a:ext>
                </a:extLst>
              </a:tr>
              <a:tr h="4018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S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46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68037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3A79718-2747-450E-B4B2-E8A20E48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81475"/>
              </p:ext>
            </p:extLst>
          </p:nvPr>
        </p:nvGraphicFramePr>
        <p:xfrm>
          <a:off x="9734184" y="2876550"/>
          <a:ext cx="2051582" cy="3712280"/>
        </p:xfrm>
        <a:graphic>
          <a:graphicData uri="http://schemas.openxmlformats.org/drawingml/2006/table">
            <a:tbl>
              <a:tblPr/>
              <a:tblGrid>
                <a:gridCol w="1025791">
                  <a:extLst>
                    <a:ext uri="{9D8B030D-6E8A-4147-A177-3AD203B41FA5}">
                      <a16:colId xmlns:a16="http://schemas.microsoft.com/office/drawing/2014/main" val="3121810321"/>
                    </a:ext>
                  </a:extLst>
                </a:gridCol>
                <a:gridCol w="1025791">
                  <a:extLst>
                    <a:ext uri="{9D8B030D-6E8A-4147-A177-3AD203B41FA5}">
                      <a16:colId xmlns:a16="http://schemas.microsoft.com/office/drawing/2014/main" val="3757013763"/>
                    </a:ext>
                  </a:extLst>
                </a:gridCol>
              </a:tblGrid>
              <a:tr h="5888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bedroom_num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700" b="1">
                        <a:effectLst/>
                      </a:endParaRP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779461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dirty="0">
                          <a:effectLst/>
                        </a:rPr>
                        <a:t>1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100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74739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2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35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337006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3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14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9381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4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12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916447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5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81170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6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00460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7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0953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8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685708"/>
                  </a:ext>
                </a:extLst>
              </a:tr>
              <a:tr h="33642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>
                          <a:effectLst/>
                        </a:rPr>
                        <a:t>S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28</a:t>
                      </a:r>
                    </a:p>
                  </a:txBody>
                  <a:tcPr marL="43120" marR="43120" marT="43120" marB="431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30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1006</TotalTime>
  <Words>357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Unforgettable trips start with Airbnb </vt:lpstr>
      <vt:lpstr>Airbnb </vt:lpstr>
      <vt:lpstr>Data information from Airbnb</vt:lpstr>
      <vt:lpstr>Comparing price each countries</vt:lpstr>
      <vt:lpstr>PowerPoint Presentation</vt:lpstr>
      <vt:lpstr>PowerPoint Presentation</vt:lpstr>
      <vt:lpstr>PowerPoint Presentation</vt:lpstr>
      <vt:lpstr>Price and Bedroom</vt:lpstr>
      <vt:lpstr>PowerPoint Presentation</vt:lpstr>
      <vt:lpstr>Price and Customer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Unforgettable trips start with Airbnb</dc:title>
  <dc:creator>won kang</dc:creator>
  <cp:lastModifiedBy>won kang</cp:lastModifiedBy>
  <cp:revision>49</cp:revision>
  <dcterms:created xsi:type="dcterms:W3CDTF">2018-08-07T23:02:12Z</dcterms:created>
  <dcterms:modified xsi:type="dcterms:W3CDTF">2018-08-09T16:03:40Z</dcterms:modified>
</cp:coreProperties>
</file>