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8"/>
  </p:notesMasterIdLst>
  <p:sldIdLst>
    <p:sldId id="256" r:id="rId4"/>
    <p:sldId id="265" r:id="rId5"/>
    <p:sldId id="262" r:id="rId6"/>
    <p:sldId id="26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2EC17-D7EB-4E5C-89D5-15A7349593BD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F153B-329A-4614-8FE4-611D44176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21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A16C20-0C8C-4F85-B5A7-50043021BAFC}" type="slidenum"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4343400"/>
            <a:ext cx="548481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704951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56860E6A-A3A8-46F8-B535-723AB6FF314C}" type="slidenum">
              <a:rPr lang="en-US" altLang="ko-KR" sz="1200">
                <a:solidFill>
                  <a:srgbClr val="000000"/>
                </a:solidFill>
              </a:rPr>
              <a:pPr eaLnBrk="1" hangingPunct="1"/>
              <a:t>4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50721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8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69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0879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36530"/>
      </p:ext>
    </p:extLst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29075"/>
      </p:ext>
    </p:extLst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123200"/>
      </p:ext>
    </p:extLst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1094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348541"/>
      </p:ext>
    </p:extLst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70971"/>
      </p:ext>
    </p:extLst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363358"/>
      </p:ext>
    </p:extLst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1164344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4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66975351"/>
      </p:ext>
    </p:extLst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648633"/>
      </p:ext>
    </p:extLst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59807"/>
      </p:ext>
    </p:extLst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955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507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402703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839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2620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4325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9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606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595823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71225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510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5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4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8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41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7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87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A84F-9739-49BA-96C0-5DC96263C525}" type="datetimeFigureOut">
              <a:rPr lang="ko-KR" altLang="en-US" smtClean="0"/>
              <a:t>2022-11-30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3D104-B532-481E-81BA-EC1BA119E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209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ChangeArrowheads="1"/>
          </p:cNvSpPr>
          <p:nvPr userDrawn="1"/>
        </p:nvSpPr>
        <p:spPr bwMode="auto">
          <a:xfrm>
            <a:off x="4064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화면이름</a:t>
            </a:r>
          </a:p>
        </p:txBody>
      </p:sp>
      <p:sp>
        <p:nvSpPr>
          <p:cNvPr id="9222" name="Rectangle 6"/>
          <p:cNvSpPr>
            <a:spLocks noChangeArrowheads="1"/>
          </p:cNvSpPr>
          <p:nvPr userDrawn="1"/>
        </p:nvSpPr>
        <p:spPr bwMode="auto">
          <a:xfrm>
            <a:off x="1727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3" name="Rectangle 7"/>
          <p:cNvSpPr>
            <a:spLocks noChangeArrowheads="1"/>
          </p:cNvSpPr>
          <p:nvPr userDrawn="1"/>
        </p:nvSpPr>
        <p:spPr bwMode="auto">
          <a:xfrm>
            <a:off x="3352800" y="152400"/>
            <a:ext cx="1320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파일이름</a:t>
            </a:r>
          </a:p>
        </p:txBody>
      </p:sp>
      <p:sp>
        <p:nvSpPr>
          <p:cNvPr id="9224" name="Rectangle 8"/>
          <p:cNvSpPr>
            <a:spLocks noChangeArrowheads="1"/>
          </p:cNvSpPr>
          <p:nvPr userDrawn="1"/>
        </p:nvSpPr>
        <p:spPr bwMode="auto">
          <a:xfrm>
            <a:off x="46736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5" name="Rectangle 9"/>
          <p:cNvSpPr>
            <a:spLocks noChangeArrowheads="1"/>
          </p:cNvSpPr>
          <p:nvPr userDrawn="1"/>
        </p:nvSpPr>
        <p:spPr bwMode="auto">
          <a:xfrm>
            <a:off x="6299200" y="152400"/>
            <a:ext cx="16256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</a:rPr>
              <a:t>Contents </a:t>
            </a:r>
          </a:p>
        </p:txBody>
      </p:sp>
      <p:sp>
        <p:nvSpPr>
          <p:cNvPr id="9226" name="Rectangle 10"/>
          <p:cNvSpPr>
            <a:spLocks noChangeArrowheads="1"/>
          </p:cNvSpPr>
          <p:nvPr userDrawn="1"/>
        </p:nvSpPr>
        <p:spPr bwMode="auto">
          <a:xfrm>
            <a:off x="7924801" y="152400"/>
            <a:ext cx="38735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200" b="1">
              <a:solidFill>
                <a:srgbClr val="000000"/>
              </a:solidFill>
            </a:endParaRPr>
          </a:p>
        </p:txBody>
      </p:sp>
      <p:sp>
        <p:nvSpPr>
          <p:cNvPr id="9227" name="Rectangle 11"/>
          <p:cNvSpPr>
            <a:spLocks noChangeArrowheads="1"/>
          </p:cNvSpPr>
          <p:nvPr userDrawn="1"/>
        </p:nvSpPr>
        <p:spPr bwMode="auto">
          <a:xfrm>
            <a:off x="406400" y="533400"/>
            <a:ext cx="1137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8" name="Rectangle 12"/>
          <p:cNvSpPr>
            <a:spLocks noChangeArrowheads="1"/>
          </p:cNvSpPr>
          <p:nvPr userDrawn="1"/>
        </p:nvSpPr>
        <p:spPr bwMode="auto">
          <a:xfrm>
            <a:off x="406400" y="990600"/>
            <a:ext cx="11176000" cy="5678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 userDrawn="1"/>
        </p:nvSpPr>
        <p:spPr bwMode="auto">
          <a:xfrm>
            <a:off x="406400" y="5334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1200" b="1">
                <a:solidFill>
                  <a:srgbClr val="000000"/>
                </a:solidFill>
                <a:latin typeface="굴림체" pitchFamily="49" charset="-127"/>
                <a:ea typeface="굴림체" pitchFamily="49" charset="-127"/>
              </a:rPr>
              <a:t>Directory</a:t>
            </a:r>
          </a:p>
        </p:txBody>
      </p:sp>
      <p:sp>
        <p:nvSpPr>
          <p:cNvPr id="9230" name="Rectangle 14"/>
          <p:cNvSpPr>
            <a:spLocks noChangeArrowheads="1"/>
          </p:cNvSpPr>
          <p:nvPr userDrawn="1"/>
        </p:nvSpPr>
        <p:spPr bwMode="auto">
          <a:xfrm>
            <a:off x="9855200" y="990600"/>
            <a:ext cx="1930400" cy="5678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000">
              <a:solidFill>
                <a:srgbClr val="000000"/>
              </a:solidFill>
            </a:endParaRPr>
          </a:p>
        </p:txBody>
      </p:sp>
      <p:sp>
        <p:nvSpPr>
          <p:cNvPr id="9231" name="Rectangle 15"/>
          <p:cNvSpPr>
            <a:spLocks noChangeArrowheads="1"/>
          </p:cNvSpPr>
          <p:nvPr userDrawn="1"/>
        </p:nvSpPr>
        <p:spPr bwMode="auto">
          <a:xfrm>
            <a:off x="9855200" y="990601"/>
            <a:ext cx="193040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화면설명</a:t>
            </a:r>
          </a:p>
        </p:txBody>
      </p:sp>
      <p:sp>
        <p:nvSpPr>
          <p:cNvPr id="9232" name="Rectangle 16"/>
          <p:cNvSpPr>
            <a:spLocks noChangeArrowheads="1"/>
          </p:cNvSpPr>
          <p:nvPr userDrawn="1"/>
        </p:nvSpPr>
        <p:spPr bwMode="auto">
          <a:xfrm>
            <a:off x="9855200" y="4191000"/>
            <a:ext cx="1930400" cy="22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화면진행</a:t>
            </a:r>
          </a:p>
        </p:txBody>
      </p:sp>
      <p:sp>
        <p:nvSpPr>
          <p:cNvPr id="9235" name="Rectangle 19"/>
          <p:cNvSpPr>
            <a:spLocks noChangeArrowheads="1"/>
          </p:cNvSpPr>
          <p:nvPr userDrawn="1"/>
        </p:nvSpPr>
        <p:spPr bwMode="auto">
          <a:xfrm>
            <a:off x="2032000" y="533400"/>
            <a:ext cx="8128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ko-KR" sz="100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242" name="Rectangle 26"/>
          <p:cNvSpPr>
            <a:spLocks noChangeArrowheads="1"/>
          </p:cNvSpPr>
          <p:nvPr userDrawn="1"/>
        </p:nvSpPr>
        <p:spPr bwMode="auto">
          <a:xfrm>
            <a:off x="7247467" y="533400"/>
            <a:ext cx="1824567" cy="3746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200" b="1">
                <a:solidFill>
                  <a:srgbClr val="000000"/>
                </a:solidFill>
              </a:rPr>
              <a:t>작 성 자 </a:t>
            </a:r>
            <a:r>
              <a:rPr kumimoji="1" lang="en-US" altLang="ko-KR" sz="1200" b="1">
                <a:solidFill>
                  <a:srgbClr val="000000"/>
                </a:solidFill>
              </a:rPr>
              <a:t>/ </a:t>
            </a:r>
            <a:r>
              <a:rPr kumimoji="1" lang="ko-KR" altLang="en-US" sz="1200" b="1">
                <a:solidFill>
                  <a:srgbClr val="000000"/>
                </a:solidFill>
              </a:rPr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93497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68301" y="430214"/>
            <a:ext cx="2207684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700">
                <a:solidFill>
                  <a:srgbClr val="000000"/>
                </a:solidFill>
                <a:latin typeface="Trebuchet MS" pitchFamily="34" charset="0"/>
                <a:ea typeface="돋움" pitchFamily="50" charset="-127"/>
              </a:rPr>
              <a:t>P R O J E C T   N A M E _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21218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 Depth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4904318" y="488951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작성자</a:t>
            </a:r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374651" y="446089"/>
            <a:ext cx="11648016" cy="60785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 userDrawn="1"/>
        </p:nvSpPr>
        <p:spPr bwMode="auto">
          <a:xfrm>
            <a:off x="4826000" y="733425"/>
            <a:ext cx="7196667" cy="158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374651" y="1020763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4819651" y="444501"/>
            <a:ext cx="2116" cy="5746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38" name="Text Box 14"/>
          <p:cNvSpPr txBox="1">
            <a:spLocks noChangeArrowheads="1"/>
          </p:cNvSpPr>
          <p:nvPr userDrawn="1"/>
        </p:nvSpPr>
        <p:spPr bwMode="auto">
          <a:xfrm>
            <a:off x="9647767" y="1557338"/>
            <a:ext cx="1964267" cy="21431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Trebuchet MS" pitchFamily="34" charset="0"/>
              </a:rPr>
              <a:t>P A G E  D E S C R I P T I O N</a:t>
            </a:r>
          </a:p>
        </p:txBody>
      </p:sp>
      <p:sp>
        <p:nvSpPr>
          <p:cNvPr id="1040" name="Line 16"/>
          <p:cNvSpPr>
            <a:spLocks noChangeShapeType="1"/>
          </p:cNvSpPr>
          <p:nvPr userDrawn="1"/>
        </p:nvSpPr>
        <p:spPr bwMode="auto">
          <a:xfrm>
            <a:off x="374651" y="1255714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1" name="Line 17"/>
          <p:cNvSpPr>
            <a:spLocks noChangeShapeType="1"/>
          </p:cNvSpPr>
          <p:nvPr userDrawn="1"/>
        </p:nvSpPr>
        <p:spPr bwMode="auto">
          <a:xfrm>
            <a:off x="374651" y="1493839"/>
            <a:ext cx="11648016" cy="15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2" name="Line 18"/>
          <p:cNvSpPr>
            <a:spLocks noChangeShapeType="1"/>
          </p:cNvSpPr>
          <p:nvPr userDrawn="1"/>
        </p:nvSpPr>
        <p:spPr bwMode="auto">
          <a:xfrm>
            <a:off x="5685368" y="444501"/>
            <a:ext cx="4233" cy="1039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3" name="Line 19"/>
          <p:cNvSpPr>
            <a:spLocks noChangeShapeType="1"/>
          </p:cNvSpPr>
          <p:nvPr userDrawn="1"/>
        </p:nvSpPr>
        <p:spPr bwMode="auto">
          <a:xfrm>
            <a:off x="7797801" y="444500"/>
            <a:ext cx="4233" cy="57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4" name="Line 20"/>
          <p:cNvSpPr>
            <a:spLocks noChangeShapeType="1"/>
          </p:cNvSpPr>
          <p:nvPr userDrawn="1"/>
        </p:nvSpPr>
        <p:spPr bwMode="auto">
          <a:xfrm>
            <a:off x="8737601" y="444500"/>
            <a:ext cx="4233" cy="80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5" name="Text Box 21"/>
          <p:cNvSpPr txBox="1">
            <a:spLocks noChangeArrowheads="1"/>
          </p:cNvSpPr>
          <p:nvPr userDrawn="1"/>
        </p:nvSpPr>
        <p:spPr bwMode="auto">
          <a:xfrm>
            <a:off x="4904318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승인자</a:t>
            </a:r>
          </a:p>
        </p:txBody>
      </p:sp>
      <p:sp>
        <p:nvSpPr>
          <p:cNvPr id="1046" name="Text Box 22"/>
          <p:cNvSpPr txBox="1">
            <a:spLocks noChangeArrowheads="1"/>
          </p:cNvSpPr>
          <p:nvPr userDrawn="1"/>
        </p:nvSpPr>
        <p:spPr bwMode="auto">
          <a:xfrm>
            <a:off x="7920567" y="479426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작성일</a:t>
            </a:r>
          </a:p>
        </p:txBody>
      </p:sp>
      <p:sp>
        <p:nvSpPr>
          <p:cNvPr id="1047" name="Text Box 23"/>
          <p:cNvSpPr txBox="1">
            <a:spLocks noChangeArrowheads="1"/>
          </p:cNvSpPr>
          <p:nvPr userDrawn="1"/>
        </p:nvSpPr>
        <p:spPr bwMode="auto">
          <a:xfrm>
            <a:off x="7920567" y="763588"/>
            <a:ext cx="492443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승인일</a:t>
            </a:r>
          </a:p>
        </p:txBody>
      </p:sp>
      <p:sp>
        <p:nvSpPr>
          <p:cNvPr id="1048" name="Line 24"/>
          <p:cNvSpPr>
            <a:spLocks noChangeShapeType="1"/>
          </p:cNvSpPr>
          <p:nvPr userDrawn="1"/>
        </p:nvSpPr>
        <p:spPr bwMode="auto">
          <a:xfrm>
            <a:off x="1200152" y="1020763"/>
            <a:ext cx="4233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49" name="Line 25"/>
          <p:cNvSpPr>
            <a:spLocks noChangeShapeType="1"/>
          </p:cNvSpPr>
          <p:nvPr userDrawn="1"/>
        </p:nvSpPr>
        <p:spPr bwMode="auto">
          <a:xfrm>
            <a:off x="2741085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0" name="Line 26"/>
          <p:cNvSpPr>
            <a:spLocks noChangeShapeType="1"/>
          </p:cNvSpPr>
          <p:nvPr userDrawn="1"/>
        </p:nvSpPr>
        <p:spPr bwMode="auto">
          <a:xfrm>
            <a:off x="3498851" y="1020763"/>
            <a:ext cx="2116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1" name="Text Box 27"/>
          <p:cNvSpPr txBox="1">
            <a:spLocks noChangeArrowheads="1"/>
          </p:cNvSpPr>
          <p:nvPr userDrawn="1"/>
        </p:nvSpPr>
        <p:spPr bwMode="auto">
          <a:xfrm>
            <a:off x="2764367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2 Depth</a:t>
            </a:r>
          </a:p>
        </p:txBody>
      </p:sp>
      <p:sp>
        <p:nvSpPr>
          <p:cNvPr id="1053" name="Line 29"/>
          <p:cNvSpPr>
            <a:spLocks noChangeShapeType="1"/>
          </p:cNvSpPr>
          <p:nvPr userDrawn="1"/>
        </p:nvSpPr>
        <p:spPr bwMode="auto">
          <a:xfrm>
            <a:off x="6669618" y="1020763"/>
            <a:ext cx="4233" cy="474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4" name="Text Box 30"/>
          <p:cNvSpPr txBox="1">
            <a:spLocks noChangeArrowheads="1"/>
          </p:cNvSpPr>
          <p:nvPr userDrawn="1"/>
        </p:nvSpPr>
        <p:spPr bwMode="auto">
          <a:xfrm>
            <a:off x="5770034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 Depth</a:t>
            </a:r>
          </a:p>
        </p:txBody>
      </p:sp>
      <p:sp>
        <p:nvSpPr>
          <p:cNvPr id="1056" name="Line 32"/>
          <p:cNvSpPr>
            <a:spLocks noChangeShapeType="1"/>
          </p:cNvSpPr>
          <p:nvPr userDrawn="1"/>
        </p:nvSpPr>
        <p:spPr bwMode="auto">
          <a:xfrm>
            <a:off x="9554634" y="1020763"/>
            <a:ext cx="211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57" name="Text Box 33"/>
          <p:cNvSpPr txBox="1">
            <a:spLocks noChangeArrowheads="1"/>
          </p:cNvSpPr>
          <p:nvPr userDrawn="1"/>
        </p:nvSpPr>
        <p:spPr bwMode="auto">
          <a:xfrm>
            <a:off x="8820151" y="1035051"/>
            <a:ext cx="5613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4 Depth</a:t>
            </a:r>
          </a:p>
        </p:txBody>
      </p:sp>
      <p:sp>
        <p:nvSpPr>
          <p:cNvPr id="1058" name="Text Box 34"/>
          <p:cNvSpPr txBox="1">
            <a:spLocks noChangeArrowheads="1"/>
          </p:cNvSpPr>
          <p:nvPr userDrawn="1"/>
        </p:nvSpPr>
        <p:spPr bwMode="auto">
          <a:xfrm>
            <a:off x="431801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면 명</a:t>
            </a:r>
          </a:p>
        </p:txBody>
      </p:sp>
      <p:sp>
        <p:nvSpPr>
          <p:cNvPr id="1060" name="Text Box 36"/>
          <p:cNvSpPr txBox="1">
            <a:spLocks noChangeArrowheads="1"/>
          </p:cNvSpPr>
          <p:nvPr userDrawn="1"/>
        </p:nvSpPr>
        <p:spPr bwMode="auto">
          <a:xfrm>
            <a:off x="5770034" y="1273176"/>
            <a:ext cx="559769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화 일 명</a:t>
            </a:r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11156951" y="444500"/>
            <a:ext cx="2116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4" name="Text Box 40"/>
          <p:cNvSpPr txBox="1">
            <a:spLocks noChangeArrowheads="1"/>
          </p:cNvSpPr>
          <p:nvPr userDrawn="1"/>
        </p:nvSpPr>
        <p:spPr bwMode="auto">
          <a:xfrm>
            <a:off x="11296651" y="479426"/>
            <a:ext cx="42351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80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확 인</a:t>
            </a:r>
          </a:p>
        </p:txBody>
      </p:sp>
      <p:sp>
        <p:nvSpPr>
          <p:cNvPr id="1067" name="Line 43"/>
          <p:cNvSpPr>
            <a:spLocks noChangeShapeType="1"/>
          </p:cNvSpPr>
          <p:nvPr userDrawn="1"/>
        </p:nvSpPr>
        <p:spPr bwMode="auto">
          <a:xfrm>
            <a:off x="9235018" y="1524000"/>
            <a:ext cx="2116" cy="507365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sp>
        <p:nvSpPr>
          <p:cNvPr id="1068" name="Line 44"/>
          <p:cNvSpPr>
            <a:spLocks noChangeShapeType="1"/>
          </p:cNvSpPr>
          <p:nvPr userDrawn="1"/>
        </p:nvSpPr>
        <p:spPr bwMode="auto">
          <a:xfrm>
            <a:off x="9264651" y="1773238"/>
            <a:ext cx="2783416" cy="0"/>
          </a:xfrm>
          <a:prstGeom prst="line">
            <a:avLst/>
          </a:prstGeom>
          <a:noFill/>
          <a:ln w="3175">
            <a:solidFill>
              <a:srgbClr val="C0C0C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>
              <a:solidFill>
                <a:srgbClr val="000000"/>
              </a:solidFill>
            </a:endParaRPr>
          </a:p>
        </p:txBody>
      </p:sp>
      <p:pic>
        <p:nvPicPr>
          <p:cNvPr id="2" name="Picture 46" descr="logo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6621464"/>
            <a:ext cx="1056217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552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스토리 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제출자 </a:t>
            </a:r>
            <a:r>
              <a:rPr lang="en-US" altLang="ko-KR" dirty="0" smtClean="0"/>
              <a:t>: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0" y="800100"/>
            <a:ext cx="11157221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ko-KR" altLang="en-US" dirty="0" smtClean="0"/>
              <a:t>스토리보드란</a:t>
            </a:r>
            <a:r>
              <a:rPr lang="en-US" altLang="ko-KR" dirty="0" smtClean="0"/>
              <a:t>?</a:t>
            </a:r>
          </a:p>
          <a:p>
            <a:pPr fontAlgn="base"/>
            <a:r>
              <a:rPr lang="ko-KR" altLang="en-US" dirty="0" smtClean="0"/>
              <a:t>웹사이트의 스토리이다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어떤 메뉴를 눌렀을 때 어떤 컨텐츠가 보여 지고</a:t>
            </a:r>
            <a:r>
              <a:rPr lang="en-US" altLang="ko-KR" dirty="0"/>
              <a:t>, </a:t>
            </a:r>
            <a:r>
              <a:rPr lang="ko-KR" altLang="en-US" dirty="0"/>
              <a:t>또 어떤 한 유형의 유저들에게 제한적으로 컨텐츠를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보여질 </a:t>
            </a:r>
            <a:r>
              <a:rPr lang="ko-KR" altLang="en-US" dirty="0"/>
              <a:t>것인지를 상세하게 표현한 </a:t>
            </a:r>
            <a:r>
              <a:rPr lang="ko-KR" altLang="en-US" dirty="0" smtClean="0"/>
              <a:t>것이다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/>
              <a:t>기획서는 최대한 한눈에 어떤 사이트인지를 알아 볼 수 있게 하여야 되므로</a:t>
            </a:r>
            <a:r>
              <a:rPr lang="en-US" altLang="ko-KR" dirty="0"/>
              <a:t>, </a:t>
            </a:r>
            <a:r>
              <a:rPr lang="ko-KR" altLang="en-US" dirty="0"/>
              <a:t>어느 정도 디자인적인 부분을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넣어줘야 한다</a:t>
            </a:r>
            <a:r>
              <a:rPr lang="en-US" altLang="ko-KR" dirty="0"/>
              <a:t>. </a:t>
            </a:r>
            <a:r>
              <a:rPr lang="ko-KR" altLang="en-US" dirty="0"/>
              <a:t>물론 과도한 디자인은 디자이너가 디자인을 할 때 많이 혼란스럽기 때문에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간단한 </a:t>
            </a:r>
            <a:r>
              <a:rPr lang="ko-KR" altLang="en-US" dirty="0"/>
              <a:t>레이아웃과 컬러</a:t>
            </a:r>
            <a:r>
              <a:rPr lang="en-US" altLang="ko-KR" dirty="0"/>
              <a:t>, </a:t>
            </a:r>
            <a:r>
              <a:rPr lang="ko-KR" altLang="en-US" dirty="0"/>
              <a:t>그리고 아이콘 등을 적절히 조절해서 </a:t>
            </a:r>
            <a:r>
              <a:rPr lang="ko-KR" altLang="en-US" dirty="0" smtClean="0"/>
              <a:t>써야한다</a:t>
            </a:r>
            <a:r>
              <a:rPr lang="en-US" altLang="ko-KR" dirty="0" smtClean="0"/>
              <a:t>.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&lt;</a:t>
            </a:r>
            <a:r>
              <a:rPr lang="ko-KR" altLang="en-US" dirty="0"/>
              <a:t>스토리보드에 들어갈 내용</a:t>
            </a:r>
            <a:r>
              <a:rPr lang="en-US" altLang="ko-KR" dirty="0" smtClean="0"/>
              <a:t>&gt;</a:t>
            </a:r>
          </a:p>
          <a:p>
            <a:pPr fontAlgn="base"/>
            <a:endParaRPr lang="ko-KR" altLang="en-US" dirty="0"/>
          </a:p>
          <a:p>
            <a:pPr fontAlgn="base"/>
            <a:r>
              <a:rPr lang="en-US" altLang="ko-KR" dirty="0"/>
              <a:t>1. </a:t>
            </a:r>
            <a:r>
              <a:rPr lang="ko-KR" altLang="en-US" dirty="0" err="1"/>
              <a:t>메뉴구조도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홈페이지의 각 페이지 컨텐츠의 제목을 한눈에 볼 수 있게 정리한 것 </a:t>
            </a:r>
            <a:r>
              <a:rPr lang="en-US" altLang="ko-KR" dirty="0"/>
              <a:t>(</a:t>
            </a:r>
            <a:r>
              <a:rPr lang="ko-KR" altLang="en-US" dirty="0"/>
              <a:t>사이트 맵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2. </a:t>
            </a:r>
            <a:r>
              <a:rPr lang="ko-KR" altLang="en-US" dirty="0" err="1"/>
              <a:t>메인페이지</a:t>
            </a:r>
            <a:r>
              <a:rPr lang="ko-KR" altLang="en-US" dirty="0"/>
              <a:t> 구성</a:t>
            </a:r>
            <a:r>
              <a:rPr lang="en-US" altLang="ko-KR" dirty="0"/>
              <a:t>( intro </a:t>
            </a:r>
            <a:r>
              <a:rPr lang="ko-KR" altLang="en-US" dirty="0"/>
              <a:t>페이지가 있는 것도 있으나 대부분 </a:t>
            </a:r>
            <a:r>
              <a:rPr lang="ko-KR" altLang="en-US" dirty="0" smtClean="0"/>
              <a:t>메인페이지로 </a:t>
            </a:r>
            <a:r>
              <a:rPr lang="ko-KR" altLang="en-US" dirty="0"/>
              <a:t>먼저 보여짐</a:t>
            </a:r>
            <a:r>
              <a:rPr lang="en-US" altLang="ko-KR" dirty="0"/>
              <a:t>, </a:t>
            </a:r>
            <a:r>
              <a:rPr lang="ko-KR" altLang="en-US" dirty="0"/>
              <a:t>내용 및 기능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3. </a:t>
            </a:r>
            <a:r>
              <a:rPr lang="ko-KR" altLang="en-US" dirty="0"/>
              <a:t>각 컨텐츠 내용</a:t>
            </a:r>
            <a:r>
              <a:rPr lang="en-US" altLang="ko-KR" dirty="0"/>
              <a:t>(</a:t>
            </a:r>
            <a:r>
              <a:rPr lang="ko-KR" altLang="en-US" dirty="0"/>
              <a:t>메뉴 마다 어떤 컨텐츠가 들어갈지 </a:t>
            </a:r>
            <a:r>
              <a:rPr lang="ko-KR" altLang="en-US" dirty="0" err="1"/>
              <a:t>상세적으로</a:t>
            </a:r>
            <a:r>
              <a:rPr lang="ko-KR" altLang="en-US" dirty="0"/>
              <a:t> </a:t>
            </a:r>
            <a:r>
              <a:rPr lang="ko-KR" altLang="en-US" dirty="0" err="1"/>
              <a:t>적어놓음</a:t>
            </a:r>
            <a:r>
              <a:rPr lang="en-US" altLang="ko-KR" dirty="0"/>
              <a:t>, </a:t>
            </a:r>
            <a:r>
              <a:rPr lang="ko-KR" altLang="en-US" dirty="0"/>
              <a:t>기능 및 팝업 부분 포함</a:t>
            </a:r>
            <a:r>
              <a:rPr lang="en-US" altLang="ko-KR" dirty="0"/>
              <a:t>)</a:t>
            </a:r>
            <a:endParaRPr lang="ko-KR" altLang="en-US" dirty="0"/>
          </a:p>
          <a:p>
            <a:pPr fontAlgn="base"/>
            <a:r>
              <a:rPr lang="en-US" altLang="ko-KR" dirty="0"/>
              <a:t>4. </a:t>
            </a:r>
            <a:r>
              <a:rPr lang="ko-KR" altLang="en-US" dirty="0"/>
              <a:t>관리자 </a:t>
            </a:r>
            <a:r>
              <a:rPr lang="en-US" altLang="ko-KR" dirty="0"/>
              <a:t>(</a:t>
            </a:r>
            <a:r>
              <a:rPr lang="ko-KR" altLang="en-US" dirty="0"/>
              <a:t>관리자는 말 그대로 웹사이트를 관리하는데 쓰이는 별도의 </a:t>
            </a:r>
            <a:r>
              <a:rPr lang="ko-KR" altLang="en-US" dirty="0" smtClean="0"/>
              <a:t>페이지이다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게시판위주로 </a:t>
            </a:r>
            <a:r>
              <a:rPr lang="ko-KR" altLang="en-US" dirty="0"/>
              <a:t>권한 및 기능 설정 등을 컨트롤 하는 </a:t>
            </a:r>
            <a:r>
              <a:rPr lang="ko-KR" altLang="en-US" dirty="0" smtClean="0"/>
              <a:t>페이지이다</a:t>
            </a:r>
            <a:r>
              <a:rPr lang="en-US" altLang="ko-KR" dirty="0" smtClean="0"/>
              <a:t>.) - </a:t>
            </a:r>
            <a:r>
              <a:rPr lang="ko-KR" altLang="en-US" dirty="0" smtClean="0"/>
              <a:t>생략</a:t>
            </a:r>
            <a:endParaRPr lang="ko-KR" altLang="en-US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97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7"/>
          <p:cNvSpPr txBox="1">
            <a:spLocks noChangeArrowheads="1"/>
          </p:cNvSpPr>
          <p:nvPr/>
        </p:nvSpPr>
        <p:spPr bwMode="auto">
          <a:xfrm>
            <a:off x="382222" y="557290"/>
            <a:ext cx="4894873" cy="40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srgbClr val="99CC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대구가톨릭대학교 학식 메뉴 홈페이지</a:t>
            </a:r>
            <a:endParaRPr kumimoji="1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CC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075" name="Text Box 78"/>
          <p:cNvSpPr txBox="1">
            <a:spLocks noChangeArrowheads="1"/>
          </p:cNvSpPr>
          <p:nvPr/>
        </p:nvSpPr>
        <p:spPr bwMode="auto">
          <a:xfrm>
            <a:off x="6215064" y="485775"/>
            <a:ext cx="13684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박정원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, </a:t>
            </a: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이연지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076" name="Text Box 79"/>
          <p:cNvSpPr txBox="1">
            <a:spLocks noChangeArrowheads="1"/>
          </p:cNvSpPr>
          <p:nvPr/>
        </p:nvSpPr>
        <p:spPr bwMode="auto">
          <a:xfrm>
            <a:off x="8867776" y="491725"/>
            <a:ext cx="13684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2022.11.30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077" name="Text Box 80"/>
          <p:cNvSpPr txBox="1">
            <a:spLocks noChangeArrowheads="1"/>
          </p:cNvSpPr>
          <p:nvPr/>
        </p:nvSpPr>
        <p:spPr bwMode="auto">
          <a:xfrm>
            <a:off x="6293339" y="765175"/>
            <a:ext cx="1368425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담당 클라이언트</a:t>
            </a:r>
          </a:p>
        </p:txBody>
      </p:sp>
      <p:sp>
        <p:nvSpPr>
          <p:cNvPr id="3078" name="Text Box 81"/>
          <p:cNvSpPr txBox="1">
            <a:spLocks noChangeArrowheads="1"/>
          </p:cNvSpPr>
          <p:nvPr/>
        </p:nvSpPr>
        <p:spPr bwMode="auto">
          <a:xfrm>
            <a:off x="8867775" y="754746"/>
            <a:ext cx="13684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2022.12.01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079" name="Text Box 82"/>
          <p:cNvSpPr txBox="1">
            <a:spLocks noChangeArrowheads="1"/>
          </p:cNvSpPr>
          <p:nvPr/>
        </p:nvSpPr>
        <p:spPr bwMode="auto">
          <a:xfrm>
            <a:off x="1332775" y="1035051"/>
            <a:ext cx="9366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MAIN</a:t>
            </a:r>
          </a:p>
        </p:txBody>
      </p:sp>
      <p:sp>
        <p:nvSpPr>
          <p:cNvPr id="3080" name="Text Box 83"/>
          <p:cNvSpPr txBox="1">
            <a:spLocks noChangeArrowheads="1"/>
          </p:cNvSpPr>
          <p:nvPr/>
        </p:nvSpPr>
        <p:spPr bwMode="auto">
          <a:xfrm>
            <a:off x="2424114" y="1246189"/>
            <a:ext cx="2016125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메인페이지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_</a:t>
            </a:r>
            <a:r>
              <a:rPr kumimoji="1" lang="ko-KR" altLang="en-US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로그인전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(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국문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)</a:t>
            </a:r>
          </a:p>
        </p:txBody>
      </p:sp>
      <p:sp>
        <p:nvSpPr>
          <p:cNvPr id="3081" name="Text Box 84"/>
          <p:cNvSpPr txBox="1">
            <a:spLocks noChangeArrowheads="1"/>
          </p:cNvSpPr>
          <p:nvPr/>
        </p:nvSpPr>
        <p:spPr bwMode="auto">
          <a:xfrm>
            <a:off x="6624597" y="1209036"/>
            <a:ext cx="4330618" cy="34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DCU_FOOD.xml, DCU_FOOD.xsl, art.xml, dorm.xml, center.xml, social-science.xml, art.xsl, dorm.xsl, social-science.xsl, center.xsl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082" name="Line 86"/>
          <p:cNvSpPr>
            <a:spLocks noChangeShapeType="1"/>
          </p:cNvSpPr>
          <p:nvPr/>
        </p:nvSpPr>
        <p:spPr bwMode="auto">
          <a:xfrm>
            <a:off x="7967663" y="1773238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83" name="Line 87"/>
          <p:cNvSpPr>
            <a:spLocks noChangeShapeType="1"/>
          </p:cNvSpPr>
          <p:nvPr/>
        </p:nvSpPr>
        <p:spPr bwMode="auto">
          <a:xfrm>
            <a:off x="7967664" y="2079625"/>
            <a:ext cx="73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84" name="Line 88"/>
          <p:cNvSpPr>
            <a:spLocks noChangeShapeType="1"/>
          </p:cNvSpPr>
          <p:nvPr/>
        </p:nvSpPr>
        <p:spPr bwMode="auto">
          <a:xfrm>
            <a:off x="7967663" y="3370263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85" name="Line 89"/>
          <p:cNvSpPr>
            <a:spLocks noChangeShapeType="1"/>
          </p:cNvSpPr>
          <p:nvPr/>
        </p:nvSpPr>
        <p:spPr bwMode="auto">
          <a:xfrm>
            <a:off x="7967663" y="597852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86" name="Line 90"/>
          <p:cNvSpPr>
            <a:spLocks noChangeShapeType="1"/>
          </p:cNvSpPr>
          <p:nvPr/>
        </p:nvSpPr>
        <p:spPr bwMode="auto">
          <a:xfrm>
            <a:off x="7967663" y="6251575"/>
            <a:ext cx="1444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87" name="Line 91"/>
          <p:cNvSpPr>
            <a:spLocks noChangeShapeType="1"/>
          </p:cNvSpPr>
          <p:nvPr/>
        </p:nvSpPr>
        <p:spPr bwMode="auto">
          <a:xfrm>
            <a:off x="8112125" y="2105025"/>
            <a:ext cx="0" cy="12525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88" name="Rectangle 93"/>
          <p:cNvSpPr>
            <a:spLocks noChangeArrowheads="1"/>
          </p:cNvSpPr>
          <p:nvPr/>
        </p:nvSpPr>
        <p:spPr bwMode="auto">
          <a:xfrm>
            <a:off x="8140700" y="2492376"/>
            <a:ext cx="260350" cy="1444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변동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89" name="Line 94"/>
          <p:cNvSpPr>
            <a:spLocks noChangeShapeType="1"/>
          </p:cNvSpPr>
          <p:nvPr/>
        </p:nvSpPr>
        <p:spPr bwMode="auto">
          <a:xfrm>
            <a:off x="8039894" y="1766770"/>
            <a:ext cx="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90" name="Rectangle 95"/>
          <p:cNvSpPr>
            <a:spLocks noChangeArrowheads="1"/>
          </p:cNvSpPr>
          <p:nvPr/>
        </p:nvSpPr>
        <p:spPr bwMode="auto">
          <a:xfrm>
            <a:off x="8135938" y="1863726"/>
            <a:ext cx="260350" cy="1444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50</a:t>
            </a:r>
          </a:p>
        </p:txBody>
      </p:sp>
      <p:sp>
        <p:nvSpPr>
          <p:cNvPr id="3091" name="Line 96"/>
          <p:cNvSpPr>
            <a:spLocks noChangeShapeType="1"/>
          </p:cNvSpPr>
          <p:nvPr/>
        </p:nvSpPr>
        <p:spPr bwMode="auto">
          <a:xfrm>
            <a:off x="8112125" y="3357564"/>
            <a:ext cx="0" cy="2624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92" name="Rectangle 97"/>
          <p:cNvSpPr>
            <a:spLocks noChangeArrowheads="1"/>
          </p:cNvSpPr>
          <p:nvPr/>
        </p:nvSpPr>
        <p:spPr bwMode="auto">
          <a:xfrm>
            <a:off x="8140700" y="4508501"/>
            <a:ext cx="260350" cy="144463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변동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93" name="Line 99"/>
          <p:cNvSpPr>
            <a:spLocks noChangeShapeType="1"/>
          </p:cNvSpPr>
          <p:nvPr/>
        </p:nvSpPr>
        <p:spPr bwMode="auto">
          <a:xfrm>
            <a:off x="8112125" y="5973763"/>
            <a:ext cx="0" cy="258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094" name="Rectangle 100"/>
          <p:cNvSpPr>
            <a:spLocks noChangeArrowheads="1"/>
          </p:cNvSpPr>
          <p:nvPr/>
        </p:nvSpPr>
        <p:spPr bwMode="auto">
          <a:xfrm>
            <a:off x="8145463" y="6021388"/>
            <a:ext cx="260350" cy="1444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200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95" name="Rectangle 101"/>
          <p:cNvSpPr>
            <a:spLocks noChangeArrowheads="1"/>
          </p:cNvSpPr>
          <p:nvPr/>
        </p:nvSpPr>
        <p:spPr bwMode="auto">
          <a:xfrm>
            <a:off x="2208213" y="1773239"/>
            <a:ext cx="5759450" cy="1589087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96" name="Rectangle 102"/>
          <p:cNvSpPr>
            <a:spLocks noChangeArrowheads="1"/>
          </p:cNvSpPr>
          <p:nvPr/>
        </p:nvSpPr>
        <p:spPr bwMode="auto">
          <a:xfrm>
            <a:off x="2208213" y="3386138"/>
            <a:ext cx="5759450" cy="25828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97" name="Rectangle 103"/>
          <p:cNvSpPr>
            <a:spLocks noChangeArrowheads="1"/>
          </p:cNvSpPr>
          <p:nvPr/>
        </p:nvSpPr>
        <p:spPr bwMode="auto">
          <a:xfrm>
            <a:off x="2208213" y="5983289"/>
            <a:ext cx="5759450" cy="269875"/>
          </a:xfrm>
          <a:prstGeom prst="rect">
            <a:avLst/>
          </a:prstGeom>
          <a:solidFill>
            <a:srgbClr val="96969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098" name="Line 104"/>
          <p:cNvSpPr>
            <a:spLocks noChangeShapeType="1"/>
          </p:cNvSpPr>
          <p:nvPr/>
        </p:nvSpPr>
        <p:spPr bwMode="auto">
          <a:xfrm>
            <a:off x="2208213" y="2079625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01" name="Rectangle 107"/>
          <p:cNvSpPr>
            <a:spLocks noChangeArrowheads="1"/>
          </p:cNvSpPr>
          <p:nvPr/>
        </p:nvSpPr>
        <p:spPr bwMode="auto">
          <a:xfrm>
            <a:off x="2351088" y="1856581"/>
            <a:ext cx="749300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smtClean="0">
                <a:solidFill>
                  <a:srgbClr val="000000"/>
                </a:solidFill>
                <a:latin typeface="Trebuchet MS" panose="020B0603020202020204" pitchFamily="34" charset="0"/>
              </a:rPr>
              <a:t>HOME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02" name="Rectangle 108"/>
          <p:cNvSpPr>
            <a:spLocks noChangeArrowheads="1"/>
          </p:cNvSpPr>
          <p:nvPr/>
        </p:nvSpPr>
        <p:spPr bwMode="auto">
          <a:xfrm>
            <a:off x="3124200" y="1852738"/>
            <a:ext cx="696914" cy="223711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MENU_01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06" name="Rectangle 112"/>
          <p:cNvSpPr>
            <a:spLocks noChangeArrowheads="1"/>
          </p:cNvSpPr>
          <p:nvPr/>
        </p:nvSpPr>
        <p:spPr bwMode="auto">
          <a:xfrm>
            <a:off x="2782889" y="2366963"/>
            <a:ext cx="4608511" cy="796923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NAME/NOTICE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07" name="Rectangle 113"/>
          <p:cNvSpPr>
            <a:spLocks noChangeArrowheads="1"/>
          </p:cNvSpPr>
          <p:nvPr/>
        </p:nvSpPr>
        <p:spPr bwMode="auto">
          <a:xfrm>
            <a:off x="4583113" y="2349501"/>
            <a:ext cx="273685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10" name="Rectangle 116"/>
          <p:cNvSpPr>
            <a:spLocks noChangeArrowheads="1"/>
          </p:cNvSpPr>
          <p:nvPr/>
        </p:nvSpPr>
        <p:spPr bwMode="auto">
          <a:xfrm>
            <a:off x="2544762" y="3552948"/>
            <a:ext cx="5117001" cy="2212944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메뉴판</a:t>
            </a:r>
            <a:endParaRPr kumimoji="1" lang="ko-KR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12" name="Rectangle 118"/>
          <p:cNvSpPr>
            <a:spLocks noChangeArrowheads="1"/>
          </p:cNvSpPr>
          <p:nvPr/>
        </p:nvSpPr>
        <p:spPr bwMode="auto">
          <a:xfrm>
            <a:off x="4583113" y="6065045"/>
            <a:ext cx="865187" cy="1063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홈페이지 </a:t>
            </a: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바로가기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22" name="Rectangle 128"/>
          <p:cNvSpPr>
            <a:spLocks noChangeArrowheads="1"/>
          </p:cNvSpPr>
          <p:nvPr/>
        </p:nvSpPr>
        <p:spPr bwMode="auto">
          <a:xfrm>
            <a:off x="2208213" y="1800106"/>
            <a:ext cx="5759450" cy="431800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23" name="Rectangle 129"/>
          <p:cNvSpPr>
            <a:spLocks noChangeArrowheads="1"/>
          </p:cNvSpPr>
          <p:nvPr/>
        </p:nvSpPr>
        <p:spPr bwMode="auto">
          <a:xfrm>
            <a:off x="2208213" y="2205039"/>
            <a:ext cx="5759450" cy="1152525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25" name="Rectangle 131"/>
          <p:cNvSpPr>
            <a:spLocks noChangeArrowheads="1"/>
          </p:cNvSpPr>
          <p:nvPr/>
        </p:nvSpPr>
        <p:spPr bwMode="auto">
          <a:xfrm>
            <a:off x="2199787" y="3376615"/>
            <a:ext cx="5767876" cy="2586035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26" name="Rectangle 132"/>
          <p:cNvSpPr>
            <a:spLocks noChangeArrowheads="1"/>
          </p:cNvSpPr>
          <p:nvPr/>
        </p:nvSpPr>
        <p:spPr bwMode="auto">
          <a:xfrm>
            <a:off x="2198688" y="5962650"/>
            <a:ext cx="5759450" cy="274638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27" name="Rectangle 133"/>
          <p:cNvSpPr>
            <a:spLocks noChangeArrowheads="1"/>
          </p:cNvSpPr>
          <p:nvPr/>
        </p:nvSpPr>
        <p:spPr bwMode="auto">
          <a:xfrm>
            <a:off x="2208214" y="1773239"/>
            <a:ext cx="142875" cy="142875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28" name="Rectangle 134"/>
          <p:cNvSpPr>
            <a:spLocks noChangeArrowheads="1"/>
          </p:cNvSpPr>
          <p:nvPr/>
        </p:nvSpPr>
        <p:spPr bwMode="auto">
          <a:xfrm>
            <a:off x="2208214" y="2206626"/>
            <a:ext cx="142875" cy="142875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30" name="Rectangle 136"/>
          <p:cNvSpPr>
            <a:spLocks noChangeArrowheads="1"/>
          </p:cNvSpPr>
          <p:nvPr/>
        </p:nvSpPr>
        <p:spPr bwMode="auto">
          <a:xfrm>
            <a:off x="2210168" y="3375090"/>
            <a:ext cx="142875" cy="142875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31" name="Rectangle 137"/>
          <p:cNvSpPr>
            <a:spLocks noChangeArrowheads="1"/>
          </p:cNvSpPr>
          <p:nvPr/>
        </p:nvSpPr>
        <p:spPr bwMode="auto">
          <a:xfrm>
            <a:off x="2208214" y="5975351"/>
            <a:ext cx="142875" cy="142875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3132" name="Text Box 138"/>
          <p:cNvSpPr txBox="1">
            <a:spLocks noChangeArrowheads="1"/>
          </p:cNvSpPr>
          <p:nvPr/>
        </p:nvSpPr>
        <p:spPr bwMode="auto">
          <a:xfrm>
            <a:off x="2135188" y="1744664"/>
            <a:ext cx="2159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A</a:t>
            </a:r>
          </a:p>
        </p:txBody>
      </p:sp>
      <p:sp>
        <p:nvSpPr>
          <p:cNvPr id="3133" name="Text Box 141"/>
          <p:cNvSpPr txBox="1">
            <a:spLocks noChangeArrowheads="1"/>
          </p:cNvSpPr>
          <p:nvPr/>
        </p:nvSpPr>
        <p:spPr bwMode="auto">
          <a:xfrm>
            <a:off x="2135188" y="2162175"/>
            <a:ext cx="431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B</a:t>
            </a:r>
          </a:p>
        </p:txBody>
      </p:sp>
      <p:sp>
        <p:nvSpPr>
          <p:cNvPr id="3135" name="Text Box 143"/>
          <p:cNvSpPr txBox="1">
            <a:spLocks noChangeArrowheads="1"/>
          </p:cNvSpPr>
          <p:nvPr/>
        </p:nvSpPr>
        <p:spPr bwMode="auto">
          <a:xfrm>
            <a:off x="2140684" y="3330485"/>
            <a:ext cx="4318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C</a:t>
            </a:r>
            <a:endParaRPr kumimoji="1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36" name="Text Box 144"/>
          <p:cNvSpPr txBox="1">
            <a:spLocks noChangeArrowheads="1"/>
          </p:cNvSpPr>
          <p:nvPr/>
        </p:nvSpPr>
        <p:spPr bwMode="auto">
          <a:xfrm>
            <a:off x="2135188" y="5926106"/>
            <a:ext cx="431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D</a:t>
            </a:r>
            <a:endParaRPr kumimoji="1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37" name="Line 145"/>
          <p:cNvSpPr>
            <a:spLocks noChangeShapeType="1"/>
          </p:cNvSpPr>
          <p:nvPr/>
        </p:nvSpPr>
        <p:spPr bwMode="auto">
          <a:xfrm flipV="1">
            <a:off x="2208213" y="16287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38" name="Line 146"/>
          <p:cNvSpPr>
            <a:spLocks noChangeShapeType="1"/>
          </p:cNvSpPr>
          <p:nvPr/>
        </p:nvSpPr>
        <p:spPr bwMode="auto">
          <a:xfrm flipV="1">
            <a:off x="7967663" y="1628776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39" name="Line 147"/>
          <p:cNvSpPr>
            <a:spLocks noChangeShapeType="1"/>
          </p:cNvSpPr>
          <p:nvPr/>
        </p:nvSpPr>
        <p:spPr bwMode="auto">
          <a:xfrm>
            <a:off x="2208213" y="1628775"/>
            <a:ext cx="575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40" name="Line 148"/>
          <p:cNvSpPr>
            <a:spLocks noChangeShapeType="1"/>
          </p:cNvSpPr>
          <p:nvPr/>
        </p:nvSpPr>
        <p:spPr bwMode="auto">
          <a:xfrm flipV="1">
            <a:off x="4151313" y="1700214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41" name="Line 149"/>
          <p:cNvSpPr>
            <a:spLocks noChangeShapeType="1"/>
          </p:cNvSpPr>
          <p:nvPr/>
        </p:nvSpPr>
        <p:spPr bwMode="auto">
          <a:xfrm>
            <a:off x="2208213" y="1700213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3142" name="Rectangle 150"/>
          <p:cNvSpPr>
            <a:spLocks noChangeArrowheads="1"/>
          </p:cNvSpPr>
          <p:nvPr/>
        </p:nvSpPr>
        <p:spPr bwMode="auto">
          <a:xfrm>
            <a:off x="5143500" y="1522413"/>
            <a:ext cx="260350" cy="1444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900</a:t>
            </a:r>
          </a:p>
        </p:txBody>
      </p:sp>
      <p:sp>
        <p:nvSpPr>
          <p:cNvPr id="3143" name="Rectangle 151"/>
          <p:cNvSpPr>
            <a:spLocks noChangeArrowheads="1"/>
          </p:cNvSpPr>
          <p:nvPr/>
        </p:nvSpPr>
        <p:spPr bwMode="auto">
          <a:xfrm>
            <a:off x="3027363" y="1557338"/>
            <a:ext cx="260350" cy="144462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300</a:t>
            </a:r>
          </a:p>
        </p:txBody>
      </p:sp>
      <p:sp>
        <p:nvSpPr>
          <p:cNvPr id="3144" name="Text Box 152"/>
          <p:cNvSpPr txBox="1">
            <a:spLocks noChangeArrowheads="1"/>
          </p:cNvSpPr>
          <p:nvPr/>
        </p:nvSpPr>
        <p:spPr bwMode="auto">
          <a:xfrm>
            <a:off x="9327692" y="1844672"/>
            <a:ext cx="2439023" cy="34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A area_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메뉴 바를 만들어 각각의 식당에 들어가 메뉴를 쉽게 보게 하였다</a:t>
            </a:r>
            <a:r>
              <a:rPr lang="en-US" altLang="ko-KR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45" name="Text Box 153"/>
          <p:cNvSpPr txBox="1">
            <a:spLocks noChangeArrowheads="1"/>
          </p:cNvSpPr>
          <p:nvPr/>
        </p:nvSpPr>
        <p:spPr bwMode="auto">
          <a:xfrm>
            <a:off x="9327692" y="2455864"/>
            <a:ext cx="2439023" cy="47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B area</a:t>
            </a:r>
            <a:r>
              <a:rPr kumimoji="1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_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각 식당의 운영시간 변동이나 마지막 주문 시간 등을 보여줌으로써 미연에 시간을 </a:t>
            </a:r>
            <a:r>
              <a:rPr kumimoji="1" lang="ko-KR" altLang="en-US" sz="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잘못보고</a:t>
            </a:r>
            <a:r>
              <a:rPr kumimoji="1" lang="ko-KR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가지 않는 일이 없도록 한다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.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46" name="Text Box 154"/>
          <p:cNvSpPr txBox="1">
            <a:spLocks noChangeArrowheads="1"/>
          </p:cNvSpPr>
          <p:nvPr/>
        </p:nvSpPr>
        <p:spPr bwMode="auto">
          <a:xfrm>
            <a:off x="9327692" y="3292474"/>
            <a:ext cx="2439023" cy="59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C area</a:t>
            </a:r>
            <a:r>
              <a:rPr kumimoji="1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_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800" noProof="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800" noProof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HOME </a:t>
            </a:r>
            <a:r>
              <a:rPr lang="ko-KR" altLang="en-US" sz="800" noProof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화면에는 간단히 학교 지도를 노출시켜서 식당이 어디어디에 있는 지 알려주는 페이지를</a:t>
            </a:r>
            <a:r>
              <a:rPr lang="en-US" altLang="ko-KR" sz="800" noProof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800" noProof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각 학교 식당 메뉴 화면에는 메뉴들을 표로 정리해 알려준다</a:t>
            </a:r>
            <a:r>
              <a:rPr lang="en-US" altLang="ko-KR" sz="800" noProof="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47" name="Text Box 155"/>
          <p:cNvSpPr txBox="1">
            <a:spLocks noChangeArrowheads="1"/>
          </p:cNvSpPr>
          <p:nvPr/>
        </p:nvSpPr>
        <p:spPr bwMode="auto">
          <a:xfrm>
            <a:off x="9327693" y="4149725"/>
            <a:ext cx="2664010" cy="348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D area</a:t>
            </a:r>
            <a:r>
              <a:rPr kumimoji="1" lang="en-US" altLang="ko-KR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_</a:t>
            </a: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학교 캠퍼스 위치와 조원 소개</a:t>
            </a:r>
            <a:r>
              <a:rPr lang="en-US" altLang="ko-KR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학교 공식 홈페이지 바로가기등이 있다</a:t>
            </a:r>
            <a:r>
              <a:rPr lang="en-US" altLang="ko-KR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1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3148" name="Text Box 156"/>
          <p:cNvSpPr txBox="1">
            <a:spLocks noChangeArrowheads="1"/>
          </p:cNvSpPr>
          <p:nvPr/>
        </p:nvSpPr>
        <p:spPr bwMode="auto">
          <a:xfrm>
            <a:off x="9327693" y="4854575"/>
            <a:ext cx="2664010" cy="594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99CC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E area_</a:t>
            </a: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돋움" panose="020B0600000101010101" pitchFamily="50" charset="-127"/>
                <a:ea typeface="돋움" panose="020B0600000101010101" pitchFamily="50" charset="-127"/>
                <a:cs typeface="+mn-cs"/>
              </a:rPr>
              <a:t> </a:t>
            </a: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메뉴가 많은 페이지는 특성상 페이지가 길어질 수 밖에 없기 때문에 위 공지사항등을 다시 확인하고 싶을 </a:t>
            </a:r>
            <a:r>
              <a:rPr lang="ko-KR" altLang="en-US" sz="800" dirty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때</a:t>
            </a:r>
            <a:r>
              <a:rPr lang="ko-KR" altLang="en-US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 버튼을 클릭하면 바로 제일 첫 부분으로 이동한다</a:t>
            </a:r>
            <a:r>
              <a:rPr lang="en-US" altLang="ko-KR" sz="800" dirty="0" smtClean="0">
                <a:solidFill>
                  <a:srgbClr val="000000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.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  <p:sp>
        <p:nvSpPr>
          <p:cNvPr id="77" name="Rectangle 108"/>
          <p:cNvSpPr>
            <a:spLocks noChangeArrowheads="1"/>
          </p:cNvSpPr>
          <p:nvPr/>
        </p:nvSpPr>
        <p:spPr bwMode="auto">
          <a:xfrm>
            <a:off x="3821114" y="1854448"/>
            <a:ext cx="696914" cy="223711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MENU_02</a:t>
            </a:r>
          </a:p>
        </p:txBody>
      </p:sp>
      <p:sp>
        <p:nvSpPr>
          <p:cNvPr id="78" name="Rectangle 108"/>
          <p:cNvSpPr>
            <a:spLocks noChangeArrowheads="1"/>
          </p:cNvSpPr>
          <p:nvPr/>
        </p:nvSpPr>
        <p:spPr bwMode="auto">
          <a:xfrm>
            <a:off x="4517419" y="1855666"/>
            <a:ext cx="696914" cy="223711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MENU_03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79" name="Rectangle 108"/>
          <p:cNvSpPr>
            <a:spLocks noChangeArrowheads="1"/>
          </p:cNvSpPr>
          <p:nvPr/>
        </p:nvSpPr>
        <p:spPr bwMode="auto">
          <a:xfrm>
            <a:off x="5215065" y="1856581"/>
            <a:ext cx="696914" cy="223711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MENU_04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0" name="Rectangle 108"/>
          <p:cNvSpPr>
            <a:spLocks noChangeArrowheads="1"/>
          </p:cNvSpPr>
          <p:nvPr/>
        </p:nvSpPr>
        <p:spPr bwMode="auto">
          <a:xfrm>
            <a:off x="7319963" y="5521570"/>
            <a:ext cx="494750" cy="40615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GO to TOP</a:t>
            </a:r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1" name="Rectangle 132"/>
          <p:cNvSpPr>
            <a:spLocks noChangeArrowheads="1"/>
          </p:cNvSpPr>
          <p:nvPr/>
        </p:nvSpPr>
        <p:spPr bwMode="auto">
          <a:xfrm>
            <a:off x="7319963" y="5534177"/>
            <a:ext cx="497620" cy="382465"/>
          </a:xfrm>
          <a:prstGeom prst="rect">
            <a:avLst/>
          </a:prstGeom>
          <a:noFill/>
          <a:ln w="25400" cap="rnd">
            <a:solidFill>
              <a:srgbClr val="8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2" name="Rectangle 137"/>
          <p:cNvSpPr>
            <a:spLocks noChangeArrowheads="1"/>
          </p:cNvSpPr>
          <p:nvPr/>
        </p:nvSpPr>
        <p:spPr bwMode="auto">
          <a:xfrm>
            <a:off x="7317093" y="5500931"/>
            <a:ext cx="142875" cy="142875"/>
          </a:xfrm>
          <a:prstGeom prst="rect">
            <a:avLst/>
          </a:prstGeom>
          <a:solidFill>
            <a:srgbClr val="800000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  <a:cs typeface="+mn-cs"/>
            </a:endParaRPr>
          </a:p>
        </p:txBody>
      </p:sp>
      <p:sp>
        <p:nvSpPr>
          <p:cNvPr id="83" name="Text Box 144"/>
          <p:cNvSpPr txBox="1">
            <a:spLocks noChangeArrowheads="1"/>
          </p:cNvSpPr>
          <p:nvPr/>
        </p:nvSpPr>
        <p:spPr bwMode="auto">
          <a:xfrm>
            <a:off x="7246815" y="5484021"/>
            <a:ext cx="4318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3" tIns="50402" rIns="100803" bIns="50402">
            <a:spAutoFit/>
          </a:bodyPr>
          <a:lstStyle>
            <a:lvl1pPr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08063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l" defTabSz="1008063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 noProof="0" dirty="0">
                <a:solidFill>
                  <a:srgbClr val="FFFFFF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E</a:t>
            </a:r>
            <a:endParaRPr kumimoji="1" lang="en-US" altLang="ko-KR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돋움" panose="020B0600000101010101" pitchFamily="50" charset="-127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7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17145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A</a:t>
            </a:r>
            <a:endParaRPr lang="ko-KR" altLang="en-US" sz="1200" dirty="0"/>
          </a:p>
        </p:txBody>
      </p:sp>
      <p:sp>
        <p:nvSpPr>
          <p:cNvPr id="3" name="Rectangle 106"/>
          <p:cNvSpPr>
            <a:spLocks noChangeArrowheads="1"/>
          </p:cNvSpPr>
          <p:nvPr/>
        </p:nvSpPr>
        <p:spPr bwMode="auto">
          <a:xfrm>
            <a:off x="1760220" y="1668780"/>
            <a:ext cx="1246505" cy="925830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회사로고</a:t>
            </a:r>
          </a:p>
        </p:txBody>
      </p:sp>
      <p:sp>
        <p:nvSpPr>
          <p:cNvPr id="5" name="Rectangle 107"/>
          <p:cNvSpPr>
            <a:spLocks noChangeArrowheads="1"/>
          </p:cNvSpPr>
          <p:nvPr/>
        </p:nvSpPr>
        <p:spPr bwMode="auto">
          <a:xfrm>
            <a:off x="3173413" y="1668780"/>
            <a:ext cx="868362" cy="41084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MENU_01</a:t>
            </a:r>
          </a:p>
        </p:txBody>
      </p:sp>
      <p:sp>
        <p:nvSpPr>
          <p:cNvPr id="6" name="Rectangle 108"/>
          <p:cNvSpPr>
            <a:spLocks noChangeArrowheads="1"/>
          </p:cNvSpPr>
          <p:nvPr/>
        </p:nvSpPr>
        <p:spPr bwMode="auto">
          <a:xfrm>
            <a:off x="4375151" y="1668781"/>
            <a:ext cx="568325" cy="334646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MENU_02</a:t>
            </a:r>
          </a:p>
        </p:txBody>
      </p:sp>
      <p:sp>
        <p:nvSpPr>
          <p:cNvPr id="7" name="Rectangle 109"/>
          <p:cNvSpPr>
            <a:spLocks noChangeArrowheads="1"/>
          </p:cNvSpPr>
          <p:nvPr/>
        </p:nvSpPr>
        <p:spPr bwMode="auto">
          <a:xfrm>
            <a:off x="5164140" y="1668780"/>
            <a:ext cx="717548" cy="33940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MENU_03</a:t>
            </a:r>
          </a:p>
        </p:txBody>
      </p:sp>
      <p:sp>
        <p:nvSpPr>
          <p:cNvPr id="8" name="Rectangle 110"/>
          <p:cNvSpPr>
            <a:spLocks noChangeArrowheads="1"/>
          </p:cNvSpPr>
          <p:nvPr/>
        </p:nvSpPr>
        <p:spPr bwMode="auto">
          <a:xfrm>
            <a:off x="6102352" y="1668780"/>
            <a:ext cx="761999" cy="339408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MENU_04</a:t>
            </a:r>
          </a:p>
        </p:txBody>
      </p:sp>
      <p:sp>
        <p:nvSpPr>
          <p:cNvPr id="9" name="Rectangle 111"/>
          <p:cNvSpPr>
            <a:spLocks noChangeArrowheads="1"/>
          </p:cNvSpPr>
          <p:nvPr/>
        </p:nvSpPr>
        <p:spPr bwMode="auto">
          <a:xfrm>
            <a:off x="7004053" y="1668780"/>
            <a:ext cx="892172" cy="372745"/>
          </a:xfrm>
          <a:prstGeom prst="rect">
            <a:avLst/>
          </a:prstGeom>
          <a:solidFill>
            <a:srgbClr val="C0C0C0">
              <a:alpha val="50195"/>
            </a:srgbClr>
          </a:solidFill>
          <a:ln w="9525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굴림" panose="020B0600000101010101" pitchFamily="50" charset="-127"/>
                <a:cs typeface="+mn-cs"/>
              </a:rPr>
              <a:t>SUB_MENU SET</a:t>
            </a:r>
          </a:p>
        </p:txBody>
      </p:sp>
      <p:sp>
        <p:nvSpPr>
          <p:cNvPr id="10" name="Rectangle 120"/>
          <p:cNvSpPr>
            <a:spLocks noChangeArrowheads="1"/>
          </p:cNvSpPr>
          <p:nvPr/>
        </p:nvSpPr>
        <p:spPr bwMode="auto">
          <a:xfrm>
            <a:off x="3173413" y="2076450"/>
            <a:ext cx="4827587" cy="5181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  <a:cs typeface="+mn-cs"/>
              </a:rPr>
              <a:t>SUB DEPTH MENU</a:t>
            </a:r>
          </a:p>
        </p:txBody>
      </p:sp>
    </p:spTree>
    <p:extLst>
      <p:ext uri="{BB962C8B-B14F-4D97-AF65-F5344CB8AC3E}">
        <p14:creationId xmlns:p14="http://schemas.microsoft.com/office/powerpoint/2010/main" val="2941866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1_기본 디자인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Office PowerPoint</Application>
  <PresentationFormat>와이드스크린</PresentationFormat>
  <Paragraphs>61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굴림</vt:lpstr>
      <vt:lpstr>굴림체</vt:lpstr>
      <vt:lpstr>돋움</vt:lpstr>
      <vt:lpstr>맑은 고딕</vt:lpstr>
      <vt:lpstr>Arial</vt:lpstr>
      <vt:lpstr>Trebuchet MS</vt:lpstr>
      <vt:lpstr>Office 테마</vt:lpstr>
      <vt:lpstr>1_기본 디자인</vt:lpstr>
      <vt:lpstr>기본 디자인</vt:lpstr>
      <vt:lpstr>스토리 보드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스토리 보드</dc:title>
  <dc:creator>re02</dc:creator>
  <cp:lastModifiedBy>B</cp:lastModifiedBy>
  <cp:revision>10</cp:revision>
  <dcterms:created xsi:type="dcterms:W3CDTF">2015-04-28T08:02:24Z</dcterms:created>
  <dcterms:modified xsi:type="dcterms:W3CDTF">2022-11-30T03:45:55Z</dcterms:modified>
</cp:coreProperties>
</file>