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7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941A5-279B-4D9B-9F21-9A61A06FF86E}" v="1" dt="2024-08-02T02:19:12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on,Wonn S" userId="c7aefe60-a0de-4fb3-886b-1462c0f4a15c" providerId="ADAL" clId="{18A941A5-279B-4D9B-9F21-9A61A06FF86E}"/>
    <pc:docChg chg="custSel modSld">
      <pc:chgData name="Pyon,Wonn S" userId="c7aefe60-a0de-4fb3-886b-1462c0f4a15c" providerId="ADAL" clId="{18A941A5-279B-4D9B-9F21-9A61A06FF86E}" dt="2024-08-02T02:19:22.352" v="4" actId="478"/>
      <pc:docMkLst>
        <pc:docMk/>
      </pc:docMkLst>
      <pc:sldChg chg="addSp delSp modSp mod">
        <pc:chgData name="Pyon,Wonn S" userId="c7aefe60-a0de-4fb3-886b-1462c0f4a15c" providerId="ADAL" clId="{18A941A5-279B-4D9B-9F21-9A61A06FF86E}" dt="2024-08-02T02:19:22.352" v="4" actId="478"/>
        <pc:sldMkLst>
          <pc:docMk/>
          <pc:sldMk cId="3673034133" sldId="258"/>
        </pc:sldMkLst>
        <pc:picChg chg="add del mod">
          <ac:chgData name="Pyon,Wonn S" userId="c7aefe60-a0de-4fb3-886b-1462c0f4a15c" providerId="ADAL" clId="{18A941A5-279B-4D9B-9F21-9A61A06FF86E}" dt="2024-08-02T02:19:22.352" v="4" actId="478"/>
          <ac:picMkLst>
            <pc:docMk/>
            <pc:sldMk cId="3673034133" sldId="258"/>
            <ac:picMk id="3" creationId="{DCF72137-8B49-37D0-77B5-081AF029CA55}"/>
          </ac:picMkLst>
        </pc:picChg>
      </pc:sldChg>
      <pc:sldChg chg="modSp mod">
        <pc:chgData name="Pyon,Wonn S" userId="c7aefe60-a0de-4fb3-886b-1462c0f4a15c" providerId="ADAL" clId="{18A941A5-279B-4D9B-9F21-9A61A06FF86E}" dt="2024-08-02T02:19:10.643" v="0" actId="1076"/>
        <pc:sldMkLst>
          <pc:docMk/>
          <pc:sldMk cId="4027714010" sldId="263"/>
        </pc:sldMkLst>
        <pc:picChg chg="mod">
          <ac:chgData name="Pyon,Wonn S" userId="c7aefe60-a0de-4fb3-886b-1462c0f4a15c" providerId="ADAL" clId="{18A941A5-279B-4D9B-9F21-9A61A06FF86E}" dt="2024-08-02T02:19:10.643" v="0" actId="1076"/>
          <ac:picMkLst>
            <pc:docMk/>
            <pc:sldMk cId="4027714010" sldId="263"/>
            <ac:picMk id="4" creationId="{B34836F0-603B-2A3E-51F1-B5FFCE348F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559-FA28-9444-62DC-0F7F8752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672F-408F-C9A3-0DB5-BEF57EF2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22CD-3091-D868-2BD3-6B778B71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E9F-121F-3EE7-E69B-B9C26520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7ADE-B5C9-8464-4359-5CAEA87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105-53EE-8FC5-BBEB-832F7ED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C45A-24A1-9AF4-FA8E-C565154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75D7-158B-9C03-1AAE-CE20ACA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6486-7EEC-2D4F-F393-A79B997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0E41-CAD5-6B5B-7717-2F8F2D5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D3155-564B-0442-204E-876033EC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D223-FFB7-49D5-F29D-3FB7D692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53D5-A31F-077D-7CDF-9C101DCC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9120-0D2A-F615-A4E0-831BFE9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D0CB-BF1F-4ECD-D020-BD0F3A81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A1C-C674-F260-BFB7-66D463C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304-FD90-1EA2-5A8C-9C13DEA9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7D86-19B9-12C2-BEAD-C6BA56B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12F1-A57C-FFB7-DEBC-6E6EB5C1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718B-57FE-2D89-2AAD-22D18F9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7FB-4C8D-5498-F4AC-9A0608E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CB12-B06E-7EE0-CBAD-1C0F3AB3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0F1-8F71-077E-B799-0FAEC9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5AA0-739A-5FE6-4007-89D5B39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1-2E7C-16D3-2631-E58F925A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BAD-F315-8C0B-68D5-DE54C70F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E106-E2DE-968B-54FD-4EAF6CFF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67D8-2B10-0396-817B-97D63CC9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8C8E-C9CB-3452-4A5F-0DFA7BC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9E0D-B03F-8E9C-E993-B3D985E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0C3E-B08C-A2CD-E5D9-3E9517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4D8-5129-194F-067F-D3603C0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9DDE-9AEC-8067-E101-03065E6E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C219-3E43-7BE8-6C19-D5667E59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48C4-CA64-8E96-A3A5-7DA099B2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6FE6-01CB-1711-0D72-757E529F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9EA9A-E86A-70FA-4F43-DF54DC87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44DF8-71E8-D04C-40DD-52DF627D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FE68A-F9F3-CBBB-4C64-995A94E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FA26-D4A8-FF2C-CDB0-7711C0E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9D785-58FE-301A-6936-A5878C72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4B38-6DBD-7EEC-EC70-856D8823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33C4-BFC1-959C-6FA5-E88E323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C4D3-FB56-6AF7-1B08-FFFE46D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CDD2-6061-9E78-9D92-499C449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EFB0-76CE-E8E7-B834-54FB19D8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9FE3-912D-8536-7BD1-7A94E23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61D0-A1EF-694C-3832-754E25B7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3010C-1D23-8646-8E53-5CAF5D91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B0C2-F6DD-8AF0-FED1-D00BD9A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F0AF-8E52-61DD-7B86-D4CA512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BEBB5-FD4D-E708-9659-044C9A6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8C0-D332-1498-0F76-6757F561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F64EB-30BA-3E1D-133B-FCFD8754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CCCC-15F3-9C8B-170B-34710E4B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E685-BB6E-F415-2834-3160FF8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504E-17DB-BEA4-C188-280A2FC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0531-7395-8756-73CD-59182A0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4EFD-817C-2519-BCAB-E9A283DB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4FF4-DA84-7310-D07B-09C0D292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3BD4-FD19-EA87-8A3D-2073934C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DF27-FCFD-4372-AAF6-F331E8A67D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646F-5E0A-47B6-7780-50730E4B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BBF-1F6C-89C1-8852-FDDA6D4C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408-3645-D778-BB05-1C47DCE6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ML algorithms for predicting Next Lever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2E63-79A4-9506-F88D-4E38924CD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68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2D97-82FD-BF69-AFF9-E797D0D4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8" y="828948"/>
            <a:ext cx="5828652" cy="219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6F825-E735-6A68-258F-5E319DA5855A}"/>
              </a:ext>
            </a:extLst>
          </p:cNvPr>
          <p:cNvSpPr txBox="1"/>
          <p:nvPr/>
        </p:nvSpPr>
        <p:spPr>
          <a:xfrm>
            <a:off x="1" y="3331630"/>
            <a:ext cx="62890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4983 by 13 </a:t>
            </a:r>
            <a:r>
              <a:rPr lang="en-US" sz="1600" dirty="0" err="1"/>
              <a:t>dataframe</a:t>
            </a:r>
            <a:r>
              <a:rPr lang="en-US" sz="1600" dirty="0"/>
              <a:t>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Block 1 is removed to train model on changes in signal w/ 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2345 by 13 </a:t>
            </a:r>
            <a:r>
              <a:rPr lang="en-US" sz="1600" dirty="0" err="1"/>
              <a:t>dataframe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Small=179, Large = 2166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4FCC6-289A-CCCC-8E36-15F10AD74EAC}"/>
              </a:ext>
            </a:extLst>
          </p:cNvPr>
          <p:cNvSpPr txBox="1"/>
          <p:nvPr/>
        </p:nvSpPr>
        <p:spPr>
          <a:xfrm>
            <a:off x="2174240" y="459616"/>
            <a:ext cx="258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100to300behavior.csv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2EF99-99BE-581F-B82A-4915C7BAE578}"/>
              </a:ext>
            </a:extLst>
          </p:cNvPr>
          <p:cNvSpPr txBox="1"/>
          <p:nvPr/>
        </p:nvSpPr>
        <p:spPr>
          <a:xfrm>
            <a:off x="8209280" y="459616"/>
            <a:ext cx="258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300behavior.csv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1EE4-8E06-CF9C-5796-74EE6A33A49C}"/>
              </a:ext>
            </a:extLst>
          </p:cNvPr>
          <p:cNvSpPr txBox="1"/>
          <p:nvPr/>
        </p:nvSpPr>
        <p:spPr>
          <a:xfrm>
            <a:off x="6553200" y="3331630"/>
            <a:ext cx="5547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1677 by 12 </a:t>
            </a:r>
            <a:r>
              <a:rPr lang="en-US" sz="1600" dirty="0" err="1"/>
              <a:t>dataframe</a:t>
            </a:r>
            <a:r>
              <a:rPr lang="en-US" sz="1600" dirty="0"/>
              <a:t>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Block 1 is removed to train model on changes in signal w/ 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787 by 12 </a:t>
            </a:r>
            <a:r>
              <a:rPr lang="en-US" sz="1600" dirty="0" err="1"/>
              <a:t>dataframe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Small=109, Large = 678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CD987-DD54-8578-76D6-4A71C2CD8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1" y="828948"/>
            <a:ext cx="5248286" cy="22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F89AE-8E51-3844-EDEC-57291C05989D}"/>
              </a:ext>
            </a:extLst>
          </p:cNvPr>
          <p:cNvSpPr txBox="1"/>
          <p:nvPr/>
        </p:nvSpPr>
        <p:spPr>
          <a:xfrm>
            <a:off x="0" y="0"/>
            <a:ext cx="168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E043A-26B9-D468-4CD0-DA7485C7623B}"/>
              </a:ext>
            </a:extLst>
          </p:cNvPr>
          <p:cNvSpPr txBox="1"/>
          <p:nvPr/>
        </p:nvSpPr>
        <p:spPr>
          <a:xfrm>
            <a:off x="0" y="1951618"/>
            <a:ext cx="11782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Trial# = Trial number for free choice trials [Block 1 = 1-20, Block 2 = 21-40, Block 3 = 41-60]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= lever selection in current trial (1 = Small, 2 = Punished, 3 = Unpunished)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NextLever</a:t>
            </a:r>
            <a:r>
              <a:rPr lang="en-US" sz="1600" dirty="0"/>
              <a:t> = lever selected in next trial ( 0 = Omit, 1 = Small, 2 = Punished, 3 = Unpunished after binarization: 0 = Small, 1 = 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WSLS = Win-Stay/Lose-Shift code (1 = Win-Stay, 2 = Lose-Shift, 3 = Win-Shift, 4 = Lose-Stay, 9 = N/A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LeverZmax</a:t>
            </a:r>
            <a:r>
              <a:rPr lang="en-US" sz="1600" dirty="0"/>
              <a:t> = Z-score maximum at 1-second window after lever press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LeverZmin</a:t>
            </a:r>
            <a:r>
              <a:rPr lang="en-US" sz="1600" dirty="0"/>
              <a:t> = Z-score minimum at 1-second window after lever press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LeverAUC</a:t>
            </a:r>
            <a:r>
              <a:rPr lang="en-US" sz="1600" dirty="0"/>
              <a:t> = Area-under-the-curve for 1-second window after lever press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HLZmax</a:t>
            </a:r>
            <a:r>
              <a:rPr lang="en-US" sz="1600" dirty="0"/>
              <a:t> = Z-score maximum at 1-second window after </a:t>
            </a:r>
            <a:r>
              <a:rPr lang="en-US" sz="1600" dirty="0" err="1"/>
              <a:t>houselight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HLZmin</a:t>
            </a:r>
            <a:r>
              <a:rPr lang="en-US" sz="1600" dirty="0"/>
              <a:t> = Z-score minimum at 1-second window after </a:t>
            </a:r>
            <a:r>
              <a:rPr lang="en-US" sz="1600" dirty="0" err="1"/>
              <a:t>houselight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HLAUC = Area-under-the-curve for 1-second window after </a:t>
            </a:r>
            <a:r>
              <a:rPr lang="en-US" sz="1600" dirty="0" err="1"/>
              <a:t>houselight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Shock = Shock intensity in </a:t>
            </a:r>
            <a:r>
              <a:rPr lang="en-US" sz="1600" dirty="0" err="1"/>
              <a:t>uA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836F0-603B-2A3E-51F1-B5FFCE34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3839"/>
          <a:stretch/>
        </p:blipFill>
        <p:spPr>
          <a:xfrm>
            <a:off x="169312" y="661862"/>
            <a:ext cx="11673497" cy="11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124A6-F2CF-15FB-9B98-1F35706C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95"/>
            <a:ext cx="7394938" cy="65674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9C352-0451-F3C8-612F-A7D507071DC9}"/>
              </a:ext>
            </a:extLst>
          </p:cNvPr>
          <p:cNvSpPr txBox="1"/>
          <p:nvPr/>
        </p:nvSpPr>
        <p:spPr>
          <a:xfrm>
            <a:off x="7394938" y="347972"/>
            <a:ext cx="4797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Collinearity in features can drive model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 matrix to check for collinearity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High collinearity (R &gt;0.7)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Houselight</a:t>
            </a:r>
            <a:r>
              <a:rPr lang="en-US" sz="1600" dirty="0"/>
              <a:t> Area Under Curve (HLAUC)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HL Z-score maximum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HL Z-score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Moderate collinearity (0.7 &gt; R &gt;0.3)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Trial#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Next Lever press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Area Under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Lever Area Under Curve (</a:t>
            </a:r>
            <a:r>
              <a:rPr lang="en-US" sz="1600" dirty="0" err="1"/>
              <a:t>LeverAUC</a:t>
            </a:r>
            <a:r>
              <a:rPr lang="en-US" sz="16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Z-score maximum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Lever Z-score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8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SMOTE [</a:t>
            </a:r>
            <a:r>
              <a:rPr lang="en-US" sz="2800" dirty="0" err="1"/>
              <a:t>df</a:t>
            </a:r>
            <a:r>
              <a:rPr lang="en-US" sz="2800" dirty="0"/>
              <a:t> = 100to300]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opted for Random Forest + SMOTE oversampling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6B3BB-4C88-EBD2-F89E-0ADBC82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2" y="1318077"/>
            <a:ext cx="3436918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28AA-227F-DE35-0510-70BF508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48" y="1318077"/>
            <a:ext cx="2712099" cy="2113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EE12-9E96-D2BA-78A7-E913AA00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95" y="1318077"/>
            <a:ext cx="2953910" cy="2110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D1B95-530F-4660-DC83-21BB5967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8" y="3546750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5FE7D0-CAC1-F329-0891-6B87F6ABB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104" y="3546751"/>
            <a:ext cx="1897267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A3449-3F4C-8CDE-61C1-4DA9D831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255" y="3546750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B20AB3-11FC-5F28-3AD8-3ECB802F4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393" y="3546750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DCCE0F-434D-74C9-3C85-242E4A4C8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531" y="3546749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4EF11D-E64D-D37D-49B4-433D751C3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08" y="5251848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9607A-650C-8910-23E2-C54389B30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4105" y="5224124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1EFAA1-5A37-9E62-26F3-477F16961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6902" y="5224124"/>
            <a:ext cx="1927382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FA5E9B-3433-31AF-A923-7400787AE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392" y="5224126"/>
            <a:ext cx="1897267" cy="160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9F9210-8736-15CF-ACEC-3BD7DF0172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531" y="5241922"/>
            <a:ext cx="2484630" cy="1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7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70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100to300uA]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(179)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0A8E-2E00-5C62-01D2-792607E1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5" y="1200328"/>
            <a:ext cx="3421677" cy="208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F9680-94AE-0F81-CC53-80F8F7EF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87" y="1200328"/>
            <a:ext cx="2679742" cy="208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04412-1CF8-3183-718A-F7C07B6D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84" y="1200329"/>
            <a:ext cx="2679743" cy="1914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379BB-0D6F-C7F6-882B-F05C344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5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88A9D2-D499-2495-D079-4F1B0013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344" y="3429000"/>
            <a:ext cx="179422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14F75F-E012-3D56-AA7C-BC252A3F7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99" y="342900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6FA8C-CA6C-441B-1FCE-000BE208C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2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5A2D16-7E15-F550-A78B-2D0361AB7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0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06421B-32E3-6F76-0948-4E74029B7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95041D-F13C-092D-CA1D-1ABD09634E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864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BAD0EE-36CB-54AC-323C-A4E295934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853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D5397E-D8B4-9B9B-F7D1-82A9B6A41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0214" y="517652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23A9CB-2305-6714-7379-F17A45B420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205" y="5176520"/>
            <a:ext cx="2427932" cy="15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300uA]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['Trial#','Lever','LeverZmax','LeverZmin','LeverAUC','HLZmax','HLZmin','HLAUC','NextLever’]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/>
              <a:t>rf = </a:t>
            </a:r>
            <a:r>
              <a:rPr lang="en-US" sz="1600" dirty="0" err="1"/>
              <a:t>RandomForestClassifier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=42, </a:t>
            </a:r>
            <a:r>
              <a:rPr lang="en-US" sz="1600" dirty="0" err="1"/>
              <a:t>class_weight</a:t>
            </a:r>
            <a:r>
              <a:rPr lang="en-US" sz="1600" dirty="0"/>
              <a:t>='balanced')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3A436-99B4-72EB-53F4-0BAE1C01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" y="1538883"/>
            <a:ext cx="3353268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8F232-2ECA-3B52-0972-1B12EAC8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83" y="1446551"/>
            <a:ext cx="2874352" cy="223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38F55-9692-EB2E-040D-D6174C61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84" y="1446551"/>
            <a:ext cx="3353268" cy="239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96D0F-2CF9-4BC8-DC86-B84F8DCB3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9" y="3817860"/>
            <a:ext cx="1595200" cy="1329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4A70F-BB85-4228-2514-2C909C3BA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118" y="3817860"/>
            <a:ext cx="1570275" cy="1329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FFACBD-B702-B264-0CF2-06F0C59B0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020" y="3817859"/>
            <a:ext cx="1595200" cy="132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94F0AC-AE61-6160-203C-4EA38A7DE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744" y="3816864"/>
            <a:ext cx="1595200" cy="1329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508024-BC39-02EA-D50F-B77AA210F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095" y="3842863"/>
            <a:ext cx="1595200" cy="132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A537D2-3FC9-24B4-1711-A29486B5C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69" y="5319116"/>
            <a:ext cx="1595200" cy="1329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47E840-E195-B34E-DAA7-5FBF9ED455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9118" y="5319117"/>
            <a:ext cx="1595200" cy="1329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5D45E6-DDAC-71CD-F092-7F5FED4E1F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6883" y="5319115"/>
            <a:ext cx="1595200" cy="13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300uA]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['LeverZmax','LeverZmin','LeverAUC','HLZmax','HLZmin','HLAUC','NextLever’]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/>
              <a:t>rf = </a:t>
            </a:r>
            <a:r>
              <a:rPr lang="en-US" sz="1600" dirty="0" err="1"/>
              <a:t>RandomForestClassifier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=42, </a:t>
            </a:r>
            <a:r>
              <a:rPr lang="en-US" sz="1600" dirty="0" err="1"/>
              <a:t>class_weight</a:t>
            </a:r>
            <a:r>
              <a:rPr lang="en-US" sz="1600" dirty="0"/>
              <a:t>='balanced')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9A5EB-A949-EAA7-B1E7-07FEFA98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3" y="1538883"/>
            <a:ext cx="3375953" cy="203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D9AD4-06C7-91F2-732A-B7A40D80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94" y="1538884"/>
            <a:ext cx="2640369" cy="2057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0229A-E0B4-D448-460E-F3E1D070F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43" y="1538883"/>
            <a:ext cx="2669674" cy="1890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A1B525-3E7F-677A-8D6D-BE50F007C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03" y="3733817"/>
            <a:ext cx="1604449" cy="1337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F22420-5E7D-49F7-3030-BEA0AD15F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107" y="3756485"/>
            <a:ext cx="1604449" cy="1337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8AEA13-CDBD-3F62-F545-C42CC2BEB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794" y="3756485"/>
            <a:ext cx="1604449" cy="1337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C200D0-F013-EFDE-B700-10A4114462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27" y="5319116"/>
            <a:ext cx="1626733" cy="13370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221ADB-3E7C-9210-423E-0CDA81B2D0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063" y="5319116"/>
            <a:ext cx="1604449" cy="13370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BFFA78-478F-65FA-A90F-D50D6477A9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9110" y="5330450"/>
            <a:ext cx="1604449" cy="13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w/ manual resampling to minority class [</a:t>
            </a:r>
            <a:r>
              <a:rPr lang="en-US" sz="2800" dirty="0" err="1"/>
              <a:t>df</a:t>
            </a:r>
            <a:r>
              <a:rPr lang="en-US" sz="2800" dirty="0"/>
              <a:t> = 300uA]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-1" y="52322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feature_names</a:t>
            </a:r>
            <a:r>
              <a:rPr lang="en-US" sz="1600" dirty="0"/>
              <a:t> = ['</a:t>
            </a:r>
            <a:r>
              <a:rPr lang="en-US" sz="1600" dirty="0" err="1"/>
              <a:t>LeverZmax</a:t>
            </a:r>
            <a:r>
              <a:rPr lang="en-US" sz="1600" dirty="0"/>
              <a:t>','</a:t>
            </a:r>
            <a:r>
              <a:rPr lang="en-US" sz="1600" dirty="0" err="1"/>
              <a:t>HLZmax</a:t>
            </a:r>
            <a:r>
              <a:rPr lang="en-US" sz="1600" dirty="0"/>
              <a:t>','</a:t>
            </a:r>
            <a:r>
              <a:rPr lang="en-US" sz="1600" dirty="0" err="1"/>
              <a:t>NextLever</a:t>
            </a:r>
            <a:r>
              <a:rPr lang="en-US" sz="1600" dirty="0"/>
              <a:t>’] (‘Trial#’ excluded due to concerns of overfitting (too specific to this data))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 err="1"/>
              <a:t>Dataframe</a:t>
            </a:r>
            <a:r>
              <a:rPr lang="en-US" sz="1600" dirty="0"/>
              <a:t> was normalized (</a:t>
            </a:r>
            <a:r>
              <a:rPr lang="en-US" sz="1600" dirty="0" err="1"/>
              <a:t>StandardScaler</a:t>
            </a:r>
            <a:r>
              <a:rPr lang="en-US" sz="1600" dirty="0"/>
              <a:t>()) prior to model training</a:t>
            </a:r>
          </a:p>
          <a:p>
            <a:r>
              <a:rPr lang="en-US" sz="1600" dirty="0" err="1"/>
              <a:t>svm_model</a:t>
            </a:r>
            <a:r>
              <a:rPr lang="en-US" sz="1600" dirty="0"/>
              <a:t> = SVC(kernel='linear', </a:t>
            </a:r>
            <a:r>
              <a:rPr lang="en-US" sz="1600" dirty="0" err="1"/>
              <a:t>class_weight</a:t>
            </a:r>
            <a:r>
              <a:rPr lang="en-US" sz="1600" dirty="0"/>
              <a:t>='balanced', probability=True)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4BD07-CF64-36E0-FAF8-61B08200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" y="1617203"/>
            <a:ext cx="2628322" cy="1571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7C8EA-6535-FF3C-ECE3-E138FF1E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31" y="1584375"/>
            <a:ext cx="2038741" cy="1604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0E9A1-E853-786A-E05E-FD78E1E30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77" y="1560037"/>
            <a:ext cx="2254549" cy="1628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1531B-9EB5-E210-ADA5-57E1F1281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8" y="3567795"/>
            <a:ext cx="3033908" cy="3096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0281A9-6259-62D3-F7E1-C7882B482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854" y="3567794"/>
            <a:ext cx="3033909" cy="309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A2C402-887B-2874-B84D-D074C7B6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660" y="1115941"/>
            <a:ext cx="3076678" cy="2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804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Application of ML algorithms for predicting Next Lever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ML algorithms for predicting Next Lever</dc:title>
  <dc:creator>Wonn Pyon</dc:creator>
  <cp:lastModifiedBy>Wonn Pyon</cp:lastModifiedBy>
  <cp:revision>7</cp:revision>
  <dcterms:created xsi:type="dcterms:W3CDTF">2024-01-03T20:57:48Z</dcterms:created>
  <dcterms:modified xsi:type="dcterms:W3CDTF">2024-08-02T02:19:29Z</dcterms:modified>
</cp:coreProperties>
</file>