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1" r:id="rId4"/>
    <p:sldId id="273" r:id="rId5"/>
    <p:sldId id="274" r:id="rId6"/>
    <p:sldId id="262" r:id="rId7"/>
    <p:sldId id="271" r:id="rId8"/>
    <p:sldId id="272" r:id="rId9"/>
    <p:sldId id="270" r:id="rId10"/>
  </p:sldIdLst>
  <p:sldSz cx="12192000" cy="6858000"/>
  <p:notesSz cx="6858000" cy="9144000"/>
  <p:embeddedFontLst>
    <p:embeddedFont>
      <p:font typeface="Cooper Black" panose="0208090404030B020404" pitchFamily="18" charset="0"/>
      <p:regular r:id="rId12"/>
    </p:embeddedFont>
    <p:embeddedFont>
      <p:font typeface="HY헤드라인M" panose="02030600000101010101" pitchFamily="18" charset="-127"/>
      <p:regular r:id="rId13"/>
    </p:embeddedFont>
    <p:embeddedFont>
      <p:font typeface="KCC도담도담체" panose="020205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이순신 돋움체 M" panose="0202060302010102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4B8"/>
    <a:srgbClr val="FF5D5D"/>
    <a:srgbClr val="06084A"/>
    <a:srgbClr val="143EB4"/>
    <a:srgbClr val="353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39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1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A7325-4407-479A-9E69-002D47F64E09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B39FA-A174-4BB0-ACBC-F6E9E6EAB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3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807FCF2-CAF8-4CB0-8673-884D45FD5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2140268"/>
            <a:ext cx="11696700" cy="961072"/>
          </a:xfrm>
          <a:prstGeom prst="rect">
            <a:avLst/>
          </a:prstGeom>
          <a:noFill/>
        </p:spPr>
        <p:txBody>
          <a:bodyPr>
            <a:scene3d>
              <a:camera prst="orthographicFront"/>
              <a:lightRig rig="freezing" dir="t"/>
            </a:scene3d>
            <a:sp3d prstMaterial="dkEdge"/>
          </a:bodyPr>
          <a:lstStyle>
            <a:lvl1pPr marL="0" indent="0" algn="ctr">
              <a:buNone/>
              <a:defRPr sz="5400" b="1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4572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marL="9144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3pPr>
            <a:lvl4pPr marL="13716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4pPr>
            <a:lvl5pPr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5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제목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63A2F65B-35B1-4477-975E-77BB0B8F50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8929" y="4739164"/>
            <a:ext cx="9067482" cy="381476"/>
          </a:xfrm>
          <a:prstGeom prst="rect">
            <a:avLst/>
          </a:prstGeom>
          <a:noFill/>
        </p:spPr>
        <p:txBody>
          <a:bodyPr>
            <a:scene3d>
              <a:camera prst="orthographicFront"/>
              <a:lightRig rig="freezing" dir="t"/>
            </a:scene3d>
            <a:sp3d prstMaterial="dkEdge"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4572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marL="9144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3pPr>
            <a:lvl4pPr marL="13716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4pPr>
            <a:lvl5pPr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5pPr>
          </a:lstStyle>
          <a:p>
            <a:pPr lvl="0"/>
            <a:r>
              <a:rPr lang="en-US" altLang="ko-KR" dirty="0"/>
              <a:t>-</a:t>
            </a:r>
            <a:r>
              <a:rPr lang="ko-KR" altLang="en-US" dirty="0"/>
              <a:t>부제</a:t>
            </a:r>
            <a:r>
              <a:rPr lang="en-US" altLang="ko-KR" dirty="0"/>
              <a:t>2-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04807115-1D49-4E50-8DD6-517DCDD366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8929" y="3207544"/>
            <a:ext cx="9067482" cy="503396"/>
          </a:xfrm>
          <a:prstGeom prst="rect">
            <a:avLst/>
          </a:prstGeom>
          <a:noFill/>
        </p:spPr>
        <p:txBody>
          <a:bodyPr>
            <a:scene3d>
              <a:camera prst="orthographicFront"/>
              <a:lightRig rig="freezing" dir="t"/>
            </a:scene3d>
            <a:sp3d prstMaterial="dkEdge"/>
          </a:bodyPr>
          <a:lstStyle>
            <a:lvl1pPr marL="0" indent="0" algn="ctr">
              <a:buNone/>
              <a:defRPr sz="28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4572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marL="9144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3pPr>
            <a:lvl4pPr marL="1371600" indent="0">
              <a:buNone/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4pPr>
            <a:lvl5pPr>
              <a:defRPr sz="5400"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8000">
                      <a:schemeClr val="accent4">
                        <a:lumMod val="20000"/>
                        <a:lumOff val="80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glow rad="50800">
                    <a:schemeClr val="accent4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5pPr>
          </a:lstStyle>
          <a:p>
            <a:pPr lvl="0"/>
            <a:r>
              <a:rPr lang="en-US" altLang="ko-KR" dirty="0"/>
              <a:t>-</a:t>
            </a:r>
            <a:r>
              <a:rPr lang="ko-KR" altLang="en-US" dirty="0"/>
              <a:t>부제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98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1457EF-5787-4CA6-B4F8-DF04488448CD}"/>
              </a:ext>
            </a:extLst>
          </p:cNvPr>
          <p:cNvCxnSpPr/>
          <p:nvPr userDrawn="1"/>
        </p:nvCxnSpPr>
        <p:spPr>
          <a:xfrm>
            <a:off x="942975" y="9525"/>
            <a:ext cx="0" cy="5438775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2F398B-44D5-42BD-90F9-88D2B86CB249}"/>
              </a:ext>
            </a:extLst>
          </p:cNvPr>
          <p:cNvCxnSpPr>
            <a:cxnSpLocks/>
          </p:cNvCxnSpPr>
          <p:nvPr userDrawn="1"/>
        </p:nvCxnSpPr>
        <p:spPr>
          <a:xfrm>
            <a:off x="790575" y="9525"/>
            <a:ext cx="0" cy="6019800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AA07442-2D99-4FB7-A793-2E3F446E5A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52095"/>
            <a:ext cx="329946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목   차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0D385B3-837F-4E3B-8AE0-090EEA08DA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2965" y="1973580"/>
            <a:ext cx="9312275" cy="44881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EE21D1-FB3A-4B71-B1D4-427ABADF73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3600" y="1393825"/>
            <a:ext cx="9312275" cy="4429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ko-KR" altLang="en-US" sz="2800" kern="1200" dirty="0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--------------------------------------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78986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0DEA24-F744-4637-848F-02A6D932AB00}"/>
              </a:ext>
            </a:extLst>
          </p:cNvPr>
          <p:cNvCxnSpPr>
            <a:cxnSpLocks/>
          </p:cNvCxnSpPr>
          <p:nvPr userDrawn="1"/>
        </p:nvCxnSpPr>
        <p:spPr>
          <a:xfrm>
            <a:off x="0" y="959534"/>
            <a:ext cx="12192000" cy="0"/>
          </a:xfrm>
          <a:prstGeom prst="line">
            <a:avLst/>
          </a:prstGeom>
          <a:ln w="31750" cap="sq" cmpd="sng">
            <a:solidFill>
              <a:srgbClr val="FF5D5D"/>
            </a:solidFill>
            <a:bevel/>
          </a:ln>
          <a:effectLst>
            <a:glow rad="508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6B2175-C9F4-4B50-8C70-B06F00AE79F9}"/>
              </a:ext>
            </a:extLst>
          </p:cNvPr>
          <p:cNvCxnSpPr>
            <a:cxnSpLocks/>
          </p:cNvCxnSpPr>
          <p:nvPr userDrawn="1"/>
        </p:nvCxnSpPr>
        <p:spPr>
          <a:xfrm>
            <a:off x="1440180" y="1064036"/>
            <a:ext cx="10751820" cy="0"/>
          </a:xfrm>
          <a:prstGeom prst="line">
            <a:avLst/>
          </a:prstGeom>
          <a:ln w="25400" cap="sq" cmpd="sng">
            <a:solidFill>
              <a:srgbClr val="FF5D5D"/>
            </a:solidFill>
            <a:bevel/>
          </a:ln>
          <a:effectLst>
            <a:glow rad="508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3E9199-74B7-422A-B727-AC132DA859D2}"/>
              </a:ext>
            </a:extLst>
          </p:cNvPr>
          <p:cNvCxnSpPr>
            <a:cxnSpLocks/>
          </p:cNvCxnSpPr>
          <p:nvPr userDrawn="1"/>
        </p:nvCxnSpPr>
        <p:spPr>
          <a:xfrm>
            <a:off x="1440180" y="1168539"/>
            <a:ext cx="10751820" cy="0"/>
          </a:xfrm>
          <a:prstGeom prst="line">
            <a:avLst/>
          </a:prstGeom>
          <a:ln w="25400" cap="sq" cmpd="sng">
            <a:solidFill>
              <a:srgbClr val="FF5D5D"/>
            </a:solidFill>
            <a:bevel/>
          </a:ln>
          <a:effectLst>
            <a:glow rad="508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1A8CDF-3F22-40F7-AA57-473E873C62A6}"/>
              </a:ext>
            </a:extLst>
          </p:cNvPr>
          <p:cNvSpPr/>
          <p:nvPr userDrawn="1"/>
        </p:nvSpPr>
        <p:spPr>
          <a:xfrm rot="19116072">
            <a:off x="10048792" y="6085128"/>
            <a:ext cx="3854207" cy="30263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14BBCF-935E-40AF-9FDF-BEF86AB2C942}"/>
              </a:ext>
            </a:extLst>
          </p:cNvPr>
          <p:cNvSpPr/>
          <p:nvPr userDrawn="1"/>
        </p:nvSpPr>
        <p:spPr>
          <a:xfrm rot="18155071">
            <a:off x="11155648" y="5974423"/>
            <a:ext cx="3073582" cy="31132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9">
            <a:extLst>
              <a:ext uri="{FF2B5EF4-FFF2-40B4-BE49-F238E27FC236}">
                <a16:creationId xmlns:a16="http://schemas.microsoft.com/office/drawing/2014/main" id="{32F58AF8-327F-4014-A459-2857BC7013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" y="201888"/>
            <a:ext cx="11971020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800" b="1"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제 목</a:t>
            </a:r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C1B59AF2-B301-474C-8579-D6A358768A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60" y="1425258"/>
            <a:ext cx="11902440" cy="509746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  <a:lvl2pPr marL="914400" indent="-457200">
              <a:lnSpc>
                <a:spcPct val="150000"/>
              </a:lnSpc>
              <a:buFont typeface="+mj-lt"/>
              <a:buAutoNum type="arabicParenR"/>
              <a:defRPr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2pPr>
            <a:lvl3pPr marL="914400" indent="0">
              <a:lnSpc>
                <a:spcPct val="150000"/>
              </a:lnSpc>
              <a:buNone/>
              <a:defRPr b="0">
                <a:solidFill>
                  <a:schemeClr val="bg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169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퀀스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A797E95-0D7D-47C3-9328-F5363AE51983}"/>
              </a:ext>
            </a:extLst>
          </p:cNvPr>
          <p:cNvSpPr/>
          <p:nvPr userDrawn="1"/>
        </p:nvSpPr>
        <p:spPr>
          <a:xfrm>
            <a:off x="142875" y="114300"/>
            <a:ext cx="11915775" cy="6648450"/>
          </a:xfrm>
          <a:prstGeom prst="roundRect">
            <a:avLst>
              <a:gd name="adj" fmla="val 4060"/>
            </a:avLst>
          </a:prstGeom>
          <a:ln w="31750" cap="sq" cmpd="sng">
            <a:solidFill>
              <a:schemeClr val="bg1">
                <a:lumMod val="95000"/>
              </a:schemeClr>
            </a:solidFill>
            <a:beve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1707E52-0DD6-4010-8614-94901ED470EC}"/>
              </a:ext>
            </a:extLst>
          </p:cNvPr>
          <p:cNvSpPr/>
          <p:nvPr userDrawn="1"/>
        </p:nvSpPr>
        <p:spPr>
          <a:xfrm>
            <a:off x="1458277" y="-1421447"/>
            <a:ext cx="1356360" cy="1356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4000" b="1" dirty="0">
              <a:solidFill>
                <a:schemeClr val="tx1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3752A6-693F-4F39-A7D2-220F994DD0C5}"/>
              </a:ext>
            </a:extLst>
          </p:cNvPr>
          <p:cNvSpPr/>
          <p:nvPr userDrawn="1"/>
        </p:nvSpPr>
        <p:spPr>
          <a:xfrm>
            <a:off x="2867977" y="-1440180"/>
            <a:ext cx="1356360" cy="13563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4000" b="1" dirty="0">
              <a:solidFill>
                <a:schemeClr val="bg1">
                  <a:lumMod val="65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8F6411-CA5C-40D4-9B8F-3B15080331E6}"/>
              </a:ext>
            </a:extLst>
          </p:cNvPr>
          <p:cNvCxnSpPr/>
          <p:nvPr userDrawn="1"/>
        </p:nvCxnSpPr>
        <p:spPr>
          <a:xfrm>
            <a:off x="101917" y="-152400"/>
            <a:ext cx="1356360" cy="0"/>
          </a:xfrm>
          <a:prstGeom prst="line">
            <a:avLst/>
          </a:prstGeom>
          <a:ln w="254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3860AC-BC13-4A60-96F9-F08DCF5F2A63}"/>
              </a:ext>
            </a:extLst>
          </p:cNvPr>
          <p:cNvCxnSpPr/>
          <p:nvPr userDrawn="1"/>
        </p:nvCxnSpPr>
        <p:spPr>
          <a:xfrm>
            <a:off x="79057" y="-68580"/>
            <a:ext cx="1356360" cy="0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05B3B267-0B5A-4286-B0D8-FAA4EEE88E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" y="473075"/>
            <a:ext cx="11452860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800" b="1"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이순신 돋움체 M" panose="02020603020101020101" pitchFamily="18" charset="-127"/>
                <a:ea typeface="이순신 돋움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목   차</a:t>
            </a:r>
          </a:p>
        </p:txBody>
      </p:sp>
    </p:spTree>
    <p:extLst>
      <p:ext uri="{BB962C8B-B14F-4D97-AF65-F5344CB8AC3E}">
        <p14:creationId xmlns:p14="http://schemas.microsoft.com/office/powerpoint/2010/main" val="302945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874A8CF-3E0F-4EFC-BD89-7B74C3D8C5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35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49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C4ACB04-C08B-4325-8F06-BC0B8A13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이분 탐색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1B5623-3F9D-4D87-9B11-C572D1E5EA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2021.03.12.(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5EF344-8F44-449D-A1B2-A5D2ACCA29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송민기</a:t>
            </a:r>
          </a:p>
        </p:txBody>
      </p:sp>
    </p:spTree>
    <p:extLst>
      <p:ext uri="{BB962C8B-B14F-4D97-AF65-F5344CB8AC3E}">
        <p14:creationId xmlns:p14="http://schemas.microsoft.com/office/powerpoint/2010/main" val="265942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1A9134C-FD64-4A1D-8A42-56252C966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   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5DBCA-5422-4D48-90AD-00D5F1AA9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bisect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3C20D-578C-41E9-8224-C1F3295AA7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2965" y="1973580"/>
            <a:ext cx="9312275" cy="442913"/>
          </a:xfrm>
        </p:spPr>
        <p:txBody>
          <a:bodyPr/>
          <a:lstStyle/>
          <a:p>
            <a:r>
              <a:rPr lang="en-US" altLang="ko-KR" dirty="0"/>
              <a:t>----------------------------   1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F5ABAD3D-4AAA-4612-A221-B1352F504978}"/>
              </a:ext>
            </a:extLst>
          </p:cNvPr>
          <p:cNvSpPr txBox="1">
            <a:spLocks/>
          </p:cNvSpPr>
          <p:nvPr/>
        </p:nvSpPr>
        <p:spPr>
          <a:xfrm>
            <a:off x="2132964" y="3002121"/>
            <a:ext cx="9312275" cy="44291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800" kern="1200" dirty="0">
                <a:solidFill>
                  <a:schemeClr val="bg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----------------------------  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8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CB108B-7ACC-44CD-B089-59ADFDC08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   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6D14E-C833-4ACF-ABDD-5D79E4E70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60" y="1425258"/>
            <a:ext cx="11902440" cy="5097462"/>
          </a:xfrm>
        </p:spPr>
        <p:txBody>
          <a:bodyPr/>
          <a:lstStyle/>
          <a:p>
            <a:r>
              <a:rPr lang="ko-KR" altLang="en-US" dirty="0"/>
              <a:t>순차 탐색</a:t>
            </a:r>
            <a:endParaRPr lang="en-US" altLang="ko-KR" dirty="0"/>
          </a:p>
          <a:p>
            <a:pPr lvl="1"/>
            <a:r>
              <a:rPr lang="ko-KR" altLang="en-US" dirty="0"/>
              <a:t>리스트 안에 있는 특정한 데이터를 찾기 위해 앞에서부터 데이터를 차례대로 확인하는 방법</a:t>
            </a:r>
            <a:endParaRPr lang="en-US" altLang="ko-KR" dirty="0"/>
          </a:p>
          <a:p>
            <a:pPr lvl="2"/>
            <a:r>
              <a:rPr lang="ko-KR" altLang="en-US" dirty="0"/>
              <a:t>리스트의 데이터를 하나씩 방문하므로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0"/>
            <a:r>
              <a:rPr lang="ko-KR" altLang="en-US" dirty="0">
                <a:solidFill>
                  <a:prstClr val="white"/>
                </a:solidFill>
              </a:rPr>
              <a:t>이진 탐색</a:t>
            </a:r>
            <a:r>
              <a:rPr lang="en-US" altLang="ko-KR" dirty="0">
                <a:solidFill>
                  <a:prstClr val="white"/>
                </a:solidFill>
              </a:rPr>
              <a:t>(</a:t>
            </a:r>
            <a:r>
              <a:rPr lang="ko-KR" altLang="en-US" dirty="0">
                <a:solidFill>
                  <a:prstClr val="white"/>
                </a:solidFill>
              </a:rPr>
              <a:t>이분 탐색</a:t>
            </a:r>
            <a:r>
              <a:rPr lang="en-US" altLang="ko-KR" dirty="0">
                <a:solidFill>
                  <a:prstClr val="white"/>
                </a:solidFill>
              </a:rPr>
              <a:t>)</a:t>
            </a:r>
          </a:p>
          <a:p>
            <a:pPr lvl="1"/>
            <a:r>
              <a:rPr lang="ko-KR" altLang="en-US" dirty="0">
                <a:solidFill>
                  <a:prstClr val="white"/>
                </a:solidFill>
              </a:rPr>
              <a:t>데이터가 정렬되어 있을 때만 사용할 수 있다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prstClr val="white"/>
                </a:solidFill>
              </a:rPr>
              <a:t>찾으려는 데이터와 </a:t>
            </a:r>
            <a:r>
              <a:rPr lang="ko-KR" altLang="en-US" dirty="0" err="1">
                <a:solidFill>
                  <a:prstClr val="white"/>
                </a:solidFill>
              </a:rPr>
              <a:t>중간점</a:t>
            </a:r>
            <a:r>
              <a:rPr lang="en-US" altLang="ko-KR" dirty="0">
                <a:solidFill>
                  <a:prstClr val="white"/>
                </a:solidFill>
              </a:rPr>
              <a:t>(</a:t>
            </a:r>
            <a:r>
              <a:rPr lang="ko-KR" altLang="en-US" dirty="0">
                <a:solidFill>
                  <a:prstClr val="white"/>
                </a:solidFill>
              </a:rPr>
              <a:t>시작점과 끝점의 가운데</a:t>
            </a:r>
            <a:r>
              <a:rPr lang="en-US" altLang="ko-KR" dirty="0">
                <a:solidFill>
                  <a:prstClr val="white"/>
                </a:solidFill>
              </a:rPr>
              <a:t>)</a:t>
            </a:r>
            <a:r>
              <a:rPr lang="ko-KR" altLang="en-US" dirty="0">
                <a:solidFill>
                  <a:prstClr val="white"/>
                </a:solidFill>
              </a:rPr>
              <a:t>에 있는 데이터를 반복적으로 비교하여 리스트를 탐색한다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</a:p>
          <a:p>
            <a:pPr lvl="2"/>
            <a:r>
              <a:rPr lang="ko-KR" altLang="en-US" dirty="0">
                <a:solidFill>
                  <a:prstClr val="white"/>
                </a:solidFill>
              </a:rPr>
              <a:t>한 단계를 거칠 때마다 확인하는 원소의 수가 절반이 되므로 </a:t>
            </a:r>
            <a:r>
              <a:rPr lang="ko-KR" altLang="en-US" dirty="0" err="1">
                <a:solidFill>
                  <a:prstClr val="white"/>
                </a:solidFill>
              </a:rPr>
              <a:t>시간복잡도는</a:t>
            </a:r>
            <a:r>
              <a:rPr lang="ko-KR" altLang="en-US" dirty="0">
                <a:solidFill>
                  <a:prstClr val="white"/>
                </a:solidFill>
              </a:rPr>
              <a:t> </a:t>
            </a:r>
            <a:r>
              <a:rPr lang="en-US" altLang="ko-KR" dirty="0">
                <a:solidFill>
                  <a:prstClr val="white"/>
                </a:solidFill>
              </a:rPr>
              <a:t>O(</a:t>
            </a:r>
            <a:r>
              <a:rPr lang="en-US" altLang="ko-KR" dirty="0" err="1">
                <a:solidFill>
                  <a:prstClr val="white"/>
                </a:solidFill>
              </a:rPr>
              <a:t>logN</a:t>
            </a:r>
            <a:r>
              <a:rPr lang="en-US" altLang="ko-KR" dirty="0">
                <a:solidFill>
                  <a:prstClr val="white"/>
                </a:solidFill>
              </a:rPr>
              <a:t>)</a:t>
            </a:r>
            <a:r>
              <a:rPr lang="ko-KR" altLang="en-US" dirty="0">
                <a:solidFill>
                  <a:prstClr val="white"/>
                </a:solidFill>
              </a:rPr>
              <a:t>이다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535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CB108B-7ACC-44CD-B089-59ADFDC08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   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6D14E-C833-4ACF-ABDD-5D79E4E70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60" y="1425258"/>
            <a:ext cx="11902440" cy="5097462"/>
          </a:xfrm>
        </p:spPr>
        <p:txBody>
          <a:bodyPr/>
          <a:lstStyle/>
          <a:p>
            <a:pPr lvl="2"/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98D10C-CBC2-48AA-9DFE-2EA6DDD5A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1542"/>
              </p:ext>
            </p:extLst>
          </p:nvPr>
        </p:nvGraphicFramePr>
        <p:xfrm>
          <a:off x="1093692" y="3429000"/>
          <a:ext cx="9616140" cy="9059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1614">
                  <a:extLst>
                    <a:ext uri="{9D8B030D-6E8A-4147-A177-3AD203B41FA5}">
                      <a16:colId xmlns:a16="http://schemas.microsoft.com/office/drawing/2014/main" val="4233754055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909894153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146971564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3957462666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1057779380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2943913828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3709028731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4180755891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2975248468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2917244655"/>
                    </a:ext>
                  </a:extLst>
                </a:gridCol>
              </a:tblGrid>
              <a:tr h="905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3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10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6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1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8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5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5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0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7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9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931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37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CB108B-7ACC-44CD-B089-59ADFDC08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   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6D14E-C833-4ACF-ABDD-5D79E4E70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60" y="1425258"/>
            <a:ext cx="11902440" cy="5097462"/>
          </a:xfrm>
        </p:spPr>
        <p:txBody>
          <a:bodyPr/>
          <a:lstStyle/>
          <a:p>
            <a:pPr lvl="2"/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98D10C-CBC2-48AA-9DFE-2EA6DDD5A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03387"/>
              </p:ext>
            </p:extLst>
          </p:nvPr>
        </p:nvGraphicFramePr>
        <p:xfrm>
          <a:off x="1093692" y="3429000"/>
          <a:ext cx="9616140" cy="9059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1614">
                  <a:extLst>
                    <a:ext uri="{9D8B030D-6E8A-4147-A177-3AD203B41FA5}">
                      <a16:colId xmlns:a16="http://schemas.microsoft.com/office/drawing/2014/main" val="4233754055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909894153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146971564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3957462666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1057779380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2943913828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3709028731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4180755891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2975248468"/>
                    </a:ext>
                  </a:extLst>
                </a:gridCol>
                <a:gridCol w="961614">
                  <a:extLst>
                    <a:ext uri="{9D8B030D-6E8A-4147-A177-3AD203B41FA5}">
                      <a16:colId xmlns:a16="http://schemas.microsoft.com/office/drawing/2014/main" val="2917244655"/>
                    </a:ext>
                  </a:extLst>
                </a:gridCol>
              </a:tblGrid>
              <a:tr h="905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0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1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3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5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5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6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7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8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9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oper Black" panose="0208090404030B020404" pitchFamily="18" charset="0"/>
                        </a:rPr>
                        <a:t>10</a:t>
                      </a:r>
                      <a:endParaRPr lang="ko-KR" altLang="en-US" dirty="0">
                        <a:latin typeface="Cooper Black" panose="0208090404030B0204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931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48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2AC434-76F6-4CB2-9099-D073770EA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   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10BB7-23A2-46DE-B990-FEA27F28D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이분 탐색 구현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1E6062-9208-4341-AB69-5C9F57CA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095500"/>
            <a:ext cx="93821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0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2AC434-76F6-4CB2-9099-D073770EA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bisect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10BB7-23A2-46DE-B990-FEA27F28D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bisect</a:t>
            </a:r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 이분 탐색 라이브러리</a:t>
            </a:r>
            <a:endParaRPr lang="en-US" altLang="ko-KR" dirty="0"/>
          </a:p>
          <a:p>
            <a:pPr lvl="1"/>
            <a:r>
              <a:rPr lang="en-US" altLang="ko-KR" dirty="0" err="1"/>
              <a:t>bisect_left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x)</a:t>
            </a:r>
          </a:p>
          <a:p>
            <a:pPr lvl="2"/>
            <a:r>
              <a:rPr lang="ko-KR" altLang="en-US" dirty="0"/>
              <a:t>배열 </a:t>
            </a:r>
            <a:r>
              <a:rPr lang="en-US" altLang="ko-KR" dirty="0" err="1"/>
              <a:t>arr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를 삽입할 가장 </a:t>
            </a:r>
            <a:r>
              <a:rPr lang="ko-KR" altLang="en-US" dirty="0">
                <a:solidFill>
                  <a:schemeClr val="accent2"/>
                </a:solidFill>
              </a:rPr>
              <a:t>왼쪽</a:t>
            </a:r>
            <a:r>
              <a:rPr lang="ko-KR" altLang="en-US" dirty="0"/>
              <a:t> 인덱스를 반환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prstClr val="white"/>
                </a:solidFill>
              </a:rPr>
              <a:t>bisect_right</a:t>
            </a:r>
            <a:r>
              <a:rPr lang="en-US" altLang="ko-KR" dirty="0">
                <a:solidFill>
                  <a:prstClr val="white"/>
                </a:solidFill>
              </a:rPr>
              <a:t>(</a:t>
            </a:r>
            <a:r>
              <a:rPr lang="en-US" altLang="ko-KR" dirty="0" err="1">
                <a:solidFill>
                  <a:prstClr val="white"/>
                </a:solidFill>
              </a:rPr>
              <a:t>arr</a:t>
            </a:r>
            <a:r>
              <a:rPr lang="en-US" altLang="ko-KR" dirty="0">
                <a:solidFill>
                  <a:prstClr val="white"/>
                </a:solidFill>
              </a:rPr>
              <a:t>, x)</a:t>
            </a:r>
          </a:p>
          <a:p>
            <a:pPr lvl="2"/>
            <a:r>
              <a:rPr lang="ko-KR" altLang="en-US" dirty="0"/>
              <a:t>배열 </a:t>
            </a:r>
            <a:r>
              <a:rPr lang="en-US" altLang="ko-KR" dirty="0" err="1"/>
              <a:t>arr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를 삽입할 가장 </a:t>
            </a:r>
            <a:r>
              <a:rPr lang="ko-KR" altLang="en-US" dirty="0">
                <a:solidFill>
                  <a:schemeClr val="accent2"/>
                </a:solidFill>
              </a:rPr>
              <a:t>오른쪽</a:t>
            </a:r>
            <a:r>
              <a:rPr lang="ko-KR" altLang="en-US" dirty="0"/>
              <a:t> 인덱스를 반환</a:t>
            </a:r>
            <a:endParaRPr lang="en-US" altLang="ko-KR" dirty="0"/>
          </a:p>
          <a:p>
            <a:pPr lvl="2"/>
            <a:endParaRPr lang="en-US" altLang="ko-KR" dirty="0">
              <a:solidFill>
                <a:prstClr val="white"/>
              </a:solidFill>
            </a:endParaRP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485E92-3E43-409B-831E-90FEC3AE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795" y="1895475"/>
            <a:ext cx="4038600" cy="1533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B20C40-F4EC-4E76-BC56-7E3753279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795" y="3507264"/>
            <a:ext cx="314325" cy="466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E3E88F-44F1-41D5-A5CF-79001E888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795" y="4309423"/>
            <a:ext cx="4029075" cy="1581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DE53DB-F4F9-4AE4-B51F-4CB833E7B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795" y="6076075"/>
            <a:ext cx="1905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0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2AC434-76F6-4CB2-9099-D073770EA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bisect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10BB7-23A2-46DE-B990-FEA27F28D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bisect</a:t>
            </a:r>
          </a:p>
          <a:p>
            <a:pPr lvl="1"/>
            <a:r>
              <a:rPr lang="ko-KR" altLang="en-US" dirty="0">
                <a:solidFill>
                  <a:prstClr val="white"/>
                </a:solidFill>
              </a:rPr>
              <a:t>특정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값에 해당하는 데이터의 개수를 구할 수 있다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</a:p>
          <a:p>
            <a:pPr lvl="1"/>
            <a:endParaRPr lang="en-US" altLang="ko-KR" dirty="0">
              <a:solidFill>
                <a:prstClr val="white"/>
              </a:solidFill>
            </a:endParaRPr>
          </a:p>
          <a:p>
            <a:pPr lvl="1"/>
            <a:endParaRPr lang="en-US" altLang="ko-KR" dirty="0">
              <a:solidFill>
                <a:prstClr val="white"/>
              </a:solidFill>
            </a:endParaRPr>
          </a:p>
          <a:p>
            <a:pPr lvl="1"/>
            <a:endParaRPr lang="en-US" altLang="ko-KR" dirty="0">
              <a:solidFill>
                <a:prstClr val="white"/>
              </a:solidFill>
            </a:endParaRPr>
          </a:p>
          <a:p>
            <a:pPr lvl="1"/>
            <a:r>
              <a:rPr lang="ko-KR" altLang="en-US" dirty="0">
                <a:solidFill>
                  <a:prstClr val="white"/>
                </a:solidFill>
              </a:rPr>
              <a:t>특정 범위에 해당하는 데이터의 개수를 구할 수 있다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</a:p>
          <a:p>
            <a:pPr lvl="2"/>
            <a:endParaRPr lang="en-US" altLang="ko-KR" dirty="0">
              <a:solidFill>
                <a:prstClr val="white"/>
              </a:solidFill>
            </a:endParaRP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A364B2-75E5-46CF-9B61-89CD95D0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7" y="2490227"/>
            <a:ext cx="4657725" cy="1590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E87E6C-4A3F-4A5F-9076-B15634038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37" y="4151747"/>
            <a:ext cx="180975" cy="238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F04759-5FA3-4E57-9160-923EF0FC3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537" y="4902292"/>
            <a:ext cx="6343650" cy="1571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41A615-8A75-426B-A22F-438AB4026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537" y="6559854"/>
            <a:ext cx="2000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2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C4ACB04-C08B-4325-8F06-BC0B8A13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5EF344-8F44-449D-A1B2-A5D2ACCA29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송민기</a:t>
            </a:r>
          </a:p>
        </p:txBody>
      </p:sp>
    </p:spTree>
    <p:extLst>
      <p:ext uri="{BB962C8B-B14F-4D97-AF65-F5344CB8AC3E}">
        <p14:creationId xmlns:p14="http://schemas.microsoft.com/office/powerpoint/2010/main" val="424066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</a:spPr>
      <a:bodyPr lIns="0" tIns="0" rIns="0" bIns="0" rtlCol="0" anchor="ctr"/>
      <a:lstStyle>
        <a:defPPr algn="ctr">
          <a:defRPr sz="4000" b="1" dirty="0" smtClean="0">
            <a:solidFill>
              <a:schemeClr val="tx1"/>
            </a:solidFill>
            <a:effectLst/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184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KCC도담도담체</vt:lpstr>
      <vt:lpstr>맑은 고딕</vt:lpstr>
      <vt:lpstr>HY헤드라인M</vt:lpstr>
      <vt:lpstr>Arial</vt:lpstr>
      <vt:lpstr>이순신 돋움체 M</vt:lpstr>
      <vt:lpstr>Cooper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MINGI</dc:creator>
  <cp:lastModifiedBy>MINGI</cp:lastModifiedBy>
  <cp:revision>61</cp:revision>
  <dcterms:created xsi:type="dcterms:W3CDTF">2021-01-01T06:53:33Z</dcterms:created>
  <dcterms:modified xsi:type="dcterms:W3CDTF">2021-03-11T20:53:08Z</dcterms:modified>
</cp:coreProperties>
</file>