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12" name="프레젠테이션 제목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13" name="본문 첫 번째 줄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사실 정보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사실 정보</a:t>
            </a:r>
          </a:p>
        </p:txBody>
      </p:sp>
      <p:sp>
        <p:nvSpPr>
          <p:cNvPr id="107" name="본문 첫 번째 줄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속성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속성</a:t>
            </a:r>
          </a:p>
        </p:txBody>
      </p:sp>
      <p:sp>
        <p:nvSpPr>
          <p:cNvPr id="116" name="본문 첫 번째 줄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“멋진 인용구”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862804876_960x639.jpg"/>
          <p:cNvSpPr/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824910546_2681x1332.jpg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575395635_960x639.jpg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이미지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이미지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프레젠테이션 제목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23" name="저자 및 날짜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24" name="본문 첫 번째 줄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슬라이드 제목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슬라이드 제목</a:t>
            </a:r>
          </a:p>
        </p:txBody>
      </p:sp>
      <p:sp>
        <p:nvSpPr>
          <p:cNvPr id="33" name="본문 첫 번째 줄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92709243_1322x1323.jpeg"/>
          <p:cNvSpPr/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43" name="슬라이드 부제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44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슬라이드 제목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61" name="슬라이드 부제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62" name="본문 첫 번째 줄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824910546_2681x1332.jpg"/>
          <p:cNvSpPr/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72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80" name="슬라이드 부제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8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의제 제목</a:t>
            </a:r>
          </a:p>
        </p:txBody>
      </p:sp>
      <p:sp>
        <p:nvSpPr>
          <p:cNvPr id="89" name="의제 부제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의제 부제</a:t>
            </a:r>
          </a:p>
        </p:txBody>
      </p:sp>
      <p:sp>
        <p:nvSpPr>
          <p:cNvPr id="90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의제 주제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제목</a:t>
            </a:r>
          </a:p>
        </p:txBody>
      </p:sp>
      <p:sp>
        <p:nvSpPr>
          <p:cNvPr id="3" name="본문 첫 번째 줄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저자 및 날짜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2" name="다이나믹 프로그래밍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다이나믹 프로그래밍</a:t>
            </a:r>
          </a:p>
        </p:txBody>
      </p:sp>
      <p:sp>
        <p:nvSpPr>
          <p:cNvPr id="153" name="프레젠테이션 부제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다이나믹 프로그래밍이란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다이나믹 프로그래밍이란?</a:t>
            </a:r>
          </a:p>
        </p:txBody>
      </p:sp>
      <p:sp>
        <p:nvSpPr>
          <p:cNvPr id="156" name="슬라이드 부제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7" name="메모리를 좀더 사용하여 성능을 비약적으로 향상시키는 방법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메모리를 좀더 사용하여 성능을 비약적으로 향상시키는 방법</a:t>
            </a:r>
          </a:p>
          <a:p>
            <a:pPr/>
          </a:p>
          <a:p>
            <a:pPr/>
            <a:r>
              <a:t>중복되는 계산을 별도의 메모리영역에 저장하여 중복계산을 방지</a:t>
            </a:r>
          </a:p>
          <a:p>
            <a:pPr/>
          </a:p>
          <a:p>
            <a:pPr/>
            <a:r>
              <a:t>일반적으로 탑다운 / 보텀업 방식으로 구현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다이나믹 프로그래밍의 사용 조건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다이나믹 프로그래밍의 사용 조건</a:t>
            </a:r>
          </a:p>
        </p:txBody>
      </p:sp>
      <p:sp>
        <p:nvSpPr>
          <p:cNvPr id="160" name="슬라이드 부제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1" name="큰 문제를 작은문제로 나눌 수 있는 경우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큰 문제를 작은문제로 나눌 수 있는 경우</a:t>
            </a:r>
          </a:p>
          <a:p>
            <a:pPr/>
            <a:r>
              <a:t>작은 문제의 답을 모아 큰 문제를 해결할 수 있는 경우</a:t>
            </a:r>
          </a:p>
          <a:p>
            <a:pPr/>
            <a:r>
              <a:t>동일한 작은 문제를 반복적으로 해결해야 할 경우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피보나치 수열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피보나치 수열</a:t>
            </a:r>
          </a:p>
        </p:txBody>
      </p:sp>
      <p:sp>
        <p:nvSpPr>
          <p:cNvPr id="164" name="슬라이드 부제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5" name="1 1 2 3 5 8 13 21 …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 1 2 3 5 8 13 21 …</a:t>
            </a:r>
          </a:p>
          <a:p>
            <a:pPr/>
            <a:r>
              <a:t>앞의 두수의 합으로 구성된 수열</a:t>
            </a:r>
          </a:p>
        </p:txBody>
      </p:sp>
      <p:pic>
        <p:nvPicPr>
          <p:cNvPr id="166" name="이미지" descr="이미지"/>
          <p:cNvPicPr>
            <a:picLocks noChangeAspect="1"/>
          </p:cNvPicPr>
          <p:nvPr>
            <p:ph type="pic" idx="22"/>
          </p:nvPr>
        </p:nvPicPr>
        <p:blipFill>
          <a:blip r:embed="rId2">
            <a:extLst/>
          </a:blip>
          <a:srcRect l="0" t="116" r="0" b="116"/>
          <a:stretch>
            <a:fillRect/>
          </a:stretch>
        </p:blipFill>
        <p:spPr>
          <a:xfrm>
            <a:off x="10503249" y="1263650"/>
            <a:ext cx="12478409" cy="1118870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피보나치 수열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피보나치 수열</a:t>
            </a:r>
          </a:p>
        </p:txBody>
      </p:sp>
      <p:sp>
        <p:nvSpPr>
          <p:cNvPr id="169" name="슬라이드 부제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0" name="def fibo(x)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9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CC7831"/>
                </a:solidFill>
              </a:rPr>
              <a:t>def </a:t>
            </a:r>
            <a:r>
              <a:rPr>
                <a:solidFill>
                  <a:srgbClr val="FFC66E"/>
                </a:solidFill>
              </a:rPr>
              <a:t>fibo</a:t>
            </a:r>
            <a:r>
              <a:t>(x):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9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A9B7C6"/>
                </a:solidFill>
              </a:rPr>
              <a:t>    </a:t>
            </a:r>
            <a:r>
              <a:t>#종료 조건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9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808080"/>
                </a:solidFill>
              </a:rPr>
              <a:t>    </a:t>
            </a:r>
            <a:r>
              <a:rPr>
                <a:solidFill>
                  <a:srgbClr val="CC7831"/>
                </a:solidFill>
              </a:rPr>
              <a:t>if </a:t>
            </a:r>
            <a:r>
              <a:t>x == </a:t>
            </a:r>
            <a:r>
              <a:rPr>
                <a:solidFill>
                  <a:srgbClr val="6897BB"/>
                </a:solidFill>
              </a:rPr>
              <a:t>1 </a:t>
            </a:r>
            <a:r>
              <a:rPr>
                <a:solidFill>
                  <a:srgbClr val="CC7831"/>
                </a:solidFill>
              </a:rPr>
              <a:t>or </a:t>
            </a:r>
            <a:r>
              <a:t>x == </a:t>
            </a:r>
            <a:r>
              <a:rPr>
                <a:solidFill>
                  <a:srgbClr val="6897BB"/>
                </a:solidFill>
              </a:rPr>
              <a:t>2</a:t>
            </a:r>
            <a:r>
              <a:t>: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9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CC7831"/>
                </a:solidFill>
              </a:rPr>
              <a:t>return </a:t>
            </a:r>
            <a:r>
              <a:rPr>
                <a:solidFill>
                  <a:srgbClr val="6897BB"/>
                </a:solidFill>
              </a:rPr>
              <a:t>1</a:t>
            </a:r>
            <a:endParaRPr>
              <a:solidFill>
                <a:srgbClr val="6897BB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900">
                <a:solidFill>
                  <a:srgbClr val="6897BB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9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6897BB"/>
                </a:solidFill>
              </a:rPr>
              <a:t>    </a:t>
            </a:r>
            <a:r>
              <a:t># 이미 계산한 적 있는 문제 그대로 반환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9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808080"/>
                </a:solidFill>
              </a:rPr>
              <a:t>    </a:t>
            </a:r>
            <a:r>
              <a:rPr>
                <a:solidFill>
                  <a:srgbClr val="CC7831"/>
                </a:solidFill>
              </a:rPr>
              <a:t>if </a:t>
            </a:r>
            <a:r>
              <a:t>d[x] != </a:t>
            </a:r>
            <a:r>
              <a:rPr>
                <a:solidFill>
                  <a:srgbClr val="6897BB"/>
                </a:solidFill>
              </a:rPr>
              <a:t>0</a:t>
            </a:r>
            <a:r>
              <a:t>: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9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CC7831"/>
                </a:solidFill>
              </a:rPr>
              <a:t>return </a:t>
            </a:r>
            <a:r>
              <a:t>d[x]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9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9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A9B7C6"/>
                </a:solidFill>
              </a:rPr>
              <a:t>    </a:t>
            </a:r>
            <a:r>
              <a:t># 아직 계산하지 않은 문제 계산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9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808080"/>
                </a:solidFill>
              </a:rPr>
              <a:t>    </a:t>
            </a:r>
            <a:r>
              <a:t>d[x] = fibo(x - </a:t>
            </a:r>
            <a:r>
              <a:rPr>
                <a:solidFill>
                  <a:srgbClr val="6897BB"/>
                </a:solidFill>
              </a:rPr>
              <a:t>1</a:t>
            </a:r>
            <a:r>
              <a:t>) + fibo(x - </a:t>
            </a:r>
            <a:r>
              <a:rPr>
                <a:solidFill>
                  <a:srgbClr val="6897BB"/>
                </a:solidFill>
              </a:rPr>
              <a:t>2</a:t>
            </a:r>
            <a:r>
              <a:t>)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900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A9B7C6"/>
                </a:solidFill>
              </a:rPr>
              <a:t>    </a:t>
            </a:r>
            <a:r>
              <a:t>return </a:t>
            </a:r>
            <a:r>
              <a:rPr>
                <a:solidFill>
                  <a:srgbClr val="A9B7C6"/>
                </a:solidFill>
              </a:rPr>
              <a:t>d[x]</a:t>
            </a:r>
          </a:p>
        </p:txBody>
      </p:sp>
      <p:sp>
        <p:nvSpPr>
          <p:cNvPr id="171" name="Z"/>
          <p:cNvSpPr txBox="1"/>
          <p:nvPr/>
        </p:nvSpPr>
        <p:spPr>
          <a:xfrm>
            <a:off x="10351479" y="6705600"/>
            <a:ext cx="21337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300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>
              <a:defRPr>
                <a:solidFill>
                  <a:srgbClr val="A9B7C6"/>
                </a:solidFill>
              </a:defRPr>
            </a:pPr>
            <a:r>
              <a:rPr>
                <a:solidFill>
                  <a:srgbClr val="CC7831"/>
                </a:solidFill>
              </a:rPr>
              <a:t>Z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백준 12865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백준 12865</a:t>
            </a:r>
          </a:p>
        </p:txBody>
      </p:sp>
      <p:sp>
        <p:nvSpPr>
          <p:cNvPr id="174" name="평범한 배낭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평범한 배낭</a:t>
            </a:r>
          </a:p>
        </p:txBody>
      </p:sp>
      <p:sp>
        <p:nvSpPr>
          <p:cNvPr id="175" name="Knabsack알고리즘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Knabsack알고리즘</a:t>
            </a:r>
          </a:p>
        </p:txBody>
      </p:sp>
      <p:pic>
        <p:nvPicPr>
          <p:cNvPr id="176" name="이미지" descr="이미지"/>
          <p:cNvPicPr>
            <a:picLocks noChangeAspect="1"/>
          </p:cNvPicPr>
          <p:nvPr>
            <p:ph type="pic" idx="22"/>
          </p:nvPr>
        </p:nvPicPr>
        <p:blipFill>
          <a:blip r:embed="rId2">
            <a:extLst/>
          </a:blip>
          <a:srcRect l="582" t="0" r="8380" b="0"/>
          <a:stretch>
            <a:fillRect/>
          </a:stretch>
        </p:blipFill>
        <p:spPr>
          <a:xfrm>
            <a:off x="10503250" y="1316369"/>
            <a:ext cx="12478409" cy="1108326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