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4B8"/>
    <a:srgbClr val="FF5D5D"/>
    <a:srgbClr val="06084A"/>
    <a:srgbClr val="143EB4"/>
    <a:srgbClr val="353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A7325-4407-479A-9E69-002D47F64E0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B39FA-A174-4BB0-ACBC-F6E9E6EAB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3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807FCF2-CAF8-4CB0-8673-884D45FD5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2140268"/>
            <a:ext cx="11696700" cy="961072"/>
          </a:xfrm>
          <a:prstGeom prst="rect">
            <a:avLst/>
          </a:prstGeom>
          <a:noFill/>
        </p:spPr>
        <p:txBody>
          <a:bodyPr>
            <a:scene3d>
              <a:camera prst="orthographicFront"/>
              <a:lightRig rig="freezing" dir="t"/>
            </a:scene3d>
            <a:sp3d prstMaterial="dkEdge"/>
          </a:bodyPr>
          <a:lstStyle>
            <a:lvl1pPr marL="0" indent="0" algn="ctr">
              <a:buNone/>
              <a:defRPr sz="5400" b="1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4572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3pPr>
            <a:lvl4pPr marL="13716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4pPr>
            <a:lvl5pPr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제목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63A2F65B-35B1-4477-975E-77BB0B8F50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8929" y="4739164"/>
            <a:ext cx="9067482" cy="381476"/>
          </a:xfrm>
          <a:prstGeom prst="rect">
            <a:avLst/>
          </a:prstGeom>
          <a:noFill/>
        </p:spPr>
        <p:txBody>
          <a:bodyPr>
            <a:scene3d>
              <a:camera prst="orthographicFront"/>
              <a:lightRig rig="freezing" dir="t"/>
            </a:scene3d>
            <a:sp3d prstMaterial="dkEdge"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4572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3pPr>
            <a:lvl4pPr marL="13716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4pPr>
            <a:lvl5pPr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-</a:t>
            </a:r>
            <a:r>
              <a:rPr lang="ko-KR" altLang="en-US" dirty="0"/>
              <a:t>부제</a:t>
            </a:r>
            <a:r>
              <a:rPr lang="en-US" altLang="ko-KR" dirty="0"/>
              <a:t>2-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04807115-1D49-4E50-8DD6-517DCDD366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929" y="3207544"/>
            <a:ext cx="9067482" cy="503396"/>
          </a:xfrm>
          <a:prstGeom prst="rect">
            <a:avLst/>
          </a:prstGeom>
          <a:noFill/>
        </p:spPr>
        <p:txBody>
          <a:bodyPr>
            <a:scene3d>
              <a:camera prst="orthographicFront"/>
              <a:lightRig rig="freezing" dir="t"/>
            </a:scene3d>
            <a:sp3d prstMaterial="dkEdge"/>
          </a:bodyPr>
          <a:lstStyle>
            <a:lvl1pPr marL="0" indent="0" algn="ctr">
              <a:buNone/>
              <a:defRPr sz="28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4572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3pPr>
            <a:lvl4pPr marL="13716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4pPr>
            <a:lvl5pPr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-</a:t>
            </a:r>
            <a:r>
              <a:rPr lang="ko-KR" altLang="en-US" dirty="0"/>
              <a:t>부제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98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1457EF-5787-4CA6-B4F8-DF04488448CD}"/>
              </a:ext>
            </a:extLst>
          </p:cNvPr>
          <p:cNvCxnSpPr/>
          <p:nvPr userDrawn="1"/>
        </p:nvCxnSpPr>
        <p:spPr>
          <a:xfrm>
            <a:off x="942975" y="9525"/>
            <a:ext cx="0" cy="5438775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2F398B-44D5-42BD-90F9-88D2B86CB249}"/>
              </a:ext>
            </a:extLst>
          </p:cNvPr>
          <p:cNvCxnSpPr>
            <a:cxnSpLocks/>
          </p:cNvCxnSpPr>
          <p:nvPr userDrawn="1"/>
        </p:nvCxnSpPr>
        <p:spPr>
          <a:xfrm>
            <a:off x="790575" y="9525"/>
            <a:ext cx="0" cy="601980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AA07442-2D99-4FB7-A793-2E3F446E5A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52095"/>
            <a:ext cx="329946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목   차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0D385B3-837F-4E3B-8AE0-090EEA08D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2965" y="1973580"/>
            <a:ext cx="9312275" cy="44881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EE21D1-FB3A-4B71-B1D4-427ABADF73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1393825"/>
            <a:ext cx="9312275" cy="4429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ko-KR" altLang="en-US" sz="2800" kern="1200" dirty="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--------------------------------------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78986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0DEA24-F744-4637-848F-02A6D932AB00}"/>
              </a:ext>
            </a:extLst>
          </p:cNvPr>
          <p:cNvCxnSpPr>
            <a:cxnSpLocks/>
          </p:cNvCxnSpPr>
          <p:nvPr userDrawn="1"/>
        </p:nvCxnSpPr>
        <p:spPr>
          <a:xfrm>
            <a:off x="0" y="959534"/>
            <a:ext cx="12192000" cy="0"/>
          </a:xfrm>
          <a:prstGeom prst="line">
            <a:avLst/>
          </a:prstGeom>
          <a:ln w="31750" cap="sq" cmpd="sng">
            <a:solidFill>
              <a:srgbClr val="FF5D5D"/>
            </a:solidFill>
            <a:bevel/>
          </a:ln>
          <a:effectLst>
            <a:glow rad="508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6B2175-C9F4-4B50-8C70-B06F00AE79F9}"/>
              </a:ext>
            </a:extLst>
          </p:cNvPr>
          <p:cNvCxnSpPr>
            <a:cxnSpLocks/>
          </p:cNvCxnSpPr>
          <p:nvPr userDrawn="1"/>
        </p:nvCxnSpPr>
        <p:spPr>
          <a:xfrm>
            <a:off x="1440180" y="1064036"/>
            <a:ext cx="10751820" cy="0"/>
          </a:xfrm>
          <a:prstGeom prst="line">
            <a:avLst/>
          </a:prstGeom>
          <a:ln w="25400" cap="sq" cmpd="sng">
            <a:solidFill>
              <a:srgbClr val="FF5D5D"/>
            </a:solidFill>
            <a:bevel/>
          </a:ln>
          <a:effectLst>
            <a:glow rad="508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3E9199-74B7-422A-B727-AC132DA859D2}"/>
              </a:ext>
            </a:extLst>
          </p:cNvPr>
          <p:cNvCxnSpPr>
            <a:cxnSpLocks/>
          </p:cNvCxnSpPr>
          <p:nvPr userDrawn="1"/>
        </p:nvCxnSpPr>
        <p:spPr>
          <a:xfrm>
            <a:off x="1440180" y="1168539"/>
            <a:ext cx="10751820" cy="0"/>
          </a:xfrm>
          <a:prstGeom prst="line">
            <a:avLst/>
          </a:prstGeom>
          <a:ln w="25400" cap="sq" cmpd="sng">
            <a:solidFill>
              <a:srgbClr val="FF5D5D"/>
            </a:solidFill>
            <a:bevel/>
          </a:ln>
          <a:effectLst>
            <a:glow rad="508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1A8CDF-3F22-40F7-AA57-473E873C62A6}"/>
              </a:ext>
            </a:extLst>
          </p:cNvPr>
          <p:cNvSpPr/>
          <p:nvPr userDrawn="1"/>
        </p:nvSpPr>
        <p:spPr>
          <a:xfrm rot="19116072">
            <a:off x="10048792" y="6085128"/>
            <a:ext cx="3854207" cy="30263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14BBCF-935E-40AF-9FDF-BEF86AB2C942}"/>
              </a:ext>
            </a:extLst>
          </p:cNvPr>
          <p:cNvSpPr/>
          <p:nvPr userDrawn="1"/>
        </p:nvSpPr>
        <p:spPr>
          <a:xfrm rot="18155071">
            <a:off x="11155648" y="5974423"/>
            <a:ext cx="3073582" cy="3113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32F58AF8-327F-4014-A459-2857BC701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" y="201888"/>
            <a:ext cx="11971020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800" b="1"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 목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C1B59AF2-B301-474C-8579-D6A358768A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" y="1425258"/>
            <a:ext cx="11902440" cy="509746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arenR"/>
              <a:defRPr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lnSpc>
                <a:spcPct val="150000"/>
              </a:lnSpc>
              <a:buNone/>
              <a:defRPr b="0">
                <a:solidFill>
                  <a:schemeClr val="bg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169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퀀스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797E95-0D7D-47C3-9328-F5363AE51983}"/>
              </a:ext>
            </a:extLst>
          </p:cNvPr>
          <p:cNvSpPr/>
          <p:nvPr userDrawn="1"/>
        </p:nvSpPr>
        <p:spPr>
          <a:xfrm>
            <a:off x="142875" y="114300"/>
            <a:ext cx="11915775" cy="6648450"/>
          </a:xfrm>
          <a:prstGeom prst="roundRect">
            <a:avLst>
              <a:gd name="adj" fmla="val 4060"/>
            </a:avLst>
          </a:prstGeom>
          <a:ln w="31750" cap="sq" cmpd="sng">
            <a:solidFill>
              <a:schemeClr val="bg1">
                <a:lumMod val="95000"/>
              </a:schemeClr>
            </a:solidFill>
            <a:beve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1707E52-0DD6-4010-8614-94901ED470EC}"/>
              </a:ext>
            </a:extLst>
          </p:cNvPr>
          <p:cNvSpPr/>
          <p:nvPr userDrawn="1"/>
        </p:nvSpPr>
        <p:spPr>
          <a:xfrm>
            <a:off x="1458277" y="-1421447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3752A6-693F-4F39-A7D2-220F994DD0C5}"/>
              </a:ext>
            </a:extLst>
          </p:cNvPr>
          <p:cNvSpPr/>
          <p:nvPr userDrawn="1"/>
        </p:nvSpPr>
        <p:spPr>
          <a:xfrm>
            <a:off x="2867977" y="-1440180"/>
            <a:ext cx="1356360" cy="13563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8F6411-CA5C-40D4-9B8F-3B15080331E6}"/>
              </a:ext>
            </a:extLst>
          </p:cNvPr>
          <p:cNvCxnSpPr/>
          <p:nvPr userDrawn="1"/>
        </p:nvCxnSpPr>
        <p:spPr>
          <a:xfrm>
            <a:off x="101917" y="-152400"/>
            <a:ext cx="1356360" cy="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3860AC-BC13-4A60-96F9-F08DCF5F2A63}"/>
              </a:ext>
            </a:extLst>
          </p:cNvPr>
          <p:cNvCxnSpPr/>
          <p:nvPr userDrawn="1"/>
        </p:nvCxnSpPr>
        <p:spPr>
          <a:xfrm>
            <a:off x="79057" y="-68580"/>
            <a:ext cx="1356360" cy="0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05B3B267-0B5A-4286-B0D8-FAA4EEE88E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" y="473075"/>
            <a:ext cx="11452860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800" b="1"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목   차</a:t>
            </a:r>
          </a:p>
        </p:txBody>
      </p:sp>
    </p:spTree>
    <p:extLst>
      <p:ext uri="{BB962C8B-B14F-4D97-AF65-F5344CB8AC3E}">
        <p14:creationId xmlns:p14="http://schemas.microsoft.com/office/powerpoint/2010/main" val="302945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74A8CF-3E0F-4EFC-BD89-7B74C3D8C5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5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49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4ACB04-C08B-4325-8F06-BC0B8A13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DFS / BFS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EF344-8F44-449D-A1B2-A5D2ACCA29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B4456A8-390F-4F56-AEC6-A1455C24F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2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79A8FF-AF98-418C-BE9C-179AFE617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60"/>
          <a:stretch/>
        </p:blipFill>
        <p:spPr>
          <a:xfrm>
            <a:off x="252412" y="319088"/>
            <a:ext cx="4124325" cy="29098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51E6C-CB09-486D-9BD1-3A82C93F6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47"/>
          <a:stretch/>
        </p:blipFill>
        <p:spPr>
          <a:xfrm>
            <a:off x="252412" y="3327125"/>
            <a:ext cx="4124325" cy="32527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9F7416-8064-4B81-8D11-354973C7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342900"/>
            <a:ext cx="5448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4ACB04-C08B-4325-8F06-BC0B8A13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66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A9134C-FD64-4A1D-8A42-56252C966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   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5DBCA-5422-4D48-90AD-00D5F1AA9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 / Queue</a:t>
            </a:r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3C20D-578C-41E9-8224-C1F3295AA7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2965" y="1973580"/>
            <a:ext cx="9312275" cy="442913"/>
          </a:xfrm>
        </p:spPr>
        <p:txBody>
          <a:bodyPr/>
          <a:lstStyle/>
          <a:p>
            <a:r>
              <a:rPr lang="en-US" altLang="ko-KR" dirty="0"/>
              <a:t>----------------------------   1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F5ABAD3D-4AAA-4612-A221-B1352F504978}"/>
              </a:ext>
            </a:extLst>
          </p:cNvPr>
          <p:cNvSpPr txBox="1">
            <a:spLocks/>
          </p:cNvSpPr>
          <p:nvPr/>
        </p:nvSpPr>
        <p:spPr>
          <a:xfrm>
            <a:off x="2132964" y="3002121"/>
            <a:ext cx="9312275" cy="44291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kern="1200" dirty="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----------------------------   3</a:t>
            </a:r>
            <a:endParaRPr 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B07215E7-CBA2-4854-9718-8E6623B57DAB}"/>
              </a:ext>
            </a:extLst>
          </p:cNvPr>
          <p:cNvSpPr txBox="1">
            <a:spLocks/>
          </p:cNvSpPr>
          <p:nvPr/>
        </p:nvSpPr>
        <p:spPr>
          <a:xfrm>
            <a:off x="2132964" y="3996213"/>
            <a:ext cx="9312275" cy="44291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kern="1200" dirty="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----------------------------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8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B108B-7ACC-44CD-B089-59ADFDC08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   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6D14E-C833-4ACF-ABDD-5D79E4E70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" y="1425258"/>
            <a:ext cx="11902440" cy="5097462"/>
          </a:xfrm>
        </p:spPr>
        <p:txBody>
          <a:bodyPr/>
          <a:lstStyle/>
          <a:p>
            <a:r>
              <a:rPr lang="en-US" altLang="ko-KR" dirty="0"/>
              <a:t>DFS, </a:t>
            </a:r>
            <a:r>
              <a:rPr lang="ko-KR" altLang="en-US" dirty="0"/>
              <a:t>깊이 우선 탐색</a:t>
            </a:r>
            <a:r>
              <a:rPr lang="en-US" altLang="ko-KR" dirty="0"/>
              <a:t>(Depth-First Search)</a:t>
            </a:r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2"/>
            <a:r>
              <a:rPr lang="ko-KR" altLang="en-US" dirty="0"/>
              <a:t>그래프에서 깊은 부분을 우선적으로 탐색하는 알고리즘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동작 과정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탐색 시작 노드를 스택에 삽입하고 방문 처리를 한다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스택의 </a:t>
            </a:r>
            <a:r>
              <a:rPr lang="ko-KR" altLang="en-US" dirty="0" err="1"/>
              <a:t>최상단</a:t>
            </a:r>
            <a:r>
              <a:rPr lang="ko-KR" altLang="en-US" dirty="0"/>
              <a:t> 노드에 방문하지 않은 인접 노드가 있으면</a:t>
            </a:r>
            <a:r>
              <a:rPr lang="en-US" altLang="ko-KR" dirty="0"/>
              <a:t>, </a:t>
            </a:r>
            <a:r>
              <a:rPr lang="ko-KR" altLang="en-US" dirty="0"/>
              <a:t>그 인접 노드를 스택에 넣고 방문 처리를 한다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방문하지 않은 인접 노드가 없으면 스택에서 </a:t>
            </a:r>
            <a:r>
              <a:rPr lang="ko-KR" altLang="en-US" dirty="0" err="1"/>
              <a:t>최상단</a:t>
            </a:r>
            <a:r>
              <a:rPr lang="ko-KR" altLang="en-US" dirty="0"/>
              <a:t> 노드를 꺼낸다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en-US" altLang="ko-KR" dirty="0"/>
              <a:t>2~3</a:t>
            </a:r>
            <a:r>
              <a:rPr lang="ko-KR" altLang="en-US" dirty="0"/>
              <a:t>번 과정을 더 이상 수행할 수 없을 때까지 반복한다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35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2AC434-76F6-4CB2-9099-D073770EA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   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10BB7-23A2-46DE-B990-FEA27F28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BFS, </a:t>
            </a:r>
            <a:r>
              <a:rPr lang="ko-KR" altLang="en-US" dirty="0"/>
              <a:t>너비 우선 탐색</a:t>
            </a:r>
            <a:r>
              <a:rPr lang="en-US" altLang="ko-KR" dirty="0"/>
              <a:t>(Breath-First Search)</a:t>
            </a:r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2"/>
            <a:r>
              <a:rPr lang="ko-KR" altLang="en-US" dirty="0"/>
              <a:t>가까운 노드부터 차례대로 탐색하는 알고리즘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동작 과정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탐색 시작 노드를 큐에 삽입하고 방문 처리를 한다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큐에서 노드를 꺼내 해당 노드의 인접 노드 중에서 방문하지 않은 노드를 모두 큐에 삽입한다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번의 과정을 더 이상 수행할 수 없을 때까지 반복한다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00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FEDB33-4838-4E09-9ACF-B5E3BF68E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BB8A62B-141F-4D81-BDE1-810F1C6DD697}"/>
              </a:ext>
            </a:extLst>
          </p:cNvPr>
          <p:cNvSpPr/>
          <p:nvPr/>
        </p:nvSpPr>
        <p:spPr>
          <a:xfrm>
            <a:off x="3660457" y="148320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56B1BA-C068-4278-A903-204E0E5FC130}"/>
              </a:ext>
            </a:extLst>
          </p:cNvPr>
          <p:cNvGrpSpPr/>
          <p:nvPr/>
        </p:nvGrpSpPr>
        <p:grpSpPr>
          <a:xfrm rot="16200000">
            <a:off x="-616824" y="3053795"/>
            <a:ext cx="4901725" cy="1569085"/>
            <a:chOff x="566737" y="3460115"/>
            <a:chExt cx="10428923" cy="156908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78DE2DC-9DAA-49A8-B03D-BC97DEB7A8B7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7" y="3460115"/>
              <a:ext cx="10428923" cy="0"/>
            </a:xfrm>
            <a:prstGeom prst="line">
              <a:avLst/>
            </a:prstGeom>
            <a:ln w="2540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AE8FD23-C6E6-4040-B6CB-5E12A1D525B9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7" y="5029200"/>
              <a:ext cx="10428923" cy="0"/>
            </a:xfrm>
            <a:prstGeom prst="line">
              <a:avLst/>
            </a:prstGeom>
            <a:ln w="2540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980E192-7434-4927-8C66-94A67D063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7" y="3460115"/>
              <a:ext cx="0" cy="1569085"/>
            </a:xfrm>
            <a:prstGeom prst="line">
              <a:avLst/>
            </a:prstGeom>
            <a:ln w="2540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D0C667E-D614-4822-A982-D78C60FFC4C9}"/>
              </a:ext>
            </a:extLst>
          </p:cNvPr>
          <p:cNvSpPr/>
          <p:nvPr/>
        </p:nvSpPr>
        <p:spPr>
          <a:xfrm>
            <a:off x="5313997" y="148320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C5416DB-C366-49DD-BF0D-3FA9871CF5E7}"/>
              </a:ext>
            </a:extLst>
          </p:cNvPr>
          <p:cNvSpPr/>
          <p:nvPr/>
        </p:nvSpPr>
        <p:spPr>
          <a:xfrm>
            <a:off x="6967537" y="148320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13833FC6-866D-4E69-8E40-DD0F98109FE4}"/>
              </a:ext>
            </a:extLst>
          </p:cNvPr>
          <p:cNvSpPr txBox="1">
            <a:spLocks/>
          </p:cNvSpPr>
          <p:nvPr/>
        </p:nvSpPr>
        <p:spPr>
          <a:xfrm>
            <a:off x="5425203" y="5628962"/>
            <a:ext cx="6528258" cy="215882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914400" lvl="1" indent="-4572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  <a:defRPr sz="240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lvl="2"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Stack</a:t>
            </a:r>
            <a:r>
              <a:rPr lang="ko-KR" altLang="en-US" dirty="0"/>
              <a:t>은 재귀함수를 이용하여 쉽게 </a:t>
            </a:r>
            <a:endParaRPr lang="en-US" altLang="ko-KR" dirty="0"/>
          </a:p>
          <a:p>
            <a:pPr lvl="2"/>
            <a:r>
              <a:rPr lang="ko-KR" altLang="en-US" dirty="0"/>
              <a:t>구현할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2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-0.2043 -0.189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3 -0.18959 L -0.2043 0.488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33985 -0.1895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92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85 -0.18959 L -0.33985 0.280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47552 -0.189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76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52 -0.18959 L -0.47552 0.077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52 0.07708 L -0.47552 -0.1895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52 -0.18959 L -0.27122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43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85 0.28055 L -0.33985 -0.1895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33985 -0.1895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92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3 0.48819 L -0.2043 -0.1895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3 -0.18959 L 0.27122 -4.8148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5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FDC1C-7EA1-4C67-B716-48997B5EB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5A2541-3F48-4850-B2C8-007312C8F289}"/>
              </a:ext>
            </a:extLst>
          </p:cNvPr>
          <p:cNvGrpSpPr/>
          <p:nvPr/>
        </p:nvGrpSpPr>
        <p:grpSpPr>
          <a:xfrm>
            <a:off x="3527027" y="3536316"/>
            <a:ext cx="4901725" cy="1569085"/>
            <a:chOff x="1745376" y="2726135"/>
            <a:chExt cx="4901725" cy="156908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59D0CDA-BB68-442A-83A9-334D910BB31D}"/>
                </a:ext>
              </a:extLst>
            </p:cNvPr>
            <p:cNvCxnSpPr>
              <a:cxnSpLocks/>
            </p:cNvCxnSpPr>
            <p:nvPr/>
          </p:nvCxnSpPr>
          <p:spPr>
            <a:xfrm>
              <a:off x="1745376" y="2726135"/>
              <a:ext cx="4901725" cy="0"/>
            </a:xfrm>
            <a:prstGeom prst="line">
              <a:avLst/>
            </a:prstGeom>
            <a:ln w="2540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45C5E9-20D9-4A2F-8316-F4B3C6030DFC}"/>
                </a:ext>
              </a:extLst>
            </p:cNvPr>
            <p:cNvCxnSpPr>
              <a:cxnSpLocks/>
            </p:cNvCxnSpPr>
            <p:nvPr/>
          </p:nvCxnSpPr>
          <p:spPr>
            <a:xfrm>
              <a:off x="1745376" y="4295220"/>
              <a:ext cx="4901725" cy="0"/>
            </a:xfrm>
            <a:prstGeom prst="line">
              <a:avLst/>
            </a:prstGeom>
            <a:ln w="2540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0A5FEE7A-219C-4BA2-81FB-99AE1C0220ED}"/>
              </a:ext>
            </a:extLst>
          </p:cNvPr>
          <p:cNvSpPr/>
          <p:nvPr/>
        </p:nvSpPr>
        <p:spPr>
          <a:xfrm>
            <a:off x="3660457" y="148320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A89344-8A01-42FB-8CA5-06FD6ECACD6C}"/>
              </a:ext>
            </a:extLst>
          </p:cNvPr>
          <p:cNvSpPr/>
          <p:nvPr/>
        </p:nvSpPr>
        <p:spPr>
          <a:xfrm>
            <a:off x="5299709" y="1493837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F03CDF-8D00-461F-B32B-9B9651852A81}"/>
              </a:ext>
            </a:extLst>
          </p:cNvPr>
          <p:cNvSpPr/>
          <p:nvPr/>
        </p:nvSpPr>
        <p:spPr>
          <a:xfrm>
            <a:off x="6938961" y="148320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EE29B41-9FB6-459F-A0D2-A93AC294C95C}"/>
              </a:ext>
            </a:extLst>
          </p:cNvPr>
          <p:cNvSpPr txBox="1">
            <a:spLocks/>
          </p:cNvSpPr>
          <p:nvPr/>
        </p:nvSpPr>
        <p:spPr>
          <a:xfrm>
            <a:off x="2980635" y="5615706"/>
            <a:ext cx="8935720" cy="215882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914400" lvl="1" indent="-4572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  <a:defRPr sz="240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lvl="2"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Collections </a:t>
            </a:r>
            <a:r>
              <a:rPr lang="ko-KR" altLang="en-US" dirty="0"/>
              <a:t>모듈의 </a:t>
            </a:r>
            <a:r>
              <a:rPr lang="en-US" altLang="ko-KR" dirty="0"/>
              <a:t>deque </a:t>
            </a:r>
            <a:r>
              <a:rPr lang="ko-KR" altLang="en-US" dirty="0"/>
              <a:t>클래스를 이용하여 구현할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26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08 0.3118 L 6.25E-7 0.313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37 0.30879 L -0.00273 0.3111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51 0.31041 L 0.00026 0.3104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31342 L -0.22643 -0.097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-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31111 L -0.3621 0.1511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9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31041 L -0.49284 0.394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61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04C5F3-8DC7-4FAA-9758-0357BBE08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460" y="473075"/>
            <a:ext cx="11452860" cy="914400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0DA15A-C6CA-4934-91DC-B5EFCA28AC8C}"/>
              </a:ext>
            </a:extLst>
          </p:cNvPr>
          <p:cNvCxnSpPr>
            <a:cxnSpLocks/>
            <a:stCxn id="7" idx="7"/>
            <a:endCxn id="3" idx="3"/>
          </p:cNvCxnSpPr>
          <p:nvPr/>
        </p:nvCxnSpPr>
        <p:spPr>
          <a:xfrm flipV="1">
            <a:off x="1894643" y="1867021"/>
            <a:ext cx="1116723" cy="795413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0B011DA5-C2F7-41AC-9FBA-AA105D537181}"/>
              </a:ext>
            </a:extLst>
          </p:cNvPr>
          <p:cNvSpPr/>
          <p:nvPr/>
        </p:nvSpPr>
        <p:spPr>
          <a:xfrm>
            <a:off x="736917" y="246380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5CE632-06A3-4186-B4B8-BA1FDD3B5E3D}"/>
              </a:ext>
            </a:extLst>
          </p:cNvPr>
          <p:cNvSpPr/>
          <p:nvPr/>
        </p:nvSpPr>
        <p:spPr>
          <a:xfrm>
            <a:off x="736917" y="449834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6560089-F28B-432E-9441-CA02FF81678E}"/>
              </a:ext>
            </a:extLst>
          </p:cNvPr>
          <p:cNvSpPr/>
          <p:nvPr/>
        </p:nvSpPr>
        <p:spPr>
          <a:xfrm>
            <a:off x="2812732" y="709295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CE60E1-58B1-4A5E-A3E3-FF569DB6F269}"/>
              </a:ext>
            </a:extLst>
          </p:cNvPr>
          <p:cNvSpPr/>
          <p:nvPr/>
        </p:nvSpPr>
        <p:spPr>
          <a:xfrm>
            <a:off x="2812732" y="449834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AB4BD2-E840-4339-9C7E-88206EF6F66C}"/>
              </a:ext>
            </a:extLst>
          </p:cNvPr>
          <p:cNvSpPr/>
          <p:nvPr/>
        </p:nvSpPr>
        <p:spPr>
          <a:xfrm>
            <a:off x="4888547" y="709295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50B742-A79F-4117-A2BE-DA92558E8BA9}"/>
              </a:ext>
            </a:extLst>
          </p:cNvPr>
          <p:cNvSpPr/>
          <p:nvPr/>
        </p:nvSpPr>
        <p:spPr>
          <a:xfrm>
            <a:off x="4888547" y="449834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CE6B07-8C24-4677-AB30-AC40B674729A}"/>
              </a:ext>
            </a:extLst>
          </p:cNvPr>
          <p:cNvSpPr/>
          <p:nvPr/>
        </p:nvSpPr>
        <p:spPr>
          <a:xfrm>
            <a:off x="6995160" y="246380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480ACB-A97B-411D-9ECD-4126A5D3A153}"/>
              </a:ext>
            </a:extLst>
          </p:cNvPr>
          <p:cNvSpPr/>
          <p:nvPr/>
        </p:nvSpPr>
        <p:spPr>
          <a:xfrm>
            <a:off x="6995160" y="449834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4CE78B-56EF-4593-85F9-5FB34DF6B3AB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1415097" y="3820160"/>
            <a:ext cx="0" cy="67818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A30D2D-7F34-43B2-BD90-F22187A2B37A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894643" y="3621526"/>
            <a:ext cx="1116723" cy="1075448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E8621CE-454D-4A66-A629-4F4FB270D26F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2093277" y="5176520"/>
            <a:ext cx="719455" cy="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9D10CB-F666-4F6C-82CC-ADE5E05F6364}"/>
              </a:ext>
            </a:extLst>
          </p:cNvPr>
          <p:cNvCxnSpPr>
            <a:cxnSpLocks/>
            <a:stCxn id="12" idx="1"/>
            <a:endCxn id="3" idx="5"/>
          </p:cNvCxnSpPr>
          <p:nvPr/>
        </p:nvCxnSpPr>
        <p:spPr>
          <a:xfrm flipH="1" flipV="1">
            <a:off x="3970458" y="1867021"/>
            <a:ext cx="1116723" cy="2829953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3D003FC-E4E6-464F-8113-9F344426463D}"/>
              </a:ext>
            </a:extLst>
          </p:cNvPr>
          <p:cNvCxnSpPr>
            <a:cxnSpLocks/>
            <a:stCxn id="10" idx="2"/>
            <a:endCxn id="3" idx="6"/>
          </p:cNvCxnSpPr>
          <p:nvPr/>
        </p:nvCxnSpPr>
        <p:spPr>
          <a:xfrm flipH="1">
            <a:off x="4169092" y="1387475"/>
            <a:ext cx="719455" cy="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C18CA45-A344-4E9B-8861-D7A0FEF705CA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flipH="1" flipV="1">
            <a:off x="6244907" y="1387475"/>
            <a:ext cx="948887" cy="1274959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5F7AF8-8D62-4470-BDB9-E5935E8CDA9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046273" y="3621526"/>
            <a:ext cx="1147521" cy="1075448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19F44C-8487-4544-9230-4CEE9E658134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7673340" y="3820160"/>
            <a:ext cx="0" cy="67818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FE1785C4-F902-4627-A1BE-60FCD31921F5}"/>
              </a:ext>
            </a:extLst>
          </p:cNvPr>
          <p:cNvSpPr txBox="1">
            <a:spLocks/>
          </p:cNvSpPr>
          <p:nvPr/>
        </p:nvSpPr>
        <p:spPr>
          <a:xfrm>
            <a:off x="8887498" y="1185313"/>
            <a:ext cx="2819718" cy="215882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914400" lvl="1" indent="-4572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  <a:defRPr sz="240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lvl="2"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: O(N)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41C71859-A29C-4E57-8FB8-159D29E60A5E}"/>
              </a:ext>
            </a:extLst>
          </p:cNvPr>
          <p:cNvSpPr txBox="1">
            <a:spLocks/>
          </p:cNvSpPr>
          <p:nvPr/>
        </p:nvSpPr>
        <p:spPr>
          <a:xfrm>
            <a:off x="-437478" y="6080639"/>
            <a:ext cx="12141797" cy="215882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914400" lvl="1" indent="-4572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  <a:defRPr sz="240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lvl="2"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ko-KR" altLang="en-US" dirty="0"/>
              <a:t>탐색 순서 </a:t>
            </a:r>
            <a:r>
              <a:rPr lang="en-US" altLang="ko-KR" dirty="0"/>
              <a:t>: 1 </a:t>
            </a:r>
            <a:r>
              <a:rPr lang="ko-KR" altLang="en-US" dirty="0"/>
              <a:t>→ </a:t>
            </a:r>
            <a:r>
              <a:rPr lang="en-US" altLang="ko-KR" dirty="0"/>
              <a:t>3</a:t>
            </a:r>
            <a:r>
              <a:rPr lang="ko-KR" altLang="en-US" dirty="0"/>
              <a:t> → </a:t>
            </a:r>
            <a:r>
              <a:rPr lang="en-US" altLang="ko-KR" dirty="0"/>
              <a:t>4</a:t>
            </a:r>
            <a:r>
              <a:rPr lang="ko-KR" altLang="en-US" dirty="0"/>
              <a:t> → </a:t>
            </a:r>
            <a:r>
              <a:rPr lang="en-US" altLang="ko-KR" dirty="0"/>
              <a:t>5</a:t>
            </a:r>
            <a:r>
              <a:rPr lang="ko-KR" altLang="en-US" dirty="0"/>
              <a:t> → </a:t>
            </a:r>
            <a:r>
              <a:rPr lang="en-US" altLang="ko-KR" dirty="0"/>
              <a:t>8</a:t>
            </a:r>
            <a:r>
              <a:rPr lang="ko-KR" altLang="en-US" dirty="0"/>
              <a:t> → </a:t>
            </a:r>
            <a:r>
              <a:rPr lang="en-US" altLang="ko-KR" dirty="0"/>
              <a:t>7</a:t>
            </a:r>
            <a:r>
              <a:rPr lang="ko-KR" altLang="en-US" dirty="0"/>
              <a:t> → </a:t>
            </a:r>
            <a:r>
              <a:rPr lang="en-US" altLang="ko-KR" dirty="0"/>
              <a:t>2</a:t>
            </a:r>
            <a:r>
              <a:rPr lang="ko-KR" altLang="en-US" dirty="0"/>
              <a:t> → </a:t>
            </a:r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2091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3" grpId="0" animBg="1"/>
      <p:bldP spid="3" grpId="1" animBg="1"/>
      <p:bldP spid="9" grpId="0" animBg="1"/>
      <p:bldP spid="10" grpId="0" animBg="1"/>
      <p:bldP spid="12" grpId="0" animBg="1"/>
      <p:bldP spid="11" grpId="0" animBg="1"/>
      <p:bldP spid="13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04C5F3-8DC7-4FAA-9758-0357BBE08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460" y="473075"/>
            <a:ext cx="11452860" cy="914400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0DA15A-C6CA-4934-91DC-B5EFCA28AC8C}"/>
              </a:ext>
            </a:extLst>
          </p:cNvPr>
          <p:cNvCxnSpPr>
            <a:cxnSpLocks/>
            <a:stCxn id="7" idx="7"/>
            <a:endCxn id="3" idx="3"/>
          </p:cNvCxnSpPr>
          <p:nvPr/>
        </p:nvCxnSpPr>
        <p:spPr>
          <a:xfrm flipV="1">
            <a:off x="1894643" y="1867021"/>
            <a:ext cx="1116723" cy="795413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0B011DA5-C2F7-41AC-9FBA-AA105D537181}"/>
              </a:ext>
            </a:extLst>
          </p:cNvPr>
          <p:cNvSpPr/>
          <p:nvPr/>
        </p:nvSpPr>
        <p:spPr>
          <a:xfrm>
            <a:off x="736917" y="246380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5CE632-06A3-4186-B4B8-BA1FDD3B5E3D}"/>
              </a:ext>
            </a:extLst>
          </p:cNvPr>
          <p:cNvSpPr/>
          <p:nvPr/>
        </p:nvSpPr>
        <p:spPr>
          <a:xfrm>
            <a:off x="736917" y="449834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6560089-F28B-432E-9441-CA02FF81678E}"/>
              </a:ext>
            </a:extLst>
          </p:cNvPr>
          <p:cNvSpPr/>
          <p:nvPr/>
        </p:nvSpPr>
        <p:spPr>
          <a:xfrm>
            <a:off x="2812732" y="709295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CE60E1-58B1-4A5E-A3E3-FF569DB6F269}"/>
              </a:ext>
            </a:extLst>
          </p:cNvPr>
          <p:cNvSpPr/>
          <p:nvPr/>
        </p:nvSpPr>
        <p:spPr>
          <a:xfrm>
            <a:off x="2812732" y="449834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AB4BD2-E840-4339-9C7E-88206EF6F66C}"/>
              </a:ext>
            </a:extLst>
          </p:cNvPr>
          <p:cNvSpPr/>
          <p:nvPr/>
        </p:nvSpPr>
        <p:spPr>
          <a:xfrm>
            <a:off x="4888547" y="709295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50B742-A79F-4117-A2BE-DA92558E8BA9}"/>
              </a:ext>
            </a:extLst>
          </p:cNvPr>
          <p:cNvSpPr/>
          <p:nvPr/>
        </p:nvSpPr>
        <p:spPr>
          <a:xfrm>
            <a:off x="4888547" y="449834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CE6B07-8C24-4677-AB30-AC40B674729A}"/>
              </a:ext>
            </a:extLst>
          </p:cNvPr>
          <p:cNvSpPr/>
          <p:nvPr/>
        </p:nvSpPr>
        <p:spPr>
          <a:xfrm>
            <a:off x="6995160" y="246380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480ACB-A97B-411D-9ECD-4126A5D3A153}"/>
              </a:ext>
            </a:extLst>
          </p:cNvPr>
          <p:cNvSpPr/>
          <p:nvPr/>
        </p:nvSpPr>
        <p:spPr>
          <a:xfrm>
            <a:off x="6995160" y="4498340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4CE78B-56EF-4593-85F9-5FB34DF6B3AB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1415097" y="3820160"/>
            <a:ext cx="0" cy="67818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A30D2D-7F34-43B2-BD90-F22187A2B37A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1894643" y="3621526"/>
            <a:ext cx="1116723" cy="1075448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E8621CE-454D-4A66-A629-4F4FB270D26F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2093277" y="5176520"/>
            <a:ext cx="719455" cy="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9D10CB-F666-4F6C-82CC-ADE5E05F6364}"/>
              </a:ext>
            </a:extLst>
          </p:cNvPr>
          <p:cNvCxnSpPr>
            <a:cxnSpLocks/>
            <a:stCxn id="12" idx="1"/>
            <a:endCxn id="3" idx="5"/>
          </p:cNvCxnSpPr>
          <p:nvPr/>
        </p:nvCxnSpPr>
        <p:spPr>
          <a:xfrm flipH="1" flipV="1">
            <a:off x="3970458" y="1867021"/>
            <a:ext cx="1116723" cy="2829953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3D003FC-E4E6-464F-8113-9F344426463D}"/>
              </a:ext>
            </a:extLst>
          </p:cNvPr>
          <p:cNvCxnSpPr>
            <a:cxnSpLocks/>
            <a:stCxn id="10" idx="2"/>
            <a:endCxn id="3" idx="6"/>
          </p:cNvCxnSpPr>
          <p:nvPr/>
        </p:nvCxnSpPr>
        <p:spPr>
          <a:xfrm flipH="1">
            <a:off x="4169092" y="1387475"/>
            <a:ext cx="719455" cy="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C18CA45-A344-4E9B-8861-D7A0FEF705CA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flipH="1" flipV="1">
            <a:off x="6244907" y="1387475"/>
            <a:ext cx="948887" cy="1274959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5F7AF8-8D62-4470-BDB9-E5935E8CDA9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046273" y="3621526"/>
            <a:ext cx="1147521" cy="1075448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19F44C-8487-4544-9230-4CEE9E658134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7673340" y="3820160"/>
            <a:ext cx="0" cy="67818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8B4CEDBB-058D-41C9-8B45-0929AB1E70AC}"/>
              </a:ext>
            </a:extLst>
          </p:cNvPr>
          <p:cNvSpPr txBox="1">
            <a:spLocks/>
          </p:cNvSpPr>
          <p:nvPr/>
        </p:nvSpPr>
        <p:spPr>
          <a:xfrm>
            <a:off x="8887498" y="1185313"/>
            <a:ext cx="2819718" cy="215882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914400" lvl="1" indent="-4572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  <a:defRPr sz="240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lvl="2"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: O(N)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3A223E68-0761-4909-AFC7-CC53C61F9D98}"/>
              </a:ext>
            </a:extLst>
          </p:cNvPr>
          <p:cNvSpPr txBox="1">
            <a:spLocks/>
          </p:cNvSpPr>
          <p:nvPr/>
        </p:nvSpPr>
        <p:spPr>
          <a:xfrm>
            <a:off x="-437478" y="6080639"/>
            <a:ext cx="12141797" cy="215882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914400" lvl="1" indent="-4572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  <a:defRPr sz="240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lvl="2"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ko-KR" altLang="en-US" dirty="0"/>
              <a:t>탐색 순서 </a:t>
            </a:r>
            <a:r>
              <a:rPr lang="en-US" altLang="ko-KR" dirty="0"/>
              <a:t>: 1 </a:t>
            </a:r>
            <a:r>
              <a:rPr lang="ko-KR" altLang="en-US" dirty="0"/>
              <a:t>→ </a:t>
            </a:r>
            <a:r>
              <a:rPr lang="en-US" altLang="ko-KR" dirty="0"/>
              <a:t>3</a:t>
            </a:r>
            <a:r>
              <a:rPr lang="ko-KR" altLang="en-US" dirty="0"/>
              <a:t> → </a:t>
            </a:r>
            <a:r>
              <a:rPr lang="en-US" altLang="ko-KR" dirty="0"/>
              <a:t>8</a:t>
            </a:r>
            <a:r>
              <a:rPr lang="ko-KR" altLang="en-US" dirty="0"/>
              <a:t> → </a:t>
            </a:r>
            <a:r>
              <a:rPr lang="en-US" altLang="ko-KR" dirty="0"/>
              <a:t>2</a:t>
            </a:r>
            <a:r>
              <a:rPr lang="ko-KR" altLang="en-US" dirty="0"/>
              <a:t> → </a:t>
            </a:r>
            <a:r>
              <a:rPr lang="en-US" altLang="ko-KR" dirty="0"/>
              <a:t>4</a:t>
            </a:r>
            <a:r>
              <a:rPr lang="ko-KR" altLang="en-US" dirty="0"/>
              <a:t> → </a:t>
            </a:r>
            <a:r>
              <a:rPr lang="en-US" altLang="ko-KR" dirty="0"/>
              <a:t>5</a:t>
            </a:r>
            <a:r>
              <a:rPr lang="ko-KR" altLang="en-US" dirty="0"/>
              <a:t> → </a:t>
            </a:r>
            <a:r>
              <a:rPr lang="en-US" altLang="ko-KR" dirty="0"/>
              <a:t>7</a:t>
            </a:r>
            <a:r>
              <a:rPr lang="ko-KR" altLang="en-US" dirty="0"/>
              <a:t> → </a:t>
            </a:r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228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9" grpId="0" animBg="1"/>
      <p:bldP spid="10" grpId="0" animBg="1"/>
      <p:bldP spid="10" grpId="1" animBg="1"/>
      <p:bldP spid="12" grpId="0" animBg="1"/>
      <p:bldP spid="11" grpId="0" animBg="1"/>
      <p:bldP spid="13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03E04-6BAC-4C34-A663-38135A2BD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   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1AD7A-EC4E-48C0-9B74-5E111265A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" y="1338470"/>
            <a:ext cx="11902440" cy="5184250"/>
          </a:xfrm>
        </p:spPr>
        <p:txBody>
          <a:bodyPr/>
          <a:lstStyle/>
          <a:p>
            <a:r>
              <a:rPr lang="ko-KR" altLang="en-US" dirty="0"/>
              <a:t>결혼식</a:t>
            </a:r>
            <a:r>
              <a:rPr lang="en-US" altLang="ko-KR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백준</a:t>
            </a:r>
            <a:r>
              <a:rPr lang="en-US" altLang="ko-KR" sz="2000" dirty="0"/>
              <a:t>5576)</a:t>
            </a:r>
            <a:endParaRPr lang="en-US" altLang="ko-KR" dirty="0"/>
          </a:p>
          <a:p>
            <a:pPr lvl="1"/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ko-KR" altLang="en-US" sz="1800" dirty="0"/>
              <a:t>상근이는 자신의 결혼식에 학교 동기 중 자신의 친구와 친구의 친구를 초대하기로 했다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상근이의 동기는 모두 </a:t>
            </a:r>
            <a:r>
              <a:rPr lang="en-US" altLang="ko-KR" sz="1800" dirty="0"/>
              <a:t>N</a:t>
            </a:r>
            <a:r>
              <a:rPr lang="ko-KR" altLang="en-US" sz="1800" dirty="0"/>
              <a:t>명이고</a:t>
            </a:r>
            <a:r>
              <a:rPr lang="en-US" altLang="ko-KR" sz="1800" dirty="0"/>
              <a:t>, </a:t>
            </a:r>
            <a:r>
              <a:rPr lang="ko-KR" altLang="en-US" sz="1800" dirty="0"/>
              <a:t>이 학생들의 학번은 모두 </a:t>
            </a:r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N </a:t>
            </a:r>
            <a:r>
              <a:rPr lang="ko-KR" altLang="en-US" sz="1800" dirty="0" err="1"/>
              <a:t>까지이다</a:t>
            </a:r>
            <a:r>
              <a:rPr lang="en-US" altLang="ko-KR" sz="1800" dirty="0"/>
              <a:t>. </a:t>
            </a:r>
            <a:r>
              <a:rPr lang="ko-KR" altLang="en-US" sz="1800" dirty="0"/>
              <a:t>상근이의 학번은 </a:t>
            </a:r>
            <a:r>
              <a:rPr lang="en-US" altLang="ko-KR" sz="1800" dirty="0"/>
              <a:t>1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상근이는 동기들의 친구 관계를 모두 조사한 리스트를 가지고 있다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이 리스트를 바탕으로 결혼식에 초대할 사람의 수를 구하는 프로그램을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sz="1800" dirty="0"/>
              <a:t>첫째 줄에 상근이의 동기의 수 </a:t>
            </a:r>
            <a:r>
              <a:rPr lang="en-US" altLang="ko-KR" sz="1800" dirty="0"/>
              <a:t>n( 2 </a:t>
            </a:r>
            <a:r>
              <a:rPr lang="ko-KR" altLang="en-US" sz="1800" dirty="0"/>
              <a:t>≤ </a:t>
            </a:r>
            <a:r>
              <a:rPr lang="en-US" altLang="ko-KR" sz="1800" dirty="0"/>
              <a:t>n </a:t>
            </a:r>
            <a:r>
              <a:rPr lang="ko-KR" altLang="en-US" sz="1800" dirty="0"/>
              <a:t>≤ </a:t>
            </a:r>
            <a:r>
              <a:rPr lang="en-US" altLang="ko-KR" sz="1800" dirty="0"/>
              <a:t>500)</a:t>
            </a:r>
            <a:r>
              <a:rPr lang="ko-KR" altLang="en-US" sz="1800" dirty="0"/>
              <a:t>이 주어진다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둘째 줄에는 리스트의 길이 </a:t>
            </a:r>
            <a:r>
              <a:rPr lang="en-US" altLang="ko-KR" sz="1800" dirty="0"/>
              <a:t>m( 1 </a:t>
            </a:r>
            <a:r>
              <a:rPr lang="ko-KR" altLang="en-US" sz="1800" dirty="0"/>
              <a:t>≤ </a:t>
            </a:r>
            <a:r>
              <a:rPr lang="en-US" altLang="ko-KR" sz="1800" dirty="0"/>
              <a:t>m 10,000)</a:t>
            </a:r>
            <a:r>
              <a:rPr lang="ko-KR" altLang="en-US" sz="1800" dirty="0"/>
              <a:t>이 주어진다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다음 줄부터 </a:t>
            </a:r>
            <a:r>
              <a:rPr lang="en-US" altLang="ko-KR" sz="1800" dirty="0"/>
              <a:t>m</a:t>
            </a:r>
            <a:r>
              <a:rPr lang="ko-KR" altLang="en-US" sz="1800" dirty="0"/>
              <a:t>개의 줄에는 친구 관계 </a:t>
            </a:r>
            <a:r>
              <a:rPr lang="en-US" altLang="ko-KR" sz="1800" dirty="0"/>
              <a:t>a, b</a:t>
            </a:r>
            <a:r>
              <a:rPr lang="ko-KR" altLang="en-US" sz="1800" dirty="0"/>
              <a:t>가 주어진다</a:t>
            </a:r>
            <a:r>
              <a:rPr lang="en-US" altLang="ko-KR" sz="1800" dirty="0"/>
              <a:t>. (1 </a:t>
            </a:r>
            <a:r>
              <a:rPr lang="ko-KR" altLang="en-US" sz="1800" dirty="0"/>
              <a:t>≤ </a:t>
            </a:r>
            <a:r>
              <a:rPr lang="en-US" altLang="ko-KR" sz="1800" dirty="0"/>
              <a:t>a, b </a:t>
            </a:r>
            <a:r>
              <a:rPr lang="ko-KR" altLang="en-US" sz="1800" dirty="0"/>
              <a:t>≤ </a:t>
            </a:r>
            <a:r>
              <a:rPr lang="en-US" altLang="ko-KR" sz="1800" dirty="0"/>
              <a:t>n)</a:t>
            </a:r>
          </a:p>
          <a:p>
            <a:pPr lvl="2"/>
            <a:r>
              <a:rPr lang="en-US" altLang="ko-KR" sz="1800" dirty="0"/>
              <a:t>a</a:t>
            </a:r>
            <a:r>
              <a:rPr lang="ko-KR" altLang="en-US" sz="1800" dirty="0"/>
              <a:t>와 </a:t>
            </a:r>
            <a:r>
              <a:rPr lang="en-US" altLang="ko-KR" sz="1800" dirty="0"/>
              <a:t>b</a:t>
            </a:r>
            <a:r>
              <a:rPr lang="ko-KR" altLang="en-US" sz="1800" dirty="0"/>
              <a:t>가 친구라는 뜻이며 </a:t>
            </a:r>
            <a:r>
              <a:rPr lang="en-US" altLang="ko-KR" sz="1800" dirty="0"/>
              <a:t>b</a:t>
            </a:r>
            <a:r>
              <a:rPr lang="ko-KR" altLang="en-US" sz="1800" dirty="0"/>
              <a:t>와 </a:t>
            </a:r>
            <a:r>
              <a:rPr lang="en-US" altLang="ko-KR" sz="1800" dirty="0"/>
              <a:t>a</a:t>
            </a:r>
            <a:r>
              <a:rPr lang="ko-KR" altLang="en-US" sz="1800" dirty="0"/>
              <a:t>도 친구관계이다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12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 lIns="0" tIns="0" rIns="0" bIns="0" rtlCol="0" anchor="ctr"/>
      <a:lstStyle>
        <a:defPPr algn="ctr">
          <a:defRPr sz="4000" b="1" dirty="0" smtClean="0">
            <a:solidFill>
              <a:schemeClr val="tx1"/>
            </a:solidFill>
            <a:effectLst/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365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KCC도담도담체</vt:lpstr>
      <vt:lpstr>맑은 고딕</vt:lpstr>
      <vt:lpstr>이순신 돋움체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MINGI</dc:creator>
  <cp:lastModifiedBy>원희 조</cp:lastModifiedBy>
  <cp:revision>54</cp:revision>
  <dcterms:created xsi:type="dcterms:W3CDTF">2021-01-01T06:53:33Z</dcterms:created>
  <dcterms:modified xsi:type="dcterms:W3CDTF">2021-01-01T12:45:40Z</dcterms:modified>
</cp:coreProperties>
</file>