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07" r:id="rId5"/>
    <p:sldId id="261" r:id="rId6"/>
    <p:sldId id="270" r:id="rId7"/>
    <p:sldId id="263" r:id="rId8"/>
    <p:sldId id="265" r:id="rId9"/>
    <p:sldId id="271" r:id="rId10"/>
    <p:sldId id="264" r:id="rId11"/>
    <p:sldId id="267" r:id="rId12"/>
    <p:sldId id="268" r:id="rId13"/>
    <p:sldId id="269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나눔손글씨 펜" panose="020B0600000101010101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>
        <p:scale>
          <a:sx n="100" d="100"/>
          <a:sy n="100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5.png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image" Target="../media/image63.png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66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08715776"/>
        <c:axId val="190554112"/>
      </c:barChart>
      <c:catAx>
        <c:axId val="208715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54112"/>
        <c:crosses val="autoZero"/>
        <c:auto val="1"/>
        <c:lblAlgn val="ctr"/>
        <c:lblOffset val="0"/>
        <c:noMultiLvlLbl val="0"/>
      </c:catAx>
      <c:valAx>
        <c:axId val="190554112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0871577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kumimoji="0"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피 함수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피 함수란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피 </a:t>
            </a:r>
            <a:r>
              <a:rPr lang="ko-KR" altLang="en-US" sz="28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</a:t>
            </a:r>
            <a:r>
              <a:rPr lang="ko-KR" altLang="en-US" sz="2800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성질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피 함수란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l-GR" altLang="ko-KR" sz="2800" dirty="0">
                <a:solidFill>
                  <a:schemeClr val="bg1"/>
                </a:solidFill>
                <a:ea typeface="맑은 고딕" panose="020B0503020000020004" pitchFamily="50" charset="-127"/>
              </a:rPr>
              <a:t>ϕ(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2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표기</a:t>
            </a:r>
            <a:endParaRPr lang="en-US" altLang="ko-KR" sz="28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정수 중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서로소인 개수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피 함수의 성질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51" y="1484784"/>
                <a:ext cx="8066285" cy="4996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 GCD(</a:t>
                </a:r>
                <a:r>
                  <a:rPr lang="en-US" altLang="ko-KR" sz="2600" dirty="0" err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m,n</a:t>
                </a: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)=1</a:t>
                </a:r>
                <a:r>
                  <a:rPr lang="ko-KR" altLang="en-US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</a:t>
                </a:r>
                <a:r>
                  <a:rPr lang="en-US" altLang="ko-KR" sz="2600" dirty="0" err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m,n</a:t>
                </a:r>
                <a:r>
                  <a:rPr lang="ko-KR" altLang="en-US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대하여 </a:t>
                </a:r>
                <a:r>
                  <a:rPr lang="el-GR" altLang="ko-KR" sz="2600" dirty="0" smtClean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ϕ(</a:t>
                </a:r>
                <a:r>
                  <a:rPr lang="en-US" altLang="ko-KR" sz="26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</a:t>
                </a:r>
                <a:r>
                  <a:rPr lang="en-US" altLang="ko-KR" sz="2600" dirty="0" err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)=</a:t>
                </a:r>
                <a:r>
                  <a:rPr lang="el-GR" altLang="ko-KR" sz="2600" dirty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 </a:t>
                </a:r>
                <a:r>
                  <a:rPr lang="el-GR" altLang="ko-KR" sz="2600" dirty="0" smtClean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ϕ(</a:t>
                </a: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m)</a:t>
                </a:r>
                <a:r>
                  <a:rPr lang="el-GR" altLang="ko-KR" sz="2600" dirty="0" smtClean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ϕ(</a:t>
                </a:r>
                <a:r>
                  <a:rPr lang="en-US" altLang="ko-KR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514350" indent="-514350">
                  <a:buSzPct val="80000"/>
                  <a:buBlip>
                    <a:blip r:embed="rId3"/>
                  </a:buBlip>
                  <a:defRPr/>
                </a:pPr>
                <a:endParaRPr lang="en-US" altLang="ko-KR" sz="2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14350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600" dirty="0">
                        <a:solidFill>
                          <a:schemeClr val="bg1"/>
                        </a:solidFill>
                        <a:ea typeface="맑은 고딕" panose="020B0503020000020004" pitchFamily="50" charset="-127"/>
                      </a:rPr>
                      <m:t>ϕ</m:t>
                    </m:r>
                    <m:sSup>
                      <m:sSupPr>
                        <m:ctrlPr>
                          <a:rPr lang="en-US" altLang="ko-KR" sz="2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2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sz="2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𝑞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600" b="0" i="0" dirty="0" smtClean="0">
                        <a:solidFill>
                          <a:schemeClr val="bg1"/>
                        </a:solidFill>
                        <a:latin typeface="Cambria Math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𝑞</m:t>
                        </m:r>
                        <m:r>
                          <a:rPr lang="en-US" altLang="ko-KR" sz="2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p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600" b="0" i="0" dirty="0" smtClean="0">
                        <a:solidFill>
                          <a:schemeClr val="bg1"/>
                        </a:solidFill>
                        <a:latin typeface="Cambria Math"/>
                        <a:ea typeface="맑은 고딕" panose="020B0503020000020004" pitchFamily="50" charset="-127"/>
                      </a:rPr>
                      <m:t>1−</m:t>
                    </m:r>
                    <m:f>
                      <m:fPr>
                        <m:ctrlPr>
                          <a:rPr lang="en-US" altLang="ko-KR" sz="26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514350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>
                        <a:solidFill>
                          <a:schemeClr val="bg1"/>
                        </a:solidFill>
                        <a:latin typeface="Cambria Math"/>
                        <a:ea typeface="맑은 고딕" panose="020B0503020000020004" pitchFamily="50" charset="-127"/>
                      </a:rPr>
                      <m:t>n</m:t>
                    </m:r>
                    <m:r>
                      <a:rPr lang="en-US" altLang="ko-KR" sz="2600">
                        <a:solidFill>
                          <a:schemeClr val="bg1"/>
                        </a:solidFill>
                        <a:latin typeface="Cambria Math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US" altLang="ko-KR" sz="2600" i="1">
                        <a:solidFill>
                          <a:schemeClr val="bg1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…</m:t>
                    </m:r>
                    <m:sSubSup>
                      <m:sSubSupPr>
                        <m:ctrlP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600" i="1">
                                <a:solidFill>
                                  <a:schemeClr val="bg1"/>
                                </a:solidFill>
                                <a:latin typeface="Cambria Math"/>
                                <a:ea typeface="맑은 고딕" panose="020B0503020000020004" pitchFamily="50" charset="-127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ko-KR" altLang="en-US" sz="2600" i="1" dirty="0">
                    <a:solidFill>
                      <a:schemeClr val="bg1"/>
                    </a:solidFill>
                    <a:latin typeface="Cambria Math"/>
                    <a:ea typeface="맑은 고딕" panose="020B0503020000020004" pitchFamily="50" charset="-127"/>
                  </a:rPr>
                  <a:t>이면</a:t>
                </a:r>
                <a:endParaRPr lang="en-US" altLang="ko-KR" sz="2600" i="1" dirty="0">
                  <a:solidFill>
                    <a:schemeClr val="bg1"/>
                  </a:solidFill>
                  <a:latin typeface="Cambria Math"/>
                  <a:ea typeface="맑은 고딕" panose="020B0503020000020004" pitchFamily="50" charset="-127"/>
                </a:endParaRPr>
              </a:p>
              <a:p>
                <a:pP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600" dirty="0">
                          <a:solidFill>
                            <a:schemeClr val="bg1"/>
                          </a:solidFill>
                          <a:ea typeface="맑은 고딕" panose="020B0503020000020004" pitchFamily="50" charset="-127"/>
                        </a:rPr>
                        <m:t>ϕ</m:t>
                      </m:r>
                      <m:r>
                        <a:rPr lang="en-US" altLang="ko-KR" sz="2600" i="1" dirty="0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2600" i="1" dirty="0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𝑛</m:t>
                      </m:r>
                      <m:r>
                        <a:rPr lang="en-US" altLang="ko-KR" sz="2600" i="1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600" dirty="0">
                              <a:solidFill>
                                <a:schemeClr val="bg1"/>
                              </a:solidFill>
                              <a:ea typeface="맑은 고딕" panose="020B0503020000020004" pitchFamily="50" charset="-127"/>
                            </a:rPr>
                            <m:t>ϕ</m:t>
                          </m:r>
                          <m: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(</m:t>
                          </m:r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sz="2600" i="1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)</m:t>
                      </m:r>
                      <m:sSubSup>
                        <m:sSubSupPr>
                          <m:ctrlP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600" dirty="0">
                              <a:solidFill>
                                <a:schemeClr val="bg1"/>
                              </a:solidFill>
                              <a:ea typeface="맑은 고딕" panose="020B0503020000020004" pitchFamily="50" charset="-127"/>
                            </a:rPr>
                            <m:t>ϕ</m:t>
                          </m:r>
                          <m: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(</m:t>
                          </m:r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ko-KR" sz="2600" i="1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)</m:t>
                      </m:r>
                      <m:sSubSup>
                        <m:sSubSupPr>
                          <m:ctrlP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600" dirty="0">
                              <a:solidFill>
                                <a:schemeClr val="bg1"/>
                              </a:solidFill>
                              <a:ea typeface="맑은 고딕" panose="020B0503020000020004" pitchFamily="50" charset="-127"/>
                            </a:rPr>
                            <m:t>ϕ</m:t>
                          </m:r>
                          <m: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(</m:t>
                          </m:r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ko-KR" sz="2600" i="1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)…</m:t>
                      </m:r>
                      <m:sSubSup>
                        <m:sSubSupPr>
                          <m:ctrlP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600" dirty="0">
                              <a:solidFill>
                                <a:schemeClr val="bg1"/>
                              </a:solidFill>
                              <a:ea typeface="맑은 고딕" panose="020B0503020000020004" pitchFamily="50" charset="-127"/>
                            </a:rPr>
                            <m:t>ϕ</m:t>
                          </m:r>
                          <m: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(</m:t>
                          </m:r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  <m:r>
                        <a:rPr lang="en-US" altLang="ko-KR" sz="2600" i="1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=</m:t>
                      </m:r>
                      <m:r>
                        <a:rPr lang="en-US" altLang="ko-KR" sz="2600" i="1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𝑛</m:t>
                      </m:r>
                      <m:d>
                        <m:dPr>
                          <m:ctrlPr>
                            <a:rPr lang="en-US" altLang="ko-KR" sz="26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2600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2600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2600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2600" i="1" dirty="0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…</m:t>
                      </m:r>
                      <m:r>
                        <a:rPr lang="en-US" altLang="ko-KR" sz="2600" i="1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2600" dirty="0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1−</m:t>
                      </m:r>
                      <m:f>
                        <m:fPr>
                          <m:ctrlP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fPr>
                        <m:num>
                          <m:r>
                            <a:rPr lang="en-US" altLang="ko-KR" sz="2600" i="1" dirty="0">
                              <a:solidFill>
                                <a:schemeClr val="bg1"/>
                              </a:solidFill>
                              <a:latin typeface="Cambria Math"/>
                              <a:ea typeface="맑은 고딕" panose="020B0503020000020004" pitchFamily="50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sz="2600" i="1" dirty="0">
                          <a:solidFill>
                            <a:schemeClr val="bg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2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14350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 </a:t>
                </a:r>
                <a:r>
                  <a:rPr lang="ko-KR" altLang="en-US" sz="2600" dirty="0" err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오일러의</a:t>
                </a:r>
                <a:r>
                  <a:rPr lang="ko-KR" altLang="en-US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정리</a:t>
                </a:r>
                <a:endParaRPr lang="en-US" altLang="ko-KR" sz="2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buSzPct val="80000"/>
                  <a:defRPr/>
                </a:pPr>
                <a:r>
                  <a:rPr lang="en-US" altLang="ko-KR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6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𝑎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ko-KR" sz="2600" dirty="0">
                            <a:solidFill>
                              <a:schemeClr val="bg1"/>
                            </a:solidFill>
                            <a:ea typeface="맑은 고딕" panose="020B0503020000020004" pitchFamily="50" charset="-127"/>
                          </a:rPr>
                          <m:t>ϕ</m:t>
                        </m:r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2600" i="1" dirty="0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𝑛</m:t>
                        </m:r>
                        <m:r>
                          <a:rPr lang="en-US" altLang="ko-KR" sz="2600" i="1">
                            <a:solidFill>
                              <a:schemeClr val="bg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26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ko-KR" sz="2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1(</m:t>
                    </m:r>
                    <m:r>
                      <a:rPr lang="en-US" altLang="ko-KR" sz="2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ko-KR" sz="2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2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2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buSzPct val="80000"/>
                  <a:defRPr/>
                </a:pPr>
                <a:endParaRPr lang="en-US" altLang="ko-KR" sz="2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buSzPct val="80000"/>
                  <a:defRPr/>
                </a:pPr>
                <a:endParaRPr lang="en-US" altLang="ko-KR" sz="2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1484784"/>
                <a:ext cx="8066285" cy="4996817"/>
              </a:xfrm>
              <a:prstGeom prst="rect">
                <a:avLst/>
              </a:prstGeom>
              <a:blipFill rotWithShape="1">
                <a:blip r:embed="rId4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262</Words>
  <Application>Microsoft Office PowerPoint</Application>
  <PresentationFormat>화면 슬라이드 쇼(4:3)</PresentationFormat>
  <Paragraphs>37</Paragraphs>
  <Slides>13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맑은 고딕</vt:lpstr>
      <vt:lpstr>나눔고딕</vt:lpstr>
      <vt:lpstr>Cambria Math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17</cp:revision>
  <dcterms:created xsi:type="dcterms:W3CDTF">2011-09-01T09:12:42Z</dcterms:created>
  <dcterms:modified xsi:type="dcterms:W3CDTF">2020-07-29T07:01:26Z</dcterms:modified>
</cp:coreProperties>
</file>