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75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4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6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03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2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4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99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33B3-BE11-40B4-A30E-4CB045C1618F}" type="datetimeFigureOut">
              <a:rPr kumimoji="1" lang="ja-JP" altLang="en-US" smtClean="0"/>
              <a:t>2023/2/20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0861-62B1-48AF-A549-416650F14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58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5864" y="246888"/>
            <a:ext cx="11387328" cy="11155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accent1"/>
                </a:solidFill>
              </a:rPr>
              <a:t>コンテンツ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2336" y="3415204"/>
            <a:ext cx="2616672" cy="1236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accent1"/>
                </a:solidFill>
              </a:rPr>
              <a:t>アーカイブ</a:t>
            </a:r>
            <a:r>
              <a:rPr kumimoji="1" lang="en-US" altLang="ja-JP" sz="1200" b="1" dirty="0" smtClean="0">
                <a:solidFill>
                  <a:schemeClr val="accent1"/>
                </a:solidFill>
              </a:rPr>
              <a:t>/</a:t>
            </a:r>
            <a:r>
              <a:rPr kumimoji="1" lang="ja-JP" altLang="en-US" sz="1200" b="1" dirty="0" smtClean="0">
                <a:solidFill>
                  <a:schemeClr val="accent1"/>
                </a:solidFill>
              </a:rPr>
              <a:t>ストレージ</a:t>
            </a:r>
            <a:r>
              <a:rPr kumimoji="1" lang="en-US" altLang="ja-JP" sz="1200" b="1" dirty="0" smtClean="0">
                <a:solidFill>
                  <a:schemeClr val="accent1"/>
                </a:solidFill>
              </a:rPr>
              <a:t>/</a:t>
            </a:r>
            <a:r>
              <a:rPr lang="ja-JP" altLang="en-US" sz="1200" b="1" dirty="0" smtClean="0">
                <a:solidFill>
                  <a:schemeClr val="accent1"/>
                </a:solidFill>
              </a:rPr>
              <a:t>書架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/</a:t>
            </a:r>
            <a:r>
              <a:rPr lang="ja-JP" altLang="en-US" sz="1200" b="1" dirty="0" smtClean="0">
                <a:solidFill>
                  <a:schemeClr val="accent1"/>
                </a:solidFill>
              </a:rPr>
              <a:t>書庫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12336" y="4992624"/>
            <a:ext cx="1252113" cy="7887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 smtClean="0">
                <a:solidFill>
                  <a:schemeClr val="accent1"/>
                </a:solidFill>
              </a:rPr>
              <a:t>受入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/</a:t>
            </a:r>
            <a:r>
              <a:rPr lang="ja-JP" altLang="en-US" sz="1200" b="1" dirty="0" smtClean="0">
                <a:solidFill>
                  <a:schemeClr val="accent1"/>
                </a:solidFill>
              </a:rPr>
              <a:t>購入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/</a:t>
            </a:r>
            <a:r>
              <a:rPr lang="ja-JP" altLang="en-US" sz="1200" b="1" dirty="0" smtClean="0">
                <a:solidFill>
                  <a:schemeClr val="accent1"/>
                </a:solidFill>
              </a:rPr>
              <a:t>契約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37780" y="4651244"/>
            <a:ext cx="1188000" cy="11404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 smtClean="0">
                <a:solidFill>
                  <a:schemeClr val="accent1"/>
                </a:solidFill>
              </a:rPr>
              <a:t>アクセス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/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75860" y="2500402"/>
            <a:ext cx="9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/>
              <a:t>ライセンスデータ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95116" y="531858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図書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雑誌</a:t>
            </a:r>
            <a:endParaRPr lang="ja-JP" altLang="en-US" sz="1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65084" y="531858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画像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音声</a:t>
            </a:r>
            <a:endParaRPr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5148" y="531858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論文</a:t>
            </a:r>
            <a:endParaRPr lang="ja-JP" altLang="en-US" sz="1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55180" y="531858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研究</a:t>
            </a:r>
            <a:r>
              <a:rPr lang="ja-JP" altLang="en-US" sz="1000" dirty="0" smtClean="0"/>
              <a:t>データ</a:t>
            </a:r>
            <a:endParaRPr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5864" y="3364992"/>
            <a:ext cx="1188000" cy="2142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 smtClean="0">
                <a:solidFill>
                  <a:schemeClr val="accent1"/>
                </a:solidFill>
              </a:rPr>
              <a:t>publish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837780" y="3364992"/>
            <a:ext cx="1188000" cy="10316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>
                <a:solidFill>
                  <a:schemeClr val="accent1"/>
                </a:solidFill>
              </a:rPr>
              <a:t>認証</a:t>
            </a:r>
            <a:r>
              <a:rPr lang="en-US" altLang="ja-JP" sz="1200" b="1" dirty="0">
                <a:solidFill>
                  <a:schemeClr val="accent1"/>
                </a:solidFill>
              </a:rPr>
              <a:t>/</a:t>
            </a:r>
            <a:r>
              <a:rPr lang="ja-JP" altLang="en-US" sz="1200" b="1" dirty="0">
                <a:solidFill>
                  <a:schemeClr val="accent1"/>
                </a:solidFill>
              </a:rPr>
              <a:t>認可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724168" y="3921940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ユーザー</a:t>
            </a:r>
            <a:r>
              <a:rPr lang="en-US" altLang="ja-JP" sz="1000" dirty="0" smtClean="0"/>
              <a:t>ID</a:t>
            </a:r>
            <a:endParaRPr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81780" y="4998455"/>
            <a:ext cx="90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直接アクセス</a:t>
            </a:r>
            <a:endParaRPr lang="ja-JP" altLang="en-US" sz="1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497272" y="2613992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検索</a:t>
            </a:r>
            <a:endParaRPr lang="ja-JP" altLang="en-US" sz="1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81780" y="3629282"/>
            <a:ext cx="90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利用（アクセス）可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10631717" y="3335001"/>
            <a:ext cx="1188000" cy="32552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 smtClean="0">
                <a:solidFill>
                  <a:schemeClr val="accent1"/>
                </a:solidFill>
              </a:rPr>
              <a:t>ユーザー管理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346333" y="1498221"/>
            <a:ext cx="963001" cy="13317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accent1"/>
                </a:solidFill>
              </a:rPr>
              <a:t>書誌（メタデータ）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147304" y="1488798"/>
            <a:ext cx="3675888" cy="5759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accent1"/>
                </a:solidFill>
              </a:rPr>
              <a:t>検索用インデクス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" name="カギ線コネクタ 2"/>
          <p:cNvCxnSpPr>
            <a:stCxn id="25" idx="0"/>
            <a:endCxn id="23" idx="2"/>
          </p:cNvCxnSpPr>
          <p:nvPr/>
        </p:nvCxnSpPr>
        <p:spPr>
          <a:xfrm rot="16200000" flipV="1">
            <a:off x="10349101" y="2458384"/>
            <a:ext cx="474788" cy="12784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23" idx="0"/>
            <a:endCxn id="28" idx="3"/>
          </p:cNvCxnSpPr>
          <p:nvPr/>
        </p:nvCxnSpPr>
        <p:spPr>
          <a:xfrm rot="5400000" flipH="1" flipV="1">
            <a:off x="10466616" y="1257416"/>
            <a:ext cx="837233" cy="1875920"/>
          </a:xfrm>
          <a:prstGeom prst="bentConnector4">
            <a:avLst>
              <a:gd name="adj1" fmla="val 32803"/>
              <a:gd name="adj2" fmla="val 112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594650" y="2307936"/>
            <a:ext cx="4780524" cy="5759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accent1"/>
                </a:solidFill>
              </a:rPr>
              <a:t>所在データ（ナレッジベース）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cxnSp>
        <p:nvCxnSpPr>
          <p:cNvPr id="37" name="カギ線コネクタ 36"/>
          <p:cNvCxnSpPr>
            <a:stCxn id="28" idx="2"/>
            <a:endCxn id="35" idx="0"/>
          </p:cNvCxnSpPr>
          <p:nvPr/>
        </p:nvCxnSpPr>
        <p:spPr>
          <a:xfrm rot="5400000">
            <a:off x="7863472" y="186159"/>
            <a:ext cx="243217" cy="40003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20" idx="1"/>
            <a:endCxn id="24" idx="3"/>
          </p:cNvCxnSpPr>
          <p:nvPr/>
        </p:nvCxnSpPr>
        <p:spPr>
          <a:xfrm rot="10800000">
            <a:off x="8881780" y="3829337"/>
            <a:ext cx="1842388" cy="215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2" idx="3"/>
            <a:endCxn id="24" idx="0"/>
          </p:cNvCxnSpPr>
          <p:nvPr/>
        </p:nvCxnSpPr>
        <p:spPr>
          <a:xfrm>
            <a:off x="8075860" y="2644402"/>
            <a:ext cx="355920" cy="9848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4" idx="2"/>
            <a:endCxn id="21" idx="3"/>
          </p:cNvCxnSpPr>
          <p:nvPr/>
        </p:nvCxnSpPr>
        <p:spPr>
          <a:xfrm rot="16200000" flipH="1">
            <a:off x="8072221" y="4388951"/>
            <a:ext cx="1169118" cy="450000"/>
          </a:xfrm>
          <a:prstGeom prst="bentConnector4">
            <a:avLst>
              <a:gd name="adj1" fmla="val 41444"/>
              <a:gd name="adj2" fmla="val 1508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981780" y="5480136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料金決裁</a:t>
            </a:r>
            <a:endParaRPr lang="ja-JP" altLang="en-US" sz="1000" dirty="0"/>
          </a:p>
        </p:txBody>
      </p:sp>
      <p:sp>
        <p:nvSpPr>
          <p:cNvPr id="56" name="正方形/長方形 55"/>
          <p:cNvSpPr/>
          <p:nvPr/>
        </p:nvSpPr>
        <p:spPr>
          <a:xfrm>
            <a:off x="6424780" y="3364993"/>
            <a:ext cx="1188000" cy="19489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 smtClean="0">
                <a:solidFill>
                  <a:schemeClr val="accent1"/>
                </a:solidFill>
              </a:rPr>
              <a:t>物流制御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7" name="カギ線コネクタ 56"/>
          <p:cNvCxnSpPr>
            <a:stCxn id="24" idx="2"/>
            <a:endCxn id="55" idx="3"/>
          </p:cNvCxnSpPr>
          <p:nvPr/>
        </p:nvCxnSpPr>
        <p:spPr>
          <a:xfrm rot="16200000" flipH="1">
            <a:off x="7869853" y="4591319"/>
            <a:ext cx="1573855" cy="450000"/>
          </a:xfrm>
          <a:prstGeom prst="bentConnector4">
            <a:avLst>
              <a:gd name="adj1" fmla="val 31241"/>
              <a:gd name="adj2" fmla="val 1508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6568780" y="4115425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配送</a:t>
            </a:r>
            <a:endParaRPr lang="ja-JP" altLang="en-US" sz="1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568780" y="4642726"/>
            <a:ext cx="90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ダウンロード</a:t>
            </a:r>
            <a:endParaRPr lang="ja-JP" altLang="en-US" sz="1000" dirty="0"/>
          </a:p>
        </p:txBody>
      </p:sp>
      <p:cxnSp>
        <p:nvCxnSpPr>
          <p:cNvPr id="65" name="カギ線コネクタ 64"/>
          <p:cNvCxnSpPr>
            <a:stCxn id="82" idx="2"/>
            <a:endCxn id="21" idx="1"/>
          </p:cNvCxnSpPr>
          <p:nvPr/>
        </p:nvCxnSpPr>
        <p:spPr>
          <a:xfrm rot="16200000" flipH="1">
            <a:off x="5626996" y="2843725"/>
            <a:ext cx="2387729" cy="23218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82" idx="2"/>
            <a:endCxn id="63" idx="1"/>
          </p:cNvCxnSpPr>
          <p:nvPr/>
        </p:nvCxnSpPr>
        <p:spPr>
          <a:xfrm rot="16200000" flipH="1">
            <a:off x="5400483" y="3070238"/>
            <a:ext cx="1427755" cy="9088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82" idx="2"/>
            <a:endCxn id="64" idx="1"/>
          </p:cNvCxnSpPr>
          <p:nvPr/>
        </p:nvCxnSpPr>
        <p:spPr>
          <a:xfrm rot="16200000" flipH="1">
            <a:off x="5098360" y="3372361"/>
            <a:ext cx="2032000" cy="9088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717710" y="2514526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00" dirty="0" smtClean="0"/>
              <a:t>DOI</a:t>
            </a:r>
            <a:endParaRPr lang="ja-JP" altLang="en-US" sz="1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554562" y="2509546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/>
              <a:t>所蔵</a:t>
            </a:r>
            <a:r>
              <a:rPr lang="en-US" altLang="ja-JP" sz="1000" dirty="0" smtClean="0"/>
              <a:t>ID</a:t>
            </a:r>
            <a:endParaRPr lang="ja-JP" altLang="en-US" sz="1000" dirty="0"/>
          </a:p>
        </p:txBody>
      </p:sp>
      <p:cxnSp>
        <p:nvCxnSpPr>
          <p:cNvPr id="79" name="カギ線コネクタ 78"/>
          <p:cNvCxnSpPr>
            <a:stCxn id="82" idx="1"/>
            <a:endCxn id="4" idx="2"/>
          </p:cNvCxnSpPr>
          <p:nvPr/>
        </p:nvCxnSpPr>
        <p:spPr>
          <a:xfrm rot="10800000" flipH="1">
            <a:off x="4464808" y="1362457"/>
            <a:ext cx="1664719" cy="1281947"/>
          </a:xfrm>
          <a:prstGeom prst="bentConnector4">
            <a:avLst>
              <a:gd name="adj1" fmla="val -13732"/>
              <a:gd name="adj2" fmla="val 564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464809" y="2478024"/>
            <a:ext cx="2390262" cy="332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カギ線コネクタ 86"/>
          <p:cNvCxnSpPr>
            <a:stCxn id="27" idx="3"/>
            <a:endCxn id="28" idx="1"/>
          </p:cNvCxnSpPr>
          <p:nvPr/>
        </p:nvCxnSpPr>
        <p:spPr>
          <a:xfrm flipV="1">
            <a:off x="2309334" y="1776759"/>
            <a:ext cx="5837970" cy="387342"/>
          </a:xfrm>
          <a:prstGeom prst="bentConnector3">
            <a:avLst>
              <a:gd name="adj1" fmla="val 23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" idx="2"/>
            <a:endCxn id="27" idx="0"/>
          </p:cNvCxnSpPr>
          <p:nvPr/>
        </p:nvCxnSpPr>
        <p:spPr>
          <a:xfrm rot="5400000">
            <a:off x="3910799" y="-720509"/>
            <a:ext cx="135765" cy="4301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endCxn id="99" idx="1"/>
          </p:cNvCxnSpPr>
          <p:nvPr/>
        </p:nvCxnSpPr>
        <p:spPr>
          <a:xfrm rot="5400000">
            <a:off x="-357107" y="2330267"/>
            <a:ext cx="2433485" cy="559542"/>
          </a:xfrm>
          <a:prstGeom prst="bentConnector4">
            <a:avLst>
              <a:gd name="adj1" fmla="val 45890"/>
              <a:gd name="adj2" fmla="val 1408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579864" y="3626726"/>
            <a:ext cx="90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アクセス可能化</a:t>
            </a:r>
            <a:endParaRPr lang="ja-JP" altLang="en-US" sz="1000" dirty="0"/>
          </a:p>
        </p:txBody>
      </p:sp>
      <p:cxnSp>
        <p:nvCxnSpPr>
          <p:cNvPr id="102" name="カギ線コネクタ 101"/>
          <p:cNvCxnSpPr>
            <a:stCxn id="99" idx="3"/>
            <a:endCxn id="27" idx="2"/>
          </p:cNvCxnSpPr>
          <p:nvPr/>
        </p:nvCxnSpPr>
        <p:spPr>
          <a:xfrm flipV="1">
            <a:off x="1479864" y="2829980"/>
            <a:ext cx="347970" cy="9968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99" idx="3"/>
            <a:endCxn id="35" idx="1"/>
          </p:cNvCxnSpPr>
          <p:nvPr/>
        </p:nvCxnSpPr>
        <p:spPr>
          <a:xfrm flipV="1">
            <a:off x="1479864" y="2595897"/>
            <a:ext cx="2114786" cy="1230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9" idx="3"/>
            <a:endCxn id="6" idx="1"/>
          </p:cNvCxnSpPr>
          <p:nvPr/>
        </p:nvCxnSpPr>
        <p:spPr>
          <a:xfrm>
            <a:off x="1479864" y="3826781"/>
            <a:ext cx="1332472" cy="15601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カギ線コネクタ 114"/>
          <p:cNvCxnSpPr>
            <a:stCxn id="6" idx="0"/>
            <a:endCxn id="5" idx="2"/>
          </p:cNvCxnSpPr>
          <p:nvPr/>
        </p:nvCxnSpPr>
        <p:spPr>
          <a:xfrm rot="5400000" flipH="1" flipV="1">
            <a:off x="3608842" y="4480795"/>
            <a:ext cx="341380" cy="6822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2919650" y="3757696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公開用</a:t>
            </a:r>
            <a:endParaRPr lang="ja-JP" altLang="en-US" sz="1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929162" y="4168161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長期保存用</a:t>
            </a:r>
            <a:endParaRPr lang="ja-JP" altLang="en-US" sz="10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445604" y="6137412"/>
            <a:ext cx="11065676" cy="3857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accent1"/>
                </a:solidFill>
              </a:rPr>
              <a:t>研究者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1" name="カギ線コネクタ 130"/>
          <p:cNvCxnSpPr>
            <a:endCxn id="4" idx="1"/>
          </p:cNvCxnSpPr>
          <p:nvPr/>
        </p:nvCxnSpPr>
        <p:spPr>
          <a:xfrm rot="16200000" flipV="1">
            <a:off x="-1679203" y="2919739"/>
            <a:ext cx="5332740" cy="1102606"/>
          </a:xfrm>
          <a:prstGeom prst="bentConnector4">
            <a:avLst>
              <a:gd name="adj1" fmla="val 7809"/>
              <a:gd name="adj2" fmla="val 1207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35"/>
          <p:cNvCxnSpPr>
            <a:stCxn id="56" idx="0"/>
            <a:endCxn id="5" idx="3"/>
          </p:cNvCxnSpPr>
          <p:nvPr/>
        </p:nvCxnSpPr>
        <p:spPr>
          <a:xfrm rot="16200000" flipH="1" flipV="1">
            <a:off x="5889778" y="2904222"/>
            <a:ext cx="668231" cy="1589772"/>
          </a:xfrm>
          <a:prstGeom prst="bentConnector4">
            <a:avLst>
              <a:gd name="adj1" fmla="val -34210"/>
              <a:gd name="adj2" fmla="val 686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9487112" y="4575270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入手</a:t>
            </a:r>
            <a:endParaRPr lang="ja-JP" altLang="en-US" sz="1000" dirty="0"/>
          </a:p>
        </p:txBody>
      </p:sp>
      <p:cxnSp>
        <p:nvCxnSpPr>
          <p:cNvPr id="147" name="カギ線コネクタ 146"/>
          <p:cNvCxnSpPr>
            <a:stCxn id="56" idx="2"/>
            <a:endCxn id="146" idx="2"/>
          </p:cNvCxnSpPr>
          <p:nvPr/>
        </p:nvCxnSpPr>
        <p:spPr>
          <a:xfrm rot="5400000" flipH="1" flipV="1">
            <a:off x="8231739" y="3608532"/>
            <a:ext cx="492414" cy="2918332"/>
          </a:xfrm>
          <a:prstGeom prst="bentConnector3">
            <a:avLst>
              <a:gd name="adj1" fmla="val -464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6568780" y="3689729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入館管理</a:t>
            </a:r>
            <a:endParaRPr lang="ja-JP" altLang="en-US" sz="1000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096536" y="3757696"/>
            <a:ext cx="90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 smtClean="0"/>
              <a:t>配架</a:t>
            </a:r>
            <a:endParaRPr lang="ja-JP" altLang="en-US" sz="1000" dirty="0"/>
          </a:p>
        </p:txBody>
      </p:sp>
      <p:cxnSp>
        <p:nvCxnSpPr>
          <p:cNvPr id="154" name="カギ線コネクタ 153"/>
          <p:cNvCxnSpPr>
            <a:stCxn id="5" idx="0"/>
          </p:cNvCxnSpPr>
          <p:nvPr/>
        </p:nvCxnSpPr>
        <p:spPr>
          <a:xfrm rot="5400000" flipH="1" flipV="1">
            <a:off x="4017032" y="2979634"/>
            <a:ext cx="539211" cy="3319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/>
          <p:cNvSpPr/>
          <p:nvPr/>
        </p:nvSpPr>
        <p:spPr>
          <a:xfrm>
            <a:off x="4385602" y="4992624"/>
            <a:ext cx="1011593" cy="7887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 smtClean="0">
                <a:solidFill>
                  <a:schemeClr val="accent1"/>
                </a:solidFill>
              </a:rPr>
              <a:t>アクセス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/</a:t>
            </a:r>
            <a:r>
              <a:rPr lang="ja-JP" altLang="en-US" sz="1200" b="1" dirty="0" smtClean="0">
                <a:solidFill>
                  <a:schemeClr val="accent1"/>
                </a:solidFill>
              </a:rPr>
              <a:t>利用分析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cxnSp>
        <p:nvCxnSpPr>
          <p:cNvPr id="168" name="カギ線コネクタ 167"/>
          <p:cNvCxnSpPr>
            <a:stCxn id="9" idx="2"/>
            <a:endCxn id="162" idx="3"/>
          </p:cNvCxnSpPr>
          <p:nvPr/>
        </p:nvCxnSpPr>
        <p:spPr>
          <a:xfrm rot="5400000" flipH="1">
            <a:off x="6712141" y="4072034"/>
            <a:ext cx="404693" cy="3034585"/>
          </a:xfrm>
          <a:prstGeom prst="bentConnector4">
            <a:avLst>
              <a:gd name="adj1" fmla="val -16318"/>
              <a:gd name="adj2" fmla="val 594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カギ線コネクタ 176"/>
          <p:cNvCxnSpPr>
            <a:stCxn id="162" idx="1"/>
            <a:endCxn id="6" idx="3"/>
          </p:cNvCxnSpPr>
          <p:nvPr/>
        </p:nvCxnSpPr>
        <p:spPr>
          <a:xfrm rot="10800000">
            <a:off x="4064450" y="5386979"/>
            <a:ext cx="3211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7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65838" y="1842530"/>
            <a:ext cx="461665" cy="186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ja-JP" altLang="en-US" dirty="0"/>
              <a:t>フロントエンド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5839" y="4074652"/>
            <a:ext cx="461665" cy="204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ja-JP" altLang="en-US" dirty="0"/>
              <a:t>バックエンド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00656" y="1207008"/>
            <a:ext cx="27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学生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98451" y="1203213"/>
            <a:ext cx="27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研究者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96246" y="1207008"/>
            <a:ext cx="27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その他ユーザ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97950" y="2591444"/>
            <a:ext cx="23521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/>
            <a:r>
              <a:rPr lang="ja-JP" altLang="en-US" dirty="0"/>
              <a:t>ラーニング</a:t>
            </a:r>
            <a:r>
              <a:rPr lang="ja-JP" altLang="en-US" sz="1000" dirty="0"/>
              <a:t>（リサーチ</a:t>
            </a:r>
            <a:r>
              <a:rPr lang="en-US" altLang="ja-JP" sz="1000" dirty="0"/>
              <a:t>/</a:t>
            </a:r>
            <a:r>
              <a:rPr lang="ja-JP" altLang="en-US" sz="1000" dirty="0"/>
              <a:t>イノベーション）</a:t>
            </a:r>
            <a:r>
              <a:rPr lang="ja-JP" altLang="en-US" dirty="0"/>
              <a:t>コモンズ、閲覧席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00656" y="4443984"/>
            <a:ext cx="4005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メタデータ（書誌）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00655" y="3339354"/>
            <a:ext cx="5797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インデックス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00656" y="4813316"/>
            <a:ext cx="8149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アーカイブ</a:t>
            </a:r>
            <a:r>
              <a:rPr lang="en-US" altLang="ja-JP" dirty="0"/>
              <a:t>/</a:t>
            </a:r>
            <a:r>
              <a:rPr lang="ja-JP" altLang="en-US" dirty="0"/>
              <a:t>ストレージ</a:t>
            </a:r>
            <a:r>
              <a:rPr lang="en-US" altLang="ja-JP" dirty="0"/>
              <a:t>/</a:t>
            </a:r>
            <a:r>
              <a:rPr lang="ja-JP" altLang="en-US" dirty="0"/>
              <a:t>書架</a:t>
            </a:r>
            <a:r>
              <a:rPr lang="en-US" altLang="ja-JP" dirty="0"/>
              <a:t>/</a:t>
            </a:r>
            <a:r>
              <a:rPr lang="ja-JP" altLang="en-US" dirty="0"/>
              <a:t>書庫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05728" y="4443984"/>
            <a:ext cx="2041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ライセンスデータ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00657" y="6357080"/>
            <a:ext cx="26977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研究者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98452" y="6357080"/>
            <a:ext cx="26977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その他クリエイター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614" y="5377410"/>
            <a:ext cx="7326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publish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46936" y="4443984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所蔵データ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619743" y="5750742"/>
            <a:ext cx="173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図書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00655" y="5750742"/>
            <a:ext cx="4333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データ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4339" y="5750742"/>
            <a:ext cx="2085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論文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96246" y="6368786"/>
            <a:ext cx="2753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０次資料</a:t>
            </a:r>
            <a:r>
              <a:rPr lang="en-US" altLang="ja-JP" dirty="0"/>
              <a:t>/</a:t>
            </a:r>
            <a:r>
              <a:rPr lang="ja-JP" altLang="en-US" dirty="0"/>
              <a:t>一次資料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00655" y="2971052"/>
            <a:ext cx="4361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検索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00655" y="2601720"/>
            <a:ext cx="4361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ユーザーインターフェース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00655" y="2226508"/>
            <a:ext cx="814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利用支援</a:t>
            </a:r>
            <a:r>
              <a:rPr lang="en-US" altLang="ja-JP" dirty="0"/>
              <a:t>/</a:t>
            </a:r>
            <a:r>
              <a:rPr lang="ja-JP" altLang="en-US" dirty="0"/>
              <a:t>学習・研究支援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0655" y="4074652"/>
            <a:ext cx="8149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メタデータ流通</a:t>
            </a:r>
            <a:r>
              <a:rPr lang="en-US" altLang="ja-JP" dirty="0"/>
              <a:t>/</a:t>
            </a:r>
            <a:r>
              <a:rPr lang="ja-JP" altLang="en-US" dirty="0"/>
              <a:t>相互運用</a:t>
            </a:r>
            <a:r>
              <a:rPr lang="en-US" altLang="ja-JP" dirty="0"/>
              <a:t>/</a:t>
            </a:r>
            <a:r>
              <a:rPr lang="ja-JP" altLang="en-US" dirty="0"/>
              <a:t>相互リンク形成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99304" y="1854236"/>
            <a:ext cx="1508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物流制御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00656" y="1851758"/>
            <a:ext cx="28895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アクセス制御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608063" y="1842530"/>
            <a:ext cx="14630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/>
              <a:t>料金決裁</a:t>
            </a:r>
          </a:p>
        </p:txBody>
      </p:sp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1524000" y="-7572"/>
            <a:ext cx="9144000" cy="1016023"/>
          </a:xfrm>
        </p:spPr>
        <p:txBody>
          <a:bodyPr/>
          <a:lstStyle/>
          <a:p>
            <a:r>
              <a:rPr kumimoji="1" lang="ja-JP" altLang="en-US" dirty="0" smtClean="0"/>
              <a:t>図書館のアーキテクチャ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665838" y="819235"/>
            <a:ext cx="884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これらは、原則すべて、グローバルな</a:t>
            </a:r>
            <a:r>
              <a:rPr lang="en-US" altLang="ja-JP" dirty="0"/>
              <a:t>n</a:t>
            </a:r>
            <a:r>
              <a:rPr lang="ja-JP" altLang="en-US" dirty="0"/>
              <a:t>対</a:t>
            </a:r>
            <a:r>
              <a:rPr lang="en-US" altLang="ja-JP" dirty="0"/>
              <a:t>n</a:t>
            </a:r>
            <a:r>
              <a:rPr lang="ja-JP" altLang="en-US" dirty="0"/>
              <a:t>の図書館間連携によって処理される</a:t>
            </a:r>
          </a:p>
        </p:txBody>
      </p:sp>
    </p:spTree>
    <p:extLst>
      <p:ext uri="{BB962C8B-B14F-4D97-AF65-F5344CB8AC3E}">
        <p14:creationId xmlns:p14="http://schemas.microsoft.com/office/powerpoint/2010/main" val="144004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E00715BD38A534083A8CABBA6AD3441" ma:contentTypeVersion="14" ma:contentTypeDescription="新しいドキュメントを作成します。" ma:contentTypeScope="" ma:versionID="e6c8f40911ca497814b2b1c2148e4adf">
  <xsd:schema xmlns:xsd="http://www.w3.org/2001/XMLSchema" xmlns:xs="http://www.w3.org/2001/XMLSchema" xmlns:p="http://schemas.microsoft.com/office/2006/metadata/properties" xmlns:ns3="ad75b2e1-b3f2-475e-b013-d1c3da34d894" xmlns:ns4="185b4987-4390-4281-b171-f48a4a4accc2" targetNamespace="http://schemas.microsoft.com/office/2006/metadata/properties" ma:root="true" ma:fieldsID="e91d986aaf5a63cd11559126867bb5c0" ns3:_="" ns4:_="">
    <xsd:import namespace="ad75b2e1-b3f2-475e-b013-d1c3da34d894"/>
    <xsd:import namespace="185b4987-4390-4281-b171-f48a4a4acc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5b2e1-b3f2-475e-b013-d1c3da34d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b4987-4390-4281-b171-f48a4a4accc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BE9C4D-7E7F-47B4-BF19-58F069C0CB36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185b4987-4390-4281-b171-f48a4a4accc2"/>
    <ds:schemaRef ds:uri="http://www.w3.org/XML/1998/namespace"/>
    <ds:schemaRef ds:uri="http://schemas.microsoft.com/office/infopath/2007/PartnerControls"/>
    <ds:schemaRef ds:uri="ad75b2e1-b3f2-475e-b013-d1c3da34d89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04160E-9C63-44CD-A281-0F9ED985D1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5b2e1-b3f2-475e-b013-d1c3da34d894"/>
    <ds:schemaRef ds:uri="185b4987-4390-4281-b171-f48a4a4acc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8752EC-C980-4C0B-AC6E-5C7FAF708C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162</Words>
  <Application>Microsoft Office PowerPoint</Application>
  <PresentationFormat>ワイド画面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図書館のアーキテクチャ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亘 小野</dc:creator>
  <cp:lastModifiedBy>小野　亘</cp:lastModifiedBy>
  <cp:revision>16</cp:revision>
  <dcterms:created xsi:type="dcterms:W3CDTF">2023-02-02T05:02:10Z</dcterms:created>
  <dcterms:modified xsi:type="dcterms:W3CDTF">2023-02-20T08:37:37Z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0x0101007E00715BD38A534083A8CABBA6AD3441</vt:lpwstr>
  </property>
</Properties>
</file>