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bold.fntdata"/><Relationship Id="rId21" Type="http://schemas.openxmlformats.org/officeDocument/2006/relationships/slide" Target="slides/slide15.xml"/><Relationship Id="rId43" Type="http://schemas.openxmlformats.org/officeDocument/2006/relationships/font" Target="fonts/Robot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001b228f9_1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001b228f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dbed145cf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dbed145c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bed145c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dbed145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bed145cf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bed145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e3b74bcd0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e3b74bc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dbed145cf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dbed145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e3b74bcd0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e3b74bc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e3b74bcd0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e3b74bc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e3b74bcd0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e3b74b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e5d499206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e5d4992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bed145cf_0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dbed145c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dbed145cf_0_1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dbed145c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dbed145cf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dbed145c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12cab56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112cab5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dbed145cf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dbed145c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dbed145cf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dbed145c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dbed145cf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dbed145c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dbed145cf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dbed145c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dbed145cf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dbed145c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04e882a05_1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04e882a0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dbed145cf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dbed145c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8118108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81181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dbed145cf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dbed145c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115c87fb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115c87f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e5c2a445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e5c2a4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e5d499206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e5d4992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e81181081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e811810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ff4ecc01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ff4ecc0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eb76f1cc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eb76f1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bed145cf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bed145c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bed145cf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dbed145c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dbed145cf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dbed145c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bed145cf_0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dbed145c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e3b74bcd0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e3b74bc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e3b74bcd0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e3b74bc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8" name="Google Shape;8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8" name="Google Shape;9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7" name="Google Shape;10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Introduction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Google Shape;13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49" name="Google Shape;14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Introduction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Wx7RCJvoCMc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lifove.github.io" TargetMode="External"/><Relationship Id="rId4" Type="http://schemas.openxmlformats.org/officeDocument/2006/relationships/hyperlink" Target="mailto:jcnam@handong.edu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csee.handong.edu/wp-content/uploads/2018/02/HGU-CSEE-Standard_English_v0.2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plai.or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racket-lang.org/" TargetMode="External"/><Relationship Id="rId4" Type="http://schemas.openxmlformats.org/officeDocument/2006/relationships/hyperlink" Target="https://htdp.org/2018-01-06/Book/part_prologue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google.com/document/d/16ayoIl7A_VnjhtWuwSwALzu4UtfVqcv2nSQnkKuMii8/edit#heading=h.ahfmihrl5103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 (PL)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598100" y="2869800"/>
            <a:ext cx="85458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</a:t>
            </a:r>
            <a:br>
              <a:rPr lang="en"/>
            </a:br>
            <a:r>
              <a:rPr lang="en"/>
              <a:t>   vs.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Spoken programming languages??</a:t>
            </a:r>
            <a:endParaRPr/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3313325" y="4468275"/>
            <a:ext cx="7340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https://www.youtube.com/watch?v=Wx7RCJvoCMc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and Languages</a:t>
            </a:r>
            <a:endParaRPr/>
          </a:p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and Languages</a:t>
            </a:r>
            <a:endParaRPr sz="3000"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6"/>
          <p:cNvSpPr txBox="1"/>
          <p:nvPr>
            <p:ph type="title"/>
          </p:nvPr>
        </p:nvSpPr>
        <p:spPr>
          <a:xfrm>
            <a:off x="674300" y="40889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God </a:t>
            </a:r>
            <a:r>
              <a:rPr lang="en" sz="3000">
                <a:solidFill>
                  <a:srgbClr val="F9CB9C"/>
                </a:solidFill>
              </a:rPr>
              <a:t>said</a:t>
            </a:r>
            <a:r>
              <a:rPr lang="en" sz="3000"/>
              <a:t>,</a:t>
            </a:r>
            <a:br>
              <a:rPr lang="en" sz="3000"/>
            </a:br>
            <a:r>
              <a:rPr lang="en" sz="3000"/>
              <a:t>Let there be light: and there was light. </a:t>
            </a:r>
            <a:r>
              <a:rPr lang="en" sz="2000"/>
              <a:t>(Gen 1:3, KJV)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and Languages</a:t>
            </a:r>
            <a:endParaRPr sz="3000"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7"/>
          <p:cNvSpPr txBox="1"/>
          <p:nvPr>
            <p:ph type="title"/>
          </p:nvPr>
        </p:nvSpPr>
        <p:spPr>
          <a:xfrm>
            <a:off x="674300" y="40889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the beginning was the </a:t>
            </a:r>
            <a:r>
              <a:rPr lang="en" sz="2000">
                <a:solidFill>
                  <a:srgbClr val="F9CB9C"/>
                </a:solidFill>
              </a:rPr>
              <a:t>Word</a:t>
            </a:r>
            <a:r>
              <a:rPr lang="en" sz="2000"/>
              <a:t>, and the </a:t>
            </a:r>
            <a:r>
              <a:rPr lang="en" sz="2000">
                <a:solidFill>
                  <a:srgbClr val="F9CB9C"/>
                </a:solidFill>
              </a:rPr>
              <a:t>Word</a:t>
            </a:r>
            <a:r>
              <a:rPr lang="en" sz="2000"/>
              <a:t> was with God, and the </a:t>
            </a:r>
            <a:r>
              <a:rPr lang="en" sz="2000">
                <a:solidFill>
                  <a:srgbClr val="F9CB9C"/>
                </a:solidFill>
              </a:rPr>
              <a:t>Word</a:t>
            </a:r>
            <a:r>
              <a:rPr lang="en" sz="2000"/>
              <a:t> was God. He was with God in the beginning. Through </a:t>
            </a:r>
            <a:r>
              <a:rPr lang="en" sz="2000">
                <a:solidFill>
                  <a:srgbClr val="F9CB9C"/>
                </a:solidFill>
              </a:rPr>
              <a:t>him</a:t>
            </a:r>
            <a:r>
              <a:rPr lang="en" sz="2000"/>
              <a:t> all things were </a:t>
            </a:r>
            <a:r>
              <a:rPr lang="en" sz="2000">
                <a:solidFill>
                  <a:srgbClr val="F9CB9C"/>
                </a:solidFill>
              </a:rPr>
              <a:t>made</a:t>
            </a:r>
            <a:r>
              <a:rPr lang="en" sz="2000"/>
              <a:t>; without him nothing was made that has been made. (John 1:1-3)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Programming </a:t>
            </a:r>
            <a:r>
              <a:rPr lang="en"/>
              <a:t>Languages</a:t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Programming </a:t>
            </a:r>
            <a:r>
              <a:rPr lang="en"/>
              <a:t>Languages</a:t>
            </a:r>
            <a:endParaRPr/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9"/>
          <p:cNvSpPr txBox="1"/>
          <p:nvPr>
            <p:ph type="title"/>
          </p:nvPr>
        </p:nvSpPr>
        <p:spPr>
          <a:xfrm>
            <a:off x="674300" y="43175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JC </a:t>
            </a:r>
            <a:r>
              <a:rPr lang="en" sz="3000">
                <a:solidFill>
                  <a:srgbClr val="F9CB9C"/>
                </a:solidFill>
              </a:rPr>
              <a:t>said</a:t>
            </a:r>
            <a:r>
              <a:rPr lang="en" sz="3000"/>
              <a:t>,</a:t>
            </a:r>
            <a:br>
              <a:rPr lang="en" sz="3000"/>
            </a:br>
            <a:r>
              <a:rPr lang="en" sz="3000"/>
              <a:t>Let there be a main method: and there was a main method.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and Intelligent Beings</a:t>
            </a:r>
            <a:endParaRPr/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and Artificial Intelligent</a:t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Programing languages will be </a:t>
            </a:r>
            <a:r>
              <a:rPr lang="en">
                <a:solidFill>
                  <a:srgbClr val="EA9999"/>
                </a:solidFill>
              </a:rPr>
              <a:t>disappeared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developers will be </a:t>
            </a:r>
            <a:r>
              <a:rPr lang="en">
                <a:solidFill>
                  <a:srgbClr val="EA9999"/>
                </a:solidFill>
              </a:rPr>
              <a:t>disappeared</a:t>
            </a:r>
            <a:r>
              <a:rPr lang="en"/>
              <a:t>?</a:t>
            </a:r>
            <a:endParaRPr/>
          </a:p>
        </p:txBody>
      </p:sp>
      <p:sp>
        <p:nvSpPr>
          <p:cNvPr id="270" name="Google Shape;270;p4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300"/>
              <a:t>?</a:t>
            </a:r>
            <a:endParaRPr sz="9300"/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598100" y="2869800"/>
            <a:ext cx="85458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you want to take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PL class?</a:t>
            </a:r>
            <a:endParaRPr sz="3100">
              <a:solidFill>
                <a:srgbClr val="F9CB9C"/>
              </a:solidFill>
            </a:endParaRPr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Information</a:t>
            </a:r>
            <a:endParaRPr/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Information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311700" y="1106425"/>
            <a:ext cx="8832300" cy="5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Instructor: JC (Jaechang Nam)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Office Hours </a:t>
            </a:r>
            <a:r>
              <a:rPr lang="en" sz="2100"/>
              <a:t>(OH311)</a:t>
            </a:r>
            <a:endParaRPr sz="21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By appointment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AutoNum type="romanLcPeriod"/>
            </a:pPr>
            <a:r>
              <a:rPr lang="en"/>
              <a:t>Check my calendar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https://lifove.github.io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AutoNum type="romanLcPeriod"/>
            </a:pPr>
            <a:r>
              <a:rPr lang="en"/>
              <a:t>Find an available time slot in daytime.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AutoNum type="romanLcPeriod"/>
            </a:pPr>
            <a:r>
              <a:rPr lang="en"/>
              <a:t>Send me an email to confirm that you can stop by in your preferred time slot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4"/>
              </a:rPr>
              <a:t>jcnam@handong.edu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Phone: 054-260-1404</a:t>
            </a:r>
            <a:endParaRPr sz="1800"/>
          </a:p>
        </p:txBody>
      </p: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Information </a:t>
            </a:r>
            <a:r>
              <a:rPr lang="en" sz="2200"/>
              <a:t>(2)</a:t>
            </a:r>
            <a:endParaRPr sz="2200"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11700" y="1106425"/>
            <a:ext cx="8832300" cy="5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TAs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TaeEun Kim </a:t>
            </a:r>
            <a:r>
              <a:rPr lang="en" sz="1800"/>
              <a:t>(김태은, 21400217@handong.edu)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YoonHo Choi </a:t>
            </a:r>
            <a:r>
              <a:rPr lang="en" sz="1800"/>
              <a:t>(최윤호, 21500744@handong.edu)</a:t>
            </a:r>
            <a:endParaRPr sz="1800"/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TA sessions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Thu(목). 20:00 (OH311, JC's office) or by appointment</a:t>
            </a:r>
            <a:endParaRPr/>
          </a:p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Information </a:t>
            </a:r>
            <a:r>
              <a:rPr lang="en" sz="2300"/>
              <a:t>(3)</a:t>
            </a:r>
            <a:endParaRPr sz="2300"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Course materials (Google drive)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drive.google.com → need to login with your HGU email.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Check 'Shared with me' (공유문서함)</a:t>
            </a:r>
            <a:endParaRPr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If you want to access the directory from 'My Drive', put the shred directory into your Google drive by using the 'Add to my drive' popup menu.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Course Hours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Section 1: 14:30 - 15:45 Tuesday and Friday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Section 2: 16:00 - 17:15 Tuesday and Friday</a:t>
            </a:r>
            <a:endParaRPr/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Absolute evaluation (Tentative)</a:t>
            </a:r>
            <a:endParaRPr/>
          </a:p>
          <a:p>
            <a:pPr indent="-3746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1800"/>
              <a:t>&gt;=95: A+, &gt;=90: A0, &gt;=85: B+, &gt;=80: B0, &gt;=75: C+, &gt;=70: C0, &gt;=60: D0, 60&gt;: F</a:t>
            </a:r>
            <a:r>
              <a:rPr lang="en" sz="2300"/>
              <a:t> 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Attendance: 5%</a:t>
            </a:r>
            <a:endParaRPr sz="23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One absent: -1</a:t>
            </a:r>
            <a:endParaRPr sz="19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Officially approved absence requires an official document.</a:t>
            </a:r>
            <a:endParaRPr sz="16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Three times of tardy or early leave is counted as one absent.</a:t>
            </a:r>
            <a:endParaRPr sz="19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Marked as tardy if you don't show up while checking attendance.</a:t>
            </a:r>
            <a:endParaRPr sz="16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Miss more than ¼ lectures (F)</a:t>
            </a:r>
            <a:endParaRPr sz="19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HW/Quiz: 45% (9 HW/quizzes, TBD)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Midterm exam: 25%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Final exam: 25%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Additional tasks for bonus points: max 3%</a:t>
            </a:r>
            <a:endParaRPr sz="23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Lecture note editing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Active discussions during classes...</a:t>
            </a:r>
            <a:endParaRPr sz="1900"/>
          </a:p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Honour Code</a:t>
            </a:r>
            <a:endParaRPr/>
          </a:p>
        </p:txBody>
      </p:sp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600"/>
              <a:buChar char="●"/>
            </a:pPr>
            <a:r>
              <a:rPr b="1" i="1" lang="en">
                <a:solidFill>
                  <a:srgbClr val="980000"/>
                </a:solidFill>
              </a:rPr>
              <a:t>Any types of dishonesty will get you an F.</a:t>
            </a:r>
            <a:endParaRPr b="1" i="1">
              <a:solidFill>
                <a:srgbClr val="98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This course has many coding HW tasks.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Looking at other student's code is cheating.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Discussing about how to solve the problems is OK.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Getting `idea' from the Internet is OK.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For details, check the HGU CSEE Standard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http://csee.handong.edu/wp-content/uploads/2018/02/HGU-CSEE-Standard_English_v0.2.pdf</a:t>
            </a:r>
            <a:endParaRPr/>
          </a:p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in Class</a:t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300"/>
              <a:t>English</a:t>
            </a:r>
            <a:endParaRPr sz="3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all lectures, homework, quizzes, and exam</a:t>
            </a:r>
            <a:r>
              <a:rPr lang="en"/>
              <a:t>s</a:t>
            </a:r>
            <a:endParaRPr/>
          </a:p>
        </p:txBody>
      </p:sp>
      <p:sp>
        <p:nvSpPr>
          <p:cNvPr id="324" name="Google Shape;324;p5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Caution!</a:t>
            </a:r>
            <a:endParaRPr/>
          </a:p>
        </p:txBody>
      </p:sp>
      <p:sp>
        <p:nvSpPr>
          <p:cNvPr id="330" name="Google Shape;330;p5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This course is not about</a:t>
            </a:r>
            <a:endParaRPr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500"/>
              <a:t>Learning</a:t>
            </a:r>
            <a:endParaRPr sz="3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500"/>
              <a:t>a programming language</a:t>
            </a:r>
            <a:endParaRPr sz="3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500">
                <a:solidFill>
                  <a:srgbClr val="FF0000"/>
                </a:solidFill>
              </a:rPr>
              <a:t>especially C or Java</a:t>
            </a:r>
            <a:endParaRPr sz="3500">
              <a:solidFill>
                <a:srgbClr val="FF0000"/>
              </a:solidFill>
            </a:endParaRPr>
          </a:p>
        </p:txBody>
      </p:sp>
      <p:sp>
        <p:nvSpPr>
          <p:cNvPr id="332" name="Google Shape;332;p51"/>
          <p:cNvSpPr txBox="1"/>
          <p:nvPr/>
        </p:nvSpPr>
        <p:spPr>
          <a:xfrm>
            <a:off x="72600" y="461952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are learning language principles by implementing an interpreter. If you complain Racket is not used in practice, this means you totally misunderstand this class!! 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338" name="Google Shape;338;p52"/>
          <p:cNvSpPr txBox="1"/>
          <p:nvPr>
            <p:ph idx="1" type="body"/>
          </p:nvPr>
        </p:nvSpPr>
        <p:spPr>
          <a:xfrm>
            <a:off x="311700" y="1106425"/>
            <a:ext cx="8832300" cy="510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Do not record my lecture even for personal use!</a:t>
            </a:r>
            <a:br>
              <a:rPr lang="en"/>
            </a:br>
            <a:r>
              <a:rPr lang="en"/>
              <a:t>⇒ I'm going to record all my lectures and share in LMS.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Contents of this course have been significantly changed since last year.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There are many coding HW tasks.</a:t>
            </a:r>
            <a:br>
              <a:rPr lang="en"/>
            </a:br>
            <a:r>
              <a:rPr lang="en"/>
              <a:t>⇒ If you decided to take this course because this course is a theory course and no coding, please drop the course. You would get troubled!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You can check yourself by doing HW1!</a:t>
            </a:r>
            <a:endParaRPr sz="2600"/>
          </a:p>
        </p:txBody>
      </p:sp>
      <p:sp>
        <p:nvSpPr>
          <p:cNvPr id="339" name="Google Shape;339;p5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</a:t>
            </a:r>
            <a:endParaRPr/>
          </a:p>
        </p:txBody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Learn basic principles in programming languages to learn new programming languages quickly.</a:t>
            </a:r>
            <a:br>
              <a:rPr lang="en"/>
            </a:b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Learn fundamentals to design a light programming language.</a:t>
            </a:r>
            <a:br>
              <a:rPr lang="en"/>
            </a:b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Learn ability to pick a proper programming language for given tasks.</a:t>
            </a:r>
            <a:endParaRPr/>
          </a:p>
        </p:txBody>
      </p:sp>
      <p:sp>
        <p:nvSpPr>
          <p:cNvPr id="346" name="Google Shape;346;p5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beginning! </a:t>
            </a:r>
            <a:r>
              <a:rPr lang="en" sz="3200"/>
              <a:t>There was a….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/>
            </a:br>
            <a:r>
              <a:rPr lang="en" sz="2800"/>
              <a:t>Today's agenda is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9CB9C"/>
                </a:solidFill>
              </a:rPr>
              <a:t>Think about</a:t>
            </a:r>
            <a:br>
              <a:rPr lang="en" sz="3100">
                <a:solidFill>
                  <a:srgbClr val="F9CB9C"/>
                </a:solidFill>
              </a:rPr>
            </a:br>
            <a:r>
              <a:rPr lang="en" sz="3100">
                <a:solidFill>
                  <a:srgbClr val="F9CB9C"/>
                </a:solidFill>
              </a:rPr>
              <a:t>Languages and Programming Languages</a:t>
            </a:r>
            <a:endParaRPr sz="31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and course information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approach</a:t>
            </a:r>
            <a:endParaRPr/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By implementing </a:t>
            </a:r>
            <a:r>
              <a:rPr lang="en">
                <a:solidFill>
                  <a:srgbClr val="4A86E8"/>
                </a:solidFill>
              </a:rPr>
              <a:t>interpreters</a:t>
            </a:r>
            <a:endParaRPr>
              <a:solidFill>
                <a:srgbClr val="4A86E8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Write </a:t>
            </a:r>
            <a:r>
              <a:rPr i="1" lang="en">
                <a:solidFill>
                  <a:srgbClr val="4A86E8"/>
                </a:solidFill>
              </a:rPr>
              <a:t>programs </a:t>
            </a:r>
            <a:r>
              <a:rPr lang="en"/>
              <a:t>to learn </a:t>
            </a:r>
            <a:r>
              <a:rPr i="1" lang="en">
                <a:solidFill>
                  <a:srgbClr val="4A86E8"/>
                </a:solidFill>
              </a:rPr>
              <a:t>concepts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We are going to use Racket (formerly </a:t>
            </a:r>
            <a:r>
              <a:rPr i="1" lang="en"/>
              <a:t>Scheme</a:t>
            </a:r>
            <a:r>
              <a:rPr lang="en"/>
              <a:t>) and variants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Textbook (Free Ebook, Version 2007-04-26)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Programming Languages: Application and Interpretation</a:t>
            </a:r>
            <a:endParaRPr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Shriram Krishnamurthi (Brown University)</a:t>
            </a:r>
            <a:endParaRPr/>
          </a:p>
          <a:p>
            <a: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http://www.plai.org</a:t>
            </a:r>
            <a:endParaRPr sz="23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Another approach we partially adopt</a:t>
            </a:r>
            <a:endParaRPr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○"/>
            </a:pPr>
            <a:r>
              <a:rPr lang="en">
                <a:solidFill>
                  <a:srgbClr val="666666"/>
                </a:solidFill>
              </a:rPr>
              <a:t>Survey approach</a:t>
            </a:r>
            <a:endParaRPr>
              <a:solidFill>
                <a:srgbClr val="666666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■"/>
            </a:pPr>
            <a:r>
              <a:rPr lang="en" sz="2000">
                <a:solidFill>
                  <a:srgbClr val="666666"/>
                </a:solidFill>
              </a:rPr>
              <a:t>Good to learn the consequences of languages.</a:t>
            </a:r>
            <a:endParaRPr sz="2000">
              <a:solidFill>
                <a:srgbClr val="66666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600"/>
              <a:buChar char="●"/>
            </a:pPr>
            <a:r>
              <a:rPr lang="en">
                <a:solidFill>
                  <a:srgbClr val="999999"/>
                </a:solidFill>
              </a:rPr>
              <a:t>Others</a:t>
            </a:r>
            <a:endParaRPr>
              <a:solidFill>
                <a:srgbClr val="999999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Char char="○"/>
            </a:pPr>
            <a:r>
              <a:rPr lang="en">
                <a:solidFill>
                  <a:srgbClr val="999999"/>
                </a:solidFill>
              </a:rPr>
              <a:t>Definitional interpreter approach</a:t>
            </a:r>
            <a:endParaRPr>
              <a:solidFill>
                <a:srgbClr val="999999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Char char="○"/>
            </a:pPr>
            <a:r>
              <a:rPr lang="en">
                <a:solidFill>
                  <a:srgbClr val="999999"/>
                </a:solidFill>
              </a:rPr>
              <a:t>Rigorous approach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53" name="Google Shape;353;p5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(modeling languages)</a:t>
            </a:r>
            <a:endParaRPr/>
          </a:p>
        </p:txBody>
      </p:sp>
      <p:sp>
        <p:nvSpPr>
          <p:cNvPr id="359" name="Google Shape;359;p5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5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Just write an interpreter to explain a language.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By writing an interpreter, we can understand the language!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Interpreter can be converted into a compiler!!!</a:t>
            </a:r>
            <a:endParaRPr/>
          </a:p>
        </p:txBody>
      </p:sp>
      <p:sp>
        <p:nvSpPr>
          <p:cNvPr id="361" name="Google Shape;361;p55"/>
          <p:cNvSpPr/>
          <p:nvPr/>
        </p:nvSpPr>
        <p:spPr>
          <a:xfrm>
            <a:off x="2248850" y="3345800"/>
            <a:ext cx="2143200" cy="81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362" name="Google Shape;362;p55"/>
          <p:cNvSpPr/>
          <p:nvPr/>
        </p:nvSpPr>
        <p:spPr>
          <a:xfrm>
            <a:off x="2248850" y="4368800"/>
            <a:ext cx="21432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Compiler</a:t>
            </a:r>
            <a:endParaRPr sz="2000"/>
          </a:p>
        </p:txBody>
      </p:sp>
      <p:sp>
        <p:nvSpPr>
          <p:cNvPr id="363" name="Google Shape;363;p55"/>
          <p:cNvSpPr/>
          <p:nvPr/>
        </p:nvSpPr>
        <p:spPr>
          <a:xfrm>
            <a:off x="267650" y="31496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sp>
        <p:nvSpPr>
          <p:cNvPr id="364" name="Google Shape;364;p55"/>
          <p:cNvSpPr/>
          <p:nvPr/>
        </p:nvSpPr>
        <p:spPr>
          <a:xfrm>
            <a:off x="4635838" y="4156075"/>
            <a:ext cx="1650900" cy="15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Another</a:t>
            </a:r>
            <a:br>
              <a:rPr lang="en" sz="1700"/>
            </a:br>
            <a:r>
              <a:rPr lang="en" sz="1700"/>
              <a:t> program that can directly run on a computer</a:t>
            </a:r>
            <a:endParaRPr sz="1700"/>
          </a:p>
        </p:txBody>
      </p:sp>
      <p:sp>
        <p:nvSpPr>
          <p:cNvPr id="365" name="Google Shape;365;p55"/>
          <p:cNvSpPr/>
          <p:nvPr/>
        </p:nvSpPr>
        <p:spPr>
          <a:xfrm>
            <a:off x="6503350" y="4521200"/>
            <a:ext cx="1343100" cy="8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Running on</a:t>
            </a:r>
            <a:br>
              <a:rPr lang="en" sz="1700"/>
            </a:br>
            <a:r>
              <a:rPr lang="en" sz="1700"/>
              <a:t> a computer</a:t>
            </a:r>
            <a:endParaRPr sz="1700"/>
          </a:p>
        </p:txBody>
      </p:sp>
      <p:cxnSp>
        <p:nvCxnSpPr>
          <p:cNvPr id="366" name="Google Shape;366;p55"/>
          <p:cNvCxnSpPr>
            <a:endCxn id="361" idx="1"/>
          </p:cNvCxnSpPr>
          <p:nvPr/>
        </p:nvCxnSpPr>
        <p:spPr>
          <a:xfrm flipH="1" rot="10800000">
            <a:off x="1689950" y="37509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55"/>
          <p:cNvCxnSpPr>
            <a:endCxn id="362" idx="1"/>
          </p:cNvCxnSpPr>
          <p:nvPr/>
        </p:nvCxnSpPr>
        <p:spPr>
          <a:xfrm>
            <a:off x="1689950" y="42624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55"/>
          <p:cNvCxnSpPr>
            <a:stCxn id="362" idx="3"/>
            <a:endCxn id="364" idx="1"/>
          </p:cNvCxnSpPr>
          <p:nvPr/>
        </p:nvCxnSpPr>
        <p:spPr>
          <a:xfrm>
            <a:off x="4392050" y="4567250"/>
            <a:ext cx="2439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55"/>
          <p:cNvCxnSpPr>
            <a:stCxn id="364" idx="3"/>
            <a:endCxn id="365" idx="1"/>
          </p:cNvCxnSpPr>
          <p:nvPr/>
        </p:nvCxnSpPr>
        <p:spPr>
          <a:xfrm flipH="1" rot="10800000">
            <a:off x="6286738" y="4926325"/>
            <a:ext cx="216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55"/>
          <p:cNvSpPr/>
          <p:nvPr/>
        </p:nvSpPr>
        <p:spPr>
          <a:xfrm>
            <a:off x="7595550" y="37623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cxnSp>
        <p:nvCxnSpPr>
          <p:cNvPr id="371" name="Google Shape;371;p55"/>
          <p:cNvCxnSpPr>
            <a:endCxn id="362" idx="0"/>
          </p:cNvCxnSpPr>
          <p:nvPr/>
        </p:nvCxnSpPr>
        <p:spPr>
          <a:xfrm>
            <a:off x="3320450" y="4156100"/>
            <a:ext cx="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72" name="Google Shape;372;p55"/>
          <p:cNvSpPr/>
          <p:nvPr/>
        </p:nvSpPr>
        <p:spPr>
          <a:xfrm>
            <a:off x="267650" y="403385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373" name="Google Shape;373;p55"/>
          <p:cNvCxnSpPr>
            <a:endCxn id="372" idx="0"/>
          </p:cNvCxnSpPr>
          <p:nvPr/>
        </p:nvCxnSpPr>
        <p:spPr>
          <a:xfrm>
            <a:off x="978800" y="35463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55"/>
          <p:cNvCxnSpPr>
            <a:endCxn id="370" idx="1"/>
          </p:cNvCxnSpPr>
          <p:nvPr/>
        </p:nvCxnSpPr>
        <p:spPr>
          <a:xfrm>
            <a:off x="4392150" y="39575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55"/>
          <p:cNvCxnSpPr>
            <a:endCxn id="370" idx="2"/>
          </p:cNvCxnSpPr>
          <p:nvPr/>
        </p:nvCxnSpPr>
        <p:spPr>
          <a:xfrm rot="-5400000">
            <a:off x="7673250" y="4332525"/>
            <a:ext cx="7671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learn?</a:t>
            </a:r>
            <a:endParaRPr/>
          </a:p>
        </p:txBody>
      </p:sp>
      <p:sp>
        <p:nvSpPr>
          <p:cNvPr id="381" name="Google Shape;381;p5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cover and schedule </a:t>
            </a:r>
            <a:r>
              <a:rPr lang="en" sz="3000"/>
              <a:t>(tentative)</a:t>
            </a:r>
            <a:endParaRPr sz="3000"/>
          </a:p>
        </p:txBody>
      </p:sp>
      <p:sp>
        <p:nvSpPr>
          <p:cNvPr id="387" name="Google Shape;387;p5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88" name="Google Shape;388;p57"/>
          <p:cNvSpPr txBox="1"/>
          <p:nvPr>
            <p:ph idx="1" type="body"/>
          </p:nvPr>
        </p:nvSpPr>
        <p:spPr>
          <a:xfrm>
            <a:off x="235500" y="1106425"/>
            <a:ext cx="47652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Racket tutorials </a:t>
            </a:r>
            <a:r>
              <a:rPr lang="en" sz="1800"/>
              <a:t>(L2,3)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Modeling languages </a:t>
            </a:r>
            <a:r>
              <a:rPr lang="en" sz="1800"/>
              <a:t>(L4,5)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Interpreting </a:t>
            </a:r>
            <a:r>
              <a:rPr lang="en" sz="2400"/>
              <a:t>arithmetic </a:t>
            </a:r>
            <a:r>
              <a:rPr lang="en" sz="1800"/>
              <a:t>(L5)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Language principles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Substitution </a:t>
            </a:r>
            <a:r>
              <a:rPr lang="en" sz="1800"/>
              <a:t>(L6)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Function </a:t>
            </a:r>
            <a:r>
              <a:rPr lang="en" sz="1800"/>
              <a:t>(L7)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Deferring </a:t>
            </a:r>
            <a:r>
              <a:rPr lang="en" sz="2000"/>
              <a:t>Substitution </a:t>
            </a:r>
            <a:r>
              <a:rPr lang="en" sz="1800"/>
              <a:t>(L8, L9, HW)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First-class Functions </a:t>
            </a:r>
            <a:r>
              <a:rPr lang="en" sz="1800"/>
              <a:t>(L10-L12)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Laziness </a:t>
            </a:r>
            <a:r>
              <a:rPr lang="en" sz="1800"/>
              <a:t>(L13,14)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Recursion </a:t>
            </a:r>
            <a:r>
              <a:rPr lang="en" sz="1800"/>
              <a:t>(L15,16)</a:t>
            </a:r>
            <a:endParaRPr sz="1800"/>
          </a:p>
        </p:txBody>
      </p:sp>
      <p:sp>
        <p:nvSpPr>
          <p:cNvPr id="389" name="Google Shape;389;p57"/>
          <p:cNvSpPr txBox="1"/>
          <p:nvPr>
            <p:ph idx="1" type="body"/>
          </p:nvPr>
        </p:nvSpPr>
        <p:spPr>
          <a:xfrm>
            <a:off x="4655100" y="1106425"/>
            <a:ext cx="4488900" cy="46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Mutable data structures </a:t>
            </a:r>
            <a:r>
              <a:rPr lang="en" sz="1800"/>
              <a:t>(L17,18)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Variables </a:t>
            </a:r>
            <a:r>
              <a:rPr lang="en" sz="1800"/>
              <a:t>(L19,L20)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Continuations </a:t>
            </a:r>
            <a:r>
              <a:rPr lang="en" sz="1800"/>
              <a:t>(L21,22,23)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Garbage collection </a:t>
            </a:r>
            <a:r>
              <a:rPr lang="en" sz="1800"/>
              <a:t>(L24)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Semantics </a:t>
            </a:r>
            <a:r>
              <a:rPr lang="en" sz="1800"/>
              <a:t>(L25)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Type </a:t>
            </a:r>
            <a:r>
              <a:rPr lang="en" sz="1800"/>
              <a:t>(L25,26)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Guest Video Lecture </a:t>
            </a:r>
            <a:r>
              <a:rPr lang="en" sz="1800"/>
              <a:t>(L28)</a:t>
            </a:r>
            <a:endParaRPr sz="1800"/>
          </a:p>
        </p:txBody>
      </p:sp>
      <p:sp>
        <p:nvSpPr>
          <p:cNvPr id="390" name="Google Shape;390;p57"/>
          <p:cNvSpPr txBox="1"/>
          <p:nvPr/>
        </p:nvSpPr>
        <p:spPr>
          <a:xfrm>
            <a:off x="116900" y="57799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No class: October 2 (Fri, Chuseok)</a:t>
            </a:r>
            <a:r>
              <a:rPr lang="en" sz="1500">
                <a:solidFill>
                  <a:srgbClr val="0000FF"/>
                </a:solidFill>
              </a:rPr>
              <a:t>, October 9 (Fri, Hangul day)</a:t>
            </a:r>
            <a:br>
              <a:rPr lang="en" sz="1500">
                <a:solidFill>
                  <a:srgbClr val="0000FF"/>
                </a:solidFill>
              </a:rPr>
            </a:br>
            <a:r>
              <a:rPr lang="en" sz="1500">
                <a:solidFill>
                  <a:srgbClr val="0000FF"/>
                </a:solidFill>
              </a:rPr>
              <a:t>                Online only class can be provided.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TO-DOs for the next class</a:t>
            </a:r>
            <a:endParaRPr/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06425"/>
            <a:ext cx="8832300" cy="5418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Install Dr. Racket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http://racket-lang.org/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Language level: plai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Each file should be prefixed with: #lang plai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Example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Type the following in the Definitions window: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#lang plai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(define (area-of-square a)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(* a a))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(test (area-of-square 4) 16)</a:t>
            </a:r>
            <a:endParaRPr>
              <a:solidFill>
                <a:srgbClr val="0000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Click </a:t>
            </a:r>
            <a:r>
              <a:rPr lang="en">
                <a:solidFill>
                  <a:srgbClr val="0000FF"/>
                </a:solidFill>
              </a:rPr>
              <a:t>Run</a:t>
            </a:r>
            <a:endParaRPr>
              <a:solidFill>
                <a:srgbClr val="0000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Read and try: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https://htdp.org/2018-01-06/Book/part_prologue.html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</a:t>
            </a:r>
            <a:endParaRPr/>
          </a:p>
        </p:txBody>
      </p:sp>
      <p:sp>
        <p:nvSpPr>
          <p:cNvPr id="403" name="Google Shape;403;p5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https://docs.google.com/document/d/16ayoIl7A_VnjhtWuwSwALzu4UtfVqcv2nSQnkKuMii8/edit#heading=h.ahfmihrl5103</a:t>
            </a:r>
            <a:r>
              <a:rPr lang="en"/>
              <a:t>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Create and share your google drive directory and your score sheet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DUE: 22:00 September 7 (Mon), 2020.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Follow the directions in the google doc.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HW1 problems can be solved after taking Lecture 2 and/or 3.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DUE: 22:00 September 12 (Sat), 2020.</a:t>
            </a:r>
            <a:endParaRPr/>
          </a:p>
        </p:txBody>
      </p:sp>
      <p:sp>
        <p:nvSpPr>
          <p:cNvPr id="404" name="Google Shape;404;p5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/>
          <p:nvPr>
            <p:ph idx="1" type="body"/>
          </p:nvPr>
        </p:nvSpPr>
        <p:spPr>
          <a:xfrm>
            <a:off x="308250" y="3505200"/>
            <a:ext cx="8832300" cy="17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10" name="Google Shape;410;p6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60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created by JC based on the main text book.</a:t>
            </a:r>
            <a:endParaRPr/>
          </a:p>
        </p:txBody>
      </p:sp>
      <p:sp>
        <p:nvSpPr>
          <p:cNvPr id="412" name="Google Shape;412;p6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Languages?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(Why do we need languages?)</a:t>
            </a:r>
            <a:endParaRPr sz="3100"/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</a:t>
            </a:r>
            <a:br>
              <a:rPr lang="en"/>
            </a:br>
            <a:r>
              <a:rPr lang="en">
                <a:solidFill>
                  <a:srgbClr val="FF9900"/>
                </a:solidFill>
              </a:rPr>
              <a:t>Programming </a:t>
            </a:r>
            <a:r>
              <a:rPr lang="en"/>
              <a:t>languages?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(Why do we need </a:t>
            </a:r>
            <a:r>
              <a:rPr lang="en" sz="3100">
                <a:solidFill>
                  <a:srgbClr val="F9CB9C"/>
                </a:solidFill>
              </a:rPr>
              <a:t>programming </a:t>
            </a:r>
            <a:r>
              <a:rPr lang="en" sz="3100"/>
              <a:t>languages?)</a:t>
            </a:r>
            <a:endParaRPr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languages </a:t>
            </a:r>
            <a:r>
              <a:rPr lang="en">
                <a:solidFill>
                  <a:srgbClr val="FF9900"/>
                </a:solidFill>
              </a:rPr>
              <a:t>consist of</a:t>
            </a:r>
            <a:r>
              <a:rPr lang="en"/>
              <a:t>?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598100" y="29459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</a:t>
            </a:r>
            <a:br>
              <a:rPr lang="en"/>
            </a:br>
            <a:r>
              <a:rPr lang="en">
                <a:solidFill>
                  <a:srgbClr val="FFFFFF"/>
                </a:solidFill>
              </a:rPr>
              <a:t>Programming </a:t>
            </a:r>
            <a:r>
              <a:rPr lang="en"/>
              <a:t>languages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consist of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</a:t>
            </a:r>
            <a:br>
              <a:rPr lang="en"/>
            </a:br>
            <a:r>
              <a:rPr lang="en">
                <a:solidFill>
                  <a:srgbClr val="FFFFFF"/>
                </a:solidFill>
              </a:rPr>
              <a:t>Programming </a:t>
            </a:r>
            <a:r>
              <a:rPr lang="en"/>
              <a:t>languages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consist of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(Are they important to choose a proper PL for your project? Why?)</a:t>
            </a:r>
            <a:endParaRPr sz="3700"/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vs. Spoken languages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