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4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e8142bc6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e8142b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dbed145cf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dbed145c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8142bc6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8142bc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11bf736f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11bf736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f74ec5f4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f74ec5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f74ec5f4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f74ec5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8142bc6b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8142bc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f74ec5f4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f74ec5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81ed218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81ed2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df74ec5f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df74ec5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00ee2df7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00ee2df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f74ec5f4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df74ec5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135d9f194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135d9f1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f74ec5f4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f74ec5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f74ec5f4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df74ec5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df74ec5f4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df74ec5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7f8cb62c_2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07f8cb62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07f8cb62c_2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07f8cb62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1bf736ff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1bf73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df74ec5f4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df74ec5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df74ec5f4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df74ec5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2515de69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2515de6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df74ec5f4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df74ec5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df74ec5f4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df74ec5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f74ec5f4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f74ec5f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df74ec5f4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df74ec5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12e1239cf_2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12e1239c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df74ec5f4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df74ec5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df74ec5f4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df74ec5f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df74ec5f4_0_1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df74ec5f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df74ec5f4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df74ec5f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df74ec5f4_0_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df74ec5f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33bbdd83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33bbdd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df74ec5f4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df74ec5f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df74ec5f4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df74ec5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df74ec5f4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df74ec5f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df74ec5f4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df74ec5f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df74ec5f4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df74ec5f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df74ec5f4_0_2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df74ec5f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df74ec5f4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df74ec5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df74ec5f4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df74ec5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df74ec5f4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df74ec5f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df74ec5f4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df74ec5f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1bf736ff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1bf736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f74ec5f4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f74ec5f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f74ec5f4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f74ec5f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df74ec5f4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df74ec5f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eb73d419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eb73d4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1bf736ff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1bf736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1bf736ff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1bf736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1bf736ff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1bf736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f74ec5f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f74ec5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Good Programming / Racket Tutorial (1)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rbi.kr/000354488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acket-lang.org/" TargetMode="External"/><Relationship Id="rId4" Type="http://schemas.openxmlformats.org/officeDocument/2006/relationships/hyperlink" Target="https://docs.racket-lang.org/plai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racket-lang.org/reference/generic-numbers.html#%28part._.Arithmetic%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ired.co.uk/article/google-ai-language-create" TargetMode="External"/><Relationship Id="rId4" Type="http://schemas.openxmlformats.org/officeDocument/2006/relationships/hyperlink" Target="https://upload.wikimedia.org/wikipedia/commons/2/25/Genealogical_tree_of_programming_languages.sv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lai.org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ocs.racket-lang.org/plai/plai-scheme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plrg.kaist.ac.kr/doku.php?id=home:lectures:cs320_2018_2" TargetMode="External"/><Relationship Id="rId4" Type="http://schemas.openxmlformats.org/officeDocument/2006/relationships/hyperlink" Target="http://www.cs.brown.edu/courses/cs173/2008/" TargetMode="External"/><Relationship Id="rId5" Type="http://schemas.openxmlformats.org/officeDocument/2006/relationships/hyperlink" Target="http://pl.barzilay.org/" TargetMode="External"/><Relationship Id="rId6" Type="http://schemas.openxmlformats.org/officeDocument/2006/relationships/hyperlink" Target="http://www.eng.utah.edu/~cs5510/f09/" TargetMode="External"/><Relationship Id="rId7" Type="http://schemas.openxmlformats.org/officeDocument/2006/relationships/hyperlink" Target="http://users.eecs.northwestern.edu/~robby/courses/395-2010-winter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Programming 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Basics (1)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programming?</a:t>
            </a:r>
            <a:endParaRPr sz="3100"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Tinker until it works????</a:t>
            </a:r>
            <a:endParaRPr sz="3100">
              <a:solidFill>
                <a:srgbClr val="E06666"/>
              </a:solidFill>
            </a:endParaRPr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programming?</a:t>
            </a:r>
            <a:endParaRPr sz="3100"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902650" y="38639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 creation of software that relies on </a:t>
            </a:r>
            <a:r>
              <a:rPr b="1" lang="en" sz="2100">
                <a:solidFill>
                  <a:srgbClr val="FF9900"/>
                </a:solidFill>
              </a:rPr>
              <a:t>SYSTEMATIC </a:t>
            </a:r>
            <a:r>
              <a:rPr lang="en" sz="2100">
                <a:solidFill>
                  <a:srgbClr val="FFFFFF"/>
                </a:solidFill>
              </a:rPr>
              <a:t>thought, planning, and understanding...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programming?</a:t>
            </a:r>
            <a:endParaRPr sz="3100"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902650" y="38639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 creation of software that relies on </a:t>
            </a:r>
            <a:r>
              <a:rPr b="1" lang="en" sz="2100">
                <a:solidFill>
                  <a:srgbClr val="FF9900"/>
                </a:solidFill>
              </a:rPr>
              <a:t>SYSTEMATIC </a:t>
            </a:r>
            <a:r>
              <a:rPr lang="en" sz="2100">
                <a:solidFill>
                  <a:srgbClr val="FFFFFF"/>
                </a:solidFill>
              </a:rPr>
              <a:t>thought, planning, and understanding...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38" y="241013"/>
            <a:ext cx="4507524" cy="63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until a program runs</a:t>
            </a:r>
            <a:endParaRPr sz="3100"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a program works...</a:t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highlight>
                  <a:srgbClr val="FFFF00"/>
                </a:highlight>
              </a:rPr>
              <a:t>[Design a program]</a:t>
            </a:r>
            <a:endParaRPr b="1" i="1" sz="27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→ [Write the program by a </a:t>
            </a:r>
            <a:r>
              <a:rPr b="1" lang="en" sz="2700">
                <a:solidFill>
                  <a:srgbClr val="4A86E8"/>
                </a:solidFill>
              </a:rPr>
              <a:t>programming language</a:t>
            </a:r>
            <a:r>
              <a:rPr lang="en" sz="2700"/>
              <a:t>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          → [Interpret or compile the program]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                               → [Run it and see the results]</a:t>
            </a:r>
            <a:endParaRPr sz="2700"/>
          </a:p>
        </p:txBody>
      </p:sp>
      <p:sp>
        <p:nvSpPr>
          <p:cNvPr id="275" name="Google Shape;275;p39"/>
          <p:cNvSpPr txBox="1"/>
          <p:nvPr/>
        </p:nvSpPr>
        <p:spPr>
          <a:xfrm>
            <a:off x="1055050" y="26193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Elements for Systematic Program Design</a:t>
            </a:r>
            <a:endParaRPr sz="3000"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Problem Analysis and Data </a:t>
            </a:r>
            <a:r>
              <a:rPr lang="en"/>
              <a:t>Definitions</a:t>
            </a:r>
            <a:r>
              <a:rPr lang="en"/>
              <a:t>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Contract (Signature), Purpose (Effect) statement, Header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Functional Examples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Function </a:t>
            </a:r>
            <a:r>
              <a:rPr lang="en"/>
              <a:t>Definition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a program works...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[Design a program]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→ </a:t>
            </a:r>
            <a:r>
              <a:rPr b="1" i="1" lang="en" sz="2700">
                <a:highlight>
                  <a:srgbClr val="FFFF00"/>
                </a:highlight>
              </a:rPr>
              <a:t>[Write the program by a </a:t>
            </a:r>
            <a:r>
              <a:rPr b="1" i="1" lang="en" sz="2700">
                <a:solidFill>
                  <a:srgbClr val="4A86E8"/>
                </a:solidFill>
                <a:highlight>
                  <a:srgbClr val="FFFF00"/>
                </a:highlight>
              </a:rPr>
              <a:t>programming language</a:t>
            </a:r>
            <a:r>
              <a:rPr b="1" i="1" lang="en" sz="2700">
                <a:highlight>
                  <a:srgbClr val="FFFF00"/>
                </a:highlight>
              </a:rPr>
              <a:t>]</a:t>
            </a:r>
            <a:endParaRPr b="1" i="1" sz="27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          → [Interpret or compile the program]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                               → [Run it and see the results]</a:t>
            </a:r>
            <a:endParaRPr sz="2700"/>
          </a:p>
        </p:txBody>
      </p:sp>
      <p:sp>
        <p:nvSpPr>
          <p:cNvPr id="290" name="Google Shape;290;p41"/>
          <p:cNvSpPr txBox="1"/>
          <p:nvPr/>
        </p:nvSpPr>
        <p:spPr>
          <a:xfrm>
            <a:off x="1055050" y="26193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 </a:t>
            </a:r>
            <a:r>
              <a:rPr lang="en" sz="2200"/>
              <a:t>(by Krishnamurthi)</a:t>
            </a:r>
            <a:endParaRPr sz="2200"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Peculiar syntax (c.f. grammar = syntax + morphology)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Some behaviors associated with each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Numerous useful libraries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collection of idioms that programmers of that language use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702475" y="5936000"/>
            <a:ext cx="8129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Grammar vs. Syntax in the view of natural language: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https://orbi.kr/0003544888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a program works...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[Design a program]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→ [Write the program by a </a:t>
            </a:r>
            <a:r>
              <a:rPr b="1" lang="en" sz="2700">
                <a:solidFill>
                  <a:srgbClr val="4A86E8"/>
                </a:solidFill>
              </a:rPr>
              <a:t>programming language</a:t>
            </a:r>
            <a:r>
              <a:rPr lang="en" sz="2700"/>
              <a:t>]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                   → </a:t>
            </a:r>
            <a:r>
              <a:rPr b="1" i="1" lang="en" sz="2700">
                <a:highlight>
                  <a:srgbClr val="FFFF00"/>
                </a:highlight>
              </a:rPr>
              <a:t>[Interpret or compile the program]</a:t>
            </a:r>
            <a:endParaRPr b="1" i="1" sz="27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                               → [Run it and see the results]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Quiz1 answers from students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"I want to know how programming code changes into machine language"</a:t>
            </a:r>
            <a:br>
              <a:rPr lang="en" sz="2000"/>
            </a:br>
            <a:r>
              <a:rPr lang="en" sz="2000"/>
              <a:t>   ⇒ This is what compilers do!!</a:t>
            </a:r>
            <a:br>
              <a:rPr lang="en" sz="2000"/>
            </a:br>
            <a:br>
              <a:rPr lang="en" sz="2000"/>
            </a:br>
            <a:r>
              <a:rPr lang="en" sz="2000"/>
              <a:t>"...want to learn a racket language…"</a:t>
            </a:r>
            <a:br>
              <a:rPr lang="en" sz="2000"/>
            </a:br>
            <a:r>
              <a:rPr lang="en" sz="2000"/>
              <a:t>   ⇒ Racket is just a tool to study PL theories.</a:t>
            </a:r>
            <a:br>
              <a:rPr lang="en" sz="2000"/>
            </a:br>
            <a:br>
              <a:rPr lang="en" sz="2000"/>
            </a:br>
            <a:r>
              <a:rPr lang="en" sz="2000"/>
              <a:t>"</a:t>
            </a:r>
            <a:r>
              <a:rPr lang="en" sz="2000"/>
              <a:t>Understanding</a:t>
            </a:r>
            <a:r>
              <a:rPr lang="en" sz="2000"/>
              <a:t> the principles of PL is important to not only learn other languages but also </a:t>
            </a:r>
            <a:r>
              <a:rPr lang="en" sz="2000"/>
              <a:t>understand</a:t>
            </a:r>
            <a:r>
              <a:rPr lang="en" sz="2000"/>
              <a:t> how the program works…"</a:t>
            </a:r>
            <a:br>
              <a:rPr lang="en" sz="2000"/>
            </a:br>
            <a:br>
              <a:rPr lang="en" sz="2000"/>
            </a:br>
            <a:r>
              <a:rPr lang="en" sz="2000"/>
              <a:t>"...want to know how programming language is being made…"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 and Compilers</a:t>
            </a:r>
            <a:endParaRPr sz="3100"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An </a:t>
            </a:r>
            <a:r>
              <a:rPr lang="en">
                <a:solidFill>
                  <a:srgbClr val="4A86E8"/>
                </a:solidFill>
              </a:rPr>
              <a:t>interpreter </a:t>
            </a:r>
            <a:r>
              <a:rPr lang="en"/>
              <a:t>takes a program and produces a result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bash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Racket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Search engine (Google, Naver,...)???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</a:t>
            </a:r>
            <a:r>
              <a:rPr lang="en">
                <a:solidFill>
                  <a:srgbClr val="4A86E8"/>
                </a:solidFill>
              </a:rPr>
              <a:t>compiler </a:t>
            </a:r>
            <a:r>
              <a:rPr lang="en"/>
              <a:t>takes</a:t>
            </a:r>
            <a:r>
              <a:rPr lang="en"/>
              <a:t> a program and produces a (binary) program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gcc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javac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Racket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2248850" y="2202800"/>
            <a:ext cx="21432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320" name="Google Shape;320;p45"/>
          <p:cNvSpPr/>
          <p:nvPr/>
        </p:nvSpPr>
        <p:spPr>
          <a:xfrm>
            <a:off x="2248850" y="3225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321" name="Google Shape;321;p45"/>
          <p:cNvSpPr/>
          <p:nvPr/>
        </p:nvSpPr>
        <p:spPr>
          <a:xfrm>
            <a:off x="267650" y="2006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322" name="Google Shape;322;p45"/>
          <p:cNvSpPr/>
          <p:nvPr/>
        </p:nvSpPr>
        <p:spPr>
          <a:xfrm>
            <a:off x="4635838" y="3013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323" name="Google Shape;323;p45"/>
          <p:cNvSpPr/>
          <p:nvPr/>
        </p:nvSpPr>
        <p:spPr>
          <a:xfrm>
            <a:off x="6503350" y="3378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324" name="Google Shape;324;p45"/>
          <p:cNvCxnSpPr>
            <a:endCxn id="319" idx="1"/>
          </p:cNvCxnSpPr>
          <p:nvPr/>
        </p:nvCxnSpPr>
        <p:spPr>
          <a:xfrm flipH="1" rot="10800000">
            <a:off x="1689950" y="2607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5"/>
          <p:cNvCxnSpPr>
            <a:endCxn id="320" idx="1"/>
          </p:cNvCxnSpPr>
          <p:nvPr/>
        </p:nvCxnSpPr>
        <p:spPr>
          <a:xfrm>
            <a:off x="1689950" y="3119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5"/>
          <p:cNvCxnSpPr>
            <a:stCxn id="320" idx="3"/>
            <a:endCxn id="322" idx="1"/>
          </p:cNvCxnSpPr>
          <p:nvPr/>
        </p:nvCxnSpPr>
        <p:spPr>
          <a:xfrm>
            <a:off x="4392050" y="3424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5"/>
          <p:cNvCxnSpPr>
            <a:stCxn id="322" idx="3"/>
            <a:endCxn id="323" idx="1"/>
          </p:cNvCxnSpPr>
          <p:nvPr/>
        </p:nvCxnSpPr>
        <p:spPr>
          <a:xfrm flipH="1" rot="10800000">
            <a:off x="6286738" y="3783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5"/>
          <p:cNvSpPr/>
          <p:nvPr/>
        </p:nvSpPr>
        <p:spPr>
          <a:xfrm>
            <a:off x="7595550" y="2619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329" name="Google Shape;329;p45"/>
          <p:cNvCxnSpPr>
            <a:endCxn id="320" idx="0"/>
          </p:cNvCxnSpPr>
          <p:nvPr/>
        </p:nvCxnSpPr>
        <p:spPr>
          <a:xfrm>
            <a:off x="3320450" y="3013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0" name="Google Shape;330;p45"/>
          <p:cNvSpPr/>
          <p:nvPr/>
        </p:nvSpPr>
        <p:spPr>
          <a:xfrm>
            <a:off x="267650" y="28908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331" name="Google Shape;331;p45"/>
          <p:cNvCxnSpPr>
            <a:endCxn id="330" idx="0"/>
          </p:cNvCxnSpPr>
          <p:nvPr/>
        </p:nvCxnSpPr>
        <p:spPr>
          <a:xfrm>
            <a:off x="978800" y="2403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5"/>
          <p:cNvCxnSpPr>
            <a:endCxn id="328" idx="1"/>
          </p:cNvCxnSpPr>
          <p:nvPr/>
        </p:nvCxnSpPr>
        <p:spPr>
          <a:xfrm>
            <a:off x="4392150" y="2814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5"/>
          <p:cNvCxnSpPr>
            <a:endCxn id="328" idx="2"/>
          </p:cNvCxnSpPr>
          <p:nvPr/>
        </p:nvCxnSpPr>
        <p:spPr>
          <a:xfrm rot="-5400000">
            <a:off x="7673250" y="3189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</a:t>
            </a:r>
            <a:r>
              <a:rPr lang="en"/>
              <a:t>preliminary</a:t>
            </a:r>
            <a:r>
              <a:rPr lang="en"/>
              <a:t> language elements for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(in Racket)</a:t>
            </a:r>
            <a:endParaRPr sz="4000"/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PL elements exist for Computers?</a:t>
            </a:r>
            <a:br>
              <a:rPr lang="en"/>
            </a:br>
            <a:r>
              <a:rPr lang="en" sz="2800"/>
              <a:t>(e.g., variable,...)</a:t>
            </a:r>
            <a:endParaRPr sz="1100"/>
          </a:p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</a:t>
            </a:r>
            <a:r>
              <a:rPr lang="en"/>
              <a:t>language</a:t>
            </a:r>
            <a:r>
              <a:rPr lang="en"/>
              <a:t>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</a:t>
            </a:r>
            <a:r>
              <a:rPr lang="en" sz="1900" u="sng"/>
              <a:t>used in this class and Racket</a:t>
            </a:r>
            <a:r>
              <a:rPr lang="en" sz="1900"/>
              <a:t>)</a:t>
            </a:r>
            <a:endParaRPr sz="1900"/>
          </a:p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311700" y="12588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Numbers and Arithmetic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Expressions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Symbols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DrRacket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311700" y="1030225"/>
            <a:ext cx="8832300" cy="456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Our programming language to study PL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Install Dr. Racket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http://racket-lang.org/</a:t>
            </a:r>
            <a:endParaRPr sz="21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500"/>
              <a:t>Language level: plai </a:t>
            </a:r>
            <a:r>
              <a:rPr lang="en" sz="1600"/>
              <a:t>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https://docs.racket-lang.org/plai/index.html</a:t>
            </a:r>
            <a:r>
              <a:rPr lang="en" sz="1600"/>
              <a:t>)</a:t>
            </a:r>
            <a:endParaRPr sz="16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Each file should be prefixed with: </a:t>
            </a:r>
            <a:r>
              <a:rPr lang="en" sz="2500">
                <a:solidFill>
                  <a:srgbClr val="0000FF"/>
                </a:solidFill>
              </a:rPr>
              <a:t>#lang plai</a:t>
            </a:r>
            <a:endParaRPr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Example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Type the following in the Definitions window:</a:t>
            </a:r>
            <a:br>
              <a:rPr lang="en" sz="2100"/>
            </a:br>
            <a:r>
              <a:rPr lang="en" sz="2100">
                <a:solidFill>
                  <a:srgbClr val="0000FF"/>
                </a:solidFill>
              </a:rPr>
              <a:t>#lang plai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; this is a comment line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(define (area-of-square a)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(* a a))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(test (area-of-square 4) 16)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Click </a:t>
            </a:r>
            <a:r>
              <a:rPr lang="en" sz="2100">
                <a:solidFill>
                  <a:srgbClr val="0000FF"/>
                </a:solidFill>
              </a:rPr>
              <a:t>Run</a:t>
            </a:r>
            <a:endParaRPr sz="2100"/>
          </a:p>
        </p:txBody>
      </p:sp>
      <p:sp>
        <p:nvSpPr>
          <p:cNvPr id="359" name="Google Shape;359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DrRacket (2)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 rotWithShape="1">
          <a:blip r:embed="rId3">
            <a:alphaModFix/>
          </a:blip>
          <a:srcRect b="4324" l="50000" r="0" t="0"/>
          <a:stretch/>
        </p:blipFill>
        <p:spPr>
          <a:xfrm>
            <a:off x="658175" y="1040875"/>
            <a:ext cx="5334000" cy="57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0"/>
          <p:cNvSpPr/>
          <p:nvPr/>
        </p:nvSpPr>
        <p:spPr>
          <a:xfrm>
            <a:off x="2879675" y="2376525"/>
            <a:ext cx="2297400" cy="22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5546175" y="2308625"/>
            <a:ext cx="385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DrRacket in English</a:t>
            </a:r>
            <a:endParaRPr/>
          </a:p>
        </p:txBody>
      </p:sp>
      <p:cxnSp>
        <p:nvCxnSpPr>
          <p:cNvPr id="370" name="Google Shape;370;p50"/>
          <p:cNvCxnSpPr>
            <a:stCxn id="369" idx="1"/>
            <a:endCxn id="368" idx="3"/>
          </p:cNvCxnSpPr>
          <p:nvPr/>
        </p:nvCxnSpPr>
        <p:spPr>
          <a:xfrm rot="10800000">
            <a:off x="5177175" y="2489825"/>
            <a:ext cx="369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basic syntax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3"/>
                </a:solidFill>
              </a:rPr>
              <a:t>(</a:t>
            </a:r>
            <a:r>
              <a:rPr lang="en" sz="2900">
                <a:solidFill>
                  <a:schemeClr val="accent2"/>
                </a:solidFill>
              </a:rPr>
              <a:t>operator</a:t>
            </a:r>
            <a:r>
              <a:rPr lang="en" sz="2900"/>
              <a:t> operand</a:t>
            </a:r>
            <a:r>
              <a:rPr baseline="-25000" lang="en" sz="2900"/>
              <a:t>1</a:t>
            </a:r>
            <a:r>
              <a:rPr lang="en" sz="2900"/>
              <a:t> operand</a:t>
            </a:r>
            <a:r>
              <a:rPr baseline="-25000" lang="en" sz="2900"/>
              <a:t>2</a:t>
            </a:r>
            <a:r>
              <a:rPr lang="en" sz="2900"/>
              <a:t> …</a:t>
            </a:r>
            <a:r>
              <a:rPr lang="en" sz="2900">
                <a:solidFill>
                  <a:schemeClr val="accent3"/>
                </a:solidFill>
              </a:rPr>
              <a:t>) </a:t>
            </a:r>
            <a:r>
              <a:rPr lang="en" sz="2000">
                <a:solidFill>
                  <a:schemeClr val="lt2"/>
                </a:solidFill>
              </a:rPr>
              <a:t>; expression/block/statement</a:t>
            </a:r>
            <a:br>
              <a:rPr lang="en" sz="2900"/>
            </a:br>
            <a:br>
              <a:rPr lang="en" sz="2900"/>
            </a:br>
            <a:r>
              <a:rPr lang="en" sz="2300">
                <a:solidFill>
                  <a:srgbClr val="0B5394"/>
                </a:solidFill>
              </a:rPr>
              <a:t>(+ 1 2) </a:t>
            </a:r>
            <a:r>
              <a:rPr i="1" lang="en" sz="1900">
                <a:solidFill>
                  <a:srgbClr val="999999"/>
                </a:solidFill>
              </a:rPr>
              <a:t>; Summate 1 and 2</a:t>
            </a:r>
            <a:endParaRPr i="1" sz="1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999999"/>
                </a:solidFill>
              </a:rPr>
              <a:t>;; Define a function, 'jc'' with a parameter 'b' and its body summantes 1 and 'b'</a:t>
            </a:r>
            <a:br>
              <a:rPr lang="en" sz="2300">
                <a:solidFill>
                  <a:srgbClr val="999999"/>
                </a:solidFill>
              </a:rPr>
            </a:br>
            <a:r>
              <a:rPr lang="en" sz="2300">
                <a:solidFill>
                  <a:srgbClr val="0B5394"/>
                </a:solidFill>
              </a:rPr>
              <a:t>(define (</a:t>
            </a:r>
            <a:r>
              <a:rPr lang="en" sz="2300">
                <a:solidFill>
                  <a:srgbClr val="0000FF"/>
                </a:solidFill>
              </a:rPr>
              <a:t>jc</a:t>
            </a:r>
            <a:r>
              <a:rPr lang="en" sz="2300">
                <a:solidFill>
                  <a:srgbClr val="0B5394"/>
                </a:solidFill>
              </a:rPr>
              <a:t> b) (+ 1 b)) </a:t>
            </a:r>
            <a:endParaRPr sz="23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900">
                <a:solidFill>
                  <a:schemeClr val="lt2"/>
                </a:solidFill>
              </a:rPr>
              <a:t>;; jc 3!</a:t>
            </a:r>
            <a:br>
              <a:rPr lang="en" sz="2300">
                <a:solidFill>
                  <a:srgbClr val="0B5394"/>
                </a:solidFill>
              </a:rPr>
            </a:br>
            <a:r>
              <a:rPr lang="en" sz="2300">
                <a:solidFill>
                  <a:srgbClr val="0B5394"/>
                </a:solidFill>
              </a:rPr>
              <a:t>(</a:t>
            </a:r>
            <a:r>
              <a:rPr lang="en" sz="2300">
                <a:solidFill>
                  <a:srgbClr val="0000FF"/>
                </a:solidFill>
              </a:rPr>
              <a:t>jc</a:t>
            </a:r>
            <a:r>
              <a:rPr lang="en" sz="2300">
                <a:solidFill>
                  <a:srgbClr val="0B5394"/>
                </a:solidFill>
              </a:rPr>
              <a:t> 3)</a:t>
            </a:r>
            <a:endParaRPr sz="2300">
              <a:solidFill>
                <a:srgbClr val="0B5394"/>
              </a:solidFill>
            </a:endParaRPr>
          </a:p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Numbers and Arithmetic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 Racket, numbers can be integers, rationals, reals, or complex.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42     22/7     3.141     2+3i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Arithmetic</a:t>
            </a:r>
            <a:r>
              <a:rPr lang="en"/>
              <a:t> operations with operators and various arguments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opr args1</a:t>
            </a:r>
            <a:r>
              <a:rPr lang="en"/>
              <a:t> …)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ftn args1</a:t>
            </a:r>
            <a:r>
              <a:rPr lang="en"/>
              <a:t> …)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390" name="Google Shape;390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Numbers and Arithmetic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 Racket, numbers can be integers, rationals, reals, or complex.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42     22/7     3.141     2+3i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Arithmetic operations with operators and various arguments: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(+ 1 2 3 )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(- 5.1 4)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(/ 22 7)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(modulo 23 3)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(max 1 4 3 5 6)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(min 2 5 3 4 5)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(abs -6)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(sqrt 4)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2972750" y="31781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https://docs.racket-lang.org/reference/generic-numbers.html#%28part._.Arithmetic%29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Quiz1 answers from students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"...PL will not </a:t>
            </a:r>
            <a:r>
              <a:rPr lang="en" sz="2000"/>
              <a:t>disappear</a:t>
            </a:r>
            <a:r>
              <a:rPr lang="en" sz="2000"/>
              <a:t> unless the form or the medium might be changed…"</a:t>
            </a:r>
            <a:br>
              <a:rPr lang="en" sz="2000"/>
            </a:br>
            <a:r>
              <a:rPr lang="en" sz="2000"/>
              <a:t>"...new PL can appear…"</a:t>
            </a:r>
            <a:br>
              <a:rPr lang="en" sz="2000"/>
            </a:br>
            <a:r>
              <a:rPr lang="en" sz="2000"/>
              <a:t>"...PL will be same as our verbal language…"</a:t>
            </a:r>
            <a:br>
              <a:rPr lang="en" sz="2000"/>
            </a:br>
            <a:r>
              <a:rPr lang="en" sz="2000"/>
              <a:t>"...in the future, computers can fully understand human languages…we don't need any PL in that day..."</a:t>
            </a:r>
            <a:br>
              <a:rPr lang="en" sz="2000"/>
            </a:br>
            <a:r>
              <a:rPr lang="en" sz="2000"/>
              <a:t>"...programmers will </a:t>
            </a:r>
            <a:r>
              <a:rPr lang="en" sz="2000"/>
              <a:t>disappear as AI can replace them.</a:t>
            </a:r>
            <a:r>
              <a:rPr lang="en" sz="2000"/>
              <a:t> but PLs cannot be replaced..." ⇒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https://www.wired.co.uk/article/google-ai-language-create</a:t>
            </a:r>
            <a:r>
              <a:rPr lang="en" sz="1600"/>
              <a:t> </a:t>
            </a:r>
            <a:br>
              <a:rPr lang="en" sz="2000"/>
            </a:br>
            <a:br>
              <a:rPr lang="en" sz="2000"/>
            </a:br>
            <a:r>
              <a:rPr lang="en" sz="2000"/>
              <a:t>"...I want to learn new language…"</a:t>
            </a:r>
            <a:br>
              <a:rPr lang="en" sz="2000"/>
            </a:br>
            <a:r>
              <a:rPr lang="en" sz="2000"/>
              <a:t>    </a:t>
            </a:r>
            <a:r>
              <a:rPr lang="en" sz="1800"/>
              <a:t>⇒ We learn </a:t>
            </a:r>
            <a:r>
              <a:rPr i="1" lang="en" sz="1800" u="sng"/>
              <a:t>language</a:t>
            </a:r>
            <a:r>
              <a:rPr i="1" lang="en" sz="1800" u="sng"/>
              <a:t> principles</a:t>
            </a:r>
            <a:r>
              <a:rPr lang="en" sz="1800"/>
              <a:t> which will </a:t>
            </a:r>
            <a:r>
              <a:rPr i="1" lang="en" sz="1800" u="sng"/>
              <a:t>help you learn new language quickly</a:t>
            </a:r>
            <a:r>
              <a:rPr lang="en" sz="1800"/>
              <a:t>!</a:t>
            </a:r>
            <a:br>
              <a:rPr lang="en" sz="1800"/>
            </a:br>
            <a:r>
              <a:rPr lang="en" sz="1800"/>
              <a:t>"...learn structures of many other languages…"</a:t>
            </a:r>
            <a:br>
              <a:rPr lang="en" sz="1800"/>
            </a:br>
            <a:r>
              <a:rPr lang="en" sz="1800"/>
              <a:t>    ⇒ We learn a common notation (BNF) to understand language structures.</a:t>
            </a:r>
            <a:br>
              <a:rPr lang="en" sz="1800"/>
            </a:br>
            <a:r>
              <a:rPr lang="en" sz="1800"/>
              <a:t>"...PL history"</a:t>
            </a:r>
            <a:br>
              <a:rPr lang="en" sz="1800"/>
            </a:br>
            <a:r>
              <a:rPr lang="en" sz="1800"/>
              <a:t>⇒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https://upload.wikimedia.org/wikipedia/commons/2/25/Genealogical_tree_of_programming_languages.svg</a:t>
            </a:r>
            <a:r>
              <a:rPr lang="en" sz="1300"/>
              <a:t> </a:t>
            </a:r>
            <a:br>
              <a:rPr lang="en" sz="18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398" name="Google Shape;398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br>
              <a:rPr lang="en"/>
            </a:br>
            <a:r>
              <a:rPr lang="en">
                <a:solidFill>
                  <a:srgbClr val="980000"/>
                </a:solidFill>
              </a:rPr>
              <a:t>(define (</a:t>
            </a:r>
            <a:r>
              <a:rPr lang="en">
                <a:solidFill>
                  <a:schemeClr val="dk1"/>
                </a:solidFill>
              </a:rPr>
              <a:t>function-name param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 …</a:t>
            </a:r>
            <a:r>
              <a:rPr lang="en">
                <a:solidFill>
                  <a:srgbClr val="980000"/>
                </a:solidFill>
              </a:rPr>
              <a:t>)  </a:t>
            </a:r>
            <a:r>
              <a:rPr lang="en">
                <a:solidFill>
                  <a:srgbClr val="B7B7B7"/>
                </a:solidFill>
              </a:rPr>
              <a:t>; define a function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body</a:t>
            </a:r>
            <a:r>
              <a:rPr lang="en"/>
              <a:t>)</a:t>
            </a:r>
            <a:br>
              <a:rPr lang="en"/>
            </a:br>
            <a:r>
              <a:rPr lang="en">
                <a:solidFill>
                  <a:srgbClr val="980000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function-name args1 …</a:t>
            </a:r>
            <a:r>
              <a:rPr lang="en"/>
              <a:t> </a:t>
            </a:r>
            <a:r>
              <a:rPr lang="en">
                <a:solidFill>
                  <a:srgbClr val="980000"/>
                </a:solidFill>
              </a:rPr>
              <a:t>)				</a:t>
            </a:r>
            <a:r>
              <a:rPr lang="en">
                <a:solidFill>
                  <a:srgbClr val="B7B7B7"/>
                </a:solidFill>
              </a:rPr>
              <a:t>; call the function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05" name="Google Shape;405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square of side-length </a:t>
            </a:r>
            <a:r>
              <a:rPr i="1" lang="en"/>
              <a:t>a</a:t>
            </a:r>
            <a:r>
              <a:rPr lang="en"/>
              <a:t> has the area </a:t>
            </a:r>
            <a:r>
              <a:rPr i="1" lang="en"/>
              <a:t>a</a:t>
            </a:r>
            <a:r>
              <a:rPr baseline="30000" lang="en"/>
              <a:t>2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(define (area-of-square a)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(* a a))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(area-of-square 5)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(area-of-square 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12" name="Google Shape;412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disk of </a:t>
            </a:r>
            <a:r>
              <a:rPr lang="en"/>
              <a:t>radius</a:t>
            </a:r>
            <a:r>
              <a:rPr lang="en"/>
              <a:t> r has the approximate area 3.14⋅</a:t>
            </a:r>
            <a:r>
              <a:rPr i="1" lang="en"/>
              <a:t>r</a:t>
            </a:r>
            <a:r>
              <a:rPr baseline="30000" lang="en"/>
              <a:t>2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(define (area-of-disk r)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(* 3.14 (* r r)))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(area-of-disk 5)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(area-of-disk 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Design the function for the area of a ring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26" name="Google Shape;426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Design the function for the area of a ring</a:t>
            </a:r>
            <a:br>
              <a:rPr lang="en"/>
            </a:br>
            <a:br>
              <a:rPr lang="en"/>
            </a:br>
            <a:r>
              <a:rPr lang="en" sz="2200">
                <a:solidFill>
                  <a:schemeClr val="dk1"/>
                </a:solidFill>
              </a:rPr>
              <a:t>; area-of-ring: number number -&gt; number </a:t>
            </a:r>
            <a:br>
              <a:rPr b="1" lang="en" sz="2200">
                <a:solidFill>
                  <a:srgbClr val="980000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 to compute the area of a ring whose radius is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 outer and whose hole has a radius of inner   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 (area-of-ring 5 3 ) should produce 50.24  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(define (area-of-ring outer inner)        </a:t>
            </a:r>
            <a:br>
              <a:rPr b="1" lang="en" sz="2200">
                <a:solidFill>
                  <a:srgbClr val="980000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         (- (area-of-disk outer)                 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             (area-of-disk inner)))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6788700" y="2325625"/>
            <a:ext cx="2355300" cy="365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</a:rPr>
              <a:t>[Contract]</a:t>
            </a:r>
            <a:br>
              <a:rPr b="1" lang="en" sz="2100">
                <a:solidFill>
                  <a:srgbClr val="980000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[Purpose]</a:t>
            </a:r>
            <a:br>
              <a:rPr lang="en" sz="2100">
                <a:solidFill>
                  <a:schemeClr val="dk1"/>
                </a:solidFill>
              </a:rPr>
            </a:b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980000"/>
                </a:solidFill>
              </a:rPr>
              <a:t>[Example]</a:t>
            </a:r>
            <a:br>
              <a:rPr lang="en" sz="2100">
                <a:solidFill>
                  <a:schemeClr val="dk1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[Header]</a:t>
            </a:r>
            <a:br>
              <a:rPr b="1" lang="en" sz="2100">
                <a:solidFill>
                  <a:srgbClr val="980000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[Body]</a:t>
            </a:r>
            <a:br>
              <a:rPr lang="en" sz="2100">
                <a:solidFill>
                  <a:schemeClr val="dk1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Variables and Functions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Design the function for the area of a ring</a:t>
            </a:r>
            <a:br>
              <a:rPr lang="en"/>
            </a:br>
            <a:br>
              <a:rPr lang="en"/>
            </a:br>
            <a:r>
              <a:rPr lang="en" sz="2200">
                <a:solidFill>
                  <a:schemeClr val="dk1"/>
                </a:solidFill>
              </a:rPr>
              <a:t>; area-of-ring: number number -&gt; number </a:t>
            </a:r>
            <a:br>
              <a:rPr b="1" lang="en" sz="2200">
                <a:solidFill>
                  <a:srgbClr val="980000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 to compute the area of a ring whose radius is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 outer and whose hole has a radius of inner   </a:t>
            </a:r>
            <a:br>
              <a:rPr lang="en" sz="2200">
                <a:solidFill>
                  <a:schemeClr val="dk1"/>
                </a:solidFill>
              </a:rPr>
            </a:b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(define (area-of-ring outer inner)        </a:t>
            </a:r>
            <a:br>
              <a:rPr b="1" lang="en" sz="2200">
                <a:solidFill>
                  <a:srgbClr val="980000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         (- (area-of-disk outer)                 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             (area-of-disk inner)))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(test (area-of-ring 5 3) 50.24)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</p:txBody>
      </p:sp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6788700" y="2325625"/>
            <a:ext cx="2355300" cy="3864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</a:rPr>
              <a:t>[Contract]</a:t>
            </a:r>
            <a:br>
              <a:rPr b="1" lang="en" sz="2100">
                <a:solidFill>
                  <a:srgbClr val="980000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[Purpose]</a:t>
            </a:r>
            <a:br>
              <a:rPr lang="en" sz="21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[Header]</a:t>
            </a:r>
            <a:br>
              <a:rPr b="1" lang="en" sz="2100">
                <a:solidFill>
                  <a:srgbClr val="980000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[Body]</a:t>
            </a:r>
            <a:br>
              <a:rPr lang="en" sz="2100">
                <a:solidFill>
                  <a:schemeClr val="dk1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br>
              <a:rPr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rgbClr val="980000"/>
                </a:solidFill>
              </a:rPr>
              <a:t>[Tests]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Expressions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Booleans and relations</a:t>
            </a:r>
            <a:br>
              <a:rPr lang="en" sz="2600"/>
            </a:br>
            <a:r>
              <a:rPr lang="en" sz="2400">
                <a:solidFill>
                  <a:schemeClr val="dk1"/>
                </a:solidFill>
              </a:rPr>
              <a:t>(and (&gt; 4 3) (&lt;= 10 100))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(or (&gt; 4 3) (= 10 100))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(not (= 2 3 ))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Expressions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Booleans and relations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Functions that test conditions</a:t>
            </a:r>
            <a:br>
              <a:rPr lang="en" sz="2600"/>
            </a:br>
            <a:r>
              <a:rPr lang="en" sz="2400">
                <a:solidFill>
                  <a:schemeClr val="dk1"/>
                </a:solidFill>
              </a:rPr>
              <a:t>;; [contract] is-5?: number -&gt; boolean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;; [purpose] to determine whether n is equal to 5</a:t>
            </a:r>
            <a:br>
              <a:rPr lang="en" sz="2600"/>
            </a:br>
            <a:r>
              <a:rPr lang="en" sz="2400">
                <a:solidFill>
                  <a:schemeClr val="dk1"/>
                </a:solidFill>
              </a:rPr>
              <a:t>(define (is-5? n)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(= n 5))</a:t>
            </a:r>
            <a:br>
              <a:rPr lang="en" sz="2400">
                <a:solidFill>
                  <a:schemeClr val="dk1"/>
                </a:solidFill>
              </a:rPr>
            </a:b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(test (is-5? 5) true)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(test (is-5? 7) false)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(test (is-5? 8) false)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Expressions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Booleans and relations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Functions that test conditions</a:t>
            </a:r>
            <a:br>
              <a:rPr lang="en" sz="2600"/>
            </a:br>
            <a:r>
              <a:rPr lang="en" sz="2400">
                <a:solidFill>
                  <a:schemeClr val="dk1"/>
                </a:solidFill>
              </a:rPr>
              <a:t>;; is-between-5-6-or-over-10?: number -&gt; boolean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;; to determine whether n is between 5 and 6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;; (exclusive) or larger than or equal to 10</a:t>
            </a:r>
            <a:br>
              <a:rPr lang="en" sz="2600"/>
            </a:br>
            <a:r>
              <a:rPr lang="en" sz="2400">
                <a:solidFill>
                  <a:schemeClr val="dk1"/>
                </a:solidFill>
              </a:rPr>
              <a:t>(define (is-between-5-6-or-over-10? n)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(or (and (&lt; 5 n) (&lt; n 6))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          (&gt;= n 10)))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Expressions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Booleans and relations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600"/>
              <a:t>Functions that test conditions</a:t>
            </a:r>
            <a:br>
              <a:rPr lang="en" sz="2600"/>
            </a:br>
            <a:r>
              <a:rPr lang="en" sz="2000">
                <a:solidFill>
                  <a:schemeClr val="dk1"/>
                </a:solidFill>
              </a:rPr>
              <a:t>;; is-between-5-6-or-over-10?: number -&gt; boolean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;; to determine whether n is between 5 and </a:t>
            </a:r>
            <a:r>
              <a:rPr lang="en" sz="2000">
                <a:solidFill>
                  <a:schemeClr val="dk1"/>
                </a:solidFill>
              </a:rPr>
              <a:t>6 </a:t>
            </a:r>
            <a:r>
              <a:rPr lang="en" sz="2000">
                <a:solidFill>
                  <a:schemeClr val="dk1"/>
                </a:solidFill>
              </a:rPr>
              <a:t>(exclusive)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;; or larger than or equal to 10</a:t>
            </a:r>
            <a:br>
              <a:rPr lang="en"/>
            </a:br>
            <a:r>
              <a:rPr lang="en" sz="2000">
                <a:solidFill>
                  <a:schemeClr val="dk1"/>
                </a:solidFill>
              </a:rPr>
              <a:t>(define (is-between-5-6-or-over-10? n)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(or (is-between-5-6? n) (&gt;= n 10)))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;; is-between-5-6-or-over-10?: number -&gt; boolean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;; to determine whether n is between 5 and 6 (exclusive)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(define (is-between-5-6? n)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(and (&lt; 5 n) (&lt; n 6)))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Fish			          		&lt;-&gt; Software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to fish				&lt;-&gt; How to implement software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 fishing rod/tools	&lt;-&gt; A programming </a:t>
            </a:r>
            <a:r>
              <a:rPr lang="en" sz="2700"/>
              <a:t>language</a:t>
            </a:r>
            <a:br>
              <a:rPr lang="en" sz="2800"/>
            </a:br>
            <a:br>
              <a:rPr lang="en" sz="2100"/>
            </a:br>
            <a:r>
              <a:rPr lang="en" sz="1600">
                <a:solidFill>
                  <a:srgbClr val="FF9900"/>
                </a:solidFill>
              </a:rPr>
              <a:t>→ By studying the detailed features of the fishing rod/tools, we can learn how we can fish well. We can easily use other kinds of fishing rods when having enough understanding and experiences about the detailed features of the fishing rod.</a:t>
            </a:r>
            <a:br>
              <a:rPr lang="en" sz="1600">
                <a:solidFill>
                  <a:srgbClr val="FF9900"/>
                </a:solidFill>
              </a:rPr>
            </a:br>
            <a:r>
              <a:rPr lang="en" sz="1600">
                <a:solidFill>
                  <a:srgbClr val="FF9900"/>
                </a:solidFill>
              </a:rPr>
              <a:t>We can even design the best fishing rod!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/>
            </a:br>
            <a:r>
              <a:rPr lang="en" sz="1600">
                <a:solidFill>
                  <a:srgbClr val="FF9900"/>
                </a:solidFill>
              </a:rPr>
              <a:t>→ By studying the detailed features of the programming language, we can learn how we can implement software well.</a:t>
            </a:r>
            <a:br>
              <a:rPr lang="en" sz="1600">
                <a:solidFill>
                  <a:srgbClr val="FF9900"/>
                </a:solidFill>
              </a:rPr>
            </a:br>
            <a:r>
              <a:rPr lang="en" sz="1600">
                <a:solidFill>
                  <a:srgbClr val="FF9900"/>
                </a:solidFill>
              </a:rPr>
              <a:t>We can easily use other PLs when having enough understanding and experiences about the detailed features of the programming language.</a:t>
            </a:r>
            <a:br>
              <a:rPr lang="en" sz="1600">
                <a:solidFill>
                  <a:srgbClr val="FF9900"/>
                </a:solidFill>
              </a:rPr>
            </a:br>
            <a:r>
              <a:rPr lang="en" sz="1600">
                <a:solidFill>
                  <a:srgbClr val="FF9900"/>
                </a:solidFill>
              </a:rPr>
              <a:t>We can even design our own programming language!!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980000"/>
                </a:solidFill>
              </a:rPr>
              <a:t>(define (</a:t>
            </a:r>
            <a:r>
              <a:rPr lang="en">
                <a:solidFill>
                  <a:schemeClr val="dk1"/>
                </a:solidFill>
              </a:rPr>
              <a:t>function-name param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…</a:t>
            </a:r>
            <a:r>
              <a:rPr lang="en">
                <a:solidFill>
                  <a:srgbClr val="980000"/>
                </a:solidFill>
              </a:rPr>
              <a:t>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80000"/>
                </a:solidFill>
              </a:rPr>
              <a:t>(cond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	</a:t>
            </a:r>
            <a:r>
              <a:rPr lang="en">
                <a:solidFill>
                  <a:srgbClr val="980000"/>
                </a:solidFill>
              </a:rPr>
              <a:t>[</a:t>
            </a:r>
            <a:r>
              <a:rPr lang="en">
                <a:solidFill>
                  <a:schemeClr val="dk1"/>
                </a:solidFill>
              </a:rPr>
              <a:t>ce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body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980000"/>
                </a:solidFill>
              </a:rPr>
              <a:t>]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	…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	</a:t>
            </a:r>
            <a:r>
              <a:rPr lang="en">
                <a:solidFill>
                  <a:srgbClr val="980000"/>
                </a:solidFill>
              </a:rPr>
              <a:t>[else</a:t>
            </a:r>
            <a:r>
              <a:rPr lang="en">
                <a:solidFill>
                  <a:schemeClr val="dk1"/>
                </a:solidFill>
              </a:rPr>
              <a:t> body</a:t>
            </a:r>
            <a:r>
              <a:rPr lang="en">
                <a:solidFill>
                  <a:srgbClr val="980000"/>
                </a:solidFill>
              </a:rPr>
              <a:t>]))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br>
              <a:rPr lang="en">
                <a:solidFill>
                  <a:schemeClr val="dk1"/>
                </a:solidFill>
              </a:rPr>
            </a:br>
            <a:r>
              <a:rPr lang="en" sz="2200">
                <a:solidFill>
                  <a:srgbClr val="666666"/>
                </a:solidFill>
              </a:rPr>
              <a:t>Suppose the bank pays 4% for deposits of up to $1,000 (inclusive), 4.5% for deposits of up to $5,000 (inclusive), and 5% for deposits of more than $5,000. Write the function interest-rate which calculates the interest rate for a given amount.</a:t>
            </a:r>
            <a:br>
              <a:rPr lang="en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84" name="Google Shape;484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br>
              <a:rPr lang="en">
                <a:solidFill>
                  <a:schemeClr val="dk1"/>
                </a:solidFill>
              </a:rPr>
            </a:br>
            <a:r>
              <a:rPr lang="en" sz="2200">
                <a:solidFill>
                  <a:srgbClr val="666666"/>
                </a:solidFill>
              </a:rPr>
              <a:t>Suppose the bank pays 4% for deposits of up to $1,000 (inclusive), 4.5% for deposits of up to $5,000 (inclusive), and 5% for deposits of more than $5,000. Write the function interest-rate which calculates the interest rate for a given amount.</a:t>
            </a:r>
            <a:br>
              <a:rPr lang="en" sz="2200">
                <a:solidFill>
                  <a:srgbClr val="666666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;; interest-rate : number -&gt; number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;; to determine the interest rate for the given amount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(define (interest-rate amount) …)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…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(test (interest-rate 1000) 0.040)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(test (interest-rate 2000) 0.045)</a:t>
            </a:r>
            <a:br>
              <a:rPr lang="en" sz="2200">
                <a:solidFill>
                  <a:srgbClr val="666666"/>
                </a:solidFill>
              </a:rPr>
            </a:br>
            <a:br>
              <a:rPr lang="en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91" name="Google Shape;491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br>
              <a:rPr lang="en">
                <a:solidFill>
                  <a:schemeClr val="dk1"/>
                </a:solidFill>
              </a:rPr>
            </a:br>
            <a:r>
              <a:rPr lang="en" sz="2100">
                <a:solidFill>
                  <a:srgbClr val="666666"/>
                </a:solidFill>
              </a:rPr>
              <a:t>Suppose the bank pays 4% for deposits of up to $1,000 (inclusive), 4.5% for deposits of up to $5,000 (inclusive), and 5% for deposits of more than $5,000. Write the function interest-rate which calculates the interest rate for a given amount.</a:t>
            </a:r>
            <a:br>
              <a:rPr lang="en" sz="2100">
                <a:solidFill>
                  <a:srgbClr val="666666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;; interest-rate : number -&gt; number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;; to determine the interest rate for the given amount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(define (interest-rate amount)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(cond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[(&lt;= amount 1000) 0.040]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[(&lt;= amount 5000) 0.045]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[(&gt; amount 5000) 0.050]))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(test (interest-rate 1000) 0.040)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(test (interest-rate 2000) 0.045)</a:t>
            </a:r>
            <a:br>
              <a:rPr lang="en" sz="2100">
                <a:solidFill>
                  <a:srgbClr val="666666"/>
                </a:solidFill>
              </a:rPr>
            </a:br>
            <a:br>
              <a:rPr lang="en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498" name="Google Shape;498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Conditional Functions</a:t>
            </a:r>
            <a:br>
              <a:rPr lang="en">
                <a:solidFill>
                  <a:schemeClr val="dk1"/>
                </a:solidFill>
              </a:rPr>
            </a:br>
            <a:r>
              <a:rPr lang="en" sz="2100">
                <a:solidFill>
                  <a:srgbClr val="666666"/>
                </a:solidFill>
              </a:rPr>
              <a:t>Suppose the bank pays 4% for deposits of up to $1,000 (inclusive), 4.5% for deposits of up to $5,000 (inclusive), and 5% for deposits of more than $5,000. Write the function interest-rate which calculates the interest rate for a given amount.</a:t>
            </a:r>
            <a:br>
              <a:rPr lang="en" sz="2100">
                <a:solidFill>
                  <a:srgbClr val="666666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;; interest-rate : number -&gt; number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;; to determine the interest rate for the given amount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(define (interest-rate amount)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(cond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[(&lt;= amount 1000) 0.040]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[(&lt;= amount 5000) 0.045]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	[else 0.050]))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(test (interest-rate 1000) 0.040)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(test (interest-rate 2000) 0.045)</a:t>
            </a:r>
            <a:br>
              <a:rPr lang="en" sz="2100">
                <a:solidFill>
                  <a:srgbClr val="666666"/>
                </a:solidFill>
              </a:rPr>
            </a:br>
            <a:br>
              <a:rPr lang="en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programming language elements</a:t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Symbols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symbol is an identifier preceded by a single forward quotation mark:</a:t>
            </a:r>
            <a:br>
              <a:rPr lang="en"/>
            </a:br>
            <a:r>
              <a:rPr lang="en"/>
              <a:t>'the 'dog 'cat 'two^3 'and%so%on?</a:t>
            </a:r>
            <a:endParaRPr sz="21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Only one basic operation on symbols: symbol=?</a:t>
            </a:r>
            <a:br>
              <a:rPr lang="en"/>
            </a:br>
            <a:r>
              <a:rPr lang="en" sz="2200">
                <a:solidFill>
                  <a:schemeClr val="dk1"/>
                </a:solidFill>
              </a:rPr>
              <a:t>(define (reply s)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(cond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[(symbol=? s 'GoodMorning) 'Hi]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[(symbol=? s 'HowAreYou?) 'Fine]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[(symbol=? s 'GoodAfternoon) 'INeedANap]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[(symbol=? s 'GoodEvening) 'BoyAmITired]))</a:t>
            </a:r>
            <a:br>
              <a:rPr lang="en" sz="2100">
                <a:solidFill>
                  <a:srgbClr val="666666"/>
                </a:solidFill>
              </a:rPr>
            </a:br>
            <a:br>
              <a:rPr lang="en" sz="2200">
                <a:solidFill>
                  <a:srgbClr val="666666"/>
                </a:solidFill>
              </a:rPr>
            </a:b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598100" y="2869800"/>
            <a:ext cx="85458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Then, how we can design a program?</a:t>
            </a:r>
            <a:endParaRPr sz="4000"/>
          </a:p>
        </p:txBody>
      </p:sp>
      <p:sp>
        <p:nvSpPr>
          <p:cNvPr id="512" name="Google Shape;512;p7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Good Programming</a:t>
            </a:r>
            <a:endParaRPr/>
          </a:p>
        </p:txBody>
      </p:sp>
      <p:sp>
        <p:nvSpPr>
          <p:cNvPr id="518" name="Google Shape;518;p7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Recipe for functions</a:t>
            </a:r>
            <a:endParaRPr/>
          </a:p>
        </p:txBody>
      </p:sp>
      <p:sp>
        <p:nvSpPr>
          <p:cNvPr id="524" name="Google Shape;524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Contract (Signature)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; area-of-ring: number number -&gt; number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Purpose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; to compute the area of a ring whose radius is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; outer and whose hole has a radius of inner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Tests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(test (area-of-ring 5 3) 50.24)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Header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(define (area-of-ring outer inner)</a:t>
            </a:r>
            <a:endParaRPr sz="24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Body</a:t>
            </a:r>
            <a:br>
              <a:rPr lang="en"/>
            </a:br>
            <a:r>
              <a:rPr lang="en" sz="2400">
                <a:solidFill>
                  <a:schemeClr val="dk1"/>
                </a:solidFill>
              </a:rPr>
              <a:t>(- (area-of-disk outer)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   (area-of-disk inner)))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531" name="Google Shape;531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Write test cases before writing programs.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Write the simplest code to pass those tests.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If your code doesn't do everything you want it to,</a:t>
            </a:r>
            <a:br>
              <a:rPr lang="en"/>
            </a:br>
            <a:r>
              <a:rPr i="1" lang="en"/>
              <a:t>write more tests and repeat.</a:t>
            </a:r>
            <a:endParaRPr i="1"/>
          </a:p>
        </p:txBody>
      </p:sp>
      <p:sp>
        <p:nvSpPr>
          <p:cNvPr id="532" name="Google Shape;532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approach for this PL class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implementing </a:t>
            </a:r>
            <a:r>
              <a:rPr lang="en">
                <a:solidFill>
                  <a:srgbClr val="4A86E8"/>
                </a:solidFill>
              </a:rPr>
              <a:t>interpreters</a:t>
            </a:r>
            <a:endParaRPr>
              <a:solidFill>
                <a:srgbClr val="4A86E8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Write </a:t>
            </a:r>
            <a:r>
              <a:rPr i="1" lang="en">
                <a:solidFill>
                  <a:srgbClr val="4A86E8"/>
                </a:solidFill>
              </a:rPr>
              <a:t>programs </a:t>
            </a:r>
            <a:r>
              <a:rPr lang="en"/>
              <a:t>to learn </a:t>
            </a:r>
            <a:r>
              <a:rPr i="1" lang="en">
                <a:solidFill>
                  <a:srgbClr val="4A86E8"/>
                </a:solidFill>
              </a:rPr>
              <a:t>concepts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 are going to use Racket (formerly </a:t>
            </a:r>
            <a:r>
              <a:rPr i="1" lang="en"/>
              <a:t>Scheme</a:t>
            </a:r>
            <a:r>
              <a:rPr lang="en"/>
              <a:t>) and variants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Textbook (Free Ebook, Version 2007-04-26)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Programming Languages: Application and Interpretation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Shriram Krishnamurthi (Brown University)</a:t>
            </a:r>
            <a:endParaRPr/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http://www.plai.org</a:t>
            </a:r>
            <a:r>
              <a:rPr lang="en" sz="2300"/>
              <a:t> First Edition</a:t>
            </a:r>
            <a:endParaRPr sz="23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Another approach we partially adopt</a:t>
            </a:r>
            <a:endParaRPr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○"/>
            </a:pPr>
            <a:r>
              <a:rPr lang="en">
                <a:solidFill>
                  <a:srgbClr val="666666"/>
                </a:solidFill>
              </a:rPr>
              <a:t>Survey approach</a:t>
            </a:r>
            <a:endParaRPr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■"/>
            </a:pPr>
            <a:r>
              <a:rPr lang="en" sz="2000">
                <a:solidFill>
                  <a:srgbClr val="666666"/>
                </a:solidFill>
              </a:rPr>
              <a:t>Good to learn the consequences of languages.</a:t>
            </a:r>
            <a:endParaRPr sz="2000"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600"/>
              <a:buChar char="●"/>
            </a:pPr>
            <a:r>
              <a:rPr lang="en">
                <a:solidFill>
                  <a:srgbClr val="999999"/>
                </a:solidFill>
              </a:rPr>
              <a:t>Others</a:t>
            </a:r>
            <a:endParaRPr>
              <a:solidFill>
                <a:srgbClr val="99999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○"/>
            </a:pPr>
            <a:r>
              <a:rPr lang="en">
                <a:solidFill>
                  <a:srgbClr val="999999"/>
                </a:solidFill>
              </a:rPr>
              <a:t>Definitional interpreter approach</a:t>
            </a:r>
            <a:endParaRPr>
              <a:solidFill>
                <a:srgbClr val="99999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○"/>
            </a:pPr>
            <a:r>
              <a:rPr lang="en">
                <a:solidFill>
                  <a:srgbClr val="999999"/>
                </a:solidFill>
              </a:rPr>
              <a:t>Rigorous approach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(2)</a:t>
            </a:r>
            <a:endParaRPr/>
          </a:p>
        </p:txBody>
      </p:sp>
      <p:sp>
        <p:nvSpPr>
          <p:cNvPr id="538" name="Google Shape;538;p7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Code and Tests are two wheels in a bike.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Tests are a great source of documents.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Precise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Executable and </a:t>
            </a:r>
            <a:r>
              <a:rPr lang="en"/>
              <a:t>always</a:t>
            </a:r>
            <a:r>
              <a:rPr lang="en"/>
              <a:t> in sync with code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Help us keep the </a:t>
            </a:r>
            <a:r>
              <a:rPr lang="en"/>
              <a:t>design</a:t>
            </a:r>
            <a:r>
              <a:rPr lang="en"/>
              <a:t> simple.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Help us make incremental progress.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Protect our code!!!</a:t>
            </a:r>
            <a:endParaRPr/>
          </a:p>
        </p:txBody>
      </p:sp>
      <p:sp>
        <p:nvSpPr>
          <p:cNvPr id="539" name="Google Shape;539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(3)</a:t>
            </a:r>
            <a:endParaRPr/>
          </a:p>
        </p:txBody>
      </p:sp>
      <p:sp>
        <p:nvSpPr>
          <p:cNvPr id="545" name="Google Shape;545;p7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Testing in Racket with the PLAI setting 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 result_expression expected_expression)</a:t>
            </a:r>
            <a:br>
              <a:rPr lang="en"/>
            </a:br>
            <a:r>
              <a:rPr lang="en" sz="1900">
                <a:solidFill>
                  <a:schemeClr val="dk1"/>
                </a:solidFill>
              </a:rPr>
              <a:t>(test (area-of-square 4) 16)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/>
              <a:t>produces</a:t>
            </a:r>
            <a:br>
              <a:rPr lang="en" sz="1900"/>
            </a:br>
            <a:r>
              <a:rPr lang="en" sz="1900">
                <a:solidFill>
                  <a:schemeClr val="dk1"/>
                </a:solidFill>
              </a:rPr>
              <a:t>good (area-of-square 4) "at line 3"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        expected: 16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        given: 16</a:t>
            </a:r>
            <a:endParaRPr sz="19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(test/exn result_expr error_message)</a:t>
            </a:r>
            <a:br>
              <a:rPr lang="en"/>
            </a:br>
            <a:r>
              <a:rPr lang="en" sz="1900">
                <a:solidFill>
                  <a:schemeClr val="dk1"/>
                </a:solidFill>
              </a:rPr>
              <a:t>(test/exn (error "/: division by zero") "by zero")</a:t>
            </a:r>
            <a:endParaRPr sz="1900"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(test/pred result_expr pred?)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(test/regexp result_expr error_message_regexp)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546" name="Google Shape;546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75"/>
          <p:cNvSpPr txBox="1"/>
          <p:nvPr/>
        </p:nvSpPr>
        <p:spPr>
          <a:xfrm>
            <a:off x="1304975" y="5162750"/>
            <a:ext cx="78390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http://docs.racket-lang.org/plai/plai-scheme.html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</p:txBody>
      </p:sp>
      <p:sp>
        <p:nvSpPr>
          <p:cNvPr id="553" name="Google Shape;553;p7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http://plrg.kaist.ac.kr/doku.php?id=home:lectures:cs320_2018_2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http://www.cs.brown.edu/courses/cs173/2008/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http://pl.barzilay.org/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http://www.eng.utah.edu/~cs5510/f09/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http://users.eecs.northwestern.edu/~robby/courses/395-2010-winter/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 txBox="1"/>
          <p:nvPr>
            <p:ph idx="1" type="body"/>
          </p:nvPr>
        </p:nvSpPr>
        <p:spPr>
          <a:xfrm>
            <a:off x="5158925" y="3429000"/>
            <a:ext cx="38502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0" name="Google Shape;560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7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00" name="Google Shape;200;p30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201" name="Google Shape;201;p30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202" name="Google Shape;202;p30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203" name="Google Shape;203;p30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204" name="Google Shape;204;p30"/>
          <p:cNvCxnSpPr>
            <a:endCxn id="199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0"/>
          <p:cNvCxnSpPr>
            <a:endCxn id="200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>
            <a:stCxn id="200" idx="3"/>
            <a:endCxn id="202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>
            <a:stCxn id="202" idx="3"/>
            <a:endCxn id="203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0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209" name="Google Shape;209;p30"/>
          <p:cNvCxnSpPr>
            <a:endCxn id="200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0" name="Google Shape;210;p30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11" name="Google Shape;211;p30"/>
          <p:cNvCxnSpPr>
            <a:endCxn id="210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>
            <a:endCxn id="208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>
            <a:endCxn id="208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learn?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235500" y="1106425"/>
            <a:ext cx="47652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Substitution </a:t>
            </a:r>
            <a:r>
              <a:rPr lang="en" sz="1800"/>
              <a:t>(L6)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Function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Deferring Substitution </a:t>
            </a:r>
            <a:r>
              <a:rPr lang="en" sz="1800"/>
              <a:t>(L8, L9,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First-class Functions </a:t>
            </a:r>
            <a:r>
              <a:rPr lang="en" sz="1800"/>
              <a:t>(L10-L12)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Laziness </a:t>
            </a:r>
            <a:r>
              <a:rPr lang="en" sz="1800"/>
              <a:t>(L13,14)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Recursion </a:t>
            </a:r>
            <a:r>
              <a:rPr lang="en" sz="1800"/>
              <a:t>(L15,16)</a:t>
            </a:r>
            <a:endParaRPr sz="1800"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Mutable data structures </a:t>
            </a:r>
            <a:r>
              <a:rPr lang="en" sz="1800"/>
              <a:t>(L17,18)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 </a:t>
            </a:r>
            <a:r>
              <a:rPr lang="en" sz="1800"/>
              <a:t>(L19,L20)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 </a:t>
            </a:r>
            <a:r>
              <a:rPr lang="en" sz="1800"/>
              <a:t>(L21,22,23)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 </a:t>
            </a:r>
            <a:r>
              <a:rPr lang="en" sz="1800"/>
              <a:t>(L24)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 </a:t>
            </a:r>
            <a:r>
              <a:rPr lang="en" sz="1800"/>
              <a:t>(L25)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 </a:t>
            </a:r>
            <a:r>
              <a:rPr lang="en" sz="1800"/>
              <a:t>(L25,26)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 </a:t>
            </a:r>
            <a:r>
              <a:rPr lang="en" sz="1800"/>
              <a:t>(L28)</a:t>
            </a:r>
            <a:endParaRPr sz="1800"/>
          </a:p>
        </p:txBody>
      </p:sp>
      <p:sp>
        <p:nvSpPr>
          <p:cNvPr id="228" name="Google Shape;228;p32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computer program?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