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0a250866_0_2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0a25086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00a250866_0_2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00a25086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00a250866_0_3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00a25086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00a250866_0_3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00a25086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137fe8e6d_16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137fe8e6d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00a250866_0_3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00a25086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0ba14328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0ba143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00a250866_0_3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00a25086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00a250866_0_3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00a25086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37fe8e6d_16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37fe8e6d_1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4481fe94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4481fe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00a250866_0_4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00a25086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0ba14328f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0ba1432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00a250866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00a25086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00a250866_0_4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00a25086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00a250866_0_4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00a25086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00a250866_0_4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00a25086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07eae3bc6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07eae3b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07eae3bc6_2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07eae3bc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0ae6fee24_5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0ae6fee24_5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07eae3bc6_2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07eae3bc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4481fe94_2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4481fe9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0ba14328f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0ba1432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0ba14328f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0ba1432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4481fe94_2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4481fe9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00a25086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00a2508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4481fe94_2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4481fe9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0a250866_0_2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00a25086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ae6fee24_26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ae6fee24_2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0a250866_0_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0a25086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Good Programming / Racket Tutorial (1)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ocs.racket-lang.org/reference/pairs.html" TargetMode="External"/><Relationship Id="rId4" Type="http://schemas.openxmlformats.org/officeDocument/2006/relationships/hyperlink" Target="https://docs.racket-lang.org/guide/Pairs__Lists__and_Racket_Syntax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racket-lang.org/guide/Lists__Iteration__and_Recurs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racket-lang.org/guide/Lists__Iteration__and_Recursion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racket-lang.org/guide/Lists__Iteration__and_Recurs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racket-lang.org/plai/plai-scheme.html#%28form._%28%28lib._plai%2Fmain..rkt%29._define-type%29%2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racket-lang.org/plai/plai-scheme.html#%28form._%28%28lib._plai%2Fmain..rkt%29._define-type%29%2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Basics (2)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Lecture03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06425"/>
            <a:ext cx="8832300" cy="45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 Type Definition: GUI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 sz="2200">
                <a:solidFill>
                  <a:schemeClr val="dk1"/>
                </a:solidFill>
              </a:rPr>
              <a:t>(define-type GUI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[label 		(text string?)]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[button 	(text string?)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			(enabled? boolean?)]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[choice 	(items (listof string?))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			(selected integer?)])</a:t>
            </a:r>
            <a:br>
              <a:rPr lang="en" sz="2200">
                <a:solidFill>
                  <a:schemeClr val="dk1"/>
                </a:solidFill>
              </a:rPr>
            </a:br>
            <a:endParaRPr i="1" sz="1700">
              <a:solidFill>
                <a:schemeClr val="dk1"/>
              </a:solidFill>
            </a:endParaRPr>
          </a:p>
        </p:txBody>
      </p:sp>
      <p:grpSp>
        <p:nvGrpSpPr>
          <p:cNvPr id="241" name="Google Shape;241;p34"/>
          <p:cNvGrpSpPr/>
          <p:nvPr/>
        </p:nvGrpSpPr>
        <p:grpSpPr>
          <a:xfrm>
            <a:off x="1672991" y="1920075"/>
            <a:ext cx="2300409" cy="1243500"/>
            <a:chOff x="1672991" y="1920075"/>
            <a:chExt cx="2300409" cy="1243500"/>
          </a:xfrm>
        </p:grpSpPr>
        <p:sp>
          <p:nvSpPr>
            <p:cNvPr id="242" name="Google Shape;242;p34"/>
            <p:cNvSpPr/>
            <p:nvPr/>
          </p:nvSpPr>
          <p:spPr>
            <a:xfrm>
              <a:off x="1673000" y="1920075"/>
              <a:ext cx="2300400" cy="1243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735750" y="2035775"/>
              <a:ext cx="1143300" cy="6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3733900" y="2035775"/>
              <a:ext cx="145200" cy="671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3748328" y="2041450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10800000">
              <a:off x="3745566" y="2600585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 txBox="1"/>
            <p:nvPr/>
          </p:nvSpPr>
          <p:spPr>
            <a:xfrm>
              <a:off x="2721725" y="1971650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Apple</a:t>
              </a:r>
              <a:endParaRPr b="1">
                <a:highlight>
                  <a:srgbClr val="C9DAF8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FFFFFF"/>
                  </a:highlight>
                </a:rPr>
                <a:t>Strawberry</a:t>
              </a:r>
              <a:endParaRPr b="1"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Banana</a:t>
              </a:r>
              <a:endParaRPr b="1"/>
            </a:p>
          </p:txBody>
        </p:sp>
        <p:sp>
          <p:nvSpPr>
            <p:cNvPr id="248" name="Google Shape;248;p34"/>
            <p:cNvSpPr txBox="1"/>
            <p:nvPr/>
          </p:nvSpPr>
          <p:spPr>
            <a:xfrm>
              <a:off x="1672991" y="2183693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Pick a fruit</a:t>
              </a:r>
              <a:endParaRPr b="1">
                <a:highlight>
                  <a:srgbClr val="C9DAF8"/>
                </a:highlight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141743" y="2801743"/>
              <a:ext cx="5487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Ok</a:t>
              </a:r>
              <a:endParaRPr b="1">
                <a:solidFill>
                  <a:srgbClr val="999999"/>
                </a:solidFill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735800" y="2801750"/>
              <a:ext cx="9141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Cancel</a:t>
              </a:r>
              <a:endParaRPr b="1"/>
            </a:p>
          </p:txBody>
        </p:sp>
      </p:grpSp>
      <p:sp>
        <p:nvSpPr>
          <p:cNvPr id="251" name="Google Shape;251;p34"/>
          <p:cNvSpPr txBox="1"/>
          <p:nvPr/>
        </p:nvSpPr>
        <p:spPr>
          <a:xfrm>
            <a:off x="4449125" y="2099425"/>
            <a:ext cx="4694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Do not confuse!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We are not </a:t>
            </a:r>
            <a:r>
              <a:rPr lang="en" sz="1900">
                <a:solidFill>
                  <a:srgbClr val="FF0000"/>
                </a:solidFill>
              </a:rPr>
              <a:t>drawing</a:t>
            </a:r>
            <a:r>
              <a:rPr lang="en" sz="1900">
                <a:solidFill>
                  <a:srgbClr val="FF0000"/>
                </a:solidFill>
              </a:rPr>
              <a:t> this GUI by Racket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but just </a:t>
            </a:r>
            <a:r>
              <a:rPr b="1" i="1" lang="en" sz="1900" u="sng">
                <a:solidFill>
                  <a:srgbClr val="FF0000"/>
                </a:solidFill>
              </a:rPr>
              <a:t>modeling</a:t>
            </a:r>
            <a:r>
              <a:rPr lang="en" sz="1900">
                <a:solidFill>
                  <a:srgbClr val="FF0000"/>
                </a:solidFill>
              </a:rPr>
              <a:t> GUI as a type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 </a:t>
            </a:r>
            <a:r>
              <a:rPr lang="en"/>
              <a:t>Type Definition: GUI</a:t>
            </a:r>
            <a:br>
              <a:rPr lang="en"/>
            </a:br>
            <a:r>
              <a:rPr lang="en" sz="1800">
                <a:solidFill>
                  <a:schemeClr val="accent4"/>
                </a:solidFill>
              </a:rPr>
              <a:t>(define-type</a:t>
            </a:r>
            <a:r>
              <a:rPr lang="en" sz="1800"/>
              <a:t> </a:t>
            </a:r>
            <a:r>
              <a:rPr i="1" lang="en" sz="1800">
                <a:solidFill>
                  <a:schemeClr val="dk1"/>
                </a:solidFill>
              </a:rPr>
              <a:t>type-id</a:t>
            </a:r>
            <a:br>
              <a:rPr lang="en" sz="1800"/>
            </a:br>
            <a:r>
              <a:rPr lang="en" sz="1800"/>
              <a:t>		</a:t>
            </a:r>
            <a:r>
              <a:rPr lang="en" sz="1800">
                <a:solidFill>
                  <a:schemeClr val="accent4"/>
                </a:solidFill>
              </a:rPr>
              <a:t>[</a:t>
            </a:r>
            <a:r>
              <a:rPr i="1" lang="en" sz="1800"/>
              <a:t>variant_id</a:t>
            </a:r>
            <a:r>
              <a:rPr baseline="-25000" i="1" lang="en" sz="1800"/>
              <a:t>1</a:t>
            </a:r>
            <a:r>
              <a:rPr lang="en" sz="1800"/>
              <a:t> 	</a:t>
            </a:r>
            <a:r>
              <a:rPr lang="en" sz="1800">
                <a:solidFill>
                  <a:schemeClr val="accent4"/>
                </a:solidFill>
              </a:rPr>
              <a:t>(</a:t>
            </a:r>
            <a:r>
              <a:rPr i="1" lang="en" sz="1800">
                <a:solidFill>
                  <a:schemeClr val="dk1"/>
                </a:solidFill>
              </a:rPr>
              <a:t>field_id</a:t>
            </a:r>
            <a:r>
              <a:rPr baseline="-25000" i="1" lang="en" sz="1800"/>
              <a:t>11</a:t>
            </a:r>
            <a:r>
              <a:rPr lang="en" sz="1800"/>
              <a:t> </a:t>
            </a:r>
            <a:r>
              <a:rPr i="1" lang="en" sz="1800">
                <a:solidFill>
                  <a:schemeClr val="dk1"/>
                </a:solidFill>
              </a:rPr>
              <a:t>contract_expr</a:t>
            </a:r>
            <a:r>
              <a:rPr baseline="-25000" i="1" lang="en" sz="1800"/>
              <a:t>11</a:t>
            </a:r>
            <a:r>
              <a:rPr lang="en" sz="1800">
                <a:solidFill>
                  <a:schemeClr val="accent4"/>
                </a:solidFill>
              </a:rPr>
              <a:t>)</a:t>
            </a:r>
            <a:br>
              <a:rPr lang="en" sz="1800"/>
            </a:br>
            <a:r>
              <a:rPr lang="en" sz="1800"/>
              <a:t>						… </a:t>
            </a:r>
            <a:br>
              <a:rPr lang="en" sz="1800"/>
            </a:br>
            <a:r>
              <a:rPr lang="en" sz="1800"/>
              <a:t>					</a:t>
            </a:r>
            <a:r>
              <a:rPr lang="en" sz="1800">
                <a:solidFill>
                  <a:schemeClr val="accent4"/>
                </a:solidFill>
              </a:rPr>
              <a:t>(</a:t>
            </a:r>
            <a:r>
              <a:rPr i="1" lang="en" sz="1800">
                <a:solidFill>
                  <a:schemeClr val="dk1"/>
                </a:solidFill>
              </a:rPr>
              <a:t>field_id</a:t>
            </a:r>
            <a:r>
              <a:rPr baseline="-25000" i="1" lang="en" sz="1800"/>
              <a:t>1n</a:t>
            </a:r>
            <a:r>
              <a:rPr lang="en" sz="1800"/>
              <a:t> </a:t>
            </a:r>
            <a:r>
              <a:rPr i="1" lang="en" sz="1800">
                <a:solidFill>
                  <a:schemeClr val="dk1"/>
                </a:solidFill>
              </a:rPr>
              <a:t>contract_expr</a:t>
            </a:r>
            <a:r>
              <a:rPr baseline="-25000" i="1" lang="en" sz="1800"/>
              <a:t>1n</a:t>
            </a:r>
            <a:r>
              <a:rPr lang="en" sz="1800">
                <a:solidFill>
                  <a:schemeClr val="accent4"/>
                </a:solidFill>
              </a:rPr>
              <a:t>)]</a:t>
            </a:r>
            <a:br>
              <a:rPr lang="en" sz="1800"/>
            </a:br>
            <a:r>
              <a:rPr lang="en" sz="1800"/>
              <a:t>		…</a:t>
            </a:r>
            <a:br>
              <a:rPr lang="en" sz="1800"/>
            </a:br>
            <a:r>
              <a:rPr lang="en" sz="1800"/>
              <a:t>		</a:t>
            </a:r>
            <a:r>
              <a:rPr lang="en" sz="1800">
                <a:solidFill>
                  <a:schemeClr val="accent4"/>
                </a:solidFill>
              </a:rPr>
              <a:t>[</a:t>
            </a:r>
            <a:r>
              <a:rPr i="1" lang="en" sz="1800">
                <a:solidFill>
                  <a:schemeClr val="dk1"/>
                </a:solidFill>
              </a:rPr>
              <a:t>variant_id</a:t>
            </a:r>
            <a:r>
              <a:rPr baseline="-25000" i="1" lang="en" sz="1800"/>
              <a:t>m	</a:t>
            </a:r>
            <a:r>
              <a:rPr lang="en" sz="1800">
                <a:solidFill>
                  <a:schemeClr val="accent4"/>
                </a:solidFill>
              </a:rPr>
              <a:t>(</a:t>
            </a:r>
            <a:r>
              <a:rPr i="1" lang="en" sz="1800">
                <a:solidFill>
                  <a:schemeClr val="dk1"/>
                </a:solidFill>
              </a:rPr>
              <a:t>field_id</a:t>
            </a:r>
            <a:r>
              <a:rPr baseline="-25000" i="1" lang="en" sz="1800"/>
              <a:t>m1</a:t>
            </a:r>
            <a:r>
              <a:rPr lang="en" sz="1800"/>
              <a:t> </a:t>
            </a:r>
            <a:r>
              <a:rPr i="1" lang="en" sz="1800">
                <a:solidFill>
                  <a:schemeClr val="dk1"/>
                </a:solidFill>
              </a:rPr>
              <a:t>contract_expr</a:t>
            </a:r>
            <a:r>
              <a:rPr baseline="-25000" i="1" lang="en" sz="1800"/>
              <a:t>m1</a:t>
            </a:r>
            <a:r>
              <a:rPr lang="en" sz="1800">
                <a:solidFill>
                  <a:schemeClr val="accent4"/>
                </a:solidFill>
              </a:rPr>
              <a:t>)</a:t>
            </a:r>
            <a:br>
              <a:rPr lang="en" sz="1800"/>
            </a:br>
            <a:r>
              <a:rPr lang="en" sz="1800"/>
              <a:t>					</a:t>
            </a:r>
            <a:r>
              <a:rPr lang="en" sz="1800">
                <a:solidFill>
                  <a:schemeClr val="accent4"/>
                </a:solidFill>
              </a:rPr>
              <a:t>(</a:t>
            </a:r>
            <a:r>
              <a:rPr i="1" lang="en" sz="1800">
                <a:solidFill>
                  <a:schemeClr val="dk1"/>
                </a:solidFill>
              </a:rPr>
              <a:t>field_id</a:t>
            </a:r>
            <a:r>
              <a:rPr baseline="-25000" i="1" lang="en" sz="1800"/>
              <a:t>ml</a:t>
            </a:r>
            <a:r>
              <a:rPr lang="en" sz="1800"/>
              <a:t> </a:t>
            </a:r>
            <a:r>
              <a:rPr i="1" lang="en" sz="1800">
                <a:solidFill>
                  <a:schemeClr val="dk1"/>
                </a:solidFill>
              </a:rPr>
              <a:t>contract_expr</a:t>
            </a:r>
            <a:r>
              <a:rPr baseline="-25000" i="1" lang="en" sz="1800"/>
              <a:t>ml</a:t>
            </a:r>
            <a:r>
              <a:rPr lang="en" sz="1800">
                <a:solidFill>
                  <a:schemeClr val="accent4"/>
                </a:solidFill>
              </a:rPr>
              <a:t>)])</a:t>
            </a:r>
            <a:br>
              <a:rPr lang="en" sz="1800"/>
            </a:br>
            <a:br>
              <a:rPr lang="en" sz="2000"/>
            </a:br>
            <a:r>
              <a:rPr lang="en" sz="2000">
                <a:solidFill>
                  <a:schemeClr val="dk1"/>
                </a:solidFill>
              </a:rPr>
              <a:t>(define-type GUI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[label 		(text string?)]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[button 		(text string?)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	(enabled? boolean?)]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[choice		(items (listof string?))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	(selected integer?)])</a:t>
            </a:r>
            <a:endParaRPr i="1"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 Type Definition: GUI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 constructor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>
                <a:solidFill>
                  <a:schemeClr val="dk1"/>
                </a:solidFill>
              </a:rPr>
              <a:t>1</a:t>
            </a:r>
            <a:r>
              <a:rPr i="1" lang="en" sz="2100"/>
              <a:t> </a:t>
            </a:r>
            <a:r>
              <a:rPr lang="en" sz="2100"/>
              <a:t>is defined for each variant.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Each constructor takes an argument for each field of its variant.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 value of each field is checked by its associated </a:t>
            </a:r>
            <a:r>
              <a:rPr lang="en" sz="2100">
                <a:solidFill>
                  <a:schemeClr val="dk1"/>
                </a:solidFill>
              </a:rPr>
              <a:t>contract_Expr</a:t>
            </a:r>
            <a:r>
              <a:rPr baseline="-25000" lang="en" sz="2100">
                <a:solidFill>
                  <a:schemeClr val="dk1"/>
                </a:solidFill>
              </a:rPr>
              <a:t>ij</a:t>
            </a:r>
            <a:r>
              <a:rPr lang="en" sz="2100"/>
              <a:t>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Defines predicates </a:t>
            </a:r>
            <a:r>
              <a:rPr i="1" lang="en" sz="2100">
                <a:solidFill>
                  <a:schemeClr val="dk1"/>
                </a:solidFill>
              </a:rPr>
              <a:t>type_id?</a:t>
            </a:r>
            <a:r>
              <a:rPr lang="en" sz="2100"/>
              <a:t> and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/>
              <a:t>i</a:t>
            </a:r>
            <a:r>
              <a:rPr i="1" lang="en" sz="2100"/>
              <a:t>?</a:t>
            </a:r>
            <a:r>
              <a:rPr lang="en" sz="2100"/>
              <a:t>, and accessors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/>
              <a:t>i</a:t>
            </a:r>
            <a:r>
              <a:rPr i="1" lang="en" sz="2100">
                <a:solidFill>
                  <a:schemeClr val="dk1"/>
                </a:solidFill>
              </a:rPr>
              <a:t>-field_id</a:t>
            </a:r>
            <a:r>
              <a:rPr baseline="-25000" i="1" lang="en" sz="2100"/>
              <a:t>jk</a:t>
            </a:r>
            <a:r>
              <a:rPr i="1" lang="en" sz="2100"/>
              <a:t>.</a:t>
            </a:r>
            <a:br>
              <a:rPr lang="en"/>
            </a:br>
            <a:br>
              <a:rPr lang="en" sz="2000"/>
            </a:br>
            <a:r>
              <a:rPr lang="en" sz="2000">
                <a:solidFill>
                  <a:schemeClr val="dk1"/>
                </a:solidFill>
              </a:rPr>
              <a:t>(define-type GUI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[label 		(text string?)]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[button 		(text string?)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	(enabled? boolean?)]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[choice		(items (listof string?))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	(selected integer?)])</a:t>
            </a:r>
            <a:endParaRPr i="1"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0" y="1106425"/>
            <a:ext cx="8832300" cy="45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 Type Definition: GUI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 sz="2000">
                <a:solidFill>
                  <a:schemeClr val="dk1"/>
                </a:solidFill>
              </a:rPr>
              <a:t>(define-type GUI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[label 		(text string?)]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[button 	(text string?)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(enabled? boolean?)]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[choice	(items (listof string?))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(selected integer?)])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2000">
                <a:solidFill>
                  <a:schemeClr val="accent5"/>
                </a:solidFill>
              </a:rPr>
              <a:t>(label "Pick a fruit")</a:t>
            </a:r>
            <a:br>
              <a:rPr lang="en" sz="2000">
                <a:solidFill>
                  <a:schemeClr val="accent5"/>
                </a:solidFill>
              </a:rPr>
            </a:br>
            <a:r>
              <a:rPr lang="en" sz="2000">
                <a:solidFill>
                  <a:schemeClr val="accent5"/>
                </a:solidFill>
              </a:rPr>
              <a:t>(button "Ok" false)</a:t>
            </a:r>
            <a:br>
              <a:rPr lang="en" sz="2000">
                <a:solidFill>
                  <a:schemeClr val="accent5"/>
                </a:solidFill>
              </a:rPr>
            </a:br>
            <a:r>
              <a:rPr lang="en" sz="2000">
                <a:solidFill>
                  <a:schemeClr val="accent5"/>
                </a:solidFill>
              </a:rPr>
              <a:t>(choice '("Apple" "Strawberry" "Banana") 0)</a:t>
            </a:r>
            <a:br>
              <a:rPr lang="en" sz="2000">
                <a:solidFill>
                  <a:schemeClr val="dk1"/>
                </a:solidFill>
              </a:rPr>
            </a:br>
            <a:endParaRPr i="1" sz="1500">
              <a:solidFill>
                <a:schemeClr val="dk1"/>
              </a:solidFill>
            </a:endParaRPr>
          </a:p>
        </p:txBody>
      </p:sp>
      <p:grpSp>
        <p:nvGrpSpPr>
          <p:cNvPr id="273" name="Google Shape;273;p37"/>
          <p:cNvGrpSpPr/>
          <p:nvPr/>
        </p:nvGrpSpPr>
        <p:grpSpPr>
          <a:xfrm>
            <a:off x="1672991" y="1691475"/>
            <a:ext cx="2300409" cy="1243500"/>
            <a:chOff x="1672991" y="1920075"/>
            <a:chExt cx="2300409" cy="1243500"/>
          </a:xfrm>
        </p:grpSpPr>
        <p:sp>
          <p:nvSpPr>
            <p:cNvPr id="274" name="Google Shape;274;p37"/>
            <p:cNvSpPr/>
            <p:nvPr/>
          </p:nvSpPr>
          <p:spPr>
            <a:xfrm>
              <a:off x="1673000" y="1920075"/>
              <a:ext cx="2300400" cy="1243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735750" y="2035775"/>
              <a:ext cx="1143300" cy="6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3733900" y="2035775"/>
              <a:ext cx="145200" cy="671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748328" y="2041450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10800000">
              <a:off x="3745566" y="2600585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 txBox="1"/>
            <p:nvPr/>
          </p:nvSpPr>
          <p:spPr>
            <a:xfrm>
              <a:off x="2721725" y="1971650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Apple</a:t>
              </a:r>
              <a:endParaRPr b="1">
                <a:highlight>
                  <a:srgbClr val="C9DAF8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FFFFFF"/>
                  </a:highlight>
                </a:rPr>
                <a:t>Strawberry</a:t>
              </a:r>
              <a:endParaRPr b="1"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Banana</a:t>
              </a:r>
              <a:endParaRPr b="1"/>
            </a:p>
          </p:txBody>
        </p:sp>
        <p:sp>
          <p:nvSpPr>
            <p:cNvPr id="280" name="Google Shape;280;p37"/>
            <p:cNvSpPr txBox="1"/>
            <p:nvPr/>
          </p:nvSpPr>
          <p:spPr>
            <a:xfrm>
              <a:off x="1672991" y="2183693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Pick a fruit</a:t>
              </a:r>
              <a:endParaRPr b="1">
                <a:highlight>
                  <a:srgbClr val="C9DAF8"/>
                </a:highlight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141743" y="2801743"/>
              <a:ext cx="5487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Ok</a:t>
              </a:r>
              <a:endParaRPr b="1">
                <a:solidFill>
                  <a:srgbClr val="999999"/>
                </a:solidFill>
              </a:endParaR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735800" y="2801750"/>
              <a:ext cx="9141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Cancel</a:t>
              </a:r>
              <a:endParaRPr b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 Type Definition: GUI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Defines predicates </a:t>
            </a:r>
            <a:r>
              <a:rPr b="1" i="1" lang="en" sz="2100">
                <a:solidFill>
                  <a:schemeClr val="dk1"/>
                </a:solidFill>
              </a:rPr>
              <a:t>type_id?</a:t>
            </a:r>
            <a:r>
              <a:rPr b="1" lang="en" sz="2100"/>
              <a:t> and </a:t>
            </a:r>
            <a:r>
              <a:rPr b="1" i="1" lang="en" sz="2100">
                <a:solidFill>
                  <a:schemeClr val="dk1"/>
                </a:solidFill>
              </a:rPr>
              <a:t>variant_id</a:t>
            </a:r>
            <a:r>
              <a:rPr b="1" baseline="-25000" i="1" lang="en" sz="2100"/>
              <a:t>i</a:t>
            </a:r>
            <a:r>
              <a:rPr b="1" i="1" lang="en" sz="2100"/>
              <a:t>?</a:t>
            </a:r>
            <a:r>
              <a:rPr b="1" lang="en" sz="2100"/>
              <a:t>, and accessors </a:t>
            </a:r>
            <a:r>
              <a:rPr b="1" i="1" lang="en" sz="2100">
                <a:solidFill>
                  <a:schemeClr val="dk1"/>
                </a:solidFill>
              </a:rPr>
              <a:t>variant_id</a:t>
            </a:r>
            <a:r>
              <a:rPr b="1" baseline="-25000" i="1" lang="en" sz="2100"/>
              <a:t>i</a:t>
            </a:r>
            <a:r>
              <a:rPr b="1" i="1" lang="en" sz="2100">
                <a:solidFill>
                  <a:schemeClr val="dk1"/>
                </a:solidFill>
              </a:rPr>
              <a:t>-field_id</a:t>
            </a:r>
            <a:r>
              <a:rPr b="1" baseline="-25000" i="1" lang="en" sz="2100"/>
              <a:t>jk</a:t>
            </a:r>
            <a:r>
              <a:rPr b="1" i="1" lang="en" sz="2100"/>
              <a:t>.</a:t>
            </a:r>
            <a:br>
              <a:rPr b="1" lang="en"/>
            </a:br>
            <a:br>
              <a:rPr lang="en" sz="2000"/>
            </a:br>
            <a:r>
              <a:rPr lang="en" sz="2000">
                <a:solidFill>
                  <a:schemeClr val="dk1"/>
                </a:solidFill>
              </a:rPr>
              <a:t>(define-type GUI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[label 		(text string?)]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[button 	(text string?)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(enabled? boolean?)]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[choice	(items (listof string?))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(selected integer?)])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(define ch (choice '("Apple" "Strawberry" "Banana") 0))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(choice? ch)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(choice-selected ch) ; [variant_id]-[field_id]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(GUI? ch)</a:t>
            </a:r>
            <a:br>
              <a:rPr lang="en" sz="1800">
                <a:solidFill>
                  <a:schemeClr val="dk1"/>
                </a:solidFill>
              </a:rPr>
            </a:br>
            <a:endParaRPr i="1"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311700" y="1106425"/>
            <a:ext cx="8832300" cy="45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 Type Definition: GUI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 sz="2000">
                <a:solidFill>
                  <a:schemeClr val="dk1"/>
                </a:solidFill>
              </a:rPr>
              <a:t>(define-type GUI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[label 		(text string?)]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[button 	(text string?)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(enabled? boolean?)]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[choice	(items (listof string?))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		(selected integer?)])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(define ch (choice '("Apple" "</a:t>
            </a:r>
            <a:r>
              <a:rPr lang="en" sz="1800">
                <a:solidFill>
                  <a:schemeClr val="accent5"/>
                </a:solidFill>
              </a:rPr>
              <a:t>Strawberry</a:t>
            </a:r>
            <a:r>
              <a:rPr lang="en" sz="1800">
                <a:solidFill>
                  <a:schemeClr val="accent5"/>
                </a:solidFill>
              </a:rPr>
              <a:t>" "Banana") 0))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(choice? ch)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(choice-selected </a:t>
            </a:r>
            <a:r>
              <a:rPr lang="en" sz="1800">
                <a:solidFill>
                  <a:schemeClr val="accent5"/>
                </a:solidFill>
              </a:rPr>
              <a:t>ch</a:t>
            </a:r>
            <a:r>
              <a:rPr lang="en" sz="1800">
                <a:solidFill>
                  <a:schemeClr val="accent5"/>
                </a:solidFill>
              </a:rPr>
              <a:t>) ; [variant_id]-[field_id]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(GUI? ch)</a:t>
            </a:r>
            <a:br>
              <a:rPr lang="en" sz="1800">
                <a:solidFill>
                  <a:schemeClr val="dk1"/>
                </a:solidFill>
              </a:rPr>
            </a:br>
            <a:endParaRPr i="1" sz="1300">
              <a:solidFill>
                <a:schemeClr val="dk1"/>
              </a:solidFill>
            </a:endParaRPr>
          </a:p>
        </p:txBody>
      </p:sp>
      <p:grpSp>
        <p:nvGrpSpPr>
          <p:cNvPr id="297" name="Google Shape;297;p39"/>
          <p:cNvGrpSpPr/>
          <p:nvPr/>
        </p:nvGrpSpPr>
        <p:grpSpPr>
          <a:xfrm>
            <a:off x="1672991" y="1691475"/>
            <a:ext cx="2300409" cy="1243500"/>
            <a:chOff x="1672991" y="1920075"/>
            <a:chExt cx="2300409" cy="1243500"/>
          </a:xfrm>
        </p:grpSpPr>
        <p:sp>
          <p:nvSpPr>
            <p:cNvPr id="298" name="Google Shape;298;p39"/>
            <p:cNvSpPr/>
            <p:nvPr/>
          </p:nvSpPr>
          <p:spPr>
            <a:xfrm>
              <a:off x="1673000" y="1920075"/>
              <a:ext cx="2300400" cy="1243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2735750" y="2035775"/>
              <a:ext cx="1143300" cy="6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3733900" y="2035775"/>
              <a:ext cx="145200" cy="671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3748328" y="2041450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 rot="10800000">
              <a:off x="3745566" y="2600585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 txBox="1"/>
            <p:nvPr/>
          </p:nvSpPr>
          <p:spPr>
            <a:xfrm>
              <a:off x="2721725" y="1971650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Apple</a:t>
              </a:r>
              <a:endParaRPr b="1">
                <a:highlight>
                  <a:srgbClr val="C9DAF8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FFFFFF"/>
                  </a:highlight>
                </a:rPr>
                <a:t>Strawberry</a:t>
              </a:r>
              <a:endParaRPr b="1"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Banana</a:t>
              </a:r>
              <a:endParaRPr b="1"/>
            </a:p>
          </p:txBody>
        </p:sp>
        <p:sp>
          <p:nvSpPr>
            <p:cNvPr id="304" name="Google Shape;304;p39"/>
            <p:cNvSpPr txBox="1"/>
            <p:nvPr/>
          </p:nvSpPr>
          <p:spPr>
            <a:xfrm>
              <a:off x="1672991" y="2183693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Pick a fruit</a:t>
              </a:r>
              <a:endParaRPr b="1">
                <a:highlight>
                  <a:srgbClr val="C9DAF8"/>
                </a:highlight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2141743" y="2801743"/>
              <a:ext cx="5487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Ok</a:t>
              </a:r>
              <a:endParaRPr b="1">
                <a:solidFill>
                  <a:srgbClr val="999999"/>
                </a:solidFill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2735800" y="2801750"/>
              <a:ext cx="9141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Cancel</a:t>
              </a:r>
              <a:endParaRPr b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700" y="1106425"/>
            <a:ext cx="8832300" cy="45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Practice together: Define Circle </a:t>
            </a:r>
            <a:r>
              <a:rPr lang="en" sz="1800"/>
              <a:t>(CRA, HAC, MIC,...)</a:t>
            </a:r>
            <a:r>
              <a:rPr lang="en"/>
              <a:t> at HGU</a:t>
            </a:r>
            <a:endParaRPr i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Numbers and Arithmetic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Variables and Functions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Conditional Expressions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Conditional Functions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Symbols</a:t>
            </a:r>
            <a:endParaRPr>
              <a:solidFill>
                <a:srgbClr val="666666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Type Definitions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Deconstruction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Deconstruction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From a given instance of a specific type, get required values or do a specific task for the instance.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Why do we need this?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We can access a value by using field accessors.</a:t>
            </a:r>
            <a:br>
              <a:rPr lang="en"/>
            </a:br>
            <a:r>
              <a:rPr lang="en"/>
              <a:t>Then, why do we need this?</a:t>
            </a:r>
            <a:br>
              <a:rPr lang="en"/>
            </a:br>
            <a:endParaRPr i="1"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Deconstruction</a:t>
            </a:r>
            <a:br>
              <a:rPr lang="en"/>
            </a:br>
            <a:r>
              <a:rPr lang="en" sz="2000">
                <a:solidFill>
                  <a:schemeClr val="accent4"/>
                </a:solidFill>
              </a:rPr>
              <a:t>(type-case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type-id expr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/>
              <a:t>variant_id</a:t>
            </a:r>
            <a:r>
              <a:rPr baseline="-25000" i="1" lang="en" sz="2000"/>
              <a:t>1</a:t>
            </a:r>
            <a:r>
              <a:rPr lang="en" sz="2000"/>
              <a:t> 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11</a:t>
            </a:r>
            <a:r>
              <a:rPr lang="en" sz="2000"/>
              <a:t> …</a:t>
            </a:r>
            <a:r>
              <a:rPr lang="en" sz="2000">
                <a:solidFill>
                  <a:schemeClr val="accent4"/>
                </a:solidFill>
              </a:rPr>
              <a:t>)</a:t>
            </a:r>
            <a:r>
              <a:rPr lang="en" sz="2000"/>
              <a:t> expr</a:t>
            </a:r>
            <a:r>
              <a:rPr baseline="-25000" i="1" lang="en" sz="2000"/>
              <a:t>1</a:t>
            </a:r>
            <a:r>
              <a:rPr lang="en" sz="2000">
                <a:solidFill>
                  <a:schemeClr val="accent4"/>
                </a:solidFill>
              </a:rPr>
              <a:t>]</a:t>
            </a:r>
            <a:br>
              <a:rPr lang="en" sz="2000"/>
            </a:br>
            <a:r>
              <a:rPr lang="en" sz="2000"/>
              <a:t>		…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>
                <a:solidFill>
                  <a:schemeClr val="dk1"/>
                </a:solidFill>
              </a:rPr>
              <a:t>variant_id</a:t>
            </a:r>
            <a:r>
              <a:rPr baseline="-25000" i="1" lang="en" sz="2000"/>
              <a:t>m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m1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...</a:t>
            </a:r>
            <a:r>
              <a:rPr lang="en" sz="2000">
                <a:solidFill>
                  <a:schemeClr val="accent4"/>
                </a:solidFill>
              </a:rPr>
              <a:t>) </a:t>
            </a:r>
            <a:r>
              <a:rPr lang="en" sz="2000"/>
              <a:t>expr</a:t>
            </a:r>
            <a:r>
              <a:rPr baseline="-25000" lang="en" sz="2000"/>
              <a:t>m</a:t>
            </a:r>
            <a:r>
              <a:rPr lang="en" sz="2000">
                <a:solidFill>
                  <a:schemeClr val="accent4"/>
                </a:solidFill>
              </a:rPr>
              <a:t>])</a:t>
            </a:r>
            <a:br>
              <a:rPr lang="en" sz="2000"/>
            </a:br>
            <a:r>
              <a:rPr lang="en" sz="2000"/>
              <a:t>					</a:t>
            </a:r>
            <a:endParaRPr i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remainder, modulo (% in other languages)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(test (modulo 3 2) 1)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(test (remainder 4 2) 0)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symbol is just an identifier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but a number preceded by ' will just be a number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'3 is same as just 3 (number).</a:t>
            </a:r>
            <a:br>
              <a:rPr lang="en"/>
            </a:br>
            <a:br>
              <a:rPr lang="en"/>
            </a:br>
            <a:r>
              <a:rPr lang="en"/>
              <a:t>(</a:t>
            </a:r>
            <a:r>
              <a:rPr lang="en">
                <a:solidFill>
                  <a:schemeClr val="dk1"/>
                </a:solidFill>
              </a:rPr>
              <a:t>define</a:t>
            </a:r>
            <a:r>
              <a:rPr lang="en"/>
              <a:t> (show-symbol s) s)</a:t>
            </a:r>
            <a:br>
              <a:rPr lang="en"/>
            </a:br>
            <a:r>
              <a:rPr lang="en"/>
              <a:t>(show-symbol '3)</a:t>
            </a:r>
            <a:br>
              <a:rPr lang="en"/>
            </a:br>
            <a:r>
              <a:rPr lang="en"/>
              <a:t>(show-symbol 'A1B2)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dk1"/>
                </a:solidFill>
              </a:rPr>
              <a:t>3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'A1B2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Deconstruction</a:t>
            </a:r>
            <a:br>
              <a:rPr lang="en"/>
            </a:br>
            <a:r>
              <a:rPr lang="en" sz="2000">
                <a:solidFill>
                  <a:schemeClr val="accent4"/>
                </a:solidFill>
              </a:rPr>
              <a:t>(type-case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type-id expr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/>
              <a:t>variant_id</a:t>
            </a:r>
            <a:r>
              <a:rPr baseline="-25000" i="1" lang="en" sz="2000"/>
              <a:t>1</a:t>
            </a:r>
            <a:r>
              <a:rPr lang="en" sz="2000"/>
              <a:t> 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11</a:t>
            </a:r>
            <a:r>
              <a:rPr lang="en" sz="2000"/>
              <a:t> …</a:t>
            </a:r>
            <a:r>
              <a:rPr lang="en" sz="2000">
                <a:solidFill>
                  <a:schemeClr val="accent4"/>
                </a:solidFill>
              </a:rPr>
              <a:t>)</a:t>
            </a:r>
            <a:r>
              <a:rPr lang="en" sz="2000"/>
              <a:t> expr</a:t>
            </a:r>
            <a:r>
              <a:rPr baseline="-25000" i="1" lang="en" sz="2000"/>
              <a:t>1</a:t>
            </a:r>
            <a:r>
              <a:rPr lang="en" sz="2000">
                <a:solidFill>
                  <a:schemeClr val="accent4"/>
                </a:solidFill>
              </a:rPr>
              <a:t>]</a:t>
            </a:r>
            <a:br>
              <a:rPr lang="en" sz="2000"/>
            </a:br>
            <a:r>
              <a:rPr lang="en" sz="2000"/>
              <a:t>		…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>
                <a:solidFill>
                  <a:schemeClr val="dk1"/>
                </a:solidFill>
              </a:rPr>
              <a:t>variant_id</a:t>
            </a:r>
            <a:r>
              <a:rPr baseline="-25000" i="1" lang="en" sz="2000"/>
              <a:t>m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m1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...</a:t>
            </a:r>
            <a:r>
              <a:rPr lang="en" sz="2000">
                <a:solidFill>
                  <a:schemeClr val="accent4"/>
                </a:solidFill>
              </a:rPr>
              <a:t>) </a:t>
            </a:r>
            <a:r>
              <a:rPr lang="en" sz="2000"/>
              <a:t>expr</a:t>
            </a:r>
            <a:r>
              <a:rPr baseline="-25000" lang="en" sz="2000"/>
              <a:t>m</a:t>
            </a:r>
            <a:r>
              <a:rPr lang="en" sz="2000">
                <a:solidFill>
                  <a:schemeClr val="accent4"/>
                </a:solidFill>
              </a:rPr>
              <a:t>])</a:t>
            </a:r>
            <a:br>
              <a:rPr lang="en" sz="2000"/>
            </a:br>
            <a:br>
              <a:rPr lang="en" sz="2000"/>
            </a:br>
            <a:r>
              <a:rPr lang="en" sz="2000"/>
              <a:t>; read-screen : GUI -&gt; list-of-string</a:t>
            </a:r>
            <a:br>
              <a:rPr lang="en" sz="2000"/>
            </a:br>
            <a:r>
              <a:rPr lang="en" sz="2000">
                <a:solidFill>
                  <a:schemeClr val="dk1"/>
                </a:solidFill>
              </a:rPr>
              <a:t>(define (read-screen g)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(type-case GUI g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[label (t)		(list t)]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[button (t e?)	(list t)]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[choice</a:t>
            </a:r>
            <a:r>
              <a:rPr lang="en" sz="2000">
                <a:solidFill>
                  <a:schemeClr val="dk1"/>
                </a:solidFill>
              </a:rPr>
              <a:t>	(i s) i]))				</a:t>
            </a:r>
            <a:endParaRPr i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Deconstruction</a:t>
            </a:r>
            <a:br>
              <a:rPr lang="en"/>
            </a:br>
            <a:r>
              <a:rPr lang="en" sz="2000">
                <a:solidFill>
                  <a:schemeClr val="accent4"/>
                </a:solidFill>
              </a:rPr>
              <a:t>(type-case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type-id expr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/>
              <a:t>variant_id</a:t>
            </a:r>
            <a:r>
              <a:rPr baseline="-25000" i="1" lang="en" sz="2000"/>
              <a:t>1</a:t>
            </a:r>
            <a:r>
              <a:rPr lang="en" sz="2000"/>
              <a:t> 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11</a:t>
            </a:r>
            <a:r>
              <a:rPr lang="en" sz="2000"/>
              <a:t> …</a:t>
            </a:r>
            <a:r>
              <a:rPr lang="en" sz="2000">
                <a:solidFill>
                  <a:schemeClr val="accent4"/>
                </a:solidFill>
              </a:rPr>
              <a:t>)</a:t>
            </a:r>
            <a:r>
              <a:rPr lang="en" sz="2000"/>
              <a:t> expr</a:t>
            </a:r>
            <a:r>
              <a:rPr baseline="-25000" i="1" lang="en" sz="2000"/>
              <a:t>1</a:t>
            </a:r>
            <a:r>
              <a:rPr lang="en" sz="2000">
                <a:solidFill>
                  <a:schemeClr val="accent4"/>
                </a:solidFill>
              </a:rPr>
              <a:t>]</a:t>
            </a:r>
            <a:br>
              <a:rPr lang="en" sz="2000"/>
            </a:br>
            <a:r>
              <a:rPr lang="en" sz="2000"/>
              <a:t>		…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>
                <a:solidFill>
                  <a:schemeClr val="dk1"/>
                </a:solidFill>
              </a:rPr>
              <a:t>variant_id</a:t>
            </a:r>
            <a:r>
              <a:rPr baseline="-25000" i="1" lang="en" sz="2000"/>
              <a:t>m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m1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...</a:t>
            </a:r>
            <a:r>
              <a:rPr lang="en" sz="2000">
                <a:solidFill>
                  <a:schemeClr val="accent4"/>
                </a:solidFill>
              </a:rPr>
              <a:t>) </a:t>
            </a:r>
            <a:r>
              <a:rPr lang="en" sz="2000"/>
              <a:t>expr</a:t>
            </a:r>
            <a:r>
              <a:rPr baseline="-25000" lang="en" sz="2000"/>
              <a:t>m</a:t>
            </a:r>
            <a:r>
              <a:rPr lang="en" sz="2000">
                <a:solidFill>
                  <a:schemeClr val="accent4"/>
                </a:solidFill>
              </a:rPr>
              <a:t>])</a:t>
            </a:r>
            <a:br>
              <a:rPr lang="en" sz="2000"/>
            </a:br>
            <a:br>
              <a:rPr lang="en" sz="2000"/>
            </a:br>
            <a:r>
              <a:rPr lang="en" sz="2000"/>
              <a:t>; read-screen : GUI -&gt; list-of-string</a:t>
            </a:r>
            <a:br>
              <a:rPr lang="en" sz="2000"/>
            </a:br>
            <a:r>
              <a:rPr lang="en" sz="2000">
                <a:solidFill>
                  <a:schemeClr val="dk1"/>
                </a:solidFill>
              </a:rPr>
              <a:t>(define (read-screen g)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(type-case GUI g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[label (t)		(list t)]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[button (t e?)	(list t)]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		[choice	(i s) i]))	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(define ch (choice '("Apple" "Strawberry" "Banana") 0))</a:t>
            </a:r>
            <a:br>
              <a:rPr lang="en" sz="14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(choice? ch)</a:t>
            </a:r>
            <a:br>
              <a:rPr lang="en" sz="14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(choice-selected ch) ; [variant_id]-[field_id]</a:t>
            </a:r>
            <a:br>
              <a:rPr lang="en" sz="14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(read-screen ch)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			</a:t>
            </a:r>
            <a:endParaRPr i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Numbers and Arithmetic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Variables and Functions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Conditional Expressions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Conditional Functions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Symbols</a:t>
            </a:r>
            <a:endParaRPr>
              <a:solidFill>
                <a:srgbClr val="666666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Type Definitions</a:t>
            </a:r>
            <a:endParaRPr>
              <a:solidFill>
                <a:srgbClr val="666666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>
                <a:solidFill>
                  <a:srgbClr val="666666"/>
                </a:solidFill>
              </a:rPr>
              <a:t>Type Deconstruction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311700" y="1106425"/>
            <a:ext cx="8832300" cy="542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Lists (like arrays)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(list 1 2 3) or '(1 2 3)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list is either the constant </a:t>
            </a:r>
            <a:r>
              <a:rPr i="1" lang="en"/>
              <a:t>null</a:t>
            </a:r>
            <a:r>
              <a:rPr lang="en"/>
              <a:t>, or it is a pair whose second value is a list.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null, empty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Use full operators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cons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list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append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first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rest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map, foldl, foldr, filter,...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http://docs.racket-lang.org/reference/pairs.html</a:t>
            </a:r>
            <a:br>
              <a:rPr lang="en" sz="1800">
                <a:solidFill>
                  <a:srgbClr val="D23369"/>
                </a:solidFill>
              </a:rPr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https://docs.racket-lang.org/guide/Pairs__Lists__and_Racket_Syntax.html</a:t>
            </a:r>
            <a:endParaRPr sz="1800">
              <a:solidFill>
                <a:srgbClr val="D2336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2336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D2336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311700" y="1106425"/>
            <a:ext cx="43782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Lists</a:t>
            </a:r>
            <a:br>
              <a:rPr lang="en"/>
            </a:br>
            <a:r>
              <a:rPr lang="en" sz="2300"/>
              <a:t>(cons 1 empty)</a:t>
            </a:r>
            <a:br>
              <a:rPr lang="en" sz="2300"/>
            </a:br>
            <a:r>
              <a:rPr lang="en" sz="2300"/>
              <a:t>(cons 'a (cons 2 empty))</a:t>
            </a:r>
            <a:br>
              <a:rPr lang="en" sz="2300"/>
            </a:br>
            <a:br>
              <a:rPr lang="en" sz="2300"/>
            </a:br>
            <a:r>
              <a:rPr lang="en" sz="2300"/>
              <a:t>(list 1 2 3)</a:t>
            </a:r>
            <a:br>
              <a:rPr lang="en" sz="2300"/>
            </a:br>
            <a:r>
              <a:rPr lang="en" sz="2300"/>
              <a:t>(list 1 2 3 empty)</a:t>
            </a:r>
            <a:br>
              <a:rPr lang="en" sz="2300"/>
            </a:br>
            <a:br>
              <a:rPr lang="en" sz="2300"/>
            </a:br>
            <a:r>
              <a:rPr lang="en" sz="2300"/>
              <a:t>(append (list 1 2) empty)</a:t>
            </a:r>
            <a:br>
              <a:rPr lang="en" sz="2300"/>
            </a:br>
            <a:r>
              <a:rPr lang="en" sz="2300"/>
              <a:t>(append (list 1 2)</a:t>
            </a:r>
            <a:br>
              <a:rPr lang="en" sz="2300"/>
            </a:br>
            <a:r>
              <a:rPr lang="en" sz="2300"/>
              <a:t>		     (list 3 4))</a:t>
            </a:r>
            <a:br>
              <a:rPr lang="en" sz="2300"/>
            </a:br>
            <a:r>
              <a:rPr lang="en" sz="2300"/>
              <a:t>(append (list 1 2 )</a:t>
            </a:r>
            <a:br>
              <a:rPr lang="en" sz="2300"/>
            </a:br>
            <a:r>
              <a:rPr lang="en" sz="2300"/>
              <a:t>		     (list 'a 'b)</a:t>
            </a:r>
            <a:br>
              <a:rPr lang="en" sz="2300"/>
            </a:br>
            <a:r>
              <a:rPr lang="en" sz="2300"/>
              <a:t>		     (list true))		</a:t>
            </a:r>
            <a:endParaRPr sz="1700">
              <a:solidFill>
                <a:srgbClr val="D23369"/>
              </a:solidFill>
            </a:endParaRPr>
          </a:p>
        </p:txBody>
      </p:sp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4655100" y="1106425"/>
            <a:ext cx="4488900" cy="5411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1)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'a 2)</a:t>
            </a:r>
            <a:br>
              <a:rPr lang="en" sz="2300">
                <a:solidFill>
                  <a:schemeClr val="dk1"/>
                </a:solidFill>
              </a:rPr>
            </a:b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1 2 3)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1 2 3 empty)</a:t>
            </a:r>
            <a:br>
              <a:rPr lang="en" sz="2300">
                <a:solidFill>
                  <a:schemeClr val="dk1"/>
                </a:solidFill>
              </a:rPr>
            </a:b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1 2)</a:t>
            </a:r>
            <a:br>
              <a:rPr lang="en" sz="2300">
                <a:solidFill>
                  <a:schemeClr val="dk1"/>
                </a:solidFill>
              </a:rPr>
            </a:b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1 2 3 4)</a:t>
            </a:r>
            <a:br>
              <a:rPr lang="en" sz="2300">
                <a:solidFill>
                  <a:schemeClr val="dk1"/>
                </a:solidFill>
              </a:rPr>
            </a:br>
            <a:br>
              <a:rPr lang="en" sz="2300">
                <a:solidFill>
                  <a:schemeClr val="dk1"/>
                </a:solidFill>
              </a:rPr>
            </a:b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1 2 'a 'b true)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Lists</a:t>
            </a:r>
            <a:br>
              <a:rPr lang="en"/>
            </a:br>
            <a:r>
              <a:rPr lang="en" sz="2300"/>
              <a:t>(first (list 1 2 3))</a:t>
            </a:r>
            <a:br>
              <a:rPr lang="en" sz="2300"/>
            </a:br>
            <a:r>
              <a:rPr lang="en" sz="2300"/>
              <a:t>(rest (list 1 2 3))</a:t>
            </a:r>
            <a:br>
              <a:rPr lang="en" sz="2300"/>
            </a:br>
            <a:r>
              <a:rPr lang="en" sz="2300"/>
              <a:t>(first (rest (list 1 2)))</a:t>
            </a:r>
            <a:br>
              <a:rPr lang="en" sz="2300"/>
            </a:br>
            <a:br>
              <a:rPr lang="en" sz="2300"/>
            </a:br>
            <a:r>
              <a:rPr lang="en" sz="2300">
                <a:solidFill>
                  <a:schemeClr val="dk1"/>
                </a:solidFill>
              </a:rPr>
              <a:t>; '(...) creates a list, it distributes over elements: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/>
              <a:t>'(1 2 3)</a:t>
            </a:r>
            <a:br>
              <a:rPr lang="en" sz="2300"/>
            </a:br>
            <a:r>
              <a:rPr lang="en" sz="2300"/>
              <a:t>'(a b)</a:t>
            </a:r>
            <a:br>
              <a:rPr lang="en" sz="2300"/>
            </a:br>
            <a:r>
              <a:rPr lang="en" sz="2300"/>
              <a:t>'((1 2) (3 4))</a:t>
            </a:r>
            <a:br>
              <a:rPr lang="en" sz="2300"/>
            </a:br>
            <a:r>
              <a:rPr lang="en" sz="2300"/>
              <a:t>'10</a:t>
            </a:r>
            <a:br>
              <a:rPr lang="en" sz="2300"/>
            </a:br>
            <a:br>
              <a:rPr lang="en" sz="2300"/>
            </a:br>
            <a:r>
              <a:rPr lang="en" sz="2300"/>
              <a:t>(cons 1 2)</a:t>
            </a:r>
            <a:endParaRPr sz="1700">
              <a:solidFill>
                <a:srgbClr val="D23369"/>
              </a:solidFill>
            </a:endParaRPr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4655100" y="1106425"/>
            <a:ext cx="4488900" cy="1804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1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2 3)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2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2597700" y="3529000"/>
            <a:ext cx="4488900" cy="2988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; =&gt; (list 1 2 3)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'a 'b)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(list (list 1 2) (list 3 4))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10 </a:t>
            </a:r>
            <a:r>
              <a:rPr lang="en" sz="2300">
                <a:solidFill>
                  <a:srgbClr val="999999"/>
                </a:solidFill>
              </a:rPr>
              <a:t>(just number)</a:t>
            </a:r>
            <a:br>
              <a:rPr lang="en" sz="2300">
                <a:solidFill>
                  <a:schemeClr val="dk1"/>
                </a:solidFill>
              </a:rPr>
            </a:b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'(1 . 2)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      which is a non-list pair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Lists </a:t>
            </a:r>
            <a:r>
              <a:rPr lang="en" sz="2200"/>
              <a:t>(to</a:t>
            </a:r>
            <a:r>
              <a:rPr lang="en" sz="2000"/>
              <a:t> </a:t>
            </a:r>
            <a:r>
              <a:rPr lang="en" sz="2100"/>
              <a:t>distinguish empty/non-empty lists)</a:t>
            </a:r>
            <a:br>
              <a:rPr lang="en" sz="2300"/>
            </a:br>
            <a:r>
              <a:rPr lang="en" sz="2300"/>
              <a:t>(empty? empty</a:t>
            </a:r>
            <a:r>
              <a:rPr lang="en" sz="2300"/>
              <a:t>)</a:t>
            </a:r>
            <a:br>
              <a:rPr lang="en" sz="2300"/>
            </a:br>
            <a:r>
              <a:rPr lang="en" sz="2300"/>
              <a:t>(empty? (cons "head" empty))</a:t>
            </a:r>
            <a:br>
              <a:rPr lang="en" sz="2300"/>
            </a:br>
            <a:r>
              <a:rPr lang="en" sz="2300"/>
              <a:t>(cons? empty)</a:t>
            </a:r>
            <a:br>
              <a:rPr lang="en" sz="2300"/>
            </a:br>
            <a:r>
              <a:rPr lang="en" sz="2300"/>
              <a:t>(cons? (cons "head" empty))</a:t>
            </a:r>
            <a:br>
              <a:rPr lang="en" sz="2300"/>
            </a:br>
            <a:br>
              <a:rPr lang="en" sz="2300"/>
            </a:br>
            <a:endParaRPr sz="1700">
              <a:solidFill>
                <a:srgbClr val="D23369"/>
              </a:solidFill>
            </a:endParaRPr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4944425" y="1106425"/>
            <a:ext cx="4199700" cy="180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#t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#f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#f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; =&gt; #t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tip and example in Racket</a:t>
            </a:r>
            <a:endParaRPr/>
          </a:p>
        </p:txBody>
      </p:sp>
      <p:sp>
        <p:nvSpPr>
          <p:cNvPr id="393" name="Google Shape;393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Recursion in Racket </a:t>
            </a:r>
            <a:r>
              <a:rPr lang="en" sz="2000"/>
              <a:t>(simple example)</a:t>
            </a:r>
            <a:br>
              <a:rPr lang="en"/>
            </a:br>
            <a:r>
              <a:rPr lang="en" sz="1800">
                <a:solidFill>
                  <a:srgbClr val="0000FF"/>
                </a:solidFill>
              </a:rPr>
              <a:t>; my-length : list -&gt; number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to get the length of a list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(test (my-length '(a b c)) 3)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(test (my-length empty) 0)</a:t>
            </a:r>
            <a:endParaRPr sz="1800"/>
          </a:p>
        </p:txBody>
      </p:sp>
      <p:sp>
        <p:nvSpPr>
          <p:cNvPr id="394" name="Google Shape;394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1"/>
          <p:cNvSpPr txBox="1"/>
          <p:nvPr/>
        </p:nvSpPr>
        <p:spPr>
          <a:xfrm>
            <a:off x="367350" y="5737625"/>
            <a:ext cx="6518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https://docs.racket-lang.org/guide/Lists__Iteration__and_Recursion.html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tip and example in Racket</a:t>
            </a:r>
            <a:endParaRPr/>
          </a:p>
        </p:txBody>
      </p:sp>
      <p:sp>
        <p:nvSpPr>
          <p:cNvPr id="401" name="Google Shape;401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Recursion in Racket </a:t>
            </a:r>
            <a:r>
              <a:rPr lang="en" sz="2000"/>
              <a:t>(simple example)</a:t>
            </a:r>
            <a:br>
              <a:rPr lang="en"/>
            </a:br>
            <a:r>
              <a:rPr lang="en" sz="1800">
                <a:solidFill>
                  <a:srgbClr val="0000FF"/>
                </a:solidFill>
              </a:rPr>
              <a:t>; my-length : list -&gt; number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to get the length of a list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(test (my-length '(a b c)) 3)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(test (my-length empty) 0)</a:t>
            </a:r>
            <a:endParaRPr sz="1800"/>
          </a:p>
        </p:txBody>
      </p:sp>
      <p:sp>
        <p:nvSpPr>
          <p:cNvPr id="402" name="Google Shape;402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2"/>
          <p:cNvSpPr txBox="1"/>
          <p:nvPr/>
        </p:nvSpPr>
        <p:spPr>
          <a:xfrm>
            <a:off x="367350" y="5737625"/>
            <a:ext cx="6518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https://docs.racket-lang.org/guide/Lists__Iteration__and_Recursion.html</a:t>
            </a:r>
            <a:endParaRPr/>
          </a:p>
        </p:txBody>
      </p:sp>
      <p:sp>
        <p:nvSpPr>
          <p:cNvPr id="404" name="Google Shape;404;p52"/>
          <p:cNvSpPr txBox="1"/>
          <p:nvPr/>
        </p:nvSpPr>
        <p:spPr>
          <a:xfrm>
            <a:off x="4572000" y="1823625"/>
            <a:ext cx="44370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to think for recursion</a:t>
            </a:r>
            <a:br>
              <a:rPr b="1" lang="en" sz="1500"/>
            </a:b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my-length '(a b c)    = 1 + (my-length '(b c))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my-length '(b c)       = 1 + (my-length (c))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my-length '(c)          = 1 + (my-length empty)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tip and example in Racket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Recursion in Racket </a:t>
            </a:r>
            <a:r>
              <a:rPr lang="en" sz="2000"/>
              <a:t>(simple example)</a:t>
            </a:r>
            <a:br>
              <a:rPr lang="en"/>
            </a:br>
            <a:r>
              <a:rPr lang="en" sz="1800">
                <a:solidFill>
                  <a:srgbClr val="0000FF"/>
                </a:solidFill>
              </a:rPr>
              <a:t>; list -&gt; number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to get the length of a list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(test (my-length '(a b c)) 3)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; (test (my-length empty) 0)</a:t>
            </a:r>
            <a:br>
              <a:rPr lang="en" sz="1800">
                <a:solidFill>
                  <a:srgbClr val="0000FF"/>
                </a:solidFill>
              </a:rPr>
            </a:b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(define (my-length lst)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	(cond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		[(empty? lst) 0]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		[else (+ 1 (my-length (rest lst)))] ))</a:t>
            </a:r>
            <a:endParaRPr sz="1800"/>
          </a:p>
        </p:txBody>
      </p:sp>
      <p:sp>
        <p:nvSpPr>
          <p:cNvPr id="411" name="Google Shape;411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367350" y="5737625"/>
            <a:ext cx="6518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https://docs.racket-lang.org/guide/Lists__Iteration__and_Recursion.html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Racket function produces output. </a:t>
            </a:r>
            <a:r>
              <a:rPr lang="en" sz="2200"/>
              <a:t>(i.e. it returns something)</a:t>
            </a:r>
            <a:endParaRPr sz="2200"/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○"/>
            </a:pPr>
            <a:r>
              <a:rPr lang="en"/>
              <a:t>But no need to put 'return' keyword like c or Java.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learning Raket or PLT???</a:t>
            </a:r>
            <a:endParaRPr/>
          </a:p>
        </p:txBody>
      </p:sp>
      <p:sp>
        <p:nvSpPr>
          <p:cNvPr id="418" name="Google Shape;418;p5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Why do we need</a:t>
            </a:r>
            <a:br>
              <a:rPr lang="en" sz="4100"/>
            </a:br>
            <a:r>
              <a:rPr lang="en" sz="4100"/>
              <a:t>	</a:t>
            </a:r>
            <a:r>
              <a:rPr lang="en" sz="4100">
                <a:solidFill>
                  <a:srgbClr val="FF9900"/>
                </a:solidFill>
              </a:rPr>
              <a:t>Type Deconstruction</a:t>
            </a:r>
            <a:r>
              <a:rPr lang="en" sz="4100"/>
              <a:t>?</a:t>
            </a:r>
            <a:endParaRPr sz="4100"/>
          </a:p>
        </p:txBody>
      </p:sp>
      <p:sp>
        <p:nvSpPr>
          <p:cNvPr id="424" name="Google Shape;424;p5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idx="1" type="body"/>
          </p:nvPr>
        </p:nvSpPr>
        <p:spPr>
          <a:xfrm>
            <a:off x="5158925" y="3429000"/>
            <a:ext cx="38502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0" name="Google Shape;430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6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Cautions for HW1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problem analysis (contract, purpose, tests) first!!!</a:t>
            </a:r>
            <a:endParaRPr sz="24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Then, start implementation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two </a:t>
            </a:r>
            <a:r>
              <a:rPr b="1" i="1" lang="en" sz="2400"/>
              <a:t>test cases</a:t>
            </a:r>
            <a:r>
              <a:rPr lang="en" sz="2400"/>
              <a:t> for each function (not just function call). e.g., </a:t>
            </a:r>
            <a:r>
              <a:rPr lang="en" sz="2400" strike="sngStrike"/>
              <a:t>(add 1 2)</a:t>
            </a:r>
            <a:r>
              <a:rPr lang="en" sz="2400"/>
              <a:t> </a:t>
            </a:r>
            <a:r>
              <a:rPr lang="en" sz="2400"/>
              <a:t>(test (add 1 2) 3)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problems can be solved by using L2 and L3 slides.</a:t>
            </a:r>
            <a:endParaRPr sz="24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 may use 'if'.</a:t>
            </a:r>
            <a:endParaRPr sz="2000"/>
          </a:p>
          <a:p>
            <a:pPr indent="-355600" lvl="2" marL="18288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But </a:t>
            </a:r>
            <a:r>
              <a:rPr lang="en" sz="2000"/>
              <a:t>for this HW, avoid to use 'if' to be familiar with </a:t>
            </a:r>
            <a:r>
              <a:rPr b="1" i="1" lang="en" sz="2000"/>
              <a:t>conditional functions</a:t>
            </a:r>
            <a:r>
              <a:rPr lang="en" sz="2000"/>
              <a:t>.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use 'if' later but rarely.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function names as described in HW </a:t>
            </a:r>
            <a:r>
              <a:rPr lang="en" sz="2400"/>
              <a:t>description</a:t>
            </a:r>
            <a:endParaRPr sz="24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e.g., dollar-&gt;won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you use not exactly same function names, our test cases will not run on your code and you will lose points.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Case-sensitive: </a:t>
            </a:r>
            <a:r>
              <a:rPr lang="en" sz="2000"/>
              <a:t>dollar-&gt;won</a:t>
            </a:r>
            <a:r>
              <a:rPr lang="en" sz="2000"/>
              <a:t> is not same as D</a:t>
            </a:r>
            <a:r>
              <a:rPr lang="en" sz="2000"/>
              <a:t>ollar-&gt;Won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anguage elements for this PL class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Numbers and Arithmetic</a:t>
            </a:r>
            <a:endParaRPr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Variables and Functions</a:t>
            </a:r>
            <a:endParaRPr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Conditional Expressions</a:t>
            </a:r>
            <a:endParaRPr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Conditional Functions</a:t>
            </a:r>
            <a:endParaRPr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Symbols</a:t>
            </a:r>
            <a:endParaRPr>
              <a:solidFill>
                <a:srgbClr val="B7B7B7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Definitions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Deconstruction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Type?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Abstract definition of data (c.f. class in Java)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Everything can be a type.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Window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Door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Human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Creature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Number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String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Screen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Projector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...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Definitions</a:t>
            </a:r>
            <a:br>
              <a:rPr lang="en"/>
            </a:br>
            <a:r>
              <a:rPr lang="en" sz="2000">
                <a:solidFill>
                  <a:schemeClr val="accent4"/>
                </a:solidFill>
              </a:rPr>
              <a:t>(</a:t>
            </a:r>
            <a:r>
              <a:rPr lang="en" sz="2000">
                <a:solidFill>
                  <a:schemeClr val="accent4"/>
                </a:solidFill>
              </a:rPr>
              <a:t>define-type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type-id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/>
              <a:t>variant_id</a:t>
            </a:r>
            <a:r>
              <a:rPr baseline="-25000" i="1" lang="en" sz="2000"/>
              <a:t>1</a:t>
            </a:r>
            <a:r>
              <a:rPr lang="en" sz="2000"/>
              <a:t> 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11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</a:t>
            </a:r>
            <a:r>
              <a:rPr i="1" lang="en" sz="2000">
                <a:solidFill>
                  <a:schemeClr val="dk1"/>
                </a:solidFill>
              </a:rPr>
              <a:t>ontract</a:t>
            </a:r>
            <a:r>
              <a:rPr i="1" lang="en" sz="2000">
                <a:solidFill>
                  <a:schemeClr val="dk1"/>
                </a:solidFill>
              </a:rPr>
              <a:t>_expr</a:t>
            </a:r>
            <a:r>
              <a:rPr baseline="-25000" i="1" lang="en" sz="2000"/>
              <a:t>11</a:t>
            </a:r>
            <a:r>
              <a:rPr lang="en" sz="2000">
                <a:solidFill>
                  <a:schemeClr val="accent4"/>
                </a:solidFill>
              </a:rPr>
              <a:t>)</a:t>
            </a:r>
            <a:br>
              <a:rPr lang="en" sz="2000"/>
            </a:br>
            <a:r>
              <a:rPr lang="en" sz="2000"/>
              <a:t>						…</a:t>
            </a:r>
            <a:r>
              <a:rPr lang="en" sz="2000"/>
              <a:t> </a:t>
            </a:r>
            <a:br>
              <a:rPr lang="en" sz="2000"/>
            </a:br>
            <a:r>
              <a:rPr lang="en" sz="2000"/>
              <a:t>				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1n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contract_expr</a:t>
            </a:r>
            <a:r>
              <a:rPr baseline="-25000" i="1" lang="en" sz="2000"/>
              <a:t>1n</a:t>
            </a:r>
            <a:r>
              <a:rPr lang="en" sz="2000">
                <a:solidFill>
                  <a:schemeClr val="accent4"/>
                </a:solidFill>
              </a:rPr>
              <a:t>)]</a:t>
            </a:r>
            <a:br>
              <a:rPr lang="en" sz="2000"/>
            </a:br>
            <a:r>
              <a:rPr lang="en" sz="2000"/>
              <a:t>		…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>
                <a:solidFill>
                  <a:schemeClr val="dk1"/>
                </a:solidFill>
              </a:rPr>
              <a:t>variant_id</a:t>
            </a:r>
            <a:r>
              <a:rPr baseline="-25000" i="1" lang="en" sz="2000"/>
              <a:t>m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m1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contract_expr</a:t>
            </a:r>
            <a:r>
              <a:rPr baseline="-25000" i="1" lang="en" sz="2000"/>
              <a:t>m1</a:t>
            </a:r>
            <a:r>
              <a:rPr lang="en" sz="2000">
                <a:solidFill>
                  <a:schemeClr val="accent4"/>
                </a:solidFill>
              </a:rPr>
              <a:t>)</a:t>
            </a:r>
            <a:br>
              <a:rPr lang="en" sz="2000"/>
            </a:br>
            <a:r>
              <a:rPr lang="en" sz="2000"/>
              <a:t>				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ml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contract_expr</a:t>
            </a:r>
            <a:r>
              <a:rPr baseline="-25000" i="1" lang="en" sz="2000"/>
              <a:t>ml</a:t>
            </a:r>
            <a:r>
              <a:rPr lang="en" sz="2000">
                <a:solidFill>
                  <a:schemeClr val="accent4"/>
                </a:solidFill>
              </a:rPr>
              <a:t>)])</a:t>
            </a:r>
            <a:endParaRPr sz="20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 constructor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>
                <a:solidFill>
                  <a:schemeClr val="dk1"/>
                </a:solidFill>
              </a:rPr>
              <a:t>1</a:t>
            </a:r>
            <a:r>
              <a:rPr i="1" lang="en" sz="2100"/>
              <a:t> </a:t>
            </a:r>
            <a:r>
              <a:rPr lang="en" sz="2100"/>
              <a:t>is defined for each variant.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Each constructor takes an argument for each field of its variant.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 value of each field is checked by its associated </a:t>
            </a:r>
            <a:r>
              <a:rPr lang="en" sz="2100">
                <a:solidFill>
                  <a:schemeClr val="dk1"/>
                </a:solidFill>
              </a:rPr>
              <a:t>contract_Expr</a:t>
            </a:r>
            <a:r>
              <a:rPr baseline="-25000" lang="en" sz="2100">
                <a:solidFill>
                  <a:schemeClr val="dk1"/>
                </a:solidFill>
              </a:rPr>
              <a:t>ij</a:t>
            </a:r>
            <a:r>
              <a:rPr lang="en" sz="2100"/>
              <a:t>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Defines predicates </a:t>
            </a:r>
            <a:r>
              <a:rPr i="1" lang="en" sz="2100">
                <a:solidFill>
                  <a:schemeClr val="dk1"/>
                </a:solidFill>
              </a:rPr>
              <a:t>type_id?</a:t>
            </a:r>
            <a:r>
              <a:rPr lang="en" sz="2100"/>
              <a:t> and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/>
              <a:t>i</a:t>
            </a:r>
            <a:r>
              <a:rPr i="1" lang="en" sz="2100"/>
              <a:t>?</a:t>
            </a:r>
            <a:r>
              <a:rPr lang="en" sz="2100"/>
              <a:t>, and accessors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/>
              <a:t>i</a:t>
            </a:r>
            <a:r>
              <a:rPr i="1" lang="en" sz="2100">
                <a:solidFill>
                  <a:schemeClr val="dk1"/>
                </a:solidFill>
              </a:rPr>
              <a:t>-field_id</a:t>
            </a:r>
            <a:r>
              <a:rPr baseline="-25000" i="1" lang="en" sz="2100"/>
              <a:t>jk</a:t>
            </a:r>
            <a:r>
              <a:rPr i="1" lang="en" sz="2100"/>
              <a:t>.</a:t>
            </a:r>
            <a:endParaRPr i="1" sz="2100"/>
          </a:p>
        </p:txBody>
      </p:sp>
      <p:sp>
        <p:nvSpPr>
          <p:cNvPr id="207" name="Google Shape;207;p31"/>
          <p:cNvSpPr txBox="1"/>
          <p:nvPr/>
        </p:nvSpPr>
        <p:spPr>
          <a:xfrm>
            <a:off x="695525" y="6283850"/>
            <a:ext cx="96873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https://docs.racket-lang.org/plai/plai-scheme.html#%28form._%28%28lib._plai%2Fmain..rkt%29._define-type%29%29</a:t>
            </a:r>
            <a:endParaRPr sz="120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06425"/>
            <a:ext cx="8832300" cy="542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Definitions</a:t>
            </a:r>
            <a:br>
              <a:rPr lang="en"/>
            </a:br>
            <a:r>
              <a:rPr lang="en" sz="2000">
                <a:solidFill>
                  <a:schemeClr val="accent4"/>
                </a:solidFill>
              </a:rPr>
              <a:t>(define-type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type-id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/>
              <a:t>variant_id</a:t>
            </a:r>
            <a:r>
              <a:rPr baseline="-25000" i="1" lang="en" sz="2000"/>
              <a:t>1</a:t>
            </a:r>
            <a:r>
              <a:rPr lang="en" sz="2000"/>
              <a:t> 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11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contract_expr</a:t>
            </a:r>
            <a:r>
              <a:rPr baseline="-25000" i="1" lang="en" sz="2000"/>
              <a:t>11</a:t>
            </a:r>
            <a:r>
              <a:rPr lang="en" sz="2000">
                <a:solidFill>
                  <a:schemeClr val="accent4"/>
                </a:solidFill>
              </a:rPr>
              <a:t>)</a:t>
            </a:r>
            <a:br>
              <a:rPr lang="en" sz="2000"/>
            </a:br>
            <a:r>
              <a:rPr lang="en" sz="2000"/>
              <a:t>						… </a:t>
            </a:r>
            <a:br>
              <a:rPr lang="en" sz="2000"/>
            </a:br>
            <a:r>
              <a:rPr lang="en" sz="2000"/>
              <a:t>				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1n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contract_expr</a:t>
            </a:r>
            <a:r>
              <a:rPr baseline="-25000" i="1" lang="en" sz="2000"/>
              <a:t>1n</a:t>
            </a:r>
            <a:r>
              <a:rPr lang="en" sz="2000">
                <a:solidFill>
                  <a:schemeClr val="accent4"/>
                </a:solidFill>
              </a:rPr>
              <a:t>)]</a:t>
            </a:r>
            <a:br>
              <a:rPr lang="en" sz="2000"/>
            </a:br>
            <a:r>
              <a:rPr lang="en" sz="2000"/>
              <a:t>		…</a:t>
            </a:r>
            <a:br>
              <a:rPr lang="en" sz="2000"/>
            </a:br>
            <a:r>
              <a:rPr lang="en" sz="2000"/>
              <a:t>		</a:t>
            </a:r>
            <a:r>
              <a:rPr lang="en" sz="2000">
                <a:solidFill>
                  <a:schemeClr val="accent4"/>
                </a:solidFill>
              </a:rPr>
              <a:t>[</a:t>
            </a:r>
            <a:r>
              <a:rPr i="1" lang="en" sz="2000">
                <a:solidFill>
                  <a:schemeClr val="dk1"/>
                </a:solidFill>
              </a:rPr>
              <a:t>variant_id</a:t>
            </a:r>
            <a:r>
              <a:rPr baseline="-25000" i="1" lang="en" sz="2000"/>
              <a:t>m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m1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contract_expr</a:t>
            </a:r>
            <a:r>
              <a:rPr baseline="-25000" i="1" lang="en" sz="2000"/>
              <a:t>m1</a:t>
            </a:r>
            <a:r>
              <a:rPr lang="en" sz="2000">
                <a:solidFill>
                  <a:schemeClr val="accent4"/>
                </a:solidFill>
              </a:rPr>
              <a:t>)</a:t>
            </a:r>
            <a:br>
              <a:rPr lang="en" sz="2000"/>
            </a:br>
            <a:r>
              <a:rPr lang="en" sz="2000"/>
              <a:t>					</a:t>
            </a:r>
            <a:r>
              <a:rPr lang="en" sz="2000">
                <a:solidFill>
                  <a:schemeClr val="accent4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field_id</a:t>
            </a:r>
            <a:r>
              <a:rPr baseline="-25000" i="1" lang="en" sz="2000"/>
              <a:t>ml</a:t>
            </a:r>
            <a:r>
              <a:rPr lang="en" sz="2000"/>
              <a:t> </a:t>
            </a:r>
            <a:r>
              <a:rPr i="1" lang="en" sz="2000">
                <a:solidFill>
                  <a:schemeClr val="dk1"/>
                </a:solidFill>
              </a:rPr>
              <a:t>contract_expr</a:t>
            </a:r>
            <a:r>
              <a:rPr baseline="-25000" i="1" lang="en" sz="2000"/>
              <a:t>ml</a:t>
            </a:r>
            <a:r>
              <a:rPr lang="en" sz="2000">
                <a:solidFill>
                  <a:schemeClr val="accent4"/>
                </a:solidFill>
              </a:rPr>
              <a:t>)])</a:t>
            </a:r>
            <a:endParaRPr sz="20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 constructor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>
                <a:solidFill>
                  <a:schemeClr val="dk1"/>
                </a:solidFill>
              </a:rPr>
              <a:t>1</a:t>
            </a:r>
            <a:r>
              <a:rPr i="1" lang="en" sz="2100"/>
              <a:t> </a:t>
            </a:r>
            <a:r>
              <a:rPr lang="en" sz="2100"/>
              <a:t>is defined for each variant.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Each constructor takes an argument for each field of its variant.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 value of each field is checked by its associated </a:t>
            </a:r>
            <a:r>
              <a:rPr lang="en" sz="2100">
                <a:solidFill>
                  <a:schemeClr val="dk1"/>
                </a:solidFill>
              </a:rPr>
              <a:t>contract_Expr</a:t>
            </a:r>
            <a:r>
              <a:rPr baseline="-25000" lang="en" sz="2100">
                <a:solidFill>
                  <a:schemeClr val="dk1"/>
                </a:solidFill>
              </a:rPr>
              <a:t>ij</a:t>
            </a:r>
            <a:r>
              <a:rPr lang="en" sz="2100"/>
              <a:t>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Defines predicates </a:t>
            </a:r>
            <a:r>
              <a:rPr i="1" lang="en" sz="2100">
                <a:solidFill>
                  <a:schemeClr val="dk1"/>
                </a:solidFill>
              </a:rPr>
              <a:t>type_id?</a:t>
            </a:r>
            <a:r>
              <a:rPr lang="en" sz="2100"/>
              <a:t> and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/>
              <a:t>i</a:t>
            </a:r>
            <a:r>
              <a:rPr i="1" lang="en" sz="2100"/>
              <a:t>?</a:t>
            </a:r>
            <a:r>
              <a:rPr lang="en" sz="2100"/>
              <a:t>, and accessors </a:t>
            </a:r>
            <a:r>
              <a:rPr i="1" lang="en" sz="2100">
                <a:solidFill>
                  <a:schemeClr val="dk1"/>
                </a:solidFill>
              </a:rPr>
              <a:t>variant_id</a:t>
            </a:r>
            <a:r>
              <a:rPr baseline="-25000" i="1" lang="en" sz="2100"/>
              <a:t>i</a:t>
            </a:r>
            <a:r>
              <a:rPr i="1" lang="en" sz="2100">
                <a:solidFill>
                  <a:schemeClr val="dk1"/>
                </a:solidFill>
              </a:rPr>
              <a:t>-field_id</a:t>
            </a:r>
            <a:r>
              <a:rPr baseline="-25000" i="1" lang="en" sz="2100"/>
              <a:t>jk</a:t>
            </a:r>
            <a:r>
              <a:rPr i="1" lang="en" sz="2100"/>
              <a:t>.</a:t>
            </a:r>
            <a:endParaRPr i="1" sz="2100"/>
          </a:p>
        </p:txBody>
      </p:sp>
      <p:sp>
        <p:nvSpPr>
          <p:cNvPr id="215" name="Google Shape;215;p32"/>
          <p:cNvSpPr txBox="1"/>
          <p:nvPr/>
        </p:nvSpPr>
        <p:spPr>
          <a:xfrm>
            <a:off x="695525" y="6283850"/>
            <a:ext cx="96873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https://docs.racket-lang.org/plai/plai-scheme.html#%28form._%28%28lib._plai%2Fmain..rkt%29._define-type%29%29</a:t>
            </a:r>
            <a:endParaRPr sz="120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62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6216200" y="1750100"/>
            <a:ext cx="2616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(define-type human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[mother (name string?)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(age number?)</a:t>
            </a:r>
            <a:br>
              <a:rPr lang="en"/>
            </a:br>
            <a:r>
              <a:rPr lang="en"/>
              <a:t>                    </a:t>
            </a:r>
            <a:r>
              <a:rPr lang="en"/>
              <a:t>(job string?)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[father (name string?)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 (age number?)</a:t>
            </a:r>
            <a:br>
              <a:rPr lang="en"/>
            </a:br>
            <a:r>
              <a:rPr lang="en"/>
              <a:t>                     (hobby string?)</a:t>
            </a:r>
            <a:br>
              <a:rPr lang="en"/>
            </a:br>
            <a:r>
              <a:rPr lang="en"/>
              <a:t>                      ...</a:t>
            </a:r>
            <a:br>
              <a:rPr lang="en"/>
            </a:br>
            <a:r>
              <a:rPr lang="en"/>
              <a:t>   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elements for this PL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06425"/>
            <a:ext cx="8832300" cy="45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Example Type Definition: GUI</a:t>
            </a:r>
            <a:br>
              <a:rPr lang="en"/>
            </a:br>
            <a:endParaRPr i="1" sz="2100"/>
          </a:p>
        </p:txBody>
      </p:sp>
      <p:grpSp>
        <p:nvGrpSpPr>
          <p:cNvPr id="224" name="Google Shape;224;p33"/>
          <p:cNvGrpSpPr/>
          <p:nvPr/>
        </p:nvGrpSpPr>
        <p:grpSpPr>
          <a:xfrm>
            <a:off x="1672991" y="1920075"/>
            <a:ext cx="2300409" cy="1243500"/>
            <a:chOff x="1672991" y="1920075"/>
            <a:chExt cx="2300409" cy="1243500"/>
          </a:xfrm>
        </p:grpSpPr>
        <p:sp>
          <p:nvSpPr>
            <p:cNvPr id="225" name="Google Shape;225;p33"/>
            <p:cNvSpPr/>
            <p:nvPr/>
          </p:nvSpPr>
          <p:spPr>
            <a:xfrm>
              <a:off x="1673000" y="1920075"/>
              <a:ext cx="2300400" cy="1243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2735750" y="2035775"/>
              <a:ext cx="1143300" cy="6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3733900" y="2035775"/>
              <a:ext cx="145200" cy="671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3748328" y="2041450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 rot="10800000">
              <a:off x="3745566" y="2600585"/>
              <a:ext cx="119400" cy="96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3"/>
            <p:cNvSpPr txBox="1"/>
            <p:nvPr/>
          </p:nvSpPr>
          <p:spPr>
            <a:xfrm>
              <a:off x="2721725" y="1971650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Apple</a:t>
              </a:r>
              <a:endParaRPr b="1">
                <a:highlight>
                  <a:srgbClr val="C9DAF8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Strawberry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Banana</a:t>
              </a:r>
              <a:endParaRPr b="1"/>
            </a:p>
          </p:txBody>
        </p:sp>
        <p:sp>
          <p:nvSpPr>
            <p:cNvPr id="231" name="Google Shape;231;p33"/>
            <p:cNvSpPr txBox="1"/>
            <p:nvPr/>
          </p:nvSpPr>
          <p:spPr>
            <a:xfrm>
              <a:off x="1672991" y="2183693"/>
              <a:ext cx="1143300" cy="6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C9DAF8"/>
                  </a:highlight>
                </a:rPr>
                <a:t>Pick a fruit</a:t>
              </a:r>
              <a:endParaRPr b="1">
                <a:highlight>
                  <a:srgbClr val="C9DAF8"/>
                </a:highlight>
              </a:endParaRPr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2141743" y="2801743"/>
              <a:ext cx="5487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Ok</a:t>
              </a:r>
              <a:endParaRPr b="1">
                <a:solidFill>
                  <a:srgbClr val="999999"/>
                </a:solidFill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2735800" y="2801750"/>
              <a:ext cx="914100" cy="259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Cancel</a:t>
              </a:r>
              <a:endParaRPr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