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68580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oboto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Roboto-italic.fntdata"/><Relationship Id="rId12" Type="http://schemas.openxmlformats.org/officeDocument/2006/relationships/slide" Target="slides/slide6.xml"/><Relationship Id="rId56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020768e62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020768e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020768e62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020768e6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구문 중요하지만, 언어의 원리를 배우는데 방해가 된다. 언어마다 다 달라서. 수업에서는 한 종류의 syntax 이용해서 여러 언어를 구현, 더 중요한 곳에 초점. 그러면 더 중요한 것은 뭘까?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or Haskell → Function application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020768e62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020768e6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라이브러리가 풍부하면 개발자들에게는 편하겠지…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하지만 언어의 핵심이 아님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020768e62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020768e6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020768e62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020768e6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Semantics가 제일 중요!!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e5aa21eac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e5aa21e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e5aa21eac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e5aa21e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e5aa21eac_0_1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e5aa21ea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e5aa21eac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e5aa21e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020768e62_0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020768e6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전통적으로 위 세 종류가 수학자들에 가장 인기 있는 것임.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수업에서는 Operational semantics를 사용. 이게 그럼 뭔가?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164264bcd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164264bc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e5aa21eac_0_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e5aa21ea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of </a:t>
            </a:r>
            <a:r>
              <a:rPr lang="en"/>
              <a:t>interpreter</a:t>
            </a:r>
            <a:r>
              <a:rPr lang="en"/>
              <a:t> semantics is simple.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explain a language, write an interpreter!!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Korean-English </a:t>
            </a:r>
            <a:r>
              <a:rPr lang="en"/>
              <a:t>interpreter</a:t>
            </a:r>
            <a:r>
              <a:rPr lang="en"/>
              <a:t> must entirely understand Korean. This means the interpreter knows everything about Korean in terms of Syntax, </a:t>
            </a:r>
            <a:r>
              <a:rPr lang="en"/>
              <a:t>semantics</a:t>
            </a:r>
            <a:r>
              <a:rPr lang="en"/>
              <a:t>, and so on. When learning PL, if we can implement an interpreter of that language, this implies we entirely know about the programing language.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ef0392631_0_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ef039263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is who knows a language very well!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e5aa21eac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e5aa21ea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that an interpreter is A PROGRAM.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e5aa21eac_0_1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e5aa21ea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philosophical</a:t>
            </a:r>
            <a:r>
              <a:rPr lang="en"/>
              <a:t> </a:t>
            </a:r>
            <a:r>
              <a:rPr lang="en"/>
              <a:t>question</a:t>
            </a:r>
            <a:r>
              <a:rPr lang="en"/>
              <a:t> actually.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lang="en"/>
              <a:t>meaning</a:t>
            </a:r>
            <a:r>
              <a:rPr lang="en"/>
              <a:t> of any word in our language. Search any keyword, mountain &lt;-&gt; hill.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language do we use to implement C language???? Its' C!!!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020768e62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020768e6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e5aa21eac_0_1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e5aa21ea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020768e62_0_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020768e6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(+ 3 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(add) 3 (num) 4 (num)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158f60e6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158f60e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1ca9750c0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41ca9750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love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love I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You, I love...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1ca9750c0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41ca9750c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(+ 3 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(add) 3 (num) 4 (num)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ef0392631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ef039263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020768e62_0_1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4020768e6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had a kind of right data definition in Scheme, the expression look like that </a:t>
            </a:r>
            <a:r>
              <a:rPr lang="en"/>
              <a:t>(add (sub (num 3) (num 4)</a:t>
            </a:r>
            <a:r>
              <a:rPr lang="en"/>
              <a:t>)	 </a:t>
            </a:r>
            <a:r>
              <a:rPr lang="en"/>
              <a:t>(num 7))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love you. ⇒ Concrete syntax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(subject) love (verb) you (object). ⇒ representation based on abstract syntax.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1ca9750c0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1ca9750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020768e62_0_1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4020768e6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4020768e62_0_1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4020768e6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eee042793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eee0427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e5aa21eac_0_1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e5aa21ea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eee042793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eee0427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ef0392631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ef039263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paser is (1) checking the code is valid based on syntax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converts the code into an abstract form.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ef0392631_2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ef039263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ef0392631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ef039263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ef0392631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ef039263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eee042793_0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eee04279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eee042793_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eee04279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eee042793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eee04279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eee042793_0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eee04279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ef0392631_2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ef0392631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ef0392631_2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ef039263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ef0392631_2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ef0392631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ef0392631_2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ef0392631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10f7173f7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410f7173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ef0392631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ef03926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is who know a language very well!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e5aa21eac_0_1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e5aa21ea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164264bcd_0_1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164264bc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e5aa21ea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e5aa21e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eb802257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eb80225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2" name="Google Shape;7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88" name="Google Shape;88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4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5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98" name="Google Shape;98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5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107" name="Google Shape;107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Modeling Languages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30" name="Google Shape;130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1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49" name="Google Shape;149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Introduction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3" name="Google Shape;5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9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iki.c2.com/?JavaIdiom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n.wikipedia.org/wiki/Denotational_semantics" TargetMode="External"/><Relationship Id="rId4" Type="http://schemas.openxmlformats.org/officeDocument/2006/relationships/hyperlink" Target="https://en.wikipedia.org/wiki/Operational_semantics" TargetMode="External"/><Relationship Id="rId5" Type="http://schemas.openxmlformats.org/officeDocument/2006/relationships/hyperlink" Target="https://en.wikipedia.org/wiki/Axiomatic_semantic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users-cs.au.dk/amoeller/RegAut/JavaBNF.html" TargetMode="External"/><Relationship Id="rId4" Type="http://schemas.openxmlformats.org/officeDocument/2006/relationships/hyperlink" Target="https://cs.wmich.edu/~gupta/teaching/cs4850/sumII06/The%20syntax%20of%20C%20in%20Backus-Naur%20form.htm" TargetMode="External"/><Relationship Id="rId5" Type="http://schemas.openxmlformats.org/officeDocument/2006/relationships/hyperlink" Target="https://cs.wmich.edu/~gupta/teaching/cs4850/sumII06/The%20syntax%20of%20C%20in%20Backus-Naur%20form.htm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ITP20005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</a:t>
            </a:r>
            <a:r>
              <a:rPr lang="en"/>
              <a:t>Languages </a:t>
            </a:r>
            <a:r>
              <a:rPr lang="en" sz="2400"/>
              <a:t>(PLAI Chapter 1)</a:t>
            </a:r>
            <a:endParaRPr sz="2400"/>
          </a:p>
        </p:txBody>
      </p:sp>
      <p:sp>
        <p:nvSpPr>
          <p:cNvPr id="164" name="Google Shape;164;p25"/>
          <p:cNvSpPr txBox="1"/>
          <p:nvPr/>
        </p:nvSpPr>
        <p:spPr>
          <a:xfrm>
            <a:off x="598088" y="3621217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Lecture04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JC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Programing Languages </a:t>
            </a:r>
            <a:r>
              <a:rPr lang="en" sz="2200"/>
              <a:t>(by Krishnamurthi)</a:t>
            </a:r>
            <a:endParaRPr sz="2200"/>
          </a:p>
        </p:txBody>
      </p:sp>
      <p:sp>
        <p:nvSpPr>
          <p:cNvPr id="283" name="Google Shape;283;p3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Peculiar syntax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Some behaviors associated with each syntax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Numerous useful libraries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 collection of idioms that programmers of that language use</a:t>
            </a:r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311700" y="4459225"/>
            <a:ext cx="8832300" cy="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400">
                <a:solidFill>
                  <a:schemeClr val="accent4"/>
                </a:solidFill>
              </a:rPr>
              <a:t>Which one is most significant to learn PLT?</a:t>
            </a:r>
            <a:endParaRPr sz="3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Syntax??</a:t>
            </a:r>
            <a:endParaRPr/>
          </a:p>
        </p:txBody>
      </p:sp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Which two are most alike?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a[25] in Java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(vector-ref a 25) in Racket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a[25] in C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a[25] in ML or </a:t>
            </a:r>
            <a:r>
              <a:rPr lang="en"/>
              <a:t>Haskell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It's quite </a:t>
            </a:r>
            <a:r>
              <a:rPr lang="en"/>
              <a:t>distracting</a:t>
            </a:r>
            <a:r>
              <a:rPr lang="en"/>
              <a:t> to study a language.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So, </a:t>
            </a:r>
            <a:r>
              <a:rPr lang="en" sz="2100" u="sng">
                <a:solidFill>
                  <a:schemeClr val="dk1"/>
                </a:solidFill>
              </a:rPr>
              <a:t>we are going to use a uniform syntax</a:t>
            </a:r>
            <a:r>
              <a:rPr lang="en" sz="2100">
                <a:solidFill>
                  <a:schemeClr val="dk1"/>
                </a:solidFill>
              </a:rPr>
              <a:t> </a:t>
            </a:r>
            <a:r>
              <a:rPr lang="en"/>
              <a:t>for a new language we implement in our l</a:t>
            </a:r>
            <a:r>
              <a:rPr lang="en"/>
              <a:t>ectures</a:t>
            </a:r>
            <a:r>
              <a:rPr lang="en"/>
              <a:t>.</a:t>
            </a:r>
            <a:endParaRPr/>
          </a:p>
        </p:txBody>
      </p:sp>
      <p:sp>
        <p:nvSpPr>
          <p:cNvPr id="292" name="Google Shape;292;p3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size of a language's library?</a:t>
            </a:r>
            <a:endParaRPr/>
          </a:p>
        </p:txBody>
      </p:sp>
      <p:sp>
        <p:nvSpPr>
          <p:cNvPr id="298" name="Google Shape;298;p3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Might be very important for developers to complete their tasks.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Also distracting to study PL theories as the library is not the core of the language.</a:t>
            </a:r>
            <a:endParaRPr/>
          </a:p>
        </p:txBody>
      </p:sp>
      <p:sp>
        <p:nvSpPr>
          <p:cNvPr id="299" name="Google Shape;299;p3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Idioms?</a:t>
            </a:r>
            <a:endParaRPr/>
          </a:p>
        </p:txBody>
      </p:sp>
      <p:sp>
        <p:nvSpPr>
          <p:cNvPr id="305" name="Google Shape;305;p3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E</a:t>
            </a:r>
            <a:r>
              <a:rPr lang="en"/>
              <a:t>xpressing a special feature of a recurring construct in one or more programming languages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See some examples: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http://wiki.c2.com/?JavaIdioms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Might be incomplete, </a:t>
            </a:r>
            <a:r>
              <a:rPr lang="en"/>
              <a:t>dangerous,...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Should be careful to not read too much into it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Developer-oriented but not language-oriented</a:t>
            </a:r>
            <a:endParaRPr/>
          </a:p>
        </p:txBody>
      </p:sp>
      <p:sp>
        <p:nvSpPr>
          <p:cNvPr id="306" name="Google Shape;306;p3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just semantics!!!</a:t>
            </a:r>
            <a:endParaRPr/>
          </a:p>
        </p:txBody>
      </p:sp>
      <p:sp>
        <p:nvSpPr>
          <p:cNvPr id="312" name="Google Shape;312;p3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Behaviors associated with each Syntax</a:t>
            </a:r>
            <a:endParaRPr sz="2500"/>
          </a:p>
        </p:txBody>
      </p:sp>
      <p:sp>
        <p:nvSpPr>
          <p:cNvPr id="318" name="Google Shape;318;p3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Behaviors associated with each Syntax</a:t>
            </a:r>
            <a:endParaRPr sz="2500"/>
          </a:p>
        </p:txBody>
      </p:sp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 txBox="1"/>
          <p:nvPr>
            <p:ph type="title"/>
          </p:nvPr>
        </p:nvSpPr>
        <p:spPr>
          <a:xfrm>
            <a:off x="598100" y="35555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F9CB9C"/>
                </a:solidFill>
              </a:rPr>
              <a:t>SEMANTICS</a:t>
            </a:r>
            <a:r>
              <a:rPr lang="en" sz="4500">
                <a:solidFill>
                  <a:srgbClr val="F9CB9C"/>
                </a:solidFill>
              </a:rPr>
              <a:t>!!</a:t>
            </a:r>
            <a:endParaRPr sz="3400"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Semantics</a:t>
            </a:r>
            <a:endParaRPr/>
          </a:p>
        </p:txBody>
      </p:sp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precise languages in terms of semantics?</a:t>
            </a:r>
            <a:endParaRPr/>
          </a:p>
        </p:txBody>
      </p:sp>
      <p:sp>
        <p:nvSpPr>
          <p:cNvPr id="337" name="Google Shape;337;p4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Mathematics</a:t>
            </a:r>
            <a:r>
              <a:rPr lang="en"/>
              <a:t>?</a:t>
            </a:r>
            <a:endParaRPr/>
          </a:p>
        </p:txBody>
      </p:sp>
      <p:sp>
        <p:nvSpPr>
          <p:cNvPr id="343" name="Google Shape;343;p4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4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Denotational semantics </a:t>
            </a:r>
            <a:r>
              <a:rPr lang="en" sz="1600"/>
              <a:t>(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https://en.wikipedia.org/wiki/Denotational_semantics</a:t>
            </a:r>
            <a:r>
              <a:rPr lang="en" sz="1600"/>
              <a:t>)</a:t>
            </a:r>
            <a:endParaRPr sz="1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Operational semantics</a:t>
            </a:r>
            <a:br>
              <a:rPr lang="en"/>
            </a:br>
            <a:r>
              <a:rPr lang="en" sz="1600"/>
              <a:t>(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https://en.wikipedia.org/wiki/Operational_semantics</a:t>
            </a:r>
            <a:r>
              <a:rPr lang="en" sz="1600"/>
              <a:t>)</a:t>
            </a:r>
            <a:endParaRPr sz="1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Axiomatic semantics</a:t>
            </a:r>
            <a:br>
              <a:rPr lang="en"/>
            </a:br>
            <a:r>
              <a:rPr lang="en" sz="1600"/>
              <a:t>(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https://en.wikipedia.org/wiki/Axiomatic_semantics</a:t>
            </a:r>
            <a:r>
              <a:rPr lang="en" sz="1600"/>
              <a:t>)</a:t>
            </a:r>
            <a:br>
              <a:rPr lang="en"/>
            </a:br>
            <a:br>
              <a:rPr lang="en"/>
            </a:br>
            <a:r>
              <a:rPr lang="en"/>
              <a:t>⇒ Too advanced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we learning Raket or PLT???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semantics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</a:t>
            </a:r>
            <a:r>
              <a:rPr lang="en" sz="2900"/>
              <a:t>or modeling languages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(A 'cousin' of the operational semantics)</a:t>
            </a:r>
            <a:endParaRPr sz="2900"/>
          </a:p>
        </p:txBody>
      </p:sp>
      <p:sp>
        <p:nvSpPr>
          <p:cNvPr id="350" name="Google Shape;350;p4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simple~!</a:t>
            </a:r>
            <a:endParaRPr/>
          </a:p>
        </p:txBody>
      </p:sp>
      <p:sp>
        <p:nvSpPr>
          <p:cNvPr id="356" name="Google Shape;356;p4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4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Just write an interpreter to explain a language.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By writing an interpreter, we can understand the language!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Interpreter can be converted into a compiler!!!</a:t>
            </a:r>
            <a:endParaRPr/>
          </a:p>
        </p:txBody>
      </p:sp>
      <p:sp>
        <p:nvSpPr>
          <p:cNvPr id="358" name="Google Shape;358;p45"/>
          <p:cNvSpPr/>
          <p:nvPr/>
        </p:nvSpPr>
        <p:spPr>
          <a:xfrm>
            <a:off x="2248850" y="3345800"/>
            <a:ext cx="2143200" cy="810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359" name="Google Shape;359;p45"/>
          <p:cNvSpPr/>
          <p:nvPr/>
        </p:nvSpPr>
        <p:spPr>
          <a:xfrm>
            <a:off x="2248850" y="4368800"/>
            <a:ext cx="21432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Compiler</a:t>
            </a:r>
            <a:endParaRPr sz="2000"/>
          </a:p>
        </p:txBody>
      </p:sp>
      <p:sp>
        <p:nvSpPr>
          <p:cNvPr id="360" name="Google Shape;360;p45"/>
          <p:cNvSpPr/>
          <p:nvPr/>
        </p:nvSpPr>
        <p:spPr>
          <a:xfrm>
            <a:off x="267650" y="3149600"/>
            <a:ext cx="1422300" cy="39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sp>
        <p:nvSpPr>
          <p:cNvPr id="361" name="Google Shape;361;p45"/>
          <p:cNvSpPr/>
          <p:nvPr/>
        </p:nvSpPr>
        <p:spPr>
          <a:xfrm>
            <a:off x="4635838" y="4156075"/>
            <a:ext cx="1650900" cy="15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Another</a:t>
            </a:r>
            <a:br>
              <a:rPr lang="en" sz="1700"/>
            </a:br>
            <a:r>
              <a:rPr lang="en" sz="1700"/>
              <a:t> program that can directly run on a computer</a:t>
            </a:r>
            <a:endParaRPr sz="1700"/>
          </a:p>
        </p:txBody>
      </p:sp>
      <p:sp>
        <p:nvSpPr>
          <p:cNvPr id="362" name="Google Shape;362;p45"/>
          <p:cNvSpPr/>
          <p:nvPr/>
        </p:nvSpPr>
        <p:spPr>
          <a:xfrm>
            <a:off x="6503350" y="4521200"/>
            <a:ext cx="1343100" cy="81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Running on</a:t>
            </a:r>
            <a:br>
              <a:rPr lang="en" sz="1700"/>
            </a:br>
            <a:r>
              <a:rPr lang="en" sz="1700"/>
              <a:t> a computer</a:t>
            </a:r>
            <a:endParaRPr sz="1700"/>
          </a:p>
        </p:txBody>
      </p:sp>
      <p:cxnSp>
        <p:nvCxnSpPr>
          <p:cNvPr id="363" name="Google Shape;363;p45"/>
          <p:cNvCxnSpPr>
            <a:endCxn id="358" idx="1"/>
          </p:cNvCxnSpPr>
          <p:nvPr/>
        </p:nvCxnSpPr>
        <p:spPr>
          <a:xfrm flipH="1" rot="10800000">
            <a:off x="1689950" y="37509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45"/>
          <p:cNvCxnSpPr>
            <a:endCxn id="359" idx="1"/>
          </p:cNvCxnSpPr>
          <p:nvPr/>
        </p:nvCxnSpPr>
        <p:spPr>
          <a:xfrm>
            <a:off x="1689950" y="42624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45"/>
          <p:cNvCxnSpPr>
            <a:stCxn id="359" idx="3"/>
            <a:endCxn id="361" idx="1"/>
          </p:cNvCxnSpPr>
          <p:nvPr/>
        </p:nvCxnSpPr>
        <p:spPr>
          <a:xfrm>
            <a:off x="4392050" y="4567250"/>
            <a:ext cx="2439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45"/>
          <p:cNvCxnSpPr>
            <a:stCxn id="361" idx="3"/>
            <a:endCxn id="362" idx="1"/>
          </p:cNvCxnSpPr>
          <p:nvPr/>
        </p:nvCxnSpPr>
        <p:spPr>
          <a:xfrm flipH="1" rot="10800000">
            <a:off x="6286738" y="4926325"/>
            <a:ext cx="216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45"/>
          <p:cNvSpPr/>
          <p:nvPr/>
        </p:nvSpPr>
        <p:spPr>
          <a:xfrm>
            <a:off x="7595550" y="3762375"/>
            <a:ext cx="1343100" cy="39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cxnSp>
        <p:nvCxnSpPr>
          <p:cNvPr id="368" name="Google Shape;368;p45"/>
          <p:cNvCxnSpPr>
            <a:endCxn id="359" idx="0"/>
          </p:cNvCxnSpPr>
          <p:nvPr/>
        </p:nvCxnSpPr>
        <p:spPr>
          <a:xfrm>
            <a:off x="3320450" y="4156100"/>
            <a:ext cx="0" cy="2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69" name="Google Shape;369;p45"/>
          <p:cNvSpPr/>
          <p:nvPr/>
        </p:nvSpPr>
        <p:spPr>
          <a:xfrm>
            <a:off x="267650" y="4033850"/>
            <a:ext cx="1422300" cy="39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370" name="Google Shape;370;p45"/>
          <p:cNvCxnSpPr>
            <a:endCxn id="369" idx="0"/>
          </p:cNvCxnSpPr>
          <p:nvPr/>
        </p:nvCxnSpPr>
        <p:spPr>
          <a:xfrm>
            <a:off x="978800" y="35463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5"/>
          <p:cNvCxnSpPr>
            <a:endCxn id="367" idx="1"/>
          </p:cNvCxnSpPr>
          <p:nvPr/>
        </p:nvCxnSpPr>
        <p:spPr>
          <a:xfrm>
            <a:off x="4392150" y="39575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5"/>
          <p:cNvCxnSpPr>
            <a:endCxn id="367" idx="2"/>
          </p:cNvCxnSpPr>
          <p:nvPr/>
        </p:nvCxnSpPr>
        <p:spPr>
          <a:xfrm rot="-5400000">
            <a:off x="7673250" y="4332525"/>
            <a:ext cx="767100" cy="42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interpreter is a program.</a:t>
            </a:r>
            <a:endParaRPr/>
          </a:p>
        </p:txBody>
      </p:sp>
      <p:sp>
        <p:nvSpPr>
          <p:cNvPr id="378" name="Google Shape;378;p4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interpreter is a program.</a:t>
            </a:r>
            <a:endParaRPr/>
          </a:p>
        </p:txBody>
      </p:sp>
      <p:sp>
        <p:nvSpPr>
          <p:cNvPr id="384" name="Google Shape;384;p4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47"/>
          <p:cNvSpPr txBox="1"/>
          <p:nvPr>
            <p:ph type="title"/>
          </p:nvPr>
        </p:nvSpPr>
        <p:spPr>
          <a:xfrm>
            <a:off x="598100" y="39365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9CB9C"/>
                </a:solidFill>
              </a:rPr>
              <a:t>Then, what language do we use to implement the interpreter??????</a:t>
            </a:r>
            <a:endParaRPr sz="3000"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"Others have already worked out the </a:t>
            </a:r>
            <a:r>
              <a:rPr lang="en"/>
              <a:t>mathematical</a:t>
            </a:r>
            <a:r>
              <a:rPr lang="en"/>
              <a:t> semantics of the simple language."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So, w</a:t>
            </a:r>
            <a:r>
              <a:rPr lang="en">
                <a:solidFill>
                  <a:srgbClr val="FF9900"/>
                </a:solidFill>
              </a:rPr>
              <a:t>e just start from here...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91" name="Google Shape;391;p4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9"/>
          <p:cNvSpPr txBox="1"/>
          <p:nvPr>
            <p:ph type="title"/>
          </p:nvPr>
        </p:nvSpPr>
        <p:spPr>
          <a:xfrm>
            <a:off x="490250" y="701800"/>
            <a:ext cx="851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Syntax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(Semantics are most significant but we need syntax anyway.)</a:t>
            </a:r>
            <a:endParaRPr sz="2400"/>
          </a:p>
        </p:txBody>
      </p:sp>
      <p:sp>
        <p:nvSpPr>
          <p:cNvPr id="397" name="Google Shape;397;p4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syntax</a:t>
            </a:r>
            <a:endParaRPr/>
          </a:p>
        </p:txBody>
      </p:sp>
      <p:sp>
        <p:nvSpPr>
          <p:cNvPr id="403" name="Google Shape;403;p50"/>
          <p:cNvSpPr txBox="1"/>
          <p:nvPr>
            <p:ph idx="1" type="body"/>
          </p:nvPr>
        </p:nvSpPr>
        <p:spPr>
          <a:xfrm>
            <a:off x="311700" y="954025"/>
            <a:ext cx="8832300" cy="5207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Char char="●"/>
            </a:pPr>
            <a:r>
              <a:rPr lang="en"/>
              <a:t>Concrete Syntax ('</a:t>
            </a:r>
            <a:r>
              <a:rPr lang="en">
                <a:solidFill>
                  <a:srgbClr val="0000FF"/>
                </a:solidFill>
              </a:rPr>
              <a:t>expression</a:t>
            </a:r>
            <a:r>
              <a:rPr lang="en"/>
              <a:t>')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3 + 4	(infix)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3 4 +	(postfix)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(+ 3 4)	(parenthesized prefix)</a:t>
            </a:r>
            <a:br>
              <a:rPr lang="en"/>
            </a:br>
            <a:r>
              <a:rPr lang="en"/>
              <a:t>⇒ </a:t>
            </a:r>
            <a:r>
              <a:rPr lang="en" sz="2200"/>
              <a:t>Each of these notations is in use by at least one </a:t>
            </a:r>
            <a:r>
              <a:rPr lang="en"/>
              <a:t>programming</a:t>
            </a:r>
            <a:r>
              <a:rPr lang="en" sz="2200"/>
              <a:t> </a:t>
            </a:r>
            <a:r>
              <a:rPr lang="en"/>
              <a:t>language.</a:t>
            </a:r>
            <a:endParaRPr/>
          </a:p>
        </p:txBody>
      </p:sp>
      <p:sp>
        <p:nvSpPr>
          <p:cNvPr id="404" name="Google Shape;404;p5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1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Can we have a general from of these syntax??</a:t>
            </a:r>
            <a:endParaRPr sz="3100"/>
          </a:p>
        </p:txBody>
      </p:sp>
      <p:sp>
        <p:nvSpPr>
          <p:cNvPr id="410" name="Google Shape;410;p5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syntax</a:t>
            </a:r>
            <a:endParaRPr/>
          </a:p>
        </p:txBody>
      </p:sp>
      <p:sp>
        <p:nvSpPr>
          <p:cNvPr id="416" name="Google Shape;416;p52"/>
          <p:cNvSpPr txBox="1"/>
          <p:nvPr>
            <p:ph idx="1" type="body"/>
          </p:nvPr>
        </p:nvSpPr>
        <p:spPr>
          <a:xfrm>
            <a:off x="311700" y="954025"/>
            <a:ext cx="8832300" cy="5207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Char char="●"/>
            </a:pPr>
            <a:r>
              <a:rPr lang="en"/>
              <a:t>Concrete Syntax ('</a:t>
            </a:r>
            <a:r>
              <a:rPr lang="en">
                <a:solidFill>
                  <a:srgbClr val="0000FF"/>
                </a:solidFill>
              </a:rPr>
              <a:t>expression</a:t>
            </a:r>
            <a:r>
              <a:rPr lang="en"/>
              <a:t>')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3 + 4	(infix)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3 4 +	(postfix)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(+ 3 4)	(parenthesized prefix)</a:t>
            </a:r>
            <a:br>
              <a:rPr lang="en"/>
            </a:br>
            <a:r>
              <a:rPr lang="en"/>
              <a:t>⇒ </a:t>
            </a:r>
            <a:r>
              <a:rPr lang="en" sz="2200"/>
              <a:t>Each of these notations is in use by at least one </a:t>
            </a:r>
            <a:r>
              <a:rPr lang="en"/>
              <a:t>programming</a:t>
            </a:r>
            <a:r>
              <a:rPr lang="en" sz="2200"/>
              <a:t> </a:t>
            </a:r>
            <a:r>
              <a:rPr lang="en"/>
              <a:t>language.</a:t>
            </a:r>
            <a:endParaRPr/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Abstract syntax in a tree form (</a:t>
            </a:r>
            <a:r>
              <a:rPr lang="en" u="sng"/>
              <a:t>e</a:t>
            </a:r>
            <a:r>
              <a:rPr lang="en" u="sng"/>
              <a:t>ssence</a:t>
            </a:r>
            <a:r>
              <a:rPr lang="en"/>
              <a:t> in a tree form)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                       (</a:t>
            </a:r>
            <a:r>
              <a:rPr lang="en">
                <a:solidFill>
                  <a:schemeClr val="dk1"/>
                </a:solidFill>
              </a:rPr>
              <a:t>abstract syntax tree</a:t>
            </a:r>
            <a:r>
              <a:rPr lang="en"/>
              <a:t>)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417" name="Google Shape;417;p5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8" name="Google Shape;418;p52"/>
          <p:cNvGrpSpPr/>
          <p:nvPr/>
        </p:nvGrpSpPr>
        <p:grpSpPr>
          <a:xfrm>
            <a:off x="2639375" y="3784600"/>
            <a:ext cx="2762100" cy="1511400"/>
            <a:chOff x="2410775" y="4775200"/>
            <a:chExt cx="2762100" cy="1511400"/>
          </a:xfrm>
        </p:grpSpPr>
        <p:sp>
          <p:nvSpPr>
            <p:cNvPr id="419" name="Google Shape;419;p52"/>
            <p:cNvSpPr txBox="1"/>
            <p:nvPr/>
          </p:nvSpPr>
          <p:spPr>
            <a:xfrm>
              <a:off x="3325175" y="5842000"/>
              <a:ext cx="6660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+</a:t>
              </a:r>
              <a:endParaRPr b="1" sz="1800"/>
            </a:p>
          </p:txBody>
        </p:sp>
        <p:sp>
          <p:nvSpPr>
            <p:cNvPr id="420" name="Google Shape;420;p52"/>
            <p:cNvSpPr txBox="1"/>
            <p:nvPr/>
          </p:nvSpPr>
          <p:spPr>
            <a:xfrm>
              <a:off x="2410775" y="4775200"/>
              <a:ext cx="12381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3</a:t>
              </a:r>
              <a:endParaRPr b="1" sz="1800"/>
            </a:p>
          </p:txBody>
        </p:sp>
        <p:sp>
          <p:nvSpPr>
            <p:cNvPr id="421" name="Google Shape;421;p52"/>
            <p:cNvSpPr txBox="1"/>
            <p:nvPr/>
          </p:nvSpPr>
          <p:spPr>
            <a:xfrm>
              <a:off x="3934775" y="4775200"/>
              <a:ext cx="12381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4</a:t>
              </a:r>
              <a:endParaRPr b="1" sz="1800"/>
            </a:p>
          </p:txBody>
        </p:sp>
        <p:cxnSp>
          <p:nvCxnSpPr>
            <p:cNvPr id="422" name="Google Shape;422;p52"/>
            <p:cNvCxnSpPr>
              <a:stCxn id="419" idx="0"/>
              <a:endCxn id="420" idx="2"/>
            </p:cNvCxnSpPr>
            <p:nvPr/>
          </p:nvCxnSpPr>
          <p:spPr>
            <a:xfrm rot="10800000">
              <a:off x="3029975" y="5219800"/>
              <a:ext cx="628200" cy="62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52"/>
            <p:cNvCxnSpPr>
              <a:endCxn id="421" idx="2"/>
            </p:cNvCxnSpPr>
            <p:nvPr/>
          </p:nvCxnSpPr>
          <p:spPr>
            <a:xfrm flipH="1" rot="10800000">
              <a:off x="3658025" y="5219800"/>
              <a:ext cx="895800" cy="62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syntax</a:t>
            </a:r>
            <a:endParaRPr/>
          </a:p>
        </p:txBody>
      </p:sp>
      <p:sp>
        <p:nvSpPr>
          <p:cNvPr id="429" name="Google Shape;429;p53"/>
          <p:cNvSpPr txBox="1"/>
          <p:nvPr>
            <p:ph idx="1" type="body"/>
          </p:nvPr>
        </p:nvSpPr>
        <p:spPr>
          <a:xfrm>
            <a:off x="311700" y="954025"/>
            <a:ext cx="8832300" cy="5207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Char char="●"/>
            </a:pPr>
            <a:r>
              <a:rPr lang="en"/>
              <a:t>Concrete Syntax ('</a:t>
            </a:r>
            <a:r>
              <a:rPr lang="en">
                <a:solidFill>
                  <a:srgbClr val="0000FF"/>
                </a:solidFill>
              </a:rPr>
              <a:t>expression</a:t>
            </a:r>
            <a:r>
              <a:rPr lang="en"/>
              <a:t>')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3 + 4	(infix)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3 4 +	(postfix)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(+ 3 4)	(parenthesized prefix)</a:t>
            </a:r>
            <a:br>
              <a:rPr lang="en"/>
            </a:br>
            <a:r>
              <a:rPr lang="en"/>
              <a:t>⇒ </a:t>
            </a:r>
            <a:r>
              <a:rPr lang="en" sz="2200"/>
              <a:t>Each of these notations is in use by at least one </a:t>
            </a:r>
            <a:r>
              <a:rPr lang="en"/>
              <a:t>programming</a:t>
            </a:r>
            <a:r>
              <a:rPr lang="en" sz="2200"/>
              <a:t> </a:t>
            </a:r>
            <a:r>
              <a:rPr lang="en"/>
              <a:t>language.</a:t>
            </a:r>
            <a:endParaRPr/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Abstract syntax in a tree form (</a:t>
            </a:r>
            <a:r>
              <a:rPr lang="en" u="sng"/>
              <a:t>essence</a:t>
            </a:r>
            <a:r>
              <a:rPr lang="en"/>
              <a:t> in a tree form)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'</a:t>
            </a:r>
            <a:r>
              <a:rPr lang="en">
                <a:solidFill>
                  <a:schemeClr val="dk1"/>
                </a:solidFill>
              </a:rPr>
              <a:t>Representation</a:t>
            </a:r>
            <a:r>
              <a:rPr lang="en"/>
              <a:t>' with the '</a:t>
            </a:r>
            <a:r>
              <a:rPr lang="en">
                <a:solidFill>
                  <a:schemeClr val="accent3"/>
                </a:solidFill>
              </a:rPr>
              <a:t>right data definition</a:t>
            </a:r>
            <a:r>
              <a:rPr lang="en"/>
              <a:t>' in Racket</a:t>
            </a:r>
            <a:endParaRPr/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(add (</a:t>
            </a:r>
            <a:r>
              <a:rPr lang="en">
                <a:solidFill>
                  <a:schemeClr val="accent3"/>
                </a:solidFill>
              </a:rPr>
              <a:t>num</a:t>
            </a:r>
            <a:r>
              <a:rPr lang="en"/>
              <a:t> 3) (</a:t>
            </a:r>
            <a:r>
              <a:rPr lang="en">
                <a:solidFill>
                  <a:schemeClr val="accent3"/>
                </a:solidFill>
              </a:rPr>
              <a:t>num</a:t>
            </a:r>
            <a:r>
              <a:rPr lang="en"/>
              <a:t> 4))</a:t>
            </a:r>
            <a:endParaRPr/>
          </a:p>
        </p:txBody>
      </p:sp>
      <p:sp>
        <p:nvSpPr>
          <p:cNvPr id="430" name="Google Shape;430;p5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1" name="Google Shape;431;p53"/>
          <p:cNvGrpSpPr/>
          <p:nvPr/>
        </p:nvGrpSpPr>
        <p:grpSpPr>
          <a:xfrm>
            <a:off x="2639375" y="3784600"/>
            <a:ext cx="2762100" cy="1511400"/>
            <a:chOff x="2410775" y="4775200"/>
            <a:chExt cx="2762100" cy="1511400"/>
          </a:xfrm>
        </p:grpSpPr>
        <p:sp>
          <p:nvSpPr>
            <p:cNvPr id="432" name="Google Shape;432;p53"/>
            <p:cNvSpPr txBox="1"/>
            <p:nvPr/>
          </p:nvSpPr>
          <p:spPr>
            <a:xfrm>
              <a:off x="3325175" y="5842000"/>
              <a:ext cx="6660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+</a:t>
              </a:r>
              <a:endParaRPr b="1" sz="1800"/>
            </a:p>
          </p:txBody>
        </p:sp>
        <p:sp>
          <p:nvSpPr>
            <p:cNvPr id="433" name="Google Shape;433;p53"/>
            <p:cNvSpPr txBox="1"/>
            <p:nvPr/>
          </p:nvSpPr>
          <p:spPr>
            <a:xfrm>
              <a:off x="2410775" y="4775200"/>
              <a:ext cx="12381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3</a:t>
              </a:r>
              <a:endParaRPr b="1" sz="1800"/>
            </a:p>
          </p:txBody>
        </p:sp>
        <p:sp>
          <p:nvSpPr>
            <p:cNvPr id="434" name="Google Shape;434;p53"/>
            <p:cNvSpPr txBox="1"/>
            <p:nvPr/>
          </p:nvSpPr>
          <p:spPr>
            <a:xfrm>
              <a:off x="3934775" y="4775200"/>
              <a:ext cx="12381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4</a:t>
              </a:r>
              <a:endParaRPr b="1" sz="1800"/>
            </a:p>
          </p:txBody>
        </p:sp>
        <p:cxnSp>
          <p:nvCxnSpPr>
            <p:cNvPr id="435" name="Google Shape;435;p53"/>
            <p:cNvCxnSpPr>
              <a:stCxn id="432" idx="0"/>
              <a:endCxn id="433" idx="2"/>
            </p:cNvCxnSpPr>
            <p:nvPr/>
          </p:nvCxnSpPr>
          <p:spPr>
            <a:xfrm rot="10800000">
              <a:off x="3029975" y="5219800"/>
              <a:ext cx="628200" cy="62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53"/>
            <p:cNvCxnSpPr>
              <a:endCxn id="434" idx="2"/>
            </p:cNvCxnSpPr>
            <p:nvPr/>
          </p:nvCxnSpPr>
          <p:spPr>
            <a:xfrm flipH="1" rot="10800000">
              <a:off x="3658025" y="5219800"/>
              <a:ext cx="895800" cy="62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</a:t>
            </a:r>
            <a:endParaRPr/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2248850" y="2246000"/>
            <a:ext cx="2143200" cy="767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178" name="Google Shape;178;p27"/>
          <p:cNvSpPr/>
          <p:nvPr/>
        </p:nvSpPr>
        <p:spPr>
          <a:xfrm>
            <a:off x="2248850" y="3225800"/>
            <a:ext cx="21432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Compiler</a:t>
            </a:r>
            <a:endParaRPr sz="2000"/>
          </a:p>
        </p:txBody>
      </p:sp>
      <p:sp>
        <p:nvSpPr>
          <p:cNvPr id="179" name="Google Shape;179;p27"/>
          <p:cNvSpPr/>
          <p:nvPr/>
        </p:nvSpPr>
        <p:spPr>
          <a:xfrm>
            <a:off x="267650" y="1052175"/>
            <a:ext cx="1422300" cy="1351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 written in a certain PL</a:t>
            </a:r>
            <a:endParaRPr sz="2000"/>
          </a:p>
        </p:txBody>
      </p:sp>
      <p:sp>
        <p:nvSpPr>
          <p:cNvPr id="180" name="Google Shape;180;p27"/>
          <p:cNvSpPr/>
          <p:nvPr/>
        </p:nvSpPr>
        <p:spPr>
          <a:xfrm>
            <a:off x="4635838" y="3013075"/>
            <a:ext cx="1650900" cy="15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Another</a:t>
            </a:r>
            <a:br>
              <a:rPr lang="en" sz="1700"/>
            </a:br>
            <a:r>
              <a:rPr lang="en" sz="1700"/>
              <a:t> program that can directly run on a computer</a:t>
            </a:r>
            <a:endParaRPr sz="1700"/>
          </a:p>
        </p:txBody>
      </p:sp>
      <p:sp>
        <p:nvSpPr>
          <p:cNvPr id="181" name="Google Shape;181;p27"/>
          <p:cNvSpPr/>
          <p:nvPr/>
        </p:nvSpPr>
        <p:spPr>
          <a:xfrm>
            <a:off x="6503350" y="3378200"/>
            <a:ext cx="1343100" cy="81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Running on</a:t>
            </a:r>
            <a:br>
              <a:rPr lang="en" sz="1700"/>
            </a:br>
            <a:r>
              <a:rPr lang="en" sz="1700"/>
              <a:t> a computer</a:t>
            </a:r>
            <a:endParaRPr sz="1700"/>
          </a:p>
        </p:txBody>
      </p:sp>
      <p:cxnSp>
        <p:nvCxnSpPr>
          <p:cNvPr id="182" name="Google Shape;182;p27"/>
          <p:cNvCxnSpPr>
            <a:endCxn id="177" idx="1"/>
          </p:cNvCxnSpPr>
          <p:nvPr/>
        </p:nvCxnSpPr>
        <p:spPr>
          <a:xfrm flipH="1" rot="10800000">
            <a:off x="1689950" y="26295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7"/>
          <p:cNvCxnSpPr>
            <a:endCxn id="178" idx="1"/>
          </p:cNvCxnSpPr>
          <p:nvPr/>
        </p:nvCxnSpPr>
        <p:spPr>
          <a:xfrm>
            <a:off x="1689950" y="31194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7"/>
          <p:cNvCxnSpPr>
            <a:stCxn id="178" idx="3"/>
            <a:endCxn id="180" idx="1"/>
          </p:cNvCxnSpPr>
          <p:nvPr/>
        </p:nvCxnSpPr>
        <p:spPr>
          <a:xfrm>
            <a:off x="4392050" y="3424250"/>
            <a:ext cx="2439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7"/>
          <p:cNvCxnSpPr>
            <a:stCxn id="180" idx="3"/>
            <a:endCxn id="181" idx="1"/>
          </p:cNvCxnSpPr>
          <p:nvPr/>
        </p:nvCxnSpPr>
        <p:spPr>
          <a:xfrm flipH="1" rot="10800000">
            <a:off x="6286738" y="3783325"/>
            <a:ext cx="216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7"/>
          <p:cNvSpPr/>
          <p:nvPr/>
        </p:nvSpPr>
        <p:spPr>
          <a:xfrm>
            <a:off x="7595550" y="2619375"/>
            <a:ext cx="1343100" cy="39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cxnSp>
        <p:nvCxnSpPr>
          <p:cNvPr id="187" name="Google Shape;187;p27"/>
          <p:cNvCxnSpPr>
            <a:endCxn id="178" idx="0"/>
          </p:cNvCxnSpPr>
          <p:nvPr/>
        </p:nvCxnSpPr>
        <p:spPr>
          <a:xfrm>
            <a:off x="3320450" y="3013100"/>
            <a:ext cx="0" cy="2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88" name="Google Shape;188;p27"/>
          <p:cNvSpPr/>
          <p:nvPr/>
        </p:nvSpPr>
        <p:spPr>
          <a:xfrm>
            <a:off x="267650" y="2890850"/>
            <a:ext cx="1422300" cy="39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189" name="Google Shape;189;p27"/>
          <p:cNvCxnSpPr>
            <a:endCxn id="188" idx="0"/>
          </p:cNvCxnSpPr>
          <p:nvPr/>
        </p:nvCxnSpPr>
        <p:spPr>
          <a:xfrm>
            <a:off x="978800" y="24033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7"/>
          <p:cNvCxnSpPr>
            <a:endCxn id="186" idx="1"/>
          </p:cNvCxnSpPr>
          <p:nvPr/>
        </p:nvCxnSpPr>
        <p:spPr>
          <a:xfrm>
            <a:off x="4392150" y="28145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7"/>
          <p:cNvCxnSpPr>
            <a:endCxn id="186" idx="2"/>
          </p:cNvCxnSpPr>
          <p:nvPr/>
        </p:nvCxnSpPr>
        <p:spPr>
          <a:xfrm rot="-5400000">
            <a:off x="7673250" y="3189525"/>
            <a:ext cx="767100" cy="420600"/>
          </a:xfrm>
          <a:prstGeom prst="bentConnector3">
            <a:avLst>
              <a:gd fmla="val 6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syntax</a:t>
            </a:r>
            <a:endParaRPr/>
          </a:p>
        </p:txBody>
      </p:sp>
      <p:sp>
        <p:nvSpPr>
          <p:cNvPr id="442" name="Google Shape;442;p5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Char char="●"/>
            </a:pPr>
            <a:r>
              <a:rPr lang="en"/>
              <a:t>Another example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(3 - 4) + 7		(infix)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3 4 - 7 +		(postfix)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(+ (- 3 4) 7) 	(parenthesized prefix)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Representation</a:t>
            </a:r>
            <a:r>
              <a:rPr lang="en"/>
              <a:t> </a:t>
            </a:r>
            <a:r>
              <a:rPr lang="en"/>
              <a:t>with the '</a:t>
            </a:r>
            <a:r>
              <a:rPr lang="en" u="sng"/>
              <a:t>right data definition</a:t>
            </a:r>
            <a:r>
              <a:rPr lang="en"/>
              <a:t>' (abstract syntax) in Racket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(add (sub (num 3) (num 4))</a:t>
            </a:r>
            <a:br>
              <a:rPr lang="en"/>
            </a:br>
            <a:r>
              <a:rPr lang="en"/>
              <a:t>		(num 7))</a:t>
            </a:r>
            <a:endParaRPr/>
          </a:p>
        </p:txBody>
      </p:sp>
      <p:sp>
        <p:nvSpPr>
          <p:cNvPr id="443" name="Google Shape;443;p5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5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abstract syntax?</a:t>
            </a:r>
            <a:endParaRPr/>
          </a:p>
        </p:txBody>
      </p:sp>
      <p:sp>
        <p:nvSpPr>
          <p:cNvPr id="449" name="Google Shape;449;p5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syntax</a:t>
            </a:r>
            <a:endParaRPr/>
          </a:p>
        </p:txBody>
      </p:sp>
      <p:sp>
        <p:nvSpPr>
          <p:cNvPr id="455" name="Google Shape;455;p5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Char char="●"/>
            </a:pPr>
            <a:r>
              <a:rPr lang="en"/>
              <a:t>Abstract</a:t>
            </a:r>
            <a:r>
              <a:rPr lang="en"/>
              <a:t> syntax </a:t>
            </a:r>
            <a:r>
              <a:rPr lang="en"/>
              <a:t>representation</a:t>
            </a:r>
            <a:r>
              <a:rPr lang="en"/>
              <a:t>: 'one' data definition for the example above in Racket</a:t>
            </a:r>
            <a:br>
              <a:rPr lang="en"/>
            </a:br>
            <a:r>
              <a:rPr lang="en">
                <a:solidFill>
                  <a:srgbClr val="0000FF"/>
                </a:solidFill>
              </a:rPr>
              <a:t>(define-type AE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[num (n number?)]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[add (lhs AE?)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	   (rhs AE?)]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[sub (lhs AE?)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	   (rhs AE?)])</a:t>
            </a:r>
            <a:br>
              <a:rPr lang="en"/>
            </a:br>
            <a:br>
              <a:rPr lang="en"/>
            </a:br>
            <a:r>
              <a:rPr lang="en"/>
              <a:t>⇒ AE stands for "</a:t>
            </a:r>
            <a:r>
              <a:rPr lang="en"/>
              <a:t>Arithmetic</a:t>
            </a:r>
            <a:r>
              <a:rPr lang="en"/>
              <a:t> Expression".</a:t>
            </a:r>
            <a:br>
              <a:rPr lang="en"/>
            </a:br>
            <a:endParaRPr/>
          </a:p>
        </p:txBody>
      </p:sp>
      <p:sp>
        <p:nvSpPr>
          <p:cNvPr id="456" name="Google Shape;456;p5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syntax</a:t>
            </a:r>
            <a:endParaRPr/>
          </a:p>
        </p:txBody>
      </p:sp>
      <p:sp>
        <p:nvSpPr>
          <p:cNvPr id="462" name="Google Shape;462;p5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Char char="●"/>
            </a:pPr>
            <a:r>
              <a:rPr lang="en"/>
              <a:t>Why do we use the </a:t>
            </a:r>
            <a:r>
              <a:rPr i="1" lang="en"/>
              <a:t>lhs </a:t>
            </a:r>
            <a:r>
              <a:rPr lang="en"/>
              <a:t>and </a:t>
            </a:r>
            <a:r>
              <a:rPr i="1" lang="en"/>
              <a:t>rhs </a:t>
            </a:r>
            <a:r>
              <a:rPr lang="en"/>
              <a:t>sub-expressions of type AE rather than those of type </a:t>
            </a:r>
            <a:r>
              <a:rPr i="1" lang="en"/>
              <a:t>num</a:t>
            </a:r>
            <a:r>
              <a:rPr lang="en"/>
              <a:t>?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Char char="●"/>
            </a:pPr>
            <a:r>
              <a:rPr lang="en"/>
              <a:t>Provide sample expressions permitted by both, and permitted by the former but rejected by the later, and argue that our choice is reasonable.</a:t>
            </a:r>
            <a:br>
              <a:rPr lang="en"/>
            </a:br>
            <a:endParaRPr/>
          </a:p>
        </p:txBody>
      </p:sp>
      <p:sp>
        <p:nvSpPr>
          <p:cNvPr id="463" name="Google Shape;463;p5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57"/>
          <p:cNvSpPr txBox="1"/>
          <p:nvPr/>
        </p:nvSpPr>
        <p:spPr>
          <a:xfrm>
            <a:off x="1039100" y="2234050"/>
            <a:ext cx="2364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(define-type AE</a:t>
            </a:r>
            <a:b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[num (n number?)]</a:t>
            </a:r>
            <a:b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[add (lhs AE?)</a:t>
            </a:r>
            <a:b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(rhs AE?)]</a:t>
            </a:r>
            <a:b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[sub (lhs AE?)</a:t>
            </a:r>
            <a:b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(rhs AE?)])</a:t>
            </a: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7"/>
          <p:cNvSpPr txBox="1"/>
          <p:nvPr/>
        </p:nvSpPr>
        <p:spPr>
          <a:xfrm>
            <a:off x="4772900" y="2234050"/>
            <a:ext cx="2364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(define-type AE</a:t>
            </a:r>
            <a:b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[num (n number?)]</a:t>
            </a:r>
            <a:b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[add (lhs num?)</a:t>
            </a:r>
            <a:b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(rhs num?)]</a:t>
            </a:r>
            <a:b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[sub (lhs num?)</a:t>
            </a:r>
            <a:b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(rhs num?)])</a:t>
            </a: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syntax</a:t>
            </a:r>
            <a:endParaRPr/>
          </a:p>
        </p:txBody>
      </p:sp>
      <p:sp>
        <p:nvSpPr>
          <p:cNvPr id="471" name="Google Shape;471;p5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937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Char char="●"/>
            </a:pPr>
            <a:r>
              <a:rPr lang="en"/>
              <a:t>Provide sample expressions permitted by both, and permitted by the former but rejected by the later, and argue that our choice is reasonable.</a:t>
            </a:r>
            <a:br>
              <a:rPr lang="en"/>
            </a:br>
            <a:r>
              <a:rPr lang="en" sz="1900">
                <a:solidFill>
                  <a:srgbClr val="0000FF"/>
                </a:solidFill>
              </a:rPr>
              <a:t>(add (num 1) (num 1))               (sub (num 1) (num 1))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chemeClr val="accent5"/>
                </a:solidFill>
              </a:rPr>
              <a:t>(sub (add (num 1) (num 1)) (num 1))</a:t>
            </a:r>
            <a:br>
              <a:rPr lang="en"/>
            </a:br>
            <a:endParaRPr/>
          </a:p>
        </p:txBody>
      </p:sp>
      <p:sp>
        <p:nvSpPr>
          <p:cNvPr id="472" name="Google Shape;472;p5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58"/>
          <p:cNvSpPr txBox="1"/>
          <p:nvPr/>
        </p:nvSpPr>
        <p:spPr>
          <a:xfrm>
            <a:off x="1039100" y="1167250"/>
            <a:ext cx="2364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(define-type AE</a:t>
            </a:r>
            <a:b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[num (n number?)]</a:t>
            </a:r>
            <a:b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[add (lhs AE?)</a:t>
            </a:r>
            <a:b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(rhs AE?)]</a:t>
            </a:r>
            <a:b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[sub (lhs AE?)</a:t>
            </a:r>
            <a:b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(rhs AE?)])</a:t>
            </a: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8"/>
          <p:cNvSpPr txBox="1"/>
          <p:nvPr/>
        </p:nvSpPr>
        <p:spPr>
          <a:xfrm>
            <a:off x="4772900" y="1167250"/>
            <a:ext cx="2364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(define-type AE</a:t>
            </a:r>
            <a:b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[num (n number?)]</a:t>
            </a:r>
            <a:b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[add (lhs num?)</a:t>
            </a:r>
            <a:b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(rhs num?)]</a:t>
            </a:r>
            <a:b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[sub (lhs num?)</a:t>
            </a:r>
            <a:b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(rhs num?)])</a:t>
            </a: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</a:t>
            </a:r>
            <a:endParaRPr/>
          </a:p>
        </p:txBody>
      </p:sp>
      <p:sp>
        <p:nvSpPr>
          <p:cNvPr id="480" name="Google Shape;480;p5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 i</a:t>
            </a:r>
            <a:r>
              <a:rPr lang="en"/>
              <a:t>mportant concepts in PLs</a:t>
            </a:r>
            <a:endParaRPr/>
          </a:p>
        </p:txBody>
      </p:sp>
      <p:sp>
        <p:nvSpPr>
          <p:cNvPr id="486" name="Google Shape;486;p6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Syntax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Semantics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Grammar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Backus-Naur Form</a:t>
            </a:r>
            <a:endParaRPr/>
          </a:p>
        </p:txBody>
      </p:sp>
      <p:sp>
        <p:nvSpPr>
          <p:cNvPr id="487" name="Google Shape;487;p6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</a:t>
            </a:r>
            <a:endParaRPr/>
          </a:p>
        </p:txBody>
      </p:sp>
      <p:sp>
        <p:nvSpPr>
          <p:cNvPr id="493" name="Google Shape;493;p6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 parser is a component in an interpreter or compiler.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Identifies what kinds of program code it is examining, and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Converts </a:t>
            </a:r>
            <a:r>
              <a:rPr lang="en" u="sng"/>
              <a:t>concrete </a:t>
            </a:r>
            <a:r>
              <a:rPr lang="en" u="sng"/>
              <a:t>syntax</a:t>
            </a:r>
            <a:r>
              <a:rPr lang="en"/>
              <a:t> </a:t>
            </a:r>
            <a:r>
              <a:rPr lang="en" sz="2100"/>
              <a:t>(what we type)</a:t>
            </a:r>
            <a:r>
              <a:rPr lang="en"/>
              <a:t> into </a:t>
            </a:r>
            <a:r>
              <a:rPr lang="en" u="sng"/>
              <a:t>abstract syntax</a:t>
            </a:r>
            <a:r>
              <a:rPr lang="en"/>
              <a:t>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To do this, we need a clear specification of the concrete </a:t>
            </a:r>
            <a:r>
              <a:rPr lang="en"/>
              <a:t>syntax</a:t>
            </a:r>
            <a:r>
              <a:rPr lang="en"/>
              <a:t> of the language!!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How to specify???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We use Backus-Naur Form (BNF)</a:t>
            </a:r>
            <a:endParaRPr/>
          </a:p>
        </p:txBody>
      </p:sp>
      <p:sp>
        <p:nvSpPr>
          <p:cNvPr id="494" name="Google Shape;494;p6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Specify the concrete syntax of the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500" name="Google Shape;500;p62"/>
          <p:cNvSpPr txBox="1"/>
          <p:nvPr>
            <p:ph idx="1" type="body"/>
          </p:nvPr>
        </p:nvSpPr>
        <p:spPr>
          <a:xfrm>
            <a:off x="311700" y="9540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An algebraic grammar in BNF (Backus-Naur Form):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0000FF"/>
                </a:solidFill>
              </a:rPr>
              <a:t>〈expr〉 ::= ( 〈expr〉+〈expr〉 )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| ( 〈expr〉 - 〈expr〉 )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| 〈num〉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〈num〉 ::= 1, 42, 17, …</a:t>
            </a:r>
            <a:br>
              <a:rPr lang="en">
                <a:solidFill>
                  <a:srgbClr val="0000FF"/>
                </a:solidFill>
              </a:rPr>
            </a:b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>
                <a:solidFill>
                  <a:srgbClr val="0000FF"/>
                </a:solidFill>
              </a:rPr>
              <a:t>&lt;expr&gt;</a:t>
            </a:r>
            <a:r>
              <a:rPr lang="en"/>
              <a:t>: Non-terminal </a:t>
            </a:r>
            <a:r>
              <a:rPr lang="en" sz="1500"/>
              <a:t>(can rewrite it as one for the things on the right-hand side)</a:t>
            </a:r>
            <a:br>
              <a:rPr lang="en" sz="1500"/>
            </a:br>
            <a:r>
              <a:rPr lang="en" sz="1500"/>
              <a:t>                   </a:t>
            </a:r>
            <a:r>
              <a:rPr lang="en"/>
              <a:t> Meta-variable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>
                <a:solidFill>
                  <a:srgbClr val="0000FF"/>
                </a:solidFill>
              </a:rPr>
              <a:t>::=</a:t>
            </a:r>
            <a:r>
              <a:rPr lang="en"/>
              <a:t>: "Can be written as"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>
                <a:solidFill>
                  <a:srgbClr val="0000FF"/>
                </a:solidFill>
              </a:rPr>
              <a:t>|</a:t>
            </a:r>
            <a:r>
              <a:rPr lang="en"/>
              <a:t>: "one more choice" (a production)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>
                <a:solidFill>
                  <a:srgbClr val="0000FF"/>
                </a:solidFill>
              </a:rPr>
              <a:t>&lt;...&gt;</a:t>
            </a:r>
            <a:r>
              <a:rPr lang="en"/>
              <a:t>: literal syntax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Terminal</a:t>
            </a:r>
            <a:endParaRPr/>
          </a:p>
        </p:txBody>
      </p:sp>
      <p:sp>
        <p:nvSpPr>
          <p:cNvPr id="501" name="Google Shape;501;p6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Specify the concrete syntax of the language </a:t>
            </a:r>
            <a:r>
              <a:rPr lang="en" sz="2200"/>
              <a:t>(2)</a:t>
            </a:r>
            <a:endParaRPr sz="2800"/>
          </a:p>
        </p:txBody>
      </p:sp>
      <p:sp>
        <p:nvSpPr>
          <p:cNvPr id="507" name="Google Shape;507;p6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An algebraic grammar in BNF (Backus-Naur Form):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0000FF"/>
                </a:solidFill>
              </a:rPr>
              <a:t>〈expr〉 ::= ( 〈expr〉+〈expr〉 )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| ( 〈expr〉 - 〈expr〉 )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| 〈num〉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〈num〉 ::= 1, 42, 17, …</a:t>
            </a:r>
            <a:br>
              <a:rPr lang="en">
                <a:solidFill>
                  <a:srgbClr val="0000FF"/>
                </a:solidFill>
              </a:rPr>
            </a:br>
            <a:br>
              <a:rPr lang="en"/>
            </a:br>
            <a:r>
              <a:rPr lang="en"/>
              <a:t>Each meta variable, such as </a:t>
            </a:r>
            <a:r>
              <a:rPr lang="en">
                <a:solidFill>
                  <a:srgbClr val="0000FF"/>
                </a:solidFill>
              </a:rPr>
              <a:t>〈expr〉</a:t>
            </a:r>
            <a:r>
              <a:rPr lang="en"/>
              <a:t>, defines a set</a:t>
            </a:r>
            <a:endParaRPr/>
          </a:p>
        </p:txBody>
      </p:sp>
      <p:sp>
        <p:nvSpPr>
          <p:cNvPr id="508" name="Google Shape;508;p6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</a:t>
            </a:r>
            <a:r>
              <a:rPr lang="en" sz="2800"/>
              <a:t>(with a natural language example)</a:t>
            </a:r>
            <a:endParaRPr sz="2800"/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3697225"/>
            <a:ext cx="88323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 article (a set of sentences): I love you. [...]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Parser to generate the abstract form of a sentence.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 (subject) love (verb) you (object).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Interpreter (English → Korean)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나는(subject) 여러분을 (object) 사랑합니다 (verb).</a:t>
            </a: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Love is (has been) growing in the writer's mind.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Feeling or actual behaviors from a writer.</a:t>
            </a:r>
            <a:endParaRPr sz="2200"/>
          </a:p>
        </p:txBody>
      </p:sp>
      <p:sp>
        <p:nvSpPr>
          <p:cNvPr id="199" name="Google Shape;199;p28"/>
          <p:cNvSpPr/>
          <p:nvPr/>
        </p:nvSpPr>
        <p:spPr>
          <a:xfrm>
            <a:off x="2248850" y="1331475"/>
            <a:ext cx="2143200" cy="7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sz="1500"/>
          </a:p>
        </p:txBody>
      </p:sp>
      <p:sp>
        <p:nvSpPr>
          <p:cNvPr id="200" name="Google Shape;200;p28"/>
          <p:cNvSpPr/>
          <p:nvPr/>
        </p:nvSpPr>
        <p:spPr>
          <a:xfrm>
            <a:off x="2248850" y="2311400"/>
            <a:ext cx="21432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Compiler</a:t>
            </a:r>
            <a:endParaRPr sz="2000"/>
          </a:p>
        </p:txBody>
      </p:sp>
      <p:sp>
        <p:nvSpPr>
          <p:cNvPr id="201" name="Google Shape;201;p28"/>
          <p:cNvSpPr/>
          <p:nvPr/>
        </p:nvSpPr>
        <p:spPr>
          <a:xfrm>
            <a:off x="267650" y="109220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sp>
        <p:nvSpPr>
          <p:cNvPr id="202" name="Google Shape;202;p28"/>
          <p:cNvSpPr/>
          <p:nvPr/>
        </p:nvSpPr>
        <p:spPr>
          <a:xfrm>
            <a:off x="4635838" y="2098675"/>
            <a:ext cx="1650900" cy="15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Another</a:t>
            </a:r>
            <a:br>
              <a:rPr lang="en" sz="1700"/>
            </a:br>
            <a:r>
              <a:rPr lang="en" sz="1700"/>
              <a:t> program that can directly run on a computer</a:t>
            </a:r>
            <a:endParaRPr sz="1700"/>
          </a:p>
        </p:txBody>
      </p:sp>
      <p:sp>
        <p:nvSpPr>
          <p:cNvPr id="203" name="Google Shape;203;p28"/>
          <p:cNvSpPr/>
          <p:nvPr/>
        </p:nvSpPr>
        <p:spPr>
          <a:xfrm>
            <a:off x="6503350" y="2463800"/>
            <a:ext cx="1343100" cy="81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Running on</a:t>
            </a:r>
            <a:br>
              <a:rPr lang="en" sz="1700"/>
            </a:br>
            <a:r>
              <a:rPr lang="en" sz="1700"/>
              <a:t> a computer</a:t>
            </a:r>
            <a:endParaRPr sz="1700"/>
          </a:p>
        </p:txBody>
      </p:sp>
      <p:cxnSp>
        <p:nvCxnSpPr>
          <p:cNvPr id="204" name="Google Shape;204;p28"/>
          <p:cNvCxnSpPr>
            <a:endCxn id="199" idx="1"/>
          </p:cNvCxnSpPr>
          <p:nvPr/>
        </p:nvCxnSpPr>
        <p:spPr>
          <a:xfrm flipH="1" rot="10800000">
            <a:off x="1689950" y="1715025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8"/>
          <p:cNvCxnSpPr>
            <a:endCxn id="200" idx="1"/>
          </p:cNvCxnSpPr>
          <p:nvPr/>
        </p:nvCxnSpPr>
        <p:spPr>
          <a:xfrm>
            <a:off x="1689950" y="22050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8"/>
          <p:cNvCxnSpPr>
            <a:stCxn id="200" idx="3"/>
            <a:endCxn id="202" idx="1"/>
          </p:cNvCxnSpPr>
          <p:nvPr/>
        </p:nvCxnSpPr>
        <p:spPr>
          <a:xfrm>
            <a:off x="4392050" y="2509850"/>
            <a:ext cx="2439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8"/>
          <p:cNvCxnSpPr>
            <a:stCxn id="202" idx="3"/>
            <a:endCxn id="203" idx="1"/>
          </p:cNvCxnSpPr>
          <p:nvPr/>
        </p:nvCxnSpPr>
        <p:spPr>
          <a:xfrm flipH="1" rot="10800000">
            <a:off x="6286738" y="2868925"/>
            <a:ext cx="216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8"/>
          <p:cNvSpPr/>
          <p:nvPr/>
        </p:nvSpPr>
        <p:spPr>
          <a:xfrm>
            <a:off x="7595550" y="1704975"/>
            <a:ext cx="13431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cxnSp>
        <p:nvCxnSpPr>
          <p:cNvPr id="209" name="Google Shape;209;p28"/>
          <p:cNvCxnSpPr>
            <a:endCxn id="200" idx="0"/>
          </p:cNvCxnSpPr>
          <p:nvPr/>
        </p:nvCxnSpPr>
        <p:spPr>
          <a:xfrm>
            <a:off x="3320450" y="2098700"/>
            <a:ext cx="0" cy="2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10" name="Google Shape;210;p28"/>
          <p:cNvSpPr/>
          <p:nvPr/>
        </p:nvSpPr>
        <p:spPr>
          <a:xfrm>
            <a:off x="267650" y="197645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211" name="Google Shape;211;p28"/>
          <p:cNvCxnSpPr>
            <a:endCxn id="210" idx="0"/>
          </p:cNvCxnSpPr>
          <p:nvPr/>
        </p:nvCxnSpPr>
        <p:spPr>
          <a:xfrm>
            <a:off x="978800" y="14889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8"/>
          <p:cNvCxnSpPr>
            <a:endCxn id="208" idx="1"/>
          </p:cNvCxnSpPr>
          <p:nvPr/>
        </p:nvCxnSpPr>
        <p:spPr>
          <a:xfrm>
            <a:off x="4392150" y="19001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8"/>
          <p:cNvCxnSpPr>
            <a:endCxn id="208" idx="2"/>
          </p:cNvCxnSpPr>
          <p:nvPr/>
        </p:nvCxnSpPr>
        <p:spPr>
          <a:xfrm rot="-5400000">
            <a:off x="7673250" y="2275125"/>
            <a:ext cx="767100" cy="42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</a:t>
            </a:r>
            <a:r>
              <a:rPr lang="en" sz="3300"/>
              <a:t>pecify the concrete syntax of the language </a:t>
            </a:r>
            <a:r>
              <a:rPr lang="en" sz="2200"/>
              <a:t>(3)</a:t>
            </a:r>
            <a:endParaRPr sz="4200"/>
          </a:p>
        </p:txBody>
      </p:sp>
      <p:sp>
        <p:nvSpPr>
          <p:cNvPr id="514" name="Google Shape;514;p6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Using a BNF Grammar: 〈num〉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0000FF"/>
                </a:solidFill>
              </a:rPr>
              <a:t>〈num〉 ::= 1, 42, 17, …</a:t>
            </a:r>
            <a:br>
              <a:rPr lang="en">
                <a:solidFill>
                  <a:srgbClr val="0000FF"/>
                </a:solidFill>
              </a:rPr>
            </a:br>
            <a:br>
              <a:rPr lang="en"/>
            </a:br>
            <a:r>
              <a:rPr lang="en"/>
              <a:t>The set </a:t>
            </a:r>
            <a:r>
              <a:rPr lang="en">
                <a:solidFill>
                  <a:srgbClr val="0000FF"/>
                </a:solidFill>
              </a:rPr>
              <a:t>〈num〉</a:t>
            </a:r>
            <a:r>
              <a:rPr lang="en"/>
              <a:t> is the set of all numbers.</a:t>
            </a:r>
            <a:br>
              <a:rPr lang="en"/>
            </a:br>
            <a:br>
              <a:rPr lang="en"/>
            </a:br>
            <a:r>
              <a:rPr lang="en"/>
              <a:t>To make an example </a:t>
            </a:r>
            <a:r>
              <a:rPr lang="en">
                <a:solidFill>
                  <a:srgbClr val="0000FF"/>
                </a:solidFill>
              </a:rPr>
              <a:t>〈num〉,</a:t>
            </a:r>
            <a:r>
              <a:rPr lang="en"/>
              <a:t> pick an element from it:</a:t>
            </a:r>
            <a:br>
              <a:rPr lang="en"/>
            </a:br>
            <a:r>
              <a:rPr lang="en">
                <a:solidFill>
                  <a:schemeClr val="accent4"/>
                </a:solidFill>
              </a:rPr>
              <a:t>2		∈	〈num〉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298	∈	〈num〉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15" name="Google Shape;515;p6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64"/>
          <p:cNvSpPr txBox="1"/>
          <p:nvPr>
            <p:ph idx="1" type="body"/>
          </p:nvPr>
        </p:nvSpPr>
        <p:spPr>
          <a:xfrm>
            <a:off x="5398450" y="1104900"/>
            <a:ext cx="3264000" cy="3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>
                <a:solidFill>
                  <a:schemeClr val="accent3"/>
                </a:solidFill>
              </a:rPr>
            </a:b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number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Specify the concrete syntax of the language </a:t>
            </a:r>
            <a:r>
              <a:rPr lang="en" sz="2200"/>
              <a:t>(4)</a:t>
            </a:r>
            <a:endParaRPr/>
          </a:p>
        </p:txBody>
      </p:sp>
      <p:sp>
        <p:nvSpPr>
          <p:cNvPr id="522" name="Google Shape;522;p6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Using a BNF Grammar: 〈expr〉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0000FF"/>
                </a:solidFill>
              </a:rPr>
              <a:t>〈expr〉 ::= ( 〈expr〉+〈expr〉 )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| ( 〈expr〉 - 〈expr〉 )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| 〈num〉</a:t>
            </a:r>
            <a:br>
              <a:rPr lang="en">
                <a:solidFill>
                  <a:srgbClr val="0000FF"/>
                </a:solidFill>
              </a:rPr>
            </a:br>
            <a:br>
              <a:rPr lang="en">
                <a:solidFill>
                  <a:srgbClr val="0000FF"/>
                </a:solidFill>
              </a:rPr>
            </a:br>
            <a:br>
              <a:rPr lang="en"/>
            </a:br>
            <a:r>
              <a:rPr lang="en"/>
              <a:t>To make an example </a:t>
            </a:r>
            <a:r>
              <a:rPr lang="en">
                <a:solidFill>
                  <a:srgbClr val="0000FF"/>
                </a:solidFill>
              </a:rPr>
              <a:t>〈expr〉: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Choose one case in the grammar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Pick an example for each meta variable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Combine the examples with literal text</a:t>
            </a:r>
            <a:br>
              <a:rPr lang="en"/>
            </a:br>
            <a:endParaRPr/>
          </a:p>
        </p:txBody>
      </p:sp>
      <p:sp>
        <p:nvSpPr>
          <p:cNvPr id="523" name="Google Shape;523;p6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65"/>
          <p:cNvSpPr txBox="1"/>
          <p:nvPr>
            <p:ph idx="1" type="body"/>
          </p:nvPr>
        </p:nvSpPr>
        <p:spPr>
          <a:xfrm>
            <a:off x="5855650" y="1104900"/>
            <a:ext cx="3264000" cy="3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>
                <a:solidFill>
                  <a:schemeClr val="accent3"/>
                </a:solidFill>
              </a:rPr>
            </a:b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addition</a:t>
            </a: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subtraction</a:t>
            </a: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number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Specify the concrete syntax of the language </a:t>
            </a:r>
            <a:r>
              <a:rPr lang="en" sz="2200"/>
              <a:t>(5)</a:t>
            </a:r>
            <a:endParaRPr sz="3300"/>
          </a:p>
        </p:txBody>
      </p:sp>
      <p:sp>
        <p:nvSpPr>
          <p:cNvPr id="530" name="Google Shape;530;p6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Using a BNF Grammar: 〈expr〉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0000FF"/>
                </a:solidFill>
              </a:rPr>
              <a:t>〈expr〉 ::= ( 〈expr〉+〈expr〉 )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| ( 〈expr〉 - 〈expr〉 )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| 〈num〉</a:t>
            </a:r>
            <a:br>
              <a:rPr lang="en">
                <a:solidFill>
                  <a:srgbClr val="0000FF"/>
                </a:solidFill>
              </a:rPr>
            </a:br>
            <a:br>
              <a:rPr lang="en">
                <a:solidFill>
                  <a:srgbClr val="0000FF"/>
                </a:solidFill>
              </a:rPr>
            </a:br>
            <a:br>
              <a:rPr lang="en"/>
            </a:br>
            <a:r>
              <a:rPr lang="en"/>
              <a:t>To make an example </a:t>
            </a:r>
            <a:r>
              <a:rPr lang="en">
                <a:solidFill>
                  <a:srgbClr val="0000FF"/>
                </a:solidFill>
              </a:rPr>
              <a:t>〈expr〉: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Choose one case in the grammar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Pick an example for each meta variable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Combine the examples with literal text</a:t>
            </a:r>
            <a:br>
              <a:rPr lang="en"/>
            </a:br>
            <a:endParaRPr/>
          </a:p>
        </p:txBody>
      </p:sp>
      <p:sp>
        <p:nvSpPr>
          <p:cNvPr id="531" name="Google Shape;531;p6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66"/>
          <p:cNvSpPr txBox="1"/>
          <p:nvPr>
            <p:ph idx="1" type="body"/>
          </p:nvPr>
        </p:nvSpPr>
        <p:spPr>
          <a:xfrm>
            <a:off x="5855650" y="1104900"/>
            <a:ext cx="3264000" cy="3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>
                <a:solidFill>
                  <a:schemeClr val="accent3"/>
                </a:solidFill>
              </a:rPr>
            </a:b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addition</a:t>
            </a: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subtraction</a:t>
            </a: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number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3" name="Google Shape;533;p66"/>
          <p:cNvSpPr txBox="1"/>
          <p:nvPr>
            <p:ph idx="1" type="body"/>
          </p:nvPr>
        </p:nvSpPr>
        <p:spPr>
          <a:xfrm>
            <a:off x="6312850" y="4702175"/>
            <a:ext cx="2831100" cy="1558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chemeClr val="accent4"/>
                </a:solidFill>
              </a:rPr>
              <a:t>〈num〉</a:t>
            </a:r>
            <a:br>
              <a:rPr lang="en" sz="2300">
                <a:solidFill>
                  <a:schemeClr val="accent4"/>
                </a:solidFill>
              </a:rPr>
            </a:br>
            <a:r>
              <a:rPr lang="en" sz="2300">
                <a:solidFill>
                  <a:schemeClr val="accent4"/>
                </a:solidFill>
              </a:rPr>
              <a:t>   7 ∈〈num〉</a:t>
            </a:r>
            <a:br>
              <a:rPr lang="en" sz="2300">
                <a:solidFill>
                  <a:schemeClr val="accent4"/>
                </a:solidFill>
              </a:rPr>
            </a:br>
            <a:r>
              <a:rPr lang="en" sz="2300">
                <a:solidFill>
                  <a:schemeClr val="accent4"/>
                </a:solidFill>
              </a:rPr>
              <a:t>   7 ∈〈num〉</a:t>
            </a:r>
            <a:endParaRPr sz="2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Specify the concrete syntax of the language </a:t>
            </a:r>
            <a:r>
              <a:rPr lang="en" sz="2700"/>
              <a:t>(6)</a:t>
            </a:r>
            <a:endParaRPr/>
          </a:p>
        </p:txBody>
      </p:sp>
      <p:sp>
        <p:nvSpPr>
          <p:cNvPr id="539" name="Google Shape;539;p67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Using a BNF Grammar: 〈expr〉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0000FF"/>
                </a:solidFill>
              </a:rPr>
              <a:t>〈expr〉 ::= ( 〈expr〉+〈expr〉 )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| ( 〈expr〉 - 〈expr〉 )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                 | 〈num〉</a:t>
            </a:r>
            <a:br>
              <a:rPr lang="en">
                <a:solidFill>
                  <a:srgbClr val="0000FF"/>
                </a:solidFill>
              </a:rPr>
            </a:br>
            <a:br>
              <a:rPr lang="en">
                <a:solidFill>
                  <a:srgbClr val="0000FF"/>
                </a:solidFill>
              </a:rPr>
            </a:br>
            <a:br>
              <a:rPr lang="en"/>
            </a:br>
            <a:r>
              <a:rPr lang="en"/>
              <a:t>To make an example </a:t>
            </a:r>
            <a:r>
              <a:rPr lang="en">
                <a:solidFill>
                  <a:srgbClr val="0000FF"/>
                </a:solidFill>
              </a:rPr>
              <a:t>〈expr〉: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Choose one case in the grammar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Pick an example for each meta variable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Combine the examples with literal text</a:t>
            </a:r>
            <a:br>
              <a:rPr lang="en"/>
            </a:br>
            <a:endParaRPr/>
          </a:p>
        </p:txBody>
      </p:sp>
      <p:sp>
        <p:nvSpPr>
          <p:cNvPr id="540" name="Google Shape;540;p6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1" name="Google Shape;541;p67"/>
          <p:cNvSpPr txBox="1"/>
          <p:nvPr>
            <p:ph idx="1" type="body"/>
          </p:nvPr>
        </p:nvSpPr>
        <p:spPr>
          <a:xfrm>
            <a:off x="5855650" y="1104900"/>
            <a:ext cx="3264000" cy="3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>
                <a:solidFill>
                  <a:schemeClr val="accent3"/>
                </a:solidFill>
              </a:rPr>
            </a:b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addition</a:t>
            </a: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subtraction</a:t>
            </a: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number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42" name="Google Shape;542;p67"/>
          <p:cNvSpPr txBox="1"/>
          <p:nvPr>
            <p:ph idx="1" type="body"/>
          </p:nvPr>
        </p:nvSpPr>
        <p:spPr>
          <a:xfrm>
            <a:off x="6212350" y="4770900"/>
            <a:ext cx="3037500" cy="1558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(〈expr〉+〈expr〉)</a:t>
            </a:r>
            <a:br>
              <a:rPr lang="en" sz="2100">
                <a:solidFill>
                  <a:schemeClr val="accent4"/>
                </a:solidFill>
              </a:rPr>
            </a:br>
            <a:r>
              <a:rPr lang="en" sz="2100">
                <a:solidFill>
                  <a:schemeClr val="accent4"/>
                </a:solidFill>
              </a:rPr>
              <a:t>8 ∈〈num〉⊆ 〈expr〉</a:t>
            </a:r>
            <a:br>
              <a:rPr lang="en" sz="2100">
                <a:solidFill>
                  <a:schemeClr val="accent4"/>
                </a:solidFill>
              </a:rPr>
            </a:br>
            <a:r>
              <a:rPr lang="en" sz="2100">
                <a:solidFill>
                  <a:schemeClr val="accent4"/>
                </a:solidFill>
              </a:rPr>
              <a:t>(8 + 8) ∈〈expr〉</a:t>
            </a:r>
            <a:endParaRPr sz="2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Example: A Grammar for </a:t>
            </a:r>
            <a:r>
              <a:rPr lang="en" sz="3000"/>
              <a:t>Arithmetic</a:t>
            </a:r>
            <a:r>
              <a:rPr lang="en" sz="3000"/>
              <a:t> Expressions</a:t>
            </a:r>
            <a:br>
              <a:rPr lang="en" sz="3000"/>
            </a:br>
            <a:r>
              <a:rPr lang="en" sz="1900"/>
              <a:t>(our preliminary language that can support simple arithmetic computation.)</a:t>
            </a:r>
            <a:endParaRPr sz="1900"/>
          </a:p>
        </p:txBody>
      </p:sp>
      <p:sp>
        <p:nvSpPr>
          <p:cNvPr id="548" name="Google Shape;548;p6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100"/>
              <a:t>Example syntax of new </a:t>
            </a:r>
            <a:r>
              <a:rPr lang="en" sz="2100"/>
              <a:t>arithmetic</a:t>
            </a:r>
            <a:r>
              <a:rPr lang="en" sz="2100"/>
              <a:t> </a:t>
            </a:r>
            <a:r>
              <a:rPr lang="en" sz="2100"/>
              <a:t>expressions (AE) we want to use.</a:t>
            </a:r>
            <a:br>
              <a:rPr lang="en" sz="2100"/>
            </a:br>
            <a:r>
              <a:rPr lang="en" sz="1900">
                <a:solidFill>
                  <a:srgbClr val="0000FF"/>
                </a:solidFill>
              </a:rPr>
              <a:t>{+ {- 3 4 } 7}</a:t>
            </a:r>
            <a:endParaRPr sz="1900">
              <a:solidFill>
                <a:srgbClr val="0000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Specify in BNF</a:t>
            </a:r>
            <a:br>
              <a:rPr lang="en" sz="2100"/>
            </a:br>
            <a:r>
              <a:rPr lang="en" sz="2100">
                <a:solidFill>
                  <a:srgbClr val="0000FF"/>
                </a:solidFill>
              </a:rPr>
              <a:t>&lt;AE&gt; ::= &lt;num&gt;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		| {+ &lt;AE&gt; &lt;AE&gt;}</a:t>
            </a:r>
            <a:br>
              <a:rPr lang="en" sz="2100">
                <a:solidFill>
                  <a:srgbClr val="0000FF"/>
                </a:solidFill>
              </a:rPr>
            </a:br>
            <a:r>
              <a:rPr lang="en" sz="2100">
                <a:solidFill>
                  <a:srgbClr val="0000FF"/>
                </a:solidFill>
              </a:rPr>
              <a:t>		</a:t>
            </a:r>
            <a:r>
              <a:rPr lang="en" sz="2100">
                <a:solidFill>
                  <a:srgbClr val="0000FF"/>
                </a:solidFill>
              </a:rPr>
              <a:t>| {- &lt;AE&gt; &lt;AE&gt;}</a:t>
            </a:r>
            <a:br>
              <a:rPr lang="en" sz="2100">
                <a:solidFill>
                  <a:srgbClr val="0000FF"/>
                </a:solidFill>
              </a:rPr>
            </a:br>
            <a:endParaRPr sz="2100">
              <a:solidFill>
                <a:srgbClr val="0000FF"/>
              </a:solidFill>
            </a:endParaRPr>
          </a:p>
        </p:txBody>
      </p:sp>
      <p:sp>
        <p:nvSpPr>
          <p:cNvPr id="549" name="Google Shape;549;p6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Example: A Grammar for Arithmetic Expressions</a:t>
            </a:r>
            <a:endParaRPr sz="3000"/>
          </a:p>
        </p:txBody>
      </p:sp>
      <p:sp>
        <p:nvSpPr>
          <p:cNvPr id="555" name="Google Shape;555;p6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100"/>
              <a:t>Example syntax of new arithmetic expressions (AE) we want to use.</a:t>
            </a:r>
            <a:br>
              <a:rPr lang="en" sz="2100"/>
            </a:br>
            <a:r>
              <a:rPr lang="en" sz="1900">
                <a:solidFill>
                  <a:srgbClr val="0000FF"/>
                </a:solidFill>
              </a:rPr>
              <a:t>{+ {- 3 4 } 7}</a:t>
            </a:r>
            <a:endParaRPr sz="1900">
              <a:solidFill>
                <a:srgbClr val="0000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Specify in BNF</a:t>
            </a:r>
            <a:br>
              <a:rPr lang="en" sz="2100"/>
            </a:br>
            <a:r>
              <a:rPr lang="en" sz="1900">
                <a:solidFill>
                  <a:srgbClr val="0000FF"/>
                </a:solidFill>
              </a:rPr>
              <a:t>&lt;AE&gt; ::= &lt;num&gt;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		| {+ &lt;AE&gt; &lt;AE&gt;}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		| {- &lt;AE&gt; &lt;AE&gt;}</a:t>
            </a:r>
            <a:endParaRPr sz="1900">
              <a:solidFill>
                <a:srgbClr val="0000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Abstract syntax representation In Racket</a:t>
            </a:r>
            <a:br>
              <a:rPr lang="en" sz="2100"/>
            </a:br>
            <a:r>
              <a:rPr lang="en" sz="1900">
                <a:solidFill>
                  <a:srgbClr val="0000FF"/>
                </a:solidFill>
              </a:rPr>
              <a:t>(define-type AE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  [num (n number?)]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  [add (lhs AE?)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       (rhs AE?)]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  [sub (lhs AE?)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       (rhs AE?)])</a:t>
            </a:r>
            <a:br>
              <a:rPr lang="en" sz="2100"/>
            </a:br>
            <a:br>
              <a:rPr lang="en" sz="2100">
                <a:solidFill>
                  <a:srgbClr val="0000FF"/>
                </a:solidFill>
              </a:rPr>
            </a:br>
            <a:endParaRPr sz="2100">
              <a:solidFill>
                <a:srgbClr val="0000FF"/>
              </a:solidFill>
            </a:endParaRPr>
          </a:p>
        </p:txBody>
      </p:sp>
      <p:sp>
        <p:nvSpPr>
          <p:cNvPr id="556" name="Google Shape;556;p6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Example: A Grammar for Arithmetic Expressions</a:t>
            </a:r>
            <a:endParaRPr sz="3000"/>
          </a:p>
        </p:txBody>
      </p:sp>
      <p:sp>
        <p:nvSpPr>
          <p:cNvPr id="562" name="Google Shape;562;p7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100"/>
              <a:t>Example syntax of new arithmetic expressions (AE) we want to use.</a:t>
            </a:r>
            <a:br>
              <a:rPr lang="en" sz="2100"/>
            </a:br>
            <a:r>
              <a:rPr lang="en" sz="1900">
                <a:solidFill>
                  <a:srgbClr val="0000FF"/>
                </a:solidFill>
              </a:rPr>
              <a:t>{+ {- 3 4 } 7}</a:t>
            </a:r>
            <a:endParaRPr sz="1900">
              <a:solidFill>
                <a:srgbClr val="0000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Specify in BNF</a:t>
            </a:r>
            <a:br>
              <a:rPr lang="en" sz="2100"/>
            </a:br>
            <a:r>
              <a:rPr lang="en" sz="1900">
                <a:solidFill>
                  <a:srgbClr val="0000FF"/>
                </a:solidFill>
              </a:rPr>
              <a:t>&lt;AE&gt; ::= &lt;num&gt;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		| {+ &lt;AE&gt; &lt;AE&gt;}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		| {- &lt;AE&gt; &lt;AE&gt;}</a:t>
            </a:r>
            <a:endParaRPr sz="1900">
              <a:solidFill>
                <a:srgbClr val="0000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Abstract syntax representation i</a:t>
            </a:r>
            <a:r>
              <a:rPr lang="en" sz="2100"/>
              <a:t>n Racket</a:t>
            </a:r>
            <a:br>
              <a:rPr lang="en" sz="2100"/>
            </a:br>
            <a:r>
              <a:rPr lang="en" sz="1900">
                <a:solidFill>
                  <a:srgbClr val="0000FF"/>
                </a:solidFill>
              </a:rPr>
              <a:t>(define-type AE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  [num (n number?)]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  [add (lhs AE?)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       (rhs AE?)]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  [sub (lhs AE?)</a:t>
            </a:r>
            <a:br>
              <a:rPr lang="en" sz="1900">
                <a:solidFill>
                  <a:srgbClr val="0000FF"/>
                </a:solidFill>
              </a:rPr>
            </a:br>
            <a:r>
              <a:rPr lang="en" sz="1900">
                <a:solidFill>
                  <a:srgbClr val="0000FF"/>
                </a:solidFill>
              </a:rPr>
              <a:t>       (rhs AE?)])</a:t>
            </a:r>
            <a:br>
              <a:rPr lang="en" sz="1500">
                <a:solidFill>
                  <a:schemeClr val="accent3"/>
                </a:solidFill>
              </a:rPr>
            </a:br>
            <a:br>
              <a:rPr lang="en" sz="2100">
                <a:solidFill>
                  <a:srgbClr val="0000FF"/>
                </a:solidFill>
              </a:rPr>
            </a:br>
            <a:endParaRPr sz="2100">
              <a:solidFill>
                <a:srgbClr val="0000FF"/>
              </a:solidFill>
            </a:endParaRPr>
          </a:p>
        </p:txBody>
      </p:sp>
      <p:sp>
        <p:nvSpPr>
          <p:cNvPr id="563" name="Google Shape;563;p7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Google Shape;564;p70"/>
          <p:cNvSpPr txBox="1"/>
          <p:nvPr/>
        </p:nvSpPr>
        <p:spPr>
          <a:xfrm>
            <a:off x="4195200" y="4016950"/>
            <a:ext cx="46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* Example usages based on AE.</a:t>
            </a:r>
            <a:br>
              <a:rPr lang="en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(define ae1 (add (sub (num 3) (num 4)) (num 7)))</a:t>
            </a:r>
            <a:br>
              <a:rPr lang="en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(sub? ae1)		; Checking type</a:t>
            </a:r>
            <a:endParaRPr sz="1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; retrieving expressions</a:t>
            </a:r>
            <a:br>
              <a:rPr lang="en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(add-rhs ae1)   	</a:t>
            </a:r>
            <a:br>
              <a:rPr lang="en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500">
                <a:solidFill>
                  <a:srgbClr val="9C254D"/>
                </a:solidFill>
                <a:latin typeface="Roboto"/>
                <a:ea typeface="Roboto"/>
                <a:cs typeface="Roboto"/>
                <a:sym typeface="Roboto"/>
              </a:rPr>
              <a:t>(sub-rhs (add-lhs ae1))</a:t>
            </a:r>
            <a:br>
              <a:rPr lang="en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1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BNF </a:t>
            </a:r>
            <a:r>
              <a:rPr lang="en"/>
              <a:t>captures</a:t>
            </a:r>
            <a:br>
              <a:rPr lang="en"/>
            </a:br>
            <a:r>
              <a:rPr lang="en"/>
              <a:t>both </a:t>
            </a:r>
            <a:r>
              <a:rPr lang="en">
                <a:solidFill>
                  <a:srgbClr val="FF9900"/>
                </a:solidFill>
              </a:rPr>
              <a:t>the concrete syntax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>
                <a:solidFill>
                  <a:srgbClr val="FF9900"/>
                </a:solidFill>
              </a:rPr>
              <a:t>a default </a:t>
            </a:r>
            <a:r>
              <a:rPr lang="en">
                <a:solidFill>
                  <a:srgbClr val="FF9900"/>
                </a:solidFill>
              </a:rPr>
              <a:t>abstract</a:t>
            </a:r>
            <a:r>
              <a:rPr lang="en">
                <a:solidFill>
                  <a:srgbClr val="FF9900"/>
                </a:solidFill>
              </a:rPr>
              <a:t> syntax</a:t>
            </a:r>
            <a:r>
              <a:rPr lang="en">
                <a:solidFill>
                  <a:srgbClr val="FFFFFF"/>
                </a:solidFill>
              </a:rPr>
              <a:t>!</a:t>
            </a:r>
            <a:br>
              <a:rPr lang="en">
                <a:solidFill>
                  <a:srgbClr val="FFFFFF"/>
                </a:solidFill>
              </a:rPr>
            </a:br>
            <a:br>
              <a:rPr lang="en">
                <a:solidFill>
                  <a:srgbClr val="FFFFFF"/>
                </a:solidFill>
              </a:rPr>
            </a:br>
            <a:r>
              <a:rPr lang="en" sz="2100">
                <a:solidFill>
                  <a:srgbClr val="FFFFFF"/>
                </a:solidFill>
              </a:rPr>
              <a:t>(That is why BNF has been used in </a:t>
            </a:r>
            <a:r>
              <a:rPr lang="en" sz="2100">
                <a:solidFill>
                  <a:srgbClr val="FFFFFF"/>
                </a:solidFill>
              </a:rPr>
              <a:t>definitions</a:t>
            </a:r>
            <a:r>
              <a:rPr lang="en" sz="2100">
                <a:solidFill>
                  <a:srgbClr val="FFFFFF"/>
                </a:solidFill>
              </a:rPr>
              <a:t> of languages.</a:t>
            </a:r>
            <a:br>
              <a:rPr lang="en" sz="2100">
                <a:solidFill>
                  <a:srgbClr val="FFFFFF"/>
                </a:solidFill>
              </a:rPr>
            </a:br>
            <a:r>
              <a:rPr lang="en" sz="2100">
                <a:solidFill>
                  <a:srgbClr val="FFFFFF"/>
                </a:solidFill>
              </a:rPr>
              <a:t>Let's see some examples...)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570" name="Google Shape;570;p7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1" name="Google Shape;571;p71"/>
          <p:cNvSpPr txBox="1"/>
          <p:nvPr/>
        </p:nvSpPr>
        <p:spPr>
          <a:xfrm>
            <a:off x="1143000" y="525260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https://users-cs.au.dk/amoeller/RegAut/JavaBNF.html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https://cs.wmich.edu/~gupta/teaching/cs4850/sumII06/The%20syntax%20of%20C%20in%20Backus-Naur%20form.htm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https://docs.python.org/3/reference/grammar.html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/>
              <a:t>JC</a:t>
            </a:r>
            <a:br>
              <a:rPr lang="en"/>
            </a:br>
            <a:r>
              <a:rPr lang="en">
                <a:solidFill>
                  <a:schemeClr val="accent4"/>
                </a:solidFill>
              </a:rPr>
              <a:t>jcnam@handong.edu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https://lifove.github.io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77" name="Google Shape;577;p7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8" name="Google Shape;578;p72"/>
          <p:cNvSpPr txBox="1"/>
          <p:nvPr/>
        </p:nvSpPr>
        <p:spPr>
          <a:xfrm>
            <a:off x="1339575" y="16300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TODO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Read Chapter 2. Interpreting </a:t>
            </a:r>
            <a:r>
              <a:rPr lang="en" sz="2000"/>
              <a:t>arithmetic</a:t>
            </a:r>
            <a:endParaRPr sz="2000"/>
          </a:p>
        </p:txBody>
      </p:sp>
      <p:sp>
        <p:nvSpPr>
          <p:cNvPr id="579" name="Google Shape;579;p72"/>
          <p:cNvSpPr txBox="1"/>
          <p:nvPr/>
        </p:nvSpPr>
        <p:spPr>
          <a:xfrm>
            <a:off x="448025" y="5787825"/>
            <a:ext cx="73422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Slides are from Prof. Sukyoung Ryu's PL class in 2018 Spring</a:t>
            </a:r>
            <a:br>
              <a:rPr lang="en"/>
            </a:br>
            <a:r>
              <a:rPr lang="en"/>
              <a:t>or created by JC based on the main text book.</a:t>
            </a:r>
            <a:endParaRPr/>
          </a:p>
        </p:txBody>
      </p:sp>
      <p:sp>
        <p:nvSpPr>
          <p:cNvPr id="580" name="Google Shape;580;p7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(modeling languages)</a:t>
            </a:r>
            <a:endParaRPr/>
          </a:p>
        </p:txBody>
      </p:sp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Just write an interpreter to explain a language.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By writing an interpreter, we can understand the language!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Interpreter can be converted into a compiler!!!</a:t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2248850" y="3345800"/>
            <a:ext cx="2143200" cy="81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222" name="Google Shape;222;p29"/>
          <p:cNvSpPr/>
          <p:nvPr/>
        </p:nvSpPr>
        <p:spPr>
          <a:xfrm>
            <a:off x="2248850" y="4368800"/>
            <a:ext cx="21432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Compiler</a:t>
            </a:r>
            <a:endParaRPr sz="2000"/>
          </a:p>
        </p:txBody>
      </p:sp>
      <p:sp>
        <p:nvSpPr>
          <p:cNvPr id="223" name="Google Shape;223;p29"/>
          <p:cNvSpPr/>
          <p:nvPr/>
        </p:nvSpPr>
        <p:spPr>
          <a:xfrm>
            <a:off x="267650" y="314960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sp>
        <p:nvSpPr>
          <p:cNvPr id="224" name="Google Shape;224;p29"/>
          <p:cNvSpPr/>
          <p:nvPr/>
        </p:nvSpPr>
        <p:spPr>
          <a:xfrm>
            <a:off x="4635838" y="4156075"/>
            <a:ext cx="1650900" cy="15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Another</a:t>
            </a:r>
            <a:br>
              <a:rPr lang="en" sz="1700"/>
            </a:br>
            <a:r>
              <a:rPr lang="en" sz="1700"/>
              <a:t> program that can directly run on a computer</a:t>
            </a:r>
            <a:endParaRPr sz="1700"/>
          </a:p>
        </p:txBody>
      </p:sp>
      <p:sp>
        <p:nvSpPr>
          <p:cNvPr id="225" name="Google Shape;225;p29"/>
          <p:cNvSpPr/>
          <p:nvPr/>
        </p:nvSpPr>
        <p:spPr>
          <a:xfrm>
            <a:off x="6503350" y="4521200"/>
            <a:ext cx="1343100" cy="81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Running on</a:t>
            </a:r>
            <a:br>
              <a:rPr lang="en" sz="1700"/>
            </a:br>
            <a:r>
              <a:rPr lang="en" sz="1700"/>
              <a:t> a computer</a:t>
            </a:r>
            <a:endParaRPr sz="1700"/>
          </a:p>
        </p:txBody>
      </p:sp>
      <p:cxnSp>
        <p:nvCxnSpPr>
          <p:cNvPr id="226" name="Google Shape;226;p29"/>
          <p:cNvCxnSpPr>
            <a:endCxn id="221" idx="1"/>
          </p:cNvCxnSpPr>
          <p:nvPr/>
        </p:nvCxnSpPr>
        <p:spPr>
          <a:xfrm flipH="1" rot="10800000">
            <a:off x="1689950" y="37509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9"/>
          <p:cNvCxnSpPr>
            <a:endCxn id="222" idx="1"/>
          </p:cNvCxnSpPr>
          <p:nvPr/>
        </p:nvCxnSpPr>
        <p:spPr>
          <a:xfrm>
            <a:off x="1689950" y="42624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9"/>
          <p:cNvCxnSpPr>
            <a:stCxn id="222" idx="3"/>
            <a:endCxn id="224" idx="1"/>
          </p:cNvCxnSpPr>
          <p:nvPr/>
        </p:nvCxnSpPr>
        <p:spPr>
          <a:xfrm>
            <a:off x="4392050" y="4567250"/>
            <a:ext cx="2439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9"/>
          <p:cNvCxnSpPr>
            <a:stCxn id="224" idx="3"/>
            <a:endCxn id="225" idx="1"/>
          </p:cNvCxnSpPr>
          <p:nvPr/>
        </p:nvCxnSpPr>
        <p:spPr>
          <a:xfrm flipH="1" rot="10800000">
            <a:off x="6286738" y="4926325"/>
            <a:ext cx="216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9"/>
          <p:cNvSpPr/>
          <p:nvPr/>
        </p:nvSpPr>
        <p:spPr>
          <a:xfrm>
            <a:off x="7595550" y="3762375"/>
            <a:ext cx="13431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cxnSp>
        <p:nvCxnSpPr>
          <p:cNvPr id="231" name="Google Shape;231;p29"/>
          <p:cNvCxnSpPr>
            <a:endCxn id="222" idx="0"/>
          </p:cNvCxnSpPr>
          <p:nvPr/>
        </p:nvCxnSpPr>
        <p:spPr>
          <a:xfrm>
            <a:off x="3320450" y="4156100"/>
            <a:ext cx="0" cy="2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32" name="Google Shape;232;p29"/>
          <p:cNvSpPr/>
          <p:nvPr/>
        </p:nvSpPr>
        <p:spPr>
          <a:xfrm>
            <a:off x="267650" y="403385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233" name="Google Shape;233;p29"/>
          <p:cNvCxnSpPr>
            <a:endCxn id="232" idx="0"/>
          </p:cNvCxnSpPr>
          <p:nvPr/>
        </p:nvCxnSpPr>
        <p:spPr>
          <a:xfrm>
            <a:off x="978800" y="35463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9"/>
          <p:cNvCxnSpPr>
            <a:endCxn id="230" idx="1"/>
          </p:cNvCxnSpPr>
          <p:nvPr/>
        </p:nvCxnSpPr>
        <p:spPr>
          <a:xfrm>
            <a:off x="4392150" y="39575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9"/>
          <p:cNvCxnSpPr>
            <a:endCxn id="230" idx="2"/>
          </p:cNvCxnSpPr>
          <p:nvPr/>
        </p:nvCxnSpPr>
        <p:spPr>
          <a:xfrm rot="-5400000">
            <a:off x="7673250" y="4332525"/>
            <a:ext cx="767100" cy="42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</a:t>
            </a:r>
            <a:r>
              <a:rPr lang="en" sz="2800"/>
              <a:t>(Important PL knowledge)</a:t>
            </a:r>
            <a:endParaRPr sz="2800"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Syntax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Semantics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Parser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600"/>
              <a:buChar char="●"/>
            </a:pPr>
            <a:r>
              <a:rPr lang="en">
                <a:solidFill>
                  <a:srgbClr val="B7B7B7"/>
                </a:solidFill>
              </a:rPr>
              <a:t>Interpreter</a:t>
            </a:r>
            <a:r>
              <a:rPr lang="en" sz="2300">
                <a:solidFill>
                  <a:srgbClr val="B7B7B7"/>
                </a:solidFill>
              </a:rPr>
              <a:t> (we start to implement an interpreter from Lecture 5. Please, be ready!)</a:t>
            </a:r>
            <a:endParaRPr sz="2300">
              <a:solidFill>
                <a:srgbClr val="B7B7B7"/>
              </a:solidFill>
            </a:endParaRPr>
          </a:p>
        </p:txBody>
      </p:sp>
      <p:sp>
        <p:nvSpPr>
          <p:cNvPr id="242" name="Google Shape;242;p3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</a:t>
            </a:r>
            <a:r>
              <a:rPr lang="en" sz="2800"/>
              <a:t>(with a natural language example)</a:t>
            </a:r>
            <a:endParaRPr sz="2800"/>
          </a:p>
        </p:txBody>
      </p:sp>
      <p:sp>
        <p:nvSpPr>
          <p:cNvPr id="248" name="Google Shape;248;p3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311700" y="3697225"/>
            <a:ext cx="88323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 article (a set of sentences): I love you. [...]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Parser to generate the abstract form of a sentence.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 (subject) love (verb) you (object).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Interpreter (English → Korean)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나는 (subject) 여러분을 (object) 사랑합니다 (verb).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Love is (has been) growing in the writer's mind.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Feeling or actual behaviors from a writer.</a:t>
            </a:r>
            <a:endParaRPr sz="1800"/>
          </a:p>
        </p:txBody>
      </p:sp>
      <p:sp>
        <p:nvSpPr>
          <p:cNvPr id="250" name="Google Shape;250;p31"/>
          <p:cNvSpPr/>
          <p:nvPr/>
        </p:nvSpPr>
        <p:spPr>
          <a:xfrm>
            <a:off x="2248850" y="1331475"/>
            <a:ext cx="2143200" cy="76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sz="1500"/>
          </a:p>
        </p:txBody>
      </p:sp>
      <p:sp>
        <p:nvSpPr>
          <p:cNvPr id="251" name="Google Shape;251;p31"/>
          <p:cNvSpPr/>
          <p:nvPr/>
        </p:nvSpPr>
        <p:spPr>
          <a:xfrm>
            <a:off x="2248850" y="2311400"/>
            <a:ext cx="21432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Compiler</a:t>
            </a:r>
            <a:endParaRPr sz="2000"/>
          </a:p>
        </p:txBody>
      </p:sp>
      <p:sp>
        <p:nvSpPr>
          <p:cNvPr id="252" name="Google Shape;252;p31"/>
          <p:cNvSpPr/>
          <p:nvPr/>
        </p:nvSpPr>
        <p:spPr>
          <a:xfrm>
            <a:off x="267650" y="109220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sp>
        <p:nvSpPr>
          <p:cNvPr id="253" name="Google Shape;253;p31"/>
          <p:cNvSpPr/>
          <p:nvPr/>
        </p:nvSpPr>
        <p:spPr>
          <a:xfrm>
            <a:off x="4635838" y="2098675"/>
            <a:ext cx="1650900" cy="15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Another</a:t>
            </a:r>
            <a:br>
              <a:rPr lang="en" sz="1700"/>
            </a:br>
            <a:r>
              <a:rPr lang="en" sz="1700"/>
              <a:t> program that can directly run on a computer</a:t>
            </a:r>
            <a:endParaRPr sz="1700"/>
          </a:p>
        </p:txBody>
      </p:sp>
      <p:sp>
        <p:nvSpPr>
          <p:cNvPr id="254" name="Google Shape;254;p31"/>
          <p:cNvSpPr/>
          <p:nvPr/>
        </p:nvSpPr>
        <p:spPr>
          <a:xfrm>
            <a:off x="6503350" y="2463800"/>
            <a:ext cx="1343100" cy="81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Running on</a:t>
            </a:r>
            <a:br>
              <a:rPr lang="en" sz="1700"/>
            </a:br>
            <a:r>
              <a:rPr lang="en" sz="1700"/>
              <a:t> a computer</a:t>
            </a:r>
            <a:endParaRPr sz="1700"/>
          </a:p>
        </p:txBody>
      </p:sp>
      <p:cxnSp>
        <p:nvCxnSpPr>
          <p:cNvPr id="255" name="Google Shape;255;p31"/>
          <p:cNvCxnSpPr>
            <a:endCxn id="250" idx="1"/>
          </p:cNvCxnSpPr>
          <p:nvPr/>
        </p:nvCxnSpPr>
        <p:spPr>
          <a:xfrm flipH="1" rot="10800000">
            <a:off x="1689950" y="1715025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31"/>
          <p:cNvCxnSpPr>
            <a:endCxn id="251" idx="1"/>
          </p:cNvCxnSpPr>
          <p:nvPr/>
        </p:nvCxnSpPr>
        <p:spPr>
          <a:xfrm>
            <a:off x="1689950" y="22050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31"/>
          <p:cNvCxnSpPr>
            <a:stCxn id="251" idx="3"/>
            <a:endCxn id="253" idx="1"/>
          </p:cNvCxnSpPr>
          <p:nvPr/>
        </p:nvCxnSpPr>
        <p:spPr>
          <a:xfrm>
            <a:off x="4392050" y="2509850"/>
            <a:ext cx="2439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1"/>
          <p:cNvCxnSpPr>
            <a:stCxn id="253" idx="3"/>
            <a:endCxn id="254" idx="1"/>
          </p:cNvCxnSpPr>
          <p:nvPr/>
        </p:nvCxnSpPr>
        <p:spPr>
          <a:xfrm flipH="1" rot="10800000">
            <a:off x="6286738" y="2868925"/>
            <a:ext cx="216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1"/>
          <p:cNvSpPr/>
          <p:nvPr/>
        </p:nvSpPr>
        <p:spPr>
          <a:xfrm>
            <a:off x="7595550" y="1704975"/>
            <a:ext cx="13431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cxnSp>
        <p:nvCxnSpPr>
          <p:cNvPr id="260" name="Google Shape;260;p31"/>
          <p:cNvCxnSpPr>
            <a:endCxn id="251" idx="0"/>
          </p:cNvCxnSpPr>
          <p:nvPr/>
        </p:nvCxnSpPr>
        <p:spPr>
          <a:xfrm>
            <a:off x="3320450" y="2098700"/>
            <a:ext cx="0" cy="2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61" name="Google Shape;261;p31"/>
          <p:cNvSpPr/>
          <p:nvPr/>
        </p:nvSpPr>
        <p:spPr>
          <a:xfrm>
            <a:off x="267650" y="197645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262" name="Google Shape;262;p31"/>
          <p:cNvCxnSpPr>
            <a:endCxn id="261" idx="0"/>
          </p:cNvCxnSpPr>
          <p:nvPr/>
        </p:nvCxnSpPr>
        <p:spPr>
          <a:xfrm>
            <a:off x="978800" y="14889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1"/>
          <p:cNvCxnSpPr>
            <a:endCxn id="259" idx="1"/>
          </p:cNvCxnSpPr>
          <p:nvPr/>
        </p:nvCxnSpPr>
        <p:spPr>
          <a:xfrm>
            <a:off x="4392150" y="19001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1"/>
          <p:cNvCxnSpPr>
            <a:endCxn id="259" idx="2"/>
          </p:cNvCxnSpPr>
          <p:nvPr/>
        </p:nvCxnSpPr>
        <p:spPr>
          <a:xfrm rot="-5400000">
            <a:off x="7673250" y="2275125"/>
            <a:ext cx="767100" cy="42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PL </a:t>
            </a:r>
            <a:r>
              <a:rPr lang="en">
                <a:solidFill>
                  <a:srgbClr val="FF9900"/>
                </a:solidFill>
              </a:rPr>
              <a:t>consist of</a:t>
            </a:r>
            <a:r>
              <a:rPr lang="en"/>
              <a:t>?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Programing Languages </a:t>
            </a:r>
            <a:r>
              <a:rPr lang="en" sz="2200"/>
              <a:t>(by Krishnamurthi)</a:t>
            </a:r>
            <a:endParaRPr sz="2200"/>
          </a:p>
        </p:txBody>
      </p:sp>
      <p:sp>
        <p:nvSpPr>
          <p:cNvPr id="276" name="Google Shape;276;p3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Peculiar syntax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Some behaviors associated with each syntax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Numerous useful libraries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 collection of idioms that programmers of that language use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