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f21167ad5_0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f21167ad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f21167ad5_0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f21167ad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1343beab9_0_2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1343beab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f21167ad5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f21167ad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1343beab9_0_2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1343beab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f21167ad5_0_3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f21167ad5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1343beab9_0_2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1343beab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00a250866_0_5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00a250866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00a250866_0_5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00a250866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00a250866_0_5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00a25086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3f7bf75b7259ce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3f7bf75b7259c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00a250866_0_5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00a250866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{add 4 3)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00a250866_0_5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00a250866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00a250866_0_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00a25086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00a250866_0_1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00a25086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1146ac254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1146ac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1343beab9_0_2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1343beab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f21167ad5_0_3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f21167ad5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1343beab9_0_2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1343beab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1343beab9_0_2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1343beab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17fd8b5eb_6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17fd8b5e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f21167ad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f21167a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00a250866_0_5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00a25086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f21167ad5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f21167a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paser is (1) checking the code is valid based on syntax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converts the code into an abstract form.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f21167ad5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f21167ad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f21167ad5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f21167ad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f21167ad5_0_3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f21167ad5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paser is (1) checking the code is valid based on syntax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converts the code into an abstract form.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f21167ad5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f21167ad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f21167ad5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f21167ad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8" name="Google Shape;88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98" name="Google Shape;98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7" name="Google Shape;107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Modeling Languages (2)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30" name="Google Shape;130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49" name="Google Shape;149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Introduction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cs.brown.edu/~sk/Publications/Books/ProgLangs/2007-04-26/plai-2007-04-26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users-cs.au.dk/amoeller/RegAut/JavaBNF.html" TargetMode="External"/><Relationship Id="rId4" Type="http://schemas.openxmlformats.org/officeDocument/2006/relationships/hyperlink" Target="https://cs.wmich.edu/~gupta/teaching/cs4850/sumII06/The%20syntax%20of%20C%20in%20Backus-Naur%20form.htm" TargetMode="External"/><Relationship Id="rId5" Type="http://schemas.openxmlformats.org/officeDocument/2006/relationships/hyperlink" Target="https://cs.wmich.edu/~gupta/teaching/cs4850/sumII06/The%20syntax%20of%20C%20in%20Backus-Naur%20form.ht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Languages (2)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(Parsing and Interpreting </a:t>
            </a:r>
            <a:r>
              <a:rPr lang="en" sz="3200"/>
              <a:t>Arithmetic)</a:t>
            </a:r>
            <a:endParaRPr sz="3200"/>
          </a:p>
        </p:txBody>
      </p:sp>
      <p:sp>
        <p:nvSpPr>
          <p:cNvPr id="164" name="Google Shape;164;p25"/>
          <p:cNvSpPr txBox="1"/>
          <p:nvPr/>
        </p:nvSpPr>
        <p:spPr>
          <a:xfrm>
            <a:off x="598088" y="36212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Lecture05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 for Arithmetic Expressions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;; parse : sexp -&gt; AE</a:t>
            </a:r>
            <a:br>
              <a:rPr lang="en" sz="1900"/>
            </a:br>
            <a:r>
              <a:rPr lang="en" sz="1900"/>
              <a:t>;; to convert s-expressions into AEs</a:t>
            </a:r>
            <a:br>
              <a:rPr lang="en" sz="1900"/>
            </a:br>
            <a:r>
              <a:rPr lang="en" sz="1900"/>
              <a:t>(define (parse sexp)</a:t>
            </a:r>
            <a:br>
              <a:rPr lang="en" sz="1900"/>
            </a:br>
            <a:r>
              <a:rPr lang="en" sz="1900"/>
              <a:t>	(cond</a:t>
            </a:r>
            <a:br>
              <a:rPr lang="en" sz="1900"/>
            </a:br>
            <a:r>
              <a:rPr lang="en" sz="1900"/>
              <a:t>		[(number? sexp) (num sexp)]</a:t>
            </a:r>
            <a:br>
              <a:rPr lang="en" sz="1900"/>
            </a:br>
            <a:r>
              <a:rPr lang="en" sz="1900"/>
              <a:t>		[(and </a:t>
            </a:r>
            <a:r>
              <a:rPr lang="en" sz="1900">
                <a:solidFill>
                  <a:srgbClr val="FF0000"/>
                </a:solidFill>
              </a:rPr>
              <a:t>(= 3 (length sexp))</a:t>
            </a:r>
            <a:br>
              <a:rPr lang="en" sz="1900"/>
            </a:br>
            <a:r>
              <a:rPr lang="en" sz="1900"/>
              <a:t>			   (eq? (first sexp) '+))</a:t>
            </a:r>
            <a:br>
              <a:rPr lang="en" sz="1900"/>
            </a:br>
            <a:r>
              <a:rPr lang="en" sz="1900"/>
              <a:t>		 (add (parse (second sexp))</a:t>
            </a:r>
            <a:br>
              <a:rPr lang="en" sz="1900"/>
            </a:br>
            <a:r>
              <a:rPr lang="en" sz="1900"/>
              <a:t>			  (parse (third sexp)))]</a:t>
            </a:r>
            <a:br>
              <a:rPr lang="en" sz="1900"/>
            </a:br>
            <a:r>
              <a:rPr lang="en" sz="1900"/>
              <a:t>		[(and </a:t>
            </a:r>
            <a:r>
              <a:rPr lang="en" sz="1900">
                <a:solidFill>
                  <a:srgbClr val="FF0000"/>
                </a:solidFill>
              </a:rPr>
              <a:t>(= 3 (length sexp))</a:t>
            </a:r>
            <a:br>
              <a:rPr lang="en" sz="1900"/>
            </a:br>
            <a:r>
              <a:rPr lang="en" sz="1900"/>
              <a:t>			   (eq? (first sexp) '-))</a:t>
            </a:r>
            <a:br>
              <a:rPr lang="en" sz="1900"/>
            </a:br>
            <a:r>
              <a:rPr lang="en" sz="1900"/>
              <a:t>		 (sub (parse (second sexp))</a:t>
            </a:r>
            <a:br>
              <a:rPr lang="en" sz="1900"/>
            </a:br>
            <a:r>
              <a:rPr lang="en" sz="1900"/>
              <a:t>			   (parse (third sexp)))]</a:t>
            </a:r>
            <a:br>
              <a:rPr lang="en" sz="1900"/>
            </a:br>
            <a:r>
              <a:rPr lang="en" sz="1900"/>
              <a:t>		</a:t>
            </a:r>
            <a:r>
              <a:rPr lang="en" sz="1900">
                <a:solidFill>
                  <a:srgbClr val="FF0000"/>
                </a:solidFill>
              </a:rPr>
              <a:t>[else (error 'parse "bad syntax: ~a" sexp)]</a:t>
            </a:r>
            <a:r>
              <a:rPr lang="en" sz="1900"/>
              <a:t>))</a:t>
            </a:r>
            <a:endParaRPr sz="1900"/>
          </a:p>
        </p:txBody>
      </p:sp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 for Arithmetic Expressions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(define (parse sexp)</a:t>
            </a:r>
            <a:br>
              <a:rPr lang="en" sz="1900"/>
            </a:br>
            <a:r>
              <a:rPr lang="en" sz="1900"/>
              <a:t>	(cond</a:t>
            </a:r>
            <a:br>
              <a:rPr lang="en" sz="1900"/>
            </a:br>
            <a:r>
              <a:rPr lang="en" sz="1900"/>
              <a:t>		[(number? sexp) (num sexp)]</a:t>
            </a:r>
            <a:br>
              <a:rPr lang="en" sz="1900"/>
            </a:br>
            <a:r>
              <a:rPr lang="en" sz="1900"/>
              <a:t>		[(and (= 3 (length sexp))		(eq? (first sexp) '+))</a:t>
            </a:r>
            <a:br>
              <a:rPr lang="en" sz="1900"/>
            </a:br>
            <a:r>
              <a:rPr lang="en" sz="1900"/>
              <a:t>		 (add (parse (second sexp))    (parse (third sexp)))]</a:t>
            </a:r>
            <a:br>
              <a:rPr lang="en" sz="1900"/>
            </a:br>
            <a:r>
              <a:rPr lang="en" sz="1900"/>
              <a:t>		[(and (= 3 (length sexp))		(eq? (first sexp) '-))</a:t>
            </a:r>
            <a:br>
              <a:rPr lang="en" sz="1900"/>
            </a:br>
            <a:r>
              <a:rPr lang="en" sz="1900"/>
              <a:t>		 (sub (parse (second sexp))	(parse (third sexp)))]</a:t>
            </a:r>
            <a:br>
              <a:rPr lang="en" sz="1900"/>
            </a:br>
            <a:r>
              <a:rPr lang="en" sz="1900"/>
              <a:t>		[else (error 'parse "bad syntax: ~a" sexp)]))</a:t>
            </a:r>
            <a:br>
              <a:rPr lang="en" sz="1900"/>
            </a:br>
            <a:br>
              <a:rPr lang="en" sz="1900"/>
            </a:br>
            <a:r>
              <a:rPr lang="en" sz="1900">
                <a:solidFill>
                  <a:srgbClr val="FF0000"/>
                </a:solidFill>
              </a:rPr>
              <a:t>(test (parse '3) (num 3))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(test (parse '{+ 3 4}) (add (num 3) (num 4)))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(test (parse '{+ {- 3 4} 7}) (add (sub (num 3) (num 4)) (num 7)))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(test/exn (parse '{- 5 1 2}) "parse: bad syntax: (- 5 1 2)")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254" name="Google Shape;254;p3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</a:t>
            </a:r>
            <a:r>
              <a:rPr lang="en"/>
              <a:t>implementation</a:t>
            </a:r>
            <a:r>
              <a:rPr lang="en"/>
              <a:t> for the parser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#lang plai</a:t>
            </a:r>
            <a:br>
              <a:rPr lang="en" sz="1600"/>
            </a:br>
            <a:r>
              <a:rPr lang="en" sz="1600"/>
              <a:t>;; type </a:t>
            </a:r>
            <a:r>
              <a:rPr lang="en" sz="1600"/>
              <a:t>definition</a:t>
            </a:r>
            <a:r>
              <a:rPr lang="en" sz="1600"/>
              <a:t> for AE</a:t>
            </a:r>
            <a:br>
              <a:rPr lang="en" sz="1600"/>
            </a:br>
            <a:r>
              <a:rPr lang="en" sz="1600"/>
              <a:t>(define-type AE</a:t>
            </a:r>
            <a:br>
              <a:rPr lang="en" sz="1600"/>
            </a:br>
            <a:r>
              <a:rPr lang="en" sz="1600"/>
              <a:t>  [num (n number?)]</a:t>
            </a:r>
            <a:br>
              <a:rPr lang="en" sz="1600"/>
            </a:br>
            <a:r>
              <a:rPr lang="en" sz="1600"/>
              <a:t>  [add (lhs AE?)</a:t>
            </a:r>
            <a:br>
              <a:rPr lang="en" sz="1600"/>
            </a:br>
            <a:r>
              <a:rPr lang="en" sz="1600"/>
              <a:t>       (rhs AE?)]</a:t>
            </a:r>
            <a:br>
              <a:rPr lang="en" sz="1600"/>
            </a:br>
            <a:r>
              <a:rPr lang="en" sz="1600"/>
              <a:t>  [sub (lhs AE?)</a:t>
            </a:r>
            <a:br>
              <a:rPr lang="en" sz="1600"/>
            </a:br>
            <a:r>
              <a:rPr lang="en" sz="1600"/>
              <a:t>       (rhs AE?)])</a:t>
            </a:r>
            <a:endParaRPr sz="1600"/>
          </a:p>
        </p:txBody>
      </p:sp>
      <p:sp>
        <p:nvSpPr>
          <p:cNvPr id="261" name="Google Shape;261;p3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3007625" y="1203000"/>
            <a:ext cx="6136500" cy="5093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;</a:t>
            </a:r>
            <a:r>
              <a:rPr lang="en" sz="1600"/>
              <a:t>; [contract] parse: </a:t>
            </a:r>
            <a:r>
              <a:rPr b="1" lang="en" sz="1600"/>
              <a:t>sexp -&gt; AE</a:t>
            </a:r>
            <a:br>
              <a:rPr lang="en" sz="1600"/>
            </a:br>
            <a:r>
              <a:rPr lang="en" sz="1600"/>
              <a:t>;; [purpose] to convert s-expressions into AEs</a:t>
            </a:r>
            <a:br>
              <a:rPr lang="en" sz="1600"/>
            </a:br>
            <a:r>
              <a:rPr lang="en" sz="1600"/>
              <a:t>(define (parse sexp)</a:t>
            </a:r>
            <a:br>
              <a:rPr lang="en" sz="1600"/>
            </a:br>
            <a:r>
              <a:rPr lang="en" sz="1600"/>
              <a:t>  (cond</a:t>
            </a:r>
            <a:br>
              <a:rPr lang="en" sz="1600"/>
            </a:br>
            <a:r>
              <a:rPr lang="en" sz="1600"/>
              <a:t>   [(number? sexp) (num sexp)]</a:t>
            </a:r>
            <a:br>
              <a:rPr lang="en" sz="1600"/>
            </a:br>
            <a:r>
              <a:rPr lang="en" sz="1600"/>
              <a:t>   [(and (= 3 (length sexp))</a:t>
            </a:r>
            <a:br>
              <a:rPr lang="en" sz="1600"/>
            </a:br>
            <a:r>
              <a:rPr lang="en" sz="1600"/>
              <a:t>         (eq? (first sexp) '+))</a:t>
            </a:r>
            <a:br>
              <a:rPr lang="en" sz="1600"/>
            </a:br>
            <a:r>
              <a:rPr lang="en" sz="1600"/>
              <a:t>    (add (parse (second sexp))</a:t>
            </a:r>
            <a:br>
              <a:rPr lang="en" sz="1600"/>
            </a:br>
            <a:r>
              <a:rPr lang="en" sz="1600"/>
              <a:t>         (parse (third sexp)))]</a:t>
            </a:r>
            <a:br>
              <a:rPr lang="en" sz="1600"/>
            </a:br>
            <a:r>
              <a:rPr lang="en" sz="1600"/>
              <a:t>   [(and (= 3 (length sexp))</a:t>
            </a:r>
            <a:br>
              <a:rPr lang="en" sz="1600"/>
            </a:br>
            <a:r>
              <a:rPr lang="en" sz="1600"/>
              <a:t>         (eq? (first sexp) '-))</a:t>
            </a:r>
            <a:br>
              <a:rPr lang="en" sz="1600"/>
            </a:br>
            <a:r>
              <a:rPr lang="en" sz="1600"/>
              <a:t>    (sub(parse(second sexp))</a:t>
            </a:r>
            <a:br>
              <a:rPr lang="en" sz="1600"/>
            </a:br>
            <a:r>
              <a:rPr lang="en" sz="1600"/>
              <a:t>        (parse(third sexp)))]</a:t>
            </a:r>
            <a:br>
              <a:rPr lang="en" sz="1600"/>
            </a:br>
            <a:r>
              <a:rPr lang="en" sz="1600"/>
              <a:t>   [else (error 'parse "bad syntax:~a" sexp)]))</a:t>
            </a:r>
            <a:br>
              <a:rPr lang="en" sz="1600"/>
            </a:br>
            <a:br>
              <a:rPr lang="en" sz="1600"/>
            </a:br>
            <a:r>
              <a:rPr lang="en" sz="1600"/>
              <a:t>(test (parse '3) (num 3))</a:t>
            </a:r>
            <a:br>
              <a:rPr lang="en" sz="1600"/>
            </a:br>
            <a:r>
              <a:rPr lang="en" sz="1600"/>
              <a:t>(test (parse '[+ 3 4]) (add (num 3) (num 4)))</a:t>
            </a:r>
            <a:br>
              <a:rPr lang="en" sz="1600"/>
            </a:br>
            <a:r>
              <a:rPr lang="en" sz="1600"/>
              <a:t>(test (parse '{+ {- 3 4} 7}) (add (sub (num 3) (num 4)) (num 7)))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(test/exn (parse ’{- 5 1 2}) "parse: bad syntax: (- 5 1 2)"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(modeling languages)</a:t>
            </a:r>
            <a:endParaRPr/>
          </a:p>
        </p:txBody>
      </p:sp>
      <p:sp>
        <p:nvSpPr>
          <p:cNvPr id="268" name="Google Shape;268;p3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Just write an interpreter to explain a language.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By writing an interpreter, we can understand the language!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Interpreter can be converted into a compiler!!!</a:t>
            </a:r>
            <a:endParaRPr/>
          </a:p>
        </p:txBody>
      </p:sp>
      <p:sp>
        <p:nvSpPr>
          <p:cNvPr id="270" name="Google Shape;270;p37"/>
          <p:cNvSpPr/>
          <p:nvPr/>
        </p:nvSpPr>
        <p:spPr>
          <a:xfrm>
            <a:off x="2248850" y="33458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271" name="Google Shape;271;p37"/>
          <p:cNvSpPr/>
          <p:nvPr/>
        </p:nvSpPr>
        <p:spPr>
          <a:xfrm>
            <a:off x="2248850" y="4368800"/>
            <a:ext cx="21432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Compiler</a:t>
            </a:r>
            <a:endParaRPr sz="2000"/>
          </a:p>
        </p:txBody>
      </p:sp>
      <p:sp>
        <p:nvSpPr>
          <p:cNvPr id="272" name="Google Shape;272;p37"/>
          <p:cNvSpPr/>
          <p:nvPr/>
        </p:nvSpPr>
        <p:spPr>
          <a:xfrm>
            <a:off x="267650" y="31496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sp>
        <p:nvSpPr>
          <p:cNvPr id="273" name="Google Shape;273;p37"/>
          <p:cNvSpPr/>
          <p:nvPr/>
        </p:nvSpPr>
        <p:spPr>
          <a:xfrm>
            <a:off x="4635838" y="4156075"/>
            <a:ext cx="1650900" cy="15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Another</a:t>
            </a:r>
            <a:br>
              <a:rPr lang="en" sz="1700"/>
            </a:br>
            <a:r>
              <a:rPr lang="en" sz="1700"/>
              <a:t> program that can directly run on a computer</a:t>
            </a:r>
            <a:endParaRPr sz="1700"/>
          </a:p>
        </p:txBody>
      </p:sp>
      <p:sp>
        <p:nvSpPr>
          <p:cNvPr id="274" name="Google Shape;274;p37"/>
          <p:cNvSpPr/>
          <p:nvPr/>
        </p:nvSpPr>
        <p:spPr>
          <a:xfrm>
            <a:off x="6503350" y="4521200"/>
            <a:ext cx="1343100" cy="8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Running on</a:t>
            </a:r>
            <a:br>
              <a:rPr lang="en" sz="1700"/>
            </a:br>
            <a:r>
              <a:rPr lang="en" sz="1700"/>
              <a:t> a computer</a:t>
            </a:r>
            <a:endParaRPr sz="1700"/>
          </a:p>
        </p:txBody>
      </p:sp>
      <p:cxnSp>
        <p:nvCxnSpPr>
          <p:cNvPr id="275" name="Google Shape;275;p37"/>
          <p:cNvCxnSpPr>
            <a:endCxn id="270" idx="1"/>
          </p:cNvCxnSpPr>
          <p:nvPr/>
        </p:nvCxnSpPr>
        <p:spPr>
          <a:xfrm flipH="1" rot="10800000">
            <a:off x="1689950" y="37509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7"/>
          <p:cNvCxnSpPr>
            <a:endCxn id="271" idx="1"/>
          </p:cNvCxnSpPr>
          <p:nvPr/>
        </p:nvCxnSpPr>
        <p:spPr>
          <a:xfrm>
            <a:off x="1689950" y="42624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7"/>
          <p:cNvCxnSpPr>
            <a:stCxn id="271" idx="3"/>
            <a:endCxn id="273" idx="1"/>
          </p:cNvCxnSpPr>
          <p:nvPr/>
        </p:nvCxnSpPr>
        <p:spPr>
          <a:xfrm>
            <a:off x="4392050" y="4567250"/>
            <a:ext cx="2439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7"/>
          <p:cNvCxnSpPr>
            <a:stCxn id="273" idx="3"/>
            <a:endCxn id="274" idx="1"/>
          </p:cNvCxnSpPr>
          <p:nvPr/>
        </p:nvCxnSpPr>
        <p:spPr>
          <a:xfrm flipH="1" rot="10800000">
            <a:off x="6286738" y="4926325"/>
            <a:ext cx="216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7"/>
          <p:cNvSpPr/>
          <p:nvPr/>
        </p:nvSpPr>
        <p:spPr>
          <a:xfrm>
            <a:off x="7595550" y="37623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cxnSp>
        <p:nvCxnSpPr>
          <p:cNvPr id="280" name="Google Shape;280;p37"/>
          <p:cNvCxnSpPr>
            <a:endCxn id="271" idx="0"/>
          </p:cNvCxnSpPr>
          <p:nvPr/>
        </p:nvCxnSpPr>
        <p:spPr>
          <a:xfrm>
            <a:off x="3320450" y="4156100"/>
            <a:ext cx="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81" name="Google Shape;281;p37"/>
          <p:cNvSpPr/>
          <p:nvPr/>
        </p:nvSpPr>
        <p:spPr>
          <a:xfrm>
            <a:off x="267650" y="40338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282" name="Google Shape;282;p37"/>
          <p:cNvCxnSpPr>
            <a:endCxn id="281" idx="0"/>
          </p:cNvCxnSpPr>
          <p:nvPr/>
        </p:nvCxnSpPr>
        <p:spPr>
          <a:xfrm>
            <a:off x="978800" y="35463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7"/>
          <p:cNvCxnSpPr>
            <a:endCxn id="279" idx="1"/>
          </p:cNvCxnSpPr>
          <p:nvPr/>
        </p:nvCxnSpPr>
        <p:spPr>
          <a:xfrm>
            <a:off x="4392150" y="39575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7"/>
          <p:cNvCxnSpPr>
            <a:endCxn id="279" idx="2"/>
          </p:cNvCxnSpPr>
          <p:nvPr/>
        </p:nvCxnSpPr>
        <p:spPr>
          <a:xfrm rot="-5400000">
            <a:off x="7673250" y="4332525"/>
            <a:ext cx="767100" cy="4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7"/>
          <p:cNvSpPr/>
          <p:nvPr/>
        </p:nvSpPr>
        <p:spPr>
          <a:xfrm>
            <a:off x="2104150" y="3156250"/>
            <a:ext cx="2376900" cy="110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490250" y="701800"/>
            <a:ext cx="826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/>
              <a:t>Interpreter</a:t>
            </a:r>
            <a:br>
              <a:rPr lang="en"/>
            </a:br>
            <a:r>
              <a:rPr lang="en" sz="3700"/>
              <a:t>for Arithmetic Expressions (AE)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291" name="Google Shape;291;p3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490250" y="701800"/>
            <a:ext cx="826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Interpreter</a:t>
            </a:r>
            <a:br>
              <a:rPr lang="en"/>
            </a:br>
            <a:r>
              <a:rPr lang="en" sz="3700"/>
              <a:t>for Arithmetic Expressions (AE)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;; [contract] interp: AE -&gt; number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;; [Purpose] consumes an AE and compute the corresponding number.</a:t>
            </a:r>
            <a:endParaRPr sz="2900"/>
          </a:p>
        </p:txBody>
      </p:sp>
      <p:sp>
        <p:nvSpPr>
          <p:cNvPr id="297" name="Google Shape;297;p3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(modeling languages)</a:t>
            </a:r>
            <a:endParaRPr/>
          </a:p>
        </p:txBody>
      </p:sp>
      <p:sp>
        <p:nvSpPr>
          <p:cNvPr id="303" name="Google Shape;303;p4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40"/>
          <p:cNvSpPr/>
          <p:nvPr/>
        </p:nvSpPr>
        <p:spPr>
          <a:xfrm>
            <a:off x="2248850" y="19742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305" name="Google Shape;305;p40"/>
          <p:cNvSpPr/>
          <p:nvPr/>
        </p:nvSpPr>
        <p:spPr>
          <a:xfrm>
            <a:off x="2248850" y="2997200"/>
            <a:ext cx="21432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Compiler</a:t>
            </a:r>
            <a:endParaRPr sz="2000"/>
          </a:p>
        </p:txBody>
      </p:sp>
      <p:sp>
        <p:nvSpPr>
          <p:cNvPr id="306" name="Google Shape;306;p40"/>
          <p:cNvSpPr/>
          <p:nvPr/>
        </p:nvSpPr>
        <p:spPr>
          <a:xfrm>
            <a:off x="267650" y="17780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sp>
        <p:nvSpPr>
          <p:cNvPr id="307" name="Google Shape;307;p40"/>
          <p:cNvSpPr/>
          <p:nvPr/>
        </p:nvSpPr>
        <p:spPr>
          <a:xfrm>
            <a:off x="4635838" y="2784475"/>
            <a:ext cx="1650900" cy="15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Another</a:t>
            </a:r>
            <a:br>
              <a:rPr lang="en" sz="1700"/>
            </a:br>
            <a:r>
              <a:rPr lang="en" sz="1700"/>
              <a:t> program that can directly run on a computer</a:t>
            </a:r>
            <a:endParaRPr sz="1700"/>
          </a:p>
        </p:txBody>
      </p:sp>
      <p:sp>
        <p:nvSpPr>
          <p:cNvPr id="308" name="Google Shape;308;p40"/>
          <p:cNvSpPr/>
          <p:nvPr/>
        </p:nvSpPr>
        <p:spPr>
          <a:xfrm>
            <a:off x="6503350" y="3149600"/>
            <a:ext cx="1343100" cy="8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Running on</a:t>
            </a:r>
            <a:br>
              <a:rPr lang="en" sz="1700"/>
            </a:br>
            <a:r>
              <a:rPr lang="en" sz="1700"/>
              <a:t> a computer</a:t>
            </a:r>
            <a:endParaRPr sz="1700"/>
          </a:p>
        </p:txBody>
      </p:sp>
      <p:cxnSp>
        <p:nvCxnSpPr>
          <p:cNvPr id="309" name="Google Shape;309;p40"/>
          <p:cNvCxnSpPr>
            <a:endCxn id="304" idx="1"/>
          </p:cNvCxnSpPr>
          <p:nvPr/>
        </p:nvCxnSpPr>
        <p:spPr>
          <a:xfrm flipH="1" rot="10800000">
            <a:off x="1689950" y="23793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40"/>
          <p:cNvCxnSpPr>
            <a:endCxn id="305" idx="1"/>
          </p:cNvCxnSpPr>
          <p:nvPr/>
        </p:nvCxnSpPr>
        <p:spPr>
          <a:xfrm>
            <a:off x="1689950" y="28908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40"/>
          <p:cNvCxnSpPr>
            <a:stCxn id="305" idx="3"/>
            <a:endCxn id="307" idx="1"/>
          </p:cNvCxnSpPr>
          <p:nvPr/>
        </p:nvCxnSpPr>
        <p:spPr>
          <a:xfrm>
            <a:off x="4392050" y="3195650"/>
            <a:ext cx="2439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40"/>
          <p:cNvCxnSpPr>
            <a:stCxn id="307" idx="3"/>
            <a:endCxn id="308" idx="1"/>
          </p:cNvCxnSpPr>
          <p:nvPr/>
        </p:nvCxnSpPr>
        <p:spPr>
          <a:xfrm flipH="1" rot="10800000">
            <a:off x="6286738" y="3554725"/>
            <a:ext cx="216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40"/>
          <p:cNvSpPr/>
          <p:nvPr/>
        </p:nvSpPr>
        <p:spPr>
          <a:xfrm>
            <a:off x="7595550" y="23907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cxnSp>
        <p:nvCxnSpPr>
          <p:cNvPr id="314" name="Google Shape;314;p40"/>
          <p:cNvCxnSpPr>
            <a:endCxn id="305" idx="0"/>
          </p:cNvCxnSpPr>
          <p:nvPr/>
        </p:nvCxnSpPr>
        <p:spPr>
          <a:xfrm>
            <a:off x="3320450" y="2784500"/>
            <a:ext cx="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15" name="Google Shape;315;p40"/>
          <p:cNvSpPr/>
          <p:nvPr/>
        </p:nvSpPr>
        <p:spPr>
          <a:xfrm>
            <a:off x="267650" y="26622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316" name="Google Shape;316;p40"/>
          <p:cNvCxnSpPr>
            <a:endCxn id="315" idx="0"/>
          </p:cNvCxnSpPr>
          <p:nvPr/>
        </p:nvCxnSpPr>
        <p:spPr>
          <a:xfrm>
            <a:off x="978800" y="21747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40"/>
          <p:cNvCxnSpPr>
            <a:endCxn id="313" idx="1"/>
          </p:cNvCxnSpPr>
          <p:nvPr/>
        </p:nvCxnSpPr>
        <p:spPr>
          <a:xfrm>
            <a:off x="4392150" y="25859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40"/>
          <p:cNvCxnSpPr>
            <a:endCxn id="313" idx="2"/>
          </p:cNvCxnSpPr>
          <p:nvPr/>
        </p:nvCxnSpPr>
        <p:spPr>
          <a:xfrm rot="-5400000">
            <a:off x="7673250" y="2960925"/>
            <a:ext cx="767100" cy="4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40"/>
          <p:cNvSpPr txBox="1"/>
          <p:nvPr/>
        </p:nvSpPr>
        <p:spPr>
          <a:xfrm>
            <a:off x="320925" y="3073275"/>
            <a:ext cx="1650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AE</a:t>
            </a:r>
            <a:endParaRPr sz="1600" u="sng"/>
          </a:p>
        </p:txBody>
      </p:sp>
      <p:sp>
        <p:nvSpPr>
          <p:cNvPr id="320" name="Google Shape;320;p40"/>
          <p:cNvSpPr txBox="1"/>
          <p:nvPr/>
        </p:nvSpPr>
        <p:spPr>
          <a:xfrm>
            <a:off x="3925650" y="1624300"/>
            <a:ext cx="2091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AE -&gt; number</a:t>
            </a:r>
            <a:endParaRPr sz="1600" u="sng"/>
          </a:p>
        </p:txBody>
      </p:sp>
      <p:sp>
        <p:nvSpPr>
          <p:cNvPr id="321" name="Google Shape;321;p40"/>
          <p:cNvSpPr/>
          <p:nvPr/>
        </p:nvSpPr>
        <p:spPr>
          <a:xfrm>
            <a:off x="2104150" y="1486375"/>
            <a:ext cx="6993600" cy="140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Type </a:t>
            </a:r>
            <a:r>
              <a:rPr lang="en" sz="3500"/>
              <a:t>Deconstruction</a:t>
            </a:r>
            <a:r>
              <a:rPr lang="en" sz="3500"/>
              <a:t> for the AE interpreter</a:t>
            </a:r>
            <a:endParaRPr sz="3500"/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Type Deconstruction is an important technique to easily implement an interpreter to deal with code in abstract syntax </a:t>
            </a:r>
            <a:r>
              <a:rPr lang="en"/>
              <a:t>semantically</a:t>
            </a:r>
            <a:r>
              <a:rPr lang="en"/>
              <a:t>.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4"/>
                </a:solidFill>
              </a:rPr>
              <a:t>(type-case</a:t>
            </a:r>
            <a:r>
              <a:rPr lang="en"/>
              <a:t> </a:t>
            </a:r>
            <a:r>
              <a:rPr i="1" lang="en">
                <a:solidFill>
                  <a:schemeClr val="dk1"/>
                </a:solidFill>
              </a:rPr>
              <a:t>type-id expr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chemeClr val="accent4"/>
                </a:solidFill>
              </a:rPr>
              <a:t>[</a:t>
            </a:r>
            <a:r>
              <a:rPr i="1" lang="en"/>
              <a:t>variant_id</a:t>
            </a:r>
            <a:r>
              <a:rPr baseline="-25000" i="1" lang="en"/>
              <a:t>1</a:t>
            </a:r>
            <a:r>
              <a:rPr lang="en"/>
              <a:t> 	</a:t>
            </a:r>
            <a:r>
              <a:rPr lang="en">
                <a:solidFill>
                  <a:schemeClr val="accent4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field_id</a:t>
            </a:r>
            <a:r>
              <a:rPr baseline="-25000" i="1" lang="en"/>
              <a:t>11</a:t>
            </a:r>
            <a:r>
              <a:rPr lang="en"/>
              <a:t> …</a:t>
            </a:r>
            <a:r>
              <a:rPr lang="en">
                <a:solidFill>
                  <a:schemeClr val="accent4"/>
                </a:solidFill>
              </a:rPr>
              <a:t>)</a:t>
            </a:r>
            <a:r>
              <a:rPr lang="en"/>
              <a:t> expr</a:t>
            </a:r>
            <a:r>
              <a:rPr baseline="-25000" i="1" lang="en"/>
              <a:t>1</a:t>
            </a:r>
            <a:r>
              <a:rPr lang="en">
                <a:solidFill>
                  <a:schemeClr val="accent4"/>
                </a:solidFill>
              </a:rPr>
              <a:t>]</a:t>
            </a:r>
            <a:br>
              <a:rPr lang="en"/>
            </a:br>
            <a:r>
              <a:rPr lang="en"/>
              <a:t>		…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chemeClr val="accent4"/>
                </a:solidFill>
              </a:rPr>
              <a:t>[</a:t>
            </a:r>
            <a:r>
              <a:rPr i="1" lang="en">
                <a:solidFill>
                  <a:schemeClr val="dk1"/>
                </a:solidFill>
              </a:rPr>
              <a:t>variant_id</a:t>
            </a:r>
            <a:r>
              <a:rPr baseline="-25000" i="1" lang="en"/>
              <a:t>m	</a:t>
            </a:r>
            <a:r>
              <a:rPr lang="en">
                <a:solidFill>
                  <a:schemeClr val="accent4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field_id</a:t>
            </a:r>
            <a:r>
              <a:rPr baseline="-25000" i="1" lang="en"/>
              <a:t>m1</a:t>
            </a:r>
            <a:r>
              <a:rPr lang="en"/>
              <a:t> </a:t>
            </a:r>
            <a:r>
              <a:rPr i="1" lang="en">
                <a:solidFill>
                  <a:schemeClr val="dk1"/>
                </a:solidFill>
              </a:rPr>
              <a:t>...</a:t>
            </a:r>
            <a:r>
              <a:rPr lang="en">
                <a:solidFill>
                  <a:schemeClr val="accent4"/>
                </a:solidFill>
              </a:rPr>
              <a:t>) </a:t>
            </a:r>
            <a:r>
              <a:rPr lang="en"/>
              <a:t>expr</a:t>
            </a:r>
            <a:r>
              <a:rPr baseline="-25000" lang="en"/>
              <a:t>m</a:t>
            </a:r>
            <a:r>
              <a:rPr lang="en">
                <a:solidFill>
                  <a:schemeClr val="accent4"/>
                </a:solidFill>
              </a:rPr>
              <a:t>]</a:t>
            </a:r>
            <a:br>
              <a:rPr lang="en">
                <a:solidFill>
                  <a:schemeClr val="accent4"/>
                </a:solidFill>
              </a:rPr>
            </a:br>
            <a:br>
              <a:rPr lang="en">
                <a:solidFill>
                  <a:schemeClr val="accent4"/>
                </a:solidFill>
              </a:rPr>
            </a:br>
            <a:r>
              <a:rPr lang="en"/>
              <a:t>; interp: AE -&gt; number</a:t>
            </a:r>
            <a:endParaRPr/>
          </a:p>
        </p:txBody>
      </p:sp>
      <p:sp>
        <p:nvSpPr>
          <p:cNvPr id="328" name="Google Shape;328;p4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Type Deconstruction for the AE interpreter</a:t>
            </a:r>
            <a:endParaRPr/>
          </a:p>
        </p:txBody>
      </p:sp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(type-case</a:t>
            </a:r>
            <a:r>
              <a:rPr lang="en" sz="2400"/>
              <a:t> </a:t>
            </a:r>
            <a:r>
              <a:rPr i="1" lang="en" sz="2400">
                <a:solidFill>
                  <a:schemeClr val="dk1"/>
                </a:solidFill>
              </a:rPr>
              <a:t>type-id expr</a:t>
            </a:r>
            <a:br>
              <a:rPr lang="en" sz="2400"/>
            </a:br>
            <a:r>
              <a:rPr lang="en" sz="2400"/>
              <a:t>		</a:t>
            </a:r>
            <a:r>
              <a:rPr lang="en" sz="2400">
                <a:solidFill>
                  <a:schemeClr val="accent4"/>
                </a:solidFill>
              </a:rPr>
              <a:t>[</a:t>
            </a:r>
            <a:r>
              <a:rPr i="1" lang="en" sz="2400"/>
              <a:t>variant_id</a:t>
            </a:r>
            <a:r>
              <a:rPr baseline="-25000" i="1" lang="en" sz="2400"/>
              <a:t>1</a:t>
            </a:r>
            <a:r>
              <a:rPr lang="en" sz="2400"/>
              <a:t> 	</a:t>
            </a:r>
            <a:r>
              <a:rPr lang="en" sz="2400">
                <a:solidFill>
                  <a:schemeClr val="accent4"/>
                </a:solidFill>
              </a:rPr>
              <a:t>(</a:t>
            </a:r>
            <a:r>
              <a:rPr i="1" lang="en" sz="2400">
                <a:solidFill>
                  <a:schemeClr val="dk1"/>
                </a:solidFill>
              </a:rPr>
              <a:t>field_id</a:t>
            </a:r>
            <a:r>
              <a:rPr baseline="-25000" i="1" lang="en" sz="2400"/>
              <a:t>11</a:t>
            </a:r>
            <a:r>
              <a:rPr lang="en" sz="2400"/>
              <a:t> …</a:t>
            </a:r>
            <a:r>
              <a:rPr lang="en" sz="2400">
                <a:solidFill>
                  <a:schemeClr val="accent4"/>
                </a:solidFill>
              </a:rPr>
              <a:t>)</a:t>
            </a:r>
            <a:r>
              <a:rPr lang="en" sz="2400"/>
              <a:t> expr</a:t>
            </a:r>
            <a:r>
              <a:rPr baseline="-25000" i="1" lang="en" sz="2400"/>
              <a:t>1</a:t>
            </a:r>
            <a:r>
              <a:rPr lang="en" sz="2400">
                <a:solidFill>
                  <a:schemeClr val="accent4"/>
                </a:solidFill>
              </a:rPr>
              <a:t>]</a:t>
            </a:r>
            <a:br>
              <a:rPr lang="en" sz="2400"/>
            </a:br>
            <a:r>
              <a:rPr lang="en" sz="2400"/>
              <a:t>		…</a:t>
            </a:r>
            <a:br>
              <a:rPr lang="en" sz="2400"/>
            </a:br>
            <a:r>
              <a:rPr lang="en" sz="2400"/>
              <a:t>		</a:t>
            </a:r>
            <a:r>
              <a:rPr lang="en" sz="2400">
                <a:solidFill>
                  <a:schemeClr val="accent4"/>
                </a:solidFill>
              </a:rPr>
              <a:t>[</a:t>
            </a:r>
            <a:r>
              <a:rPr i="1" lang="en" sz="2400">
                <a:solidFill>
                  <a:schemeClr val="dk1"/>
                </a:solidFill>
              </a:rPr>
              <a:t>variant_id</a:t>
            </a:r>
            <a:r>
              <a:rPr baseline="-25000" i="1" lang="en" sz="2400"/>
              <a:t>m	</a:t>
            </a:r>
            <a:r>
              <a:rPr lang="en" sz="2400">
                <a:solidFill>
                  <a:schemeClr val="accent4"/>
                </a:solidFill>
              </a:rPr>
              <a:t>(</a:t>
            </a:r>
            <a:r>
              <a:rPr i="1" lang="en" sz="2400">
                <a:solidFill>
                  <a:schemeClr val="dk1"/>
                </a:solidFill>
              </a:rPr>
              <a:t>field_id</a:t>
            </a:r>
            <a:r>
              <a:rPr baseline="-25000" i="1" lang="en" sz="2400"/>
              <a:t>m1</a:t>
            </a:r>
            <a:r>
              <a:rPr lang="en" sz="2400"/>
              <a:t> </a:t>
            </a:r>
            <a:r>
              <a:rPr i="1" lang="en" sz="2400">
                <a:solidFill>
                  <a:schemeClr val="dk1"/>
                </a:solidFill>
              </a:rPr>
              <a:t>...</a:t>
            </a:r>
            <a:r>
              <a:rPr lang="en" sz="2400">
                <a:solidFill>
                  <a:schemeClr val="accent4"/>
                </a:solidFill>
              </a:rPr>
              <a:t>) </a:t>
            </a:r>
            <a:r>
              <a:rPr lang="en" sz="2400"/>
              <a:t>expr</a:t>
            </a:r>
            <a:r>
              <a:rPr baseline="-25000" lang="en" sz="2400"/>
              <a:t>m</a:t>
            </a:r>
            <a:r>
              <a:rPr lang="en" sz="2400">
                <a:solidFill>
                  <a:schemeClr val="accent4"/>
                </a:solidFill>
              </a:rPr>
              <a:t>]</a:t>
            </a:r>
            <a:br>
              <a:rPr lang="en" sz="2400">
                <a:solidFill>
                  <a:schemeClr val="accent4"/>
                </a:solidFill>
              </a:rPr>
            </a:br>
            <a:br>
              <a:rPr lang="en" sz="2400">
                <a:solidFill>
                  <a:schemeClr val="accent4"/>
                </a:solidFill>
              </a:rPr>
            </a:br>
            <a:r>
              <a:rPr lang="en" sz="2400"/>
              <a:t>; interp: AE -&gt; number</a:t>
            </a:r>
            <a:br>
              <a:rPr lang="en" sz="2400"/>
            </a:br>
            <a:r>
              <a:rPr lang="en" sz="2400">
                <a:solidFill>
                  <a:srgbClr val="0000FF"/>
                </a:solidFill>
              </a:rPr>
              <a:t>(define (interp an-ae)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(type-case AE an-ae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		;; n is recognized as actual number for computers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[num (n) n]	</a:t>
            </a:r>
            <a:br>
              <a:rPr lang="en" sz="1200">
                <a:solidFill>
                  <a:schemeClr val="lt2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		</a:t>
            </a:r>
            <a:r>
              <a:rPr lang="en" sz="1200">
                <a:solidFill>
                  <a:schemeClr val="lt2"/>
                </a:solidFill>
              </a:rPr>
              <a:t>;; add is recognized as a real behavior to sum two AEs.</a:t>
            </a:r>
            <a:br>
              <a:rPr lang="en" sz="2400">
                <a:solidFill>
                  <a:schemeClr val="lt2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[add (l r) (+ </a:t>
            </a:r>
            <a:r>
              <a:rPr lang="en" sz="2400">
                <a:solidFill>
                  <a:srgbClr val="0000FF"/>
                </a:solidFill>
              </a:rPr>
              <a:t>(interp l) </a:t>
            </a:r>
            <a:r>
              <a:rPr lang="en" sz="2400">
                <a:solidFill>
                  <a:srgbClr val="0000FF"/>
                </a:solidFill>
              </a:rPr>
              <a:t>(interp r))]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		;; sub is recognized as a real behavior to subtract two AEs.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		[sub (l r)	(- (interp l) (interp r))]))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35" name="Google Shape;335;p4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Type Deconstruction for the AE interpreter</a:t>
            </a:r>
            <a:endParaRPr/>
          </a:p>
        </p:txBody>
      </p:sp>
      <p:sp>
        <p:nvSpPr>
          <p:cNvPr id="341" name="Google Shape;341;p4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4"/>
                </a:solidFill>
              </a:rPr>
              <a:t>(type-case</a:t>
            </a:r>
            <a:r>
              <a:rPr lang="en"/>
              <a:t> </a:t>
            </a:r>
            <a:r>
              <a:rPr i="1" lang="en">
                <a:solidFill>
                  <a:schemeClr val="dk1"/>
                </a:solidFill>
              </a:rPr>
              <a:t>type-id expr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chemeClr val="accent4"/>
                </a:solidFill>
              </a:rPr>
              <a:t>[</a:t>
            </a:r>
            <a:r>
              <a:rPr i="1" lang="en"/>
              <a:t>variant_id</a:t>
            </a:r>
            <a:r>
              <a:rPr baseline="-25000" i="1" lang="en"/>
              <a:t>1</a:t>
            </a:r>
            <a:r>
              <a:rPr lang="en"/>
              <a:t> 	</a:t>
            </a:r>
            <a:r>
              <a:rPr lang="en">
                <a:solidFill>
                  <a:schemeClr val="accent4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field_id</a:t>
            </a:r>
            <a:r>
              <a:rPr baseline="-25000" i="1" lang="en"/>
              <a:t>11</a:t>
            </a:r>
            <a:r>
              <a:rPr lang="en"/>
              <a:t> …</a:t>
            </a:r>
            <a:r>
              <a:rPr lang="en">
                <a:solidFill>
                  <a:schemeClr val="accent4"/>
                </a:solidFill>
              </a:rPr>
              <a:t>)</a:t>
            </a:r>
            <a:r>
              <a:rPr lang="en"/>
              <a:t> expr</a:t>
            </a:r>
            <a:r>
              <a:rPr baseline="-25000" i="1" lang="en"/>
              <a:t>1</a:t>
            </a:r>
            <a:r>
              <a:rPr lang="en">
                <a:solidFill>
                  <a:schemeClr val="accent4"/>
                </a:solidFill>
              </a:rPr>
              <a:t>]</a:t>
            </a:r>
            <a:br>
              <a:rPr lang="en"/>
            </a:br>
            <a:r>
              <a:rPr lang="en"/>
              <a:t>		…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chemeClr val="accent4"/>
                </a:solidFill>
              </a:rPr>
              <a:t>[</a:t>
            </a:r>
            <a:r>
              <a:rPr i="1" lang="en">
                <a:solidFill>
                  <a:schemeClr val="dk1"/>
                </a:solidFill>
              </a:rPr>
              <a:t>variant_id</a:t>
            </a:r>
            <a:r>
              <a:rPr baseline="-25000" i="1" lang="en"/>
              <a:t>m	</a:t>
            </a:r>
            <a:r>
              <a:rPr lang="en">
                <a:solidFill>
                  <a:schemeClr val="accent4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field_id</a:t>
            </a:r>
            <a:r>
              <a:rPr baseline="-25000" i="1" lang="en"/>
              <a:t>m1</a:t>
            </a:r>
            <a:r>
              <a:rPr lang="en"/>
              <a:t> </a:t>
            </a:r>
            <a:r>
              <a:rPr i="1" lang="en">
                <a:solidFill>
                  <a:schemeClr val="dk1"/>
                </a:solidFill>
              </a:rPr>
              <a:t>...</a:t>
            </a:r>
            <a:r>
              <a:rPr lang="en">
                <a:solidFill>
                  <a:schemeClr val="accent4"/>
                </a:solidFill>
              </a:rPr>
              <a:t>) </a:t>
            </a:r>
            <a:r>
              <a:rPr lang="en"/>
              <a:t>expr</a:t>
            </a:r>
            <a:r>
              <a:rPr baseline="-25000" lang="en"/>
              <a:t>m</a:t>
            </a:r>
            <a:r>
              <a:rPr lang="en">
                <a:solidFill>
                  <a:schemeClr val="accent4"/>
                </a:solidFill>
              </a:rPr>
              <a:t>]</a:t>
            </a:r>
            <a:br>
              <a:rPr lang="en">
                <a:solidFill>
                  <a:schemeClr val="accent4"/>
                </a:solidFill>
              </a:rPr>
            </a:br>
            <a:br>
              <a:rPr lang="en">
                <a:solidFill>
                  <a:schemeClr val="accent4"/>
                </a:solidFill>
              </a:rPr>
            </a:br>
            <a:r>
              <a:rPr lang="en"/>
              <a:t>; </a:t>
            </a:r>
            <a:r>
              <a:rPr lang="en">
                <a:solidFill>
                  <a:schemeClr val="accent4"/>
                </a:solidFill>
              </a:rPr>
              <a:t>... </a:t>
            </a:r>
            <a:r>
              <a:rPr lang="en"/>
              <a:t>: AE -&gt; </a:t>
            </a:r>
            <a:r>
              <a:rPr lang="en">
                <a:solidFill>
                  <a:schemeClr val="accent4"/>
                </a:solidFill>
              </a:rPr>
              <a:t>... 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(define (</a:t>
            </a:r>
            <a:r>
              <a:rPr lang="en">
                <a:solidFill>
                  <a:schemeClr val="accent4"/>
                </a:solidFill>
              </a:rPr>
              <a:t>...</a:t>
            </a:r>
            <a:r>
              <a:rPr lang="en">
                <a:solidFill>
                  <a:srgbClr val="0000FF"/>
                </a:solidFill>
              </a:rPr>
              <a:t> an-ae)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(type-case AE an-ae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[num (n) </a:t>
            </a:r>
            <a:r>
              <a:rPr lang="en">
                <a:solidFill>
                  <a:schemeClr val="accent4"/>
                </a:solidFill>
              </a:rPr>
              <a:t>...</a:t>
            </a:r>
            <a:r>
              <a:rPr lang="en">
                <a:solidFill>
                  <a:srgbClr val="0000FF"/>
                </a:solidFill>
              </a:rPr>
              <a:t>]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[add (l r) </a:t>
            </a:r>
            <a:r>
              <a:rPr lang="en">
                <a:solidFill>
                  <a:schemeClr val="accent4"/>
                </a:solidFill>
              </a:rPr>
              <a:t>...</a:t>
            </a:r>
            <a:r>
              <a:rPr lang="en">
                <a:solidFill>
                  <a:srgbClr val="0000FF"/>
                </a:solidFill>
              </a:rPr>
              <a:t>]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[sub (l r)	</a:t>
            </a:r>
            <a:r>
              <a:rPr lang="en">
                <a:solidFill>
                  <a:schemeClr val="accent4"/>
                </a:solidFill>
              </a:rPr>
              <a:t>...</a:t>
            </a:r>
            <a:r>
              <a:rPr lang="en">
                <a:solidFill>
                  <a:srgbClr val="0000FF"/>
                </a:solidFill>
              </a:rPr>
              <a:t>]))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2" name="Google Shape;342;p4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5678825" y="5656200"/>
            <a:ext cx="2781600" cy="598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4"/>
                </a:solidFill>
              </a:rPr>
              <a:t>Template for AE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1: Q&amp;A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cons vs. append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Parenthesis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en">
                <a:solidFill>
                  <a:srgbClr val="FF0000"/>
                </a:solidFill>
              </a:rPr>
              <a:t>first (mylist)</a:t>
            </a:r>
            <a:endParaRPr>
              <a:solidFill>
                <a:srgbClr val="FF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(first mylist)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(a b (+ 3 4))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>
                <a:solidFill>
                  <a:srgbClr val="FF0000"/>
                </a:solidFill>
              </a:rPr>
              <a:t>)(</a:t>
            </a:r>
            <a:r>
              <a:rPr lang="en"/>
              <a:t> ⇒ ) (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Function </a:t>
            </a:r>
            <a:r>
              <a:rPr lang="en"/>
              <a:t>parameters w/o types?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(define (have-homework </a:t>
            </a:r>
            <a:r>
              <a:rPr lang="en">
                <a:solidFill>
                  <a:srgbClr val="FF0000"/>
                </a:solidFill>
              </a:rPr>
              <a:t>COURSE </a:t>
            </a:r>
            <a:r>
              <a:rPr lang="en"/>
              <a:t>course) …)</a:t>
            </a:r>
            <a:br>
              <a:rPr lang="en"/>
            </a:br>
            <a:r>
              <a:rPr lang="en"/>
              <a:t>⇒ (define (have-homework course) …)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my gcd vs. built-in gcd (scope)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Type Deconstruction for the AE interpreter</a:t>
            </a:r>
            <a:endParaRPr/>
          </a:p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●"/>
            </a:pPr>
            <a:r>
              <a:rPr lang="en"/>
              <a:t>Do we need type-case? Why?</a:t>
            </a:r>
            <a:br>
              <a:rPr lang="en"/>
            </a:br>
            <a:r>
              <a:rPr lang="en"/>
              <a:t>; interp: AE -&gt; number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(define (interp an-ae)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(cond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[</a:t>
            </a:r>
            <a:r>
              <a:rPr lang="en">
                <a:solidFill>
                  <a:schemeClr val="accent4"/>
                </a:solidFill>
              </a:rPr>
              <a:t>(num? an-ae) </a:t>
            </a:r>
            <a:r>
              <a:rPr lang="en">
                <a:solidFill>
                  <a:schemeClr val="accent4"/>
                </a:solidFill>
              </a:rPr>
              <a:t>(num-n an-ae)</a:t>
            </a:r>
            <a:r>
              <a:rPr lang="en">
                <a:solidFill>
                  <a:srgbClr val="0000FF"/>
                </a:solidFill>
              </a:rPr>
              <a:t>]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[</a:t>
            </a:r>
            <a:r>
              <a:rPr lang="en">
                <a:solidFill>
                  <a:schemeClr val="accent4"/>
                </a:solidFill>
              </a:rPr>
              <a:t>(add? an-ae)</a:t>
            </a:r>
            <a:r>
              <a:rPr lang="en">
                <a:solidFill>
                  <a:srgbClr val="0000FF"/>
                </a:solidFill>
              </a:rPr>
              <a:t> (+ (interp </a:t>
            </a:r>
            <a:r>
              <a:rPr lang="en">
                <a:solidFill>
                  <a:schemeClr val="accent4"/>
                </a:solidFill>
              </a:rPr>
              <a:t>(add-lhs an-ae)</a:t>
            </a:r>
            <a:r>
              <a:rPr lang="en">
                <a:solidFill>
                  <a:srgbClr val="0000FF"/>
                </a:solidFill>
              </a:rPr>
              <a:t>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					 (interp </a:t>
            </a:r>
            <a:r>
              <a:rPr lang="en">
                <a:solidFill>
                  <a:schemeClr val="accent4"/>
                </a:solidFill>
              </a:rPr>
              <a:t>(add-rhs an-ae)</a:t>
            </a:r>
            <a:r>
              <a:rPr lang="en">
                <a:solidFill>
                  <a:srgbClr val="0000FF"/>
                </a:solidFill>
              </a:rPr>
              <a:t>))]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[(sub? an-ae) (- (interp </a:t>
            </a:r>
            <a:r>
              <a:rPr lang="en">
                <a:solidFill>
                  <a:schemeClr val="accent4"/>
                </a:solidFill>
              </a:rPr>
              <a:t>(sub-lhs an-ae)</a:t>
            </a:r>
            <a:r>
              <a:rPr lang="en">
                <a:solidFill>
                  <a:srgbClr val="0000FF"/>
                </a:solidFill>
              </a:rPr>
              <a:t>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					(interp </a:t>
            </a:r>
            <a:r>
              <a:rPr lang="en">
                <a:solidFill>
                  <a:schemeClr val="accent4"/>
                </a:solidFill>
              </a:rPr>
              <a:t>(sub-rhs an-ae)</a:t>
            </a:r>
            <a:r>
              <a:rPr lang="en">
                <a:solidFill>
                  <a:srgbClr val="0000FF"/>
                </a:solidFill>
              </a:rPr>
              <a:t>))]))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50" name="Google Shape;350;p4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Type Deconstruction for the AE interpreter</a:t>
            </a:r>
            <a:endParaRPr/>
          </a:p>
        </p:txBody>
      </p:sp>
      <p:sp>
        <p:nvSpPr>
          <p:cNvPr id="356" name="Google Shape;356;p4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●"/>
            </a:pPr>
            <a:r>
              <a:rPr lang="en"/>
              <a:t>Do we need type-case? Why?</a:t>
            </a:r>
            <a:br>
              <a:rPr lang="en"/>
            </a:br>
            <a:r>
              <a:rPr lang="en"/>
              <a:t>; interp: AE -&gt; number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(define (interp an-ae)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(type-case AE an-ae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[num </a:t>
            </a:r>
            <a:r>
              <a:rPr lang="en">
                <a:solidFill>
                  <a:schemeClr val="accent4"/>
                </a:solidFill>
              </a:rPr>
              <a:t>(n) </a:t>
            </a:r>
            <a:r>
              <a:rPr lang="en">
                <a:solidFill>
                  <a:srgbClr val="0000FF"/>
                </a:solidFill>
              </a:rPr>
              <a:t>n]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[add </a:t>
            </a:r>
            <a:r>
              <a:rPr lang="en">
                <a:solidFill>
                  <a:schemeClr val="accent4"/>
                </a:solidFill>
              </a:rPr>
              <a:t>(l r)</a:t>
            </a:r>
            <a:r>
              <a:rPr lang="en">
                <a:solidFill>
                  <a:srgbClr val="0000FF"/>
                </a:solidFill>
              </a:rPr>
              <a:t> (+ (interp </a:t>
            </a:r>
            <a:r>
              <a:rPr lang="en">
                <a:solidFill>
                  <a:schemeClr val="accent4"/>
                </a:solidFill>
              </a:rPr>
              <a:t>l</a:t>
            </a:r>
            <a:r>
              <a:rPr lang="en">
                <a:solidFill>
                  <a:srgbClr val="0000FF"/>
                </a:solidFill>
              </a:rPr>
              <a:t>) (interp </a:t>
            </a:r>
            <a:r>
              <a:rPr lang="en">
                <a:solidFill>
                  <a:schemeClr val="accent4"/>
                </a:solidFill>
              </a:rPr>
              <a:t>r</a:t>
            </a:r>
            <a:r>
              <a:rPr lang="en">
                <a:solidFill>
                  <a:srgbClr val="0000FF"/>
                </a:solidFill>
              </a:rPr>
              <a:t>))]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[sub </a:t>
            </a:r>
            <a:r>
              <a:rPr lang="en">
                <a:solidFill>
                  <a:schemeClr val="accent4"/>
                </a:solidFill>
              </a:rPr>
              <a:t>(l r)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(- (interp </a:t>
            </a:r>
            <a:r>
              <a:rPr lang="en">
                <a:solidFill>
                  <a:schemeClr val="accent4"/>
                </a:solidFill>
              </a:rPr>
              <a:t>l</a:t>
            </a:r>
            <a:r>
              <a:rPr lang="en">
                <a:solidFill>
                  <a:srgbClr val="0000FF"/>
                </a:solidFill>
              </a:rPr>
              <a:t>) (interp </a:t>
            </a:r>
            <a:r>
              <a:rPr lang="en">
                <a:solidFill>
                  <a:schemeClr val="accent4"/>
                </a:solidFill>
              </a:rPr>
              <a:t>r</a:t>
            </a:r>
            <a:r>
              <a:rPr lang="en">
                <a:solidFill>
                  <a:srgbClr val="0000FF"/>
                </a:solidFill>
              </a:rPr>
              <a:t>))]))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57" name="Google Shape;357;p4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Recall...</a:t>
            </a:r>
            <a:r>
              <a:rPr lang="en" sz="3300"/>
              <a:t>t</a:t>
            </a:r>
            <a:r>
              <a:rPr lang="en" sz="3300"/>
              <a:t>he Design Recipe for functions</a:t>
            </a:r>
            <a:endParaRPr sz="3300"/>
          </a:p>
        </p:txBody>
      </p:sp>
      <p:sp>
        <p:nvSpPr>
          <p:cNvPr id="363" name="Google Shape;363;p4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Contract (Signature)</a:t>
            </a:r>
            <a:br>
              <a:rPr lang="en"/>
            </a:br>
            <a:r>
              <a:rPr lang="en" sz="2400">
                <a:solidFill>
                  <a:schemeClr val="dk1"/>
                </a:solidFill>
              </a:rPr>
              <a:t>; area-of-ring: number number -&gt; number</a:t>
            </a:r>
            <a:endParaRPr sz="24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Purpose</a:t>
            </a:r>
            <a:br>
              <a:rPr lang="en"/>
            </a:br>
            <a:r>
              <a:rPr lang="en" sz="2400">
                <a:solidFill>
                  <a:schemeClr val="dk1"/>
                </a:solidFill>
              </a:rPr>
              <a:t>; to compute the area of a ring whose radius is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; outer and whose hole has a radius of inner</a:t>
            </a:r>
            <a:endParaRPr sz="24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Tests</a:t>
            </a:r>
            <a:br>
              <a:rPr lang="en"/>
            </a:br>
            <a:r>
              <a:rPr lang="en" sz="2400">
                <a:solidFill>
                  <a:schemeClr val="dk1"/>
                </a:solidFill>
              </a:rPr>
              <a:t>(test (area-of-ring 5 3) 50.24)</a:t>
            </a:r>
            <a:endParaRPr sz="24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Header</a:t>
            </a:r>
            <a:br>
              <a:rPr lang="en"/>
            </a:br>
            <a:r>
              <a:rPr lang="en" sz="2400">
                <a:solidFill>
                  <a:schemeClr val="dk1"/>
                </a:solidFill>
              </a:rPr>
              <a:t>(define (area-of-ring outer inner)</a:t>
            </a:r>
            <a:endParaRPr sz="24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Body</a:t>
            </a:r>
            <a:br>
              <a:rPr lang="en"/>
            </a:br>
            <a:r>
              <a:rPr lang="en" sz="2400">
                <a:solidFill>
                  <a:schemeClr val="dk1"/>
                </a:solidFill>
              </a:rPr>
              <a:t>(- (area-of-disk outer)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    (area-of-disk inner)))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/>
              <a:t>design</a:t>
            </a:r>
            <a:r>
              <a:rPr lang="en"/>
              <a:t> an </a:t>
            </a:r>
            <a:r>
              <a:rPr lang="en"/>
              <a:t>interpreter</a:t>
            </a:r>
            <a:endParaRPr/>
          </a:p>
        </p:txBody>
      </p:sp>
      <p:sp>
        <p:nvSpPr>
          <p:cNvPr id="370" name="Google Shape;370;p4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Determine the data representation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define-type (e.g., </a:t>
            </a:r>
            <a:r>
              <a:rPr i="1" lang="en">
                <a:solidFill>
                  <a:schemeClr val="accent4"/>
                </a:solidFill>
              </a:rPr>
              <a:t>AE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Write tests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test (e.g., </a:t>
            </a:r>
            <a:r>
              <a:rPr i="1" lang="en">
                <a:solidFill>
                  <a:schemeClr val="accent4"/>
                </a:solidFill>
              </a:rPr>
              <a:t>(test (interp (parse '{+ 1 2})) 3)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Create a template for the implementation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type-case for an interpreter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Finish implementation case-by-case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Run tests</a:t>
            </a:r>
            <a:endParaRPr/>
          </a:p>
        </p:txBody>
      </p:sp>
      <p:sp>
        <p:nvSpPr>
          <p:cNvPr id="371" name="Google Shape;371;p4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for Arithmetic Expressions</a:t>
            </a:r>
            <a:endParaRPr/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interp : AE -&gt; number</a:t>
            </a:r>
            <a:br>
              <a:rPr lang="en" sz="1900"/>
            </a:br>
            <a:r>
              <a:rPr lang="en" sz="1900"/>
              <a:t>; to get results from AE</a:t>
            </a:r>
            <a:br>
              <a:rPr lang="en" sz="1900"/>
            </a:br>
            <a:r>
              <a:rPr lang="en" sz="1900"/>
              <a:t>(define (interp an-ae)</a:t>
            </a:r>
            <a:br>
              <a:rPr lang="en" sz="1900"/>
            </a:br>
            <a:r>
              <a:rPr lang="en" sz="1900"/>
              <a:t>	(type-case AE an-ae)</a:t>
            </a:r>
            <a:br>
              <a:rPr lang="en" sz="1900"/>
            </a:br>
            <a:r>
              <a:rPr lang="en" sz="1900"/>
              <a:t>		[num (n) n]</a:t>
            </a:r>
            <a:br>
              <a:rPr lang="en" sz="1900"/>
            </a:br>
            <a:r>
              <a:rPr lang="en" sz="1900"/>
              <a:t>		[add (1 r) (+ (interp l) (interp r))]</a:t>
            </a:r>
            <a:br>
              <a:rPr lang="en" sz="1900"/>
            </a:br>
            <a:r>
              <a:rPr lang="en" sz="1900"/>
              <a:t>		[add (1 r) (- (interp l) (interp r))]))</a:t>
            </a:r>
            <a:br>
              <a:rPr lang="en" sz="1900"/>
            </a:br>
            <a:br>
              <a:rPr lang="en" sz="1900"/>
            </a:br>
            <a:r>
              <a:rPr lang="en" sz="1900">
                <a:solidFill>
                  <a:srgbClr val="FF0000"/>
                </a:solidFill>
              </a:rPr>
              <a:t>(test (interp (parse '3)) 3)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(test (interp (parse '{+ 3 4})) 7)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(test (interp (parse '{+ {- 3 4} 7})) 6)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378" name="Google Shape;378;p4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just implemented a </a:t>
            </a:r>
            <a:r>
              <a:rPr lang="en"/>
              <a:t>program</a:t>
            </a:r>
            <a:r>
              <a:rPr lang="en"/>
              <a:t> that </a:t>
            </a:r>
            <a:r>
              <a:rPr lang="en">
                <a:solidFill>
                  <a:srgbClr val="FF9900"/>
                </a:solidFill>
              </a:rPr>
              <a:t>consumes </a:t>
            </a:r>
            <a:r>
              <a:rPr lang="en"/>
              <a:t>programs!</a:t>
            </a:r>
            <a:endParaRPr/>
          </a:p>
        </p:txBody>
      </p:sp>
      <p:sp>
        <p:nvSpPr>
          <p:cNvPr id="384" name="Google Shape;384;p4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more!</a:t>
            </a:r>
            <a:endParaRPr/>
          </a:p>
        </p:txBody>
      </p:sp>
      <p:sp>
        <p:nvSpPr>
          <p:cNvPr id="390" name="Google Shape;390;p5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Can you implement an AE parser for syntax based on  infix or postfix?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Infix: (2 + (9 - 2))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Postfix: (2 (9 2 -) +)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Perhaps, we can even write programs that generate programs!</a:t>
            </a:r>
            <a:br>
              <a:rPr lang="en" sz="4100"/>
            </a:br>
            <a:br>
              <a:rPr lang="en" sz="4100"/>
            </a:br>
            <a:r>
              <a:rPr lang="en" sz="2600"/>
              <a:t>(Do you know what it is?)</a:t>
            </a:r>
            <a:endParaRPr sz="2600"/>
          </a:p>
        </p:txBody>
      </p:sp>
      <p:sp>
        <p:nvSpPr>
          <p:cNvPr id="397" name="Google Shape;397;p5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(modeling languages)</a:t>
            </a:r>
            <a:endParaRPr/>
          </a:p>
        </p:txBody>
      </p:sp>
      <p:sp>
        <p:nvSpPr>
          <p:cNvPr id="403" name="Google Shape;403;p5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5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Just write an interpreter to explain a language.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By writing an interpreter, we can understand the language!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Interpreter can be converted into a compiler!!!</a:t>
            </a:r>
            <a:endParaRPr/>
          </a:p>
        </p:txBody>
      </p:sp>
      <p:sp>
        <p:nvSpPr>
          <p:cNvPr id="405" name="Google Shape;405;p52"/>
          <p:cNvSpPr/>
          <p:nvPr/>
        </p:nvSpPr>
        <p:spPr>
          <a:xfrm>
            <a:off x="2248850" y="33458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406" name="Google Shape;406;p52"/>
          <p:cNvSpPr/>
          <p:nvPr/>
        </p:nvSpPr>
        <p:spPr>
          <a:xfrm>
            <a:off x="2248850" y="4368800"/>
            <a:ext cx="21432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Compiler</a:t>
            </a:r>
            <a:endParaRPr sz="2000"/>
          </a:p>
        </p:txBody>
      </p:sp>
      <p:sp>
        <p:nvSpPr>
          <p:cNvPr id="407" name="Google Shape;407;p52"/>
          <p:cNvSpPr/>
          <p:nvPr/>
        </p:nvSpPr>
        <p:spPr>
          <a:xfrm>
            <a:off x="267650" y="31496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sp>
        <p:nvSpPr>
          <p:cNvPr id="408" name="Google Shape;408;p52"/>
          <p:cNvSpPr/>
          <p:nvPr/>
        </p:nvSpPr>
        <p:spPr>
          <a:xfrm>
            <a:off x="4635838" y="4156075"/>
            <a:ext cx="1650900" cy="15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Another</a:t>
            </a:r>
            <a:br>
              <a:rPr lang="en" sz="1700"/>
            </a:br>
            <a:r>
              <a:rPr lang="en" sz="1700"/>
              <a:t> program that can directly run on a computer</a:t>
            </a:r>
            <a:endParaRPr sz="1700"/>
          </a:p>
        </p:txBody>
      </p:sp>
      <p:sp>
        <p:nvSpPr>
          <p:cNvPr id="409" name="Google Shape;409;p52"/>
          <p:cNvSpPr/>
          <p:nvPr/>
        </p:nvSpPr>
        <p:spPr>
          <a:xfrm>
            <a:off x="6503350" y="4521200"/>
            <a:ext cx="1343100" cy="8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Running on</a:t>
            </a:r>
            <a:br>
              <a:rPr lang="en" sz="1700"/>
            </a:br>
            <a:r>
              <a:rPr lang="en" sz="1700"/>
              <a:t> a computer</a:t>
            </a:r>
            <a:endParaRPr sz="1700"/>
          </a:p>
        </p:txBody>
      </p:sp>
      <p:cxnSp>
        <p:nvCxnSpPr>
          <p:cNvPr id="410" name="Google Shape;410;p52"/>
          <p:cNvCxnSpPr>
            <a:endCxn id="405" idx="1"/>
          </p:cNvCxnSpPr>
          <p:nvPr/>
        </p:nvCxnSpPr>
        <p:spPr>
          <a:xfrm flipH="1" rot="10800000">
            <a:off x="1689950" y="37509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52"/>
          <p:cNvCxnSpPr>
            <a:endCxn id="406" idx="1"/>
          </p:cNvCxnSpPr>
          <p:nvPr/>
        </p:nvCxnSpPr>
        <p:spPr>
          <a:xfrm>
            <a:off x="1689950" y="42624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52"/>
          <p:cNvCxnSpPr>
            <a:stCxn id="406" idx="3"/>
            <a:endCxn id="408" idx="1"/>
          </p:cNvCxnSpPr>
          <p:nvPr/>
        </p:nvCxnSpPr>
        <p:spPr>
          <a:xfrm>
            <a:off x="4392050" y="4567250"/>
            <a:ext cx="2439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52"/>
          <p:cNvCxnSpPr>
            <a:stCxn id="408" idx="3"/>
            <a:endCxn id="409" idx="1"/>
          </p:cNvCxnSpPr>
          <p:nvPr/>
        </p:nvCxnSpPr>
        <p:spPr>
          <a:xfrm flipH="1" rot="10800000">
            <a:off x="6286738" y="4926325"/>
            <a:ext cx="216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52"/>
          <p:cNvSpPr/>
          <p:nvPr/>
        </p:nvSpPr>
        <p:spPr>
          <a:xfrm>
            <a:off x="7595550" y="37623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cxnSp>
        <p:nvCxnSpPr>
          <p:cNvPr id="415" name="Google Shape;415;p52"/>
          <p:cNvCxnSpPr>
            <a:endCxn id="406" idx="0"/>
          </p:cNvCxnSpPr>
          <p:nvPr/>
        </p:nvCxnSpPr>
        <p:spPr>
          <a:xfrm>
            <a:off x="3320450" y="4156100"/>
            <a:ext cx="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16" name="Google Shape;416;p52"/>
          <p:cNvSpPr/>
          <p:nvPr/>
        </p:nvSpPr>
        <p:spPr>
          <a:xfrm>
            <a:off x="267650" y="40338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417" name="Google Shape;417;p52"/>
          <p:cNvCxnSpPr>
            <a:endCxn id="416" idx="0"/>
          </p:cNvCxnSpPr>
          <p:nvPr/>
        </p:nvCxnSpPr>
        <p:spPr>
          <a:xfrm>
            <a:off x="978800" y="35463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52"/>
          <p:cNvCxnSpPr>
            <a:endCxn id="414" idx="1"/>
          </p:cNvCxnSpPr>
          <p:nvPr/>
        </p:nvCxnSpPr>
        <p:spPr>
          <a:xfrm>
            <a:off x="4392150" y="39575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52"/>
          <p:cNvCxnSpPr>
            <a:endCxn id="414" idx="2"/>
          </p:cNvCxnSpPr>
          <p:nvPr/>
        </p:nvCxnSpPr>
        <p:spPr>
          <a:xfrm rot="-5400000">
            <a:off x="7673250" y="4332525"/>
            <a:ext cx="767100" cy="4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52"/>
          <p:cNvSpPr txBox="1"/>
          <p:nvPr/>
        </p:nvSpPr>
        <p:spPr>
          <a:xfrm>
            <a:off x="320925" y="4444875"/>
            <a:ext cx="1650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AE</a:t>
            </a:r>
            <a:endParaRPr sz="1600" u="sng"/>
          </a:p>
        </p:txBody>
      </p:sp>
      <p:sp>
        <p:nvSpPr>
          <p:cNvPr id="421" name="Google Shape;421;p52"/>
          <p:cNvSpPr txBox="1"/>
          <p:nvPr/>
        </p:nvSpPr>
        <p:spPr>
          <a:xfrm>
            <a:off x="3925650" y="2995900"/>
            <a:ext cx="2091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AE -&gt; number</a:t>
            </a:r>
            <a:endParaRPr sz="1600" u="sng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cover and schedule </a:t>
            </a:r>
            <a:r>
              <a:rPr lang="en" sz="3000"/>
              <a:t>(tentative)</a:t>
            </a:r>
            <a:endParaRPr sz="3000"/>
          </a:p>
        </p:txBody>
      </p:sp>
      <p:sp>
        <p:nvSpPr>
          <p:cNvPr id="427" name="Google Shape;427;p5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28" name="Google Shape;428;p53"/>
          <p:cNvSpPr txBox="1"/>
          <p:nvPr>
            <p:ph idx="1" type="body"/>
          </p:nvPr>
        </p:nvSpPr>
        <p:spPr>
          <a:xfrm>
            <a:off x="311700" y="1106425"/>
            <a:ext cx="45720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Char char="●"/>
            </a:pPr>
            <a:r>
              <a:rPr lang="en">
                <a:solidFill>
                  <a:srgbClr val="B7B7B7"/>
                </a:solidFill>
              </a:rPr>
              <a:t>Racket tutorials </a:t>
            </a:r>
            <a:r>
              <a:rPr lang="en" sz="2000">
                <a:solidFill>
                  <a:srgbClr val="B7B7B7"/>
                </a:solidFill>
              </a:rPr>
              <a:t>(L2,3)</a:t>
            </a:r>
            <a:endParaRPr sz="2000">
              <a:solidFill>
                <a:srgbClr val="B7B7B7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Char char="●"/>
            </a:pPr>
            <a:r>
              <a:rPr lang="en">
                <a:solidFill>
                  <a:srgbClr val="B7B7B7"/>
                </a:solidFill>
              </a:rPr>
              <a:t>Modeling languages </a:t>
            </a:r>
            <a:r>
              <a:rPr lang="en" sz="2000">
                <a:solidFill>
                  <a:srgbClr val="B7B7B7"/>
                </a:solidFill>
              </a:rPr>
              <a:t>(L4)</a:t>
            </a:r>
            <a:endParaRPr sz="2000">
              <a:solidFill>
                <a:srgbClr val="B7B7B7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Char char="●"/>
            </a:pPr>
            <a:r>
              <a:rPr lang="en">
                <a:solidFill>
                  <a:srgbClr val="B7B7B7"/>
                </a:solidFill>
              </a:rPr>
              <a:t>Interpreting arithmetic </a:t>
            </a:r>
            <a:r>
              <a:rPr lang="en" sz="2000">
                <a:solidFill>
                  <a:srgbClr val="B7B7B7"/>
                </a:solidFill>
              </a:rPr>
              <a:t>(L5)</a:t>
            </a:r>
            <a:endParaRPr sz="2000">
              <a:solidFill>
                <a:srgbClr val="B7B7B7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Language principles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>
                <a:highlight>
                  <a:srgbClr val="FFFF00"/>
                </a:highlight>
              </a:rPr>
              <a:t>Substitution </a:t>
            </a:r>
            <a:r>
              <a:rPr lang="en" sz="2000"/>
              <a:t>(L6)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Function </a:t>
            </a:r>
            <a:r>
              <a:rPr lang="en" sz="2000"/>
              <a:t>(L7)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Deferring Substitution </a:t>
            </a:r>
            <a:r>
              <a:rPr lang="en" sz="2000"/>
              <a:t>(L8)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First-class Functions </a:t>
            </a:r>
            <a:r>
              <a:rPr lang="en" sz="2000"/>
              <a:t>(L9)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Laziness </a:t>
            </a:r>
            <a:r>
              <a:rPr lang="en" sz="2000"/>
              <a:t>(L10,11)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Recursion </a:t>
            </a:r>
            <a:r>
              <a:rPr lang="en" sz="2000"/>
              <a:t>(L12,13)</a:t>
            </a:r>
            <a:endParaRPr sz="2000"/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4655100" y="1106425"/>
            <a:ext cx="4488900" cy="467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Representation choices </a:t>
            </a:r>
            <a:r>
              <a:rPr lang="en" sz="2000"/>
              <a:t>(L14)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Mutable data structures </a:t>
            </a:r>
            <a:r>
              <a:rPr lang="en" sz="2000"/>
              <a:t>(L15)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Variables </a:t>
            </a:r>
            <a:r>
              <a:rPr lang="en" sz="2000"/>
              <a:t>(L16)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Continuations </a:t>
            </a:r>
            <a:r>
              <a:rPr lang="en" sz="2000"/>
              <a:t>(L17,18,19,20,21)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Garbage collection </a:t>
            </a:r>
            <a:r>
              <a:rPr lang="en" sz="2000"/>
              <a:t>(L22)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Semantics </a:t>
            </a:r>
            <a:r>
              <a:rPr lang="en" sz="2000"/>
              <a:t>(L23,24)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Type </a:t>
            </a:r>
            <a:r>
              <a:rPr lang="en" sz="2000"/>
              <a:t>(L25,26,27)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Guest Video Lecture </a:t>
            </a:r>
            <a:r>
              <a:rPr lang="en" sz="2000"/>
              <a:t>(L28)</a:t>
            </a:r>
            <a:endParaRPr sz="2000"/>
          </a:p>
        </p:txBody>
      </p:sp>
      <p:sp>
        <p:nvSpPr>
          <p:cNvPr id="430" name="Google Shape;430;p53"/>
          <p:cNvSpPr txBox="1"/>
          <p:nvPr/>
        </p:nvSpPr>
        <p:spPr>
          <a:xfrm>
            <a:off x="116900" y="57799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No class: October 2 (Fri, Chuseok), October 9 (Fri, Hangul day)</a:t>
            </a:r>
            <a:br>
              <a:rPr lang="en" sz="1500">
                <a:solidFill>
                  <a:srgbClr val="0000FF"/>
                </a:solidFill>
              </a:rPr>
            </a:br>
            <a:r>
              <a:rPr lang="en" sz="1500">
                <a:solidFill>
                  <a:srgbClr val="0000FF"/>
                </a:solidFill>
              </a:rPr>
              <a:t>                Online only class can be provided.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3300"/>
            </a:br>
            <a:br>
              <a:rPr lang="en" sz="3300"/>
            </a:br>
            <a:br>
              <a:rPr lang="en" sz="3300"/>
            </a:br>
            <a:br>
              <a:rPr lang="en" sz="3300"/>
            </a:br>
            <a:r>
              <a:rPr lang="en" sz="3300"/>
              <a:t>JC</a:t>
            </a:r>
            <a:br>
              <a:rPr lang="en"/>
            </a:br>
            <a:r>
              <a:rPr lang="en">
                <a:solidFill>
                  <a:schemeClr val="accent4"/>
                </a:solidFill>
              </a:rPr>
              <a:t>jcnam@handong.ed</a:t>
            </a:r>
            <a:r>
              <a:rPr lang="en">
                <a:solidFill>
                  <a:schemeClr val="accent4"/>
                </a:solidFill>
              </a:rPr>
              <a:t>u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https://lifove.github.io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36" name="Google Shape;436;p5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54"/>
          <p:cNvSpPr txBox="1"/>
          <p:nvPr/>
        </p:nvSpPr>
        <p:spPr>
          <a:xfrm>
            <a:off x="1339575" y="16300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TODO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Read Chapter 3. Substitution</a:t>
            </a:r>
            <a:br>
              <a:rPr lang="en" sz="2000"/>
            </a:br>
            <a:r>
              <a:rPr lang="en" sz="2000" u="sng">
                <a:solidFill>
                  <a:schemeClr val="hlink"/>
                </a:solidFill>
                <a:hlinkClick r:id="rId3"/>
              </a:rPr>
              <a:t>http://cs.brown.edu/~sk/Publications/Books/ProgLangs/2007-04-26/plai-2007-04-26.pdf</a:t>
            </a:r>
            <a:r>
              <a:rPr lang="en" sz="2000"/>
              <a:t> </a:t>
            </a:r>
            <a:endParaRPr sz="2000"/>
          </a:p>
        </p:txBody>
      </p:sp>
      <p:sp>
        <p:nvSpPr>
          <p:cNvPr id="438" name="Google Shape;438;p54"/>
          <p:cNvSpPr txBox="1"/>
          <p:nvPr/>
        </p:nvSpPr>
        <p:spPr>
          <a:xfrm>
            <a:off x="448025" y="5787825"/>
            <a:ext cx="7342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Slides are from Prof. Sukyoung Ryu's PL class in 2018 Spring</a:t>
            </a:r>
            <a:br>
              <a:rPr lang="en"/>
            </a:br>
            <a:r>
              <a:rPr lang="en"/>
              <a:t>or created by JC based on the main text book.</a:t>
            </a:r>
            <a:endParaRPr/>
          </a:p>
        </p:txBody>
      </p:sp>
      <p:sp>
        <p:nvSpPr>
          <p:cNvPr id="439" name="Google Shape;439;p5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187325" y="4076475"/>
            <a:ext cx="4976400" cy="164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 parser is a component in an interpreter or compiler.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Identifies what kinds of program it is examining, and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Converts concrete syntax into abstract syntax.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To do this, we need a clear specification of the concrete syntax of the language!!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How to specify???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We use Backus-Naur Form (BNF)</a:t>
            </a:r>
            <a:endParaRPr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130325" y="4591400"/>
            <a:ext cx="153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in concrete syntax of  our language, AE.</a:t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2020250" y="47196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sp>
        <p:nvSpPr>
          <p:cNvPr id="188" name="Google Shape;188;p28"/>
          <p:cNvSpPr/>
          <p:nvPr/>
        </p:nvSpPr>
        <p:spPr>
          <a:xfrm>
            <a:off x="5296850" y="4719650"/>
            <a:ext cx="16827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</a:t>
            </a:r>
            <a:endParaRPr b="1" sz="2000"/>
          </a:p>
        </p:txBody>
      </p:sp>
      <p:sp>
        <p:nvSpPr>
          <p:cNvPr id="189" name="Google Shape;189;p28"/>
          <p:cNvSpPr txBox="1"/>
          <p:nvPr/>
        </p:nvSpPr>
        <p:spPr>
          <a:xfrm>
            <a:off x="3635525" y="4286600"/>
            <a:ext cx="14904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in Abstract Syntax</a:t>
            </a:r>
            <a:endParaRPr/>
          </a:p>
        </p:txBody>
      </p:sp>
      <p:cxnSp>
        <p:nvCxnSpPr>
          <p:cNvPr id="190" name="Google Shape;190;p28"/>
          <p:cNvCxnSpPr>
            <a:stCxn id="186" idx="3"/>
            <a:endCxn id="187" idx="1"/>
          </p:cNvCxnSpPr>
          <p:nvPr/>
        </p:nvCxnSpPr>
        <p:spPr>
          <a:xfrm flipH="1" rot="10800000">
            <a:off x="1669025" y="4918100"/>
            <a:ext cx="351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8"/>
          <p:cNvCxnSpPr>
            <a:stCxn id="187" idx="3"/>
            <a:endCxn id="188" idx="1"/>
          </p:cNvCxnSpPr>
          <p:nvPr/>
        </p:nvCxnSpPr>
        <p:spPr>
          <a:xfrm>
            <a:off x="3442550" y="4918100"/>
            <a:ext cx="18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8"/>
          <p:cNvSpPr txBox="1"/>
          <p:nvPr/>
        </p:nvSpPr>
        <p:spPr>
          <a:xfrm>
            <a:off x="7978925" y="4667600"/>
            <a:ext cx="8625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cxnSp>
        <p:nvCxnSpPr>
          <p:cNvPr id="193" name="Google Shape;193;p28"/>
          <p:cNvCxnSpPr>
            <a:stCxn id="188" idx="3"/>
            <a:endCxn id="192" idx="1"/>
          </p:cNvCxnSpPr>
          <p:nvPr/>
        </p:nvCxnSpPr>
        <p:spPr>
          <a:xfrm flipH="1" rot="10800000">
            <a:off x="6979550" y="4892300"/>
            <a:ext cx="9993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Example: A Grammar for Arithmetic Expressions</a:t>
            </a:r>
            <a:endParaRPr sz="3000"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100"/>
              <a:t>Example syntax of new arithmetic expressions (AE) we want to use.</a:t>
            </a:r>
            <a:br>
              <a:rPr lang="en" sz="2100"/>
            </a:br>
            <a:r>
              <a:rPr lang="en" sz="1900">
                <a:solidFill>
                  <a:srgbClr val="0000FF"/>
                </a:solidFill>
              </a:rPr>
              <a:t>{+ {- 3 4 } 7}</a:t>
            </a:r>
            <a:endParaRPr sz="1900">
              <a:solidFill>
                <a:srgbClr val="0000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Specify in BNF</a:t>
            </a:r>
            <a:br>
              <a:rPr lang="en" sz="2100"/>
            </a:br>
            <a:r>
              <a:rPr lang="en" sz="1900">
                <a:solidFill>
                  <a:srgbClr val="0000FF"/>
                </a:solidFill>
              </a:rPr>
              <a:t>&lt;AE&gt; ::= &lt;num&gt;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		| {+ &lt;AE&gt; &lt;AE&gt;}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		| {- &lt;AE&gt; &lt;AE&gt;}</a:t>
            </a:r>
            <a:endParaRPr sz="1900">
              <a:solidFill>
                <a:srgbClr val="0000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Abstract syntax representation (tree) in Racket</a:t>
            </a:r>
            <a:br>
              <a:rPr lang="en" sz="2100"/>
            </a:br>
            <a:r>
              <a:rPr lang="en" sz="1900">
                <a:solidFill>
                  <a:srgbClr val="0000FF"/>
                </a:solidFill>
              </a:rPr>
              <a:t>(define-type AE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[num (n number?)]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[add (lhs AE?)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                  (rhs AE?)]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[sub (lhs AE?)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                  (rhs AE?)])</a:t>
            </a:r>
            <a:br>
              <a:rPr lang="en" sz="1500">
                <a:solidFill>
                  <a:schemeClr val="accent3"/>
                </a:solidFill>
              </a:rPr>
            </a:br>
            <a:br>
              <a:rPr lang="en" sz="2100">
                <a:solidFill>
                  <a:srgbClr val="0000FF"/>
                </a:solidFill>
              </a:rPr>
            </a:br>
            <a:endParaRPr sz="2100">
              <a:solidFill>
                <a:srgbClr val="0000FF"/>
              </a:solidFill>
            </a:endParaRPr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4195200" y="4016950"/>
            <a:ext cx="46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* Example usages based on AE.</a:t>
            </a:r>
            <a:b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(define ae1 (add (sub (num 3) (num 4)) (num 7)))</a:t>
            </a:r>
            <a:b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(sub? ae1)		; Checking type</a:t>
            </a:r>
            <a:endParaRPr sz="1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; retrieving expressions</a:t>
            </a:r>
            <a:b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(add-rhs ae1)   	</a:t>
            </a:r>
            <a:b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>
                <a:solidFill>
                  <a:srgbClr val="9C254D"/>
                </a:solidFill>
                <a:latin typeface="Roboto"/>
                <a:ea typeface="Roboto"/>
                <a:cs typeface="Roboto"/>
                <a:sym typeface="Roboto"/>
              </a:rPr>
              <a:t>(sub-rhs (add-lhs ae1))</a:t>
            </a:r>
            <a:b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BNF captures</a:t>
            </a:r>
            <a:br>
              <a:rPr lang="en"/>
            </a:br>
            <a:r>
              <a:rPr lang="en"/>
              <a:t>both </a:t>
            </a:r>
            <a:r>
              <a:rPr lang="en">
                <a:solidFill>
                  <a:srgbClr val="FF9900"/>
                </a:solidFill>
              </a:rPr>
              <a:t>the concrete syntax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rgbClr val="FF9900"/>
                </a:solidFill>
              </a:rPr>
              <a:t>a default abstract syntax</a:t>
            </a:r>
            <a:r>
              <a:rPr lang="en">
                <a:solidFill>
                  <a:srgbClr val="FFFFFF"/>
                </a:solidFill>
              </a:rPr>
              <a:t>!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r>
              <a:rPr lang="en" sz="2100">
                <a:solidFill>
                  <a:srgbClr val="FFFFFF"/>
                </a:solidFill>
              </a:rPr>
              <a:t>(That is why BNF has been used in definitions of languages.</a:t>
            </a:r>
            <a:br>
              <a:rPr lang="en" sz="2100">
                <a:solidFill>
                  <a:srgbClr val="FFFFFF"/>
                </a:solidFill>
              </a:rPr>
            </a:br>
            <a:r>
              <a:rPr lang="en" sz="2100">
                <a:solidFill>
                  <a:srgbClr val="FFFFFF"/>
                </a:solidFill>
              </a:rPr>
              <a:t>Let's see some examples...)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1143000" y="52526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https://users-cs.au.dk/amoeller/RegAut/JavaBNF.html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https://cs.wmich.edu/~gupta/teaching/cs4850/sumII06/The%20syntax%20of%20C%20in%20Backus-Naur%20form.htm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https://docs.python.org/3/reference/grammar.html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>
            <a:off x="187325" y="4076475"/>
            <a:ext cx="4976400" cy="164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 parser is a component in an interpreter or compiler.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Identifies what kinds of program it is examining, and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Converts concrete syntax </a:t>
            </a:r>
            <a:r>
              <a:rPr lang="en" sz="2100"/>
              <a:t>(what we type)</a:t>
            </a:r>
            <a:r>
              <a:rPr lang="en"/>
              <a:t> into abstract syntax.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To do this, we need a clear specification of the concrete syntax of the language!!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How to specify???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We use Backus-Naur Form (BNF)</a:t>
            </a:r>
            <a:endParaRPr/>
          </a:p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2020250" y="47196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sp>
        <p:nvSpPr>
          <p:cNvPr id="218" name="Google Shape;218;p31"/>
          <p:cNvSpPr/>
          <p:nvPr/>
        </p:nvSpPr>
        <p:spPr>
          <a:xfrm>
            <a:off x="5296850" y="4719650"/>
            <a:ext cx="16827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</a:t>
            </a:r>
            <a:endParaRPr b="1" sz="2000"/>
          </a:p>
        </p:txBody>
      </p:sp>
      <p:sp>
        <p:nvSpPr>
          <p:cNvPr id="219" name="Google Shape;219;p31"/>
          <p:cNvSpPr txBox="1"/>
          <p:nvPr/>
        </p:nvSpPr>
        <p:spPr>
          <a:xfrm>
            <a:off x="3635525" y="4286600"/>
            <a:ext cx="14904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in Abstract Syntax</a:t>
            </a:r>
            <a:endParaRPr/>
          </a:p>
        </p:txBody>
      </p:sp>
      <p:cxnSp>
        <p:nvCxnSpPr>
          <p:cNvPr id="220" name="Google Shape;220;p31"/>
          <p:cNvCxnSpPr>
            <a:stCxn id="221" idx="3"/>
            <a:endCxn id="217" idx="1"/>
          </p:cNvCxnSpPr>
          <p:nvPr/>
        </p:nvCxnSpPr>
        <p:spPr>
          <a:xfrm flipH="1" rot="10800000">
            <a:off x="1552550" y="4918100"/>
            <a:ext cx="4677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1"/>
          <p:cNvCxnSpPr>
            <a:stCxn id="217" idx="3"/>
            <a:endCxn id="218" idx="1"/>
          </p:cNvCxnSpPr>
          <p:nvPr/>
        </p:nvCxnSpPr>
        <p:spPr>
          <a:xfrm>
            <a:off x="3442550" y="4918100"/>
            <a:ext cx="18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1"/>
          <p:cNvSpPr txBox="1"/>
          <p:nvPr/>
        </p:nvSpPr>
        <p:spPr>
          <a:xfrm>
            <a:off x="7978925" y="4667600"/>
            <a:ext cx="8625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cxnSp>
        <p:nvCxnSpPr>
          <p:cNvPr id="224" name="Google Shape;224;p31"/>
          <p:cNvCxnSpPr>
            <a:stCxn id="218" idx="3"/>
            <a:endCxn id="223" idx="1"/>
          </p:cNvCxnSpPr>
          <p:nvPr/>
        </p:nvCxnSpPr>
        <p:spPr>
          <a:xfrm flipH="1" rot="10800000">
            <a:off x="6979550" y="4892300"/>
            <a:ext cx="9993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1"/>
          <p:cNvSpPr txBox="1"/>
          <p:nvPr/>
        </p:nvSpPr>
        <p:spPr>
          <a:xfrm>
            <a:off x="130325" y="4591400"/>
            <a:ext cx="153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in concrete syntax of our language, AE.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 for Arithmetic Expressions</a:t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;; parse : sexp -&gt; AE</a:t>
            </a:r>
            <a:br>
              <a:rPr lang="en" sz="1900"/>
            </a:br>
            <a:r>
              <a:rPr lang="en" sz="1900"/>
              <a:t>;; to convert s-expressions into AEs in abstract syntax</a:t>
            </a:r>
            <a:br>
              <a:rPr lang="en" sz="1900"/>
            </a:br>
            <a:br>
              <a:rPr lang="en" sz="1900"/>
            </a:br>
            <a:r>
              <a:rPr lang="en" sz="1900"/>
              <a:t>;; tests</a:t>
            </a:r>
            <a:br>
              <a:rPr lang="en" sz="1900"/>
            </a:br>
            <a:r>
              <a:rPr lang="en" sz="1800"/>
              <a:t>(test (parse '3) (num 3))</a:t>
            </a:r>
            <a:br>
              <a:rPr lang="en" sz="1800"/>
            </a:br>
            <a:r>
              <a:rPr lang="en" sz="1800"/>
              <a:t>(test (parse '{+ 3 4}) (add (num 3) (num 4)))</a:t>
            </a:r>
            <a:br>
              <a:rPr lang="en" sz="1800"/>
            </a:br>
            <a:r>
              <a:rPr lang="en" sz="1800"/>
              <a:t>(test (parse '{- 4 3}) (sub (num 4) (num 3)))</a:t>
            </a:r>
            <a:br>
              <a:rPr lang="en" sz="1800"/>
            </a:br>
            <a:r>
              <a:rPr lang="en" sz="1800"/>
              <a:t>(test (parse '{+ {+ 4 3} {- 4 3}}) (add (add (num 4) (num 3)) (sub (num 4) (num 3))))</a:t>
            </a:r>
            <a:br>
              <a:rPr lang="en" sz="1800"/>
            </a:br>
            <a:br>
              <a:rPr lang="en" sz="1900"/>
            </a:br>
            <a:endParaRPr sz="1900"/>
          </a:p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166525" y="6064900"/>
            <a:ext cx="4691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sexp: sub-expression which is just source code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 for Arithmetic Expressions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311700" y="10302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;; parse : sexp -&gt; AE</a:t>
            </a:r>
            <a:br>
              <a:rPr lang="en" sz="1900"/>
            </a:br>
            <a:r>
              <a:rPr lang="en" sz="1900"/>
              <a:t>;; to convert s-expressions into AEs in abstract syntax</a:t>
            </a:r>
            <a:br>
              <a:rPr lang="en" sz="1900"/>
            </a:br>
            <a:r>
              <a:rPr lang="en" sz="1900"/>
              <a:t>(define (parse sexp)</a:t>
            </a:r>
            <a:br>
              <a:rPr lang="en" sz="1900"/>
            </a:br>
            <a:r>
              <a:rPr lang="en" sz="1900"/>
              <a:t>	(cond</a:t>
            </a:r>
            <a:br>
              <a:rPr lang="en" sz="1900"/>
            </a:br>
            <a:r>
              <a:rPr lang="en" sz="1900"/>
              <a:t>		[(number? sexp) (num sexp)]</a:t>
            </a:r>
            <a:br>
              <a:rPr lang="en" sz="1900"/>
            </a:br>
            <a:r>
              <a:rPr lang="en" sz="1900"/>
              <a:t>		[(eq? (first sexp) '+) (add (parse (second sexp))</a:t>
            </a:r>
            <a:br>
              <a:rPr lang="en" sz="1900"/>
            </a:br>
            <a:r>
              <a:rPr lang="en" sz="1900"/>
              <a:t>			  					(parse (third sexp)))]</a:t>
            </a:r>
            <a:br>
              <a:rPr lang="en" sz="1900"/>
            </a:br>
            <a:r>
              <a:rPr lang="en" sz="1900"/>
              <a:t>		[(eq? (first sexp) '-) (sub (parse (second sexp))</a:t>
            </a:r>
            <a:br>
              <a:rPr lang="en" sz="1900"/>
            </a:br>
            <a:r>
              <a:rPr lang="en" sz="1900"/>
              <a:t>			   					(parse (third sexp)))]</a:t>
            </a:r>
            <a:br>
              <a:rPr lang="en" sz="1900"/>
            </a:br>
            <a:r>
              <a:rPr lang="en" sz="1900"/>
              <a:t>		))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(test (parse '3) (num 3))</a:t>
            </a:r>
            <a:br>
              <a:rPr lang="en" sz="1900"/>
            </a:br>
            <a:r>
              <a:rPr lang="en" sz="1900"/>
              <a:t>(parse '{+ 3 4}) ;;</a:t>
            </a:r>
            <a:r>
              <a:rPr lang="en" sz="1900">
                <a:solidFill>
                  <a:srgbClr val="FF0000"/>
                </a:solidFill>
              </a:rPr>
              <a:t> </a:t>
            </a:r>
            <a:r>
              <a:rPr lang="en" sz="1700">
                <a:solidFill>
                  <a:srgbClr val="FF0000"/>
                </a:solidFill>
              </a:rPr>
              <a:t>our code must start with a single quote to deal with them as symbols!</a:t>
            </a:r>
            <a:br>
              <a:rPr lang="en" sz="1900"/>
            </a:br>
            <a:r>
              <a:rPr lang="en" sz="1900"/>
              <a:t>(test (parse '{+ 3 4}) (add (num 3) (num 4)))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;; how about this?</a:t>
            </a:r>
            <a:br>
              <a:rPr lang="en" sz="1900"/>
            </a:br>
            <a:r>
              <a:rPr lang="en" sz="1900">
                <a:solidFill>
                  <a:srgbClr val="FF0000"/>
                </a:solidFill>
              </a:rPr>
              <a:t>(parse '{+ 3 4 5}) 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