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</p:sldIdLst>
  <p:sldSz cy="6858000" cx="9144000"/>
  <p:notesSz cx="6858000" cy="9144000"/>
  <p:embeddedFontLst>
    <p:embeddedFont>
      <p:font typeface="Roboto"/>
      <p:regular r:id="rId97"/>
      <p:bold r:id="rId98"/>
      <p:italic r:id="rId99"/>
      <p:boldItalic r:id="rId10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AD8ACD-7684-4D34-B119-7667A85D670F}">
  <a:tblStyle styleId="{06AD8ACD-7684-4D34-B119-7667A85D67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0" Type="http://schemas.openxmlformats.org/officeDocument/2006/relationships/font" Target="fonts/Roboto-boldItalic.fntdata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font" Target="fonts/Roboto-regular.fntdata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font" Target="fonts/Roboto-italic.fntdata"/><Relationship Id="rId10" Type="http://schemas.openxmlformats.org/officeDocument/2006/relationships/slide" Target="slides/slide3.xml"/><Relationship Id="rId98" Type="http://schemas.openxmlformats.org/officeDocument/2006/relationships/font" Target="fonts/Roboto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f078540e0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f078540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35c60b502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35c60b5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f078540e0_0_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f078540e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0b32b640a_0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0b32b640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0b32b640a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0b32b640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0b32b640a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0b32b640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1343beab9_0_10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1343beab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f078540e0_0_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f078540e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0b32b640a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0b32b640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f078540e0_0_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f078540e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265209f59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265209f5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f078540e0_0_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f078540e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34c6ee45f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34c6ee4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265209f59_2_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265209f59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f078540e0_0_1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f078540e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f078540e0_0_1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f078540e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265209f59_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265209f5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265209f59_2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4265209f5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265209f59_2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265209f59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265209f59_2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265209f59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265209f59_2_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4265209f59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26ec4b241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26ec4b24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265209f59_2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4265209f59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4265209f59_2_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4265209f59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26ec4b2d5_8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426ec4b2d5_8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265209f59_2_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4265209f59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265209f59_2_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4265209f59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4265209f59_2_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4265209f59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4265209f59_2_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4265209f59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f078540e0_0_1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f078540e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f078540e0_0_3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f078540e0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f078540e0_0_3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f078540e0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265209f59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265209f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4265209f59_2_1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4265209f59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41f807d2d5_11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41f807d2d5_1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f078540e0_0_4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f078540e0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 is who know a language very well!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4265209f59_2_1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4265209f59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4265209f59_2_1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4265209f59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635c60b502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635c60b5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f078540e0_0_1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f078540e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4265209f59_2_1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4265209f59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f078540e0_0_1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f078540e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f078540e0_0_1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f078540e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265209f59_2_1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265209f59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f078540e0_0_1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3f078540e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f078540e0_0_1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f078540e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f078540e0_0_1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f078540e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f078540e0_0_1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f078540e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f078540e0_0_1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f078540e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f078540e0_0_1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f078540e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4265209f59_2_1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4265209f59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f078540e0_0_2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f078540e0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f078540e0_0_2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3f078540e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3f078540e0_0_2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3f078540e0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265209f59_2_1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265209f59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f078540e0_0_2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f078540e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3f078540e0_0_2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3f078540e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책에 나온 정의가 완전하지 않아서 수정함.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4265209f59_2_1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4265209f59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책에 나온 정의가 완전하지 않아서 수정함.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5ff631bb01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5ff631bb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3f3bf2818a_24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3f3bf2818a_2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3f3bf2818a_24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3f3bf2818a_2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3f078540e0_0_2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3f078540e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 is who know a language very well!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6456cae0b8b1aa5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6456cae0b8b1aa5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41f807d2d5_1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41f807d2d5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책에 나온 정의가 완전하지 않아서 수정함.</a:t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f4502bd6a_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f4502bd6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265209f5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265209f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 is who know a language very well!</a:t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f4502bd6a_2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3f4502bd6a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3f4502bd6a_2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3f4502bd6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 is who know a language very well!</a:t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f4502bd6a_3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f4502bd6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3f078540e0_0_2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3f078540e0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f078540e0_0_3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3f078540e0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f078540e0_0_3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f078540e0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3f078540e0_0_3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3f078540e0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3f078540e0_0_3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3f078540e0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4265209f59_2_1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4265209f59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637532ea93_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637532ea9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f078540e0_0_1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f078540e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3f078540e0_0_3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3f078540e0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3f078540e0_0_3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3f078540e0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3f078540e0_0_2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3f078540e0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426ec4b2d5_8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426ec4b2d5_8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3f078540e0_0_3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3f078540e0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f078540e0_0_3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f078540e0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3f078540e0_0_3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3f078540e0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3f078540e0_0_3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3f078540e0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 is who know a language very well!</a:t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4265209f59_2_2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4265209f59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400a250866_0_5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400a250866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34c6ee45f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34c6ee4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1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72" name="Google Shape;72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4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88" name="Google Shape;88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4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/#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5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98" name="Google Shape;98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5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6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107" name="Google Shape;107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46647" y="6505760"/>
            <a:ext cx="6717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ITP20005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Substitution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0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30" name="Google Shape;130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0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21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49" name="Google Shape;149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 txBox="1"/>
          <p:nvPr/>
        </p:nvSpPr>
        <p:spPr>
          <a:xfrm>
            <a:off x="46647" y="6505760"/>
            <a:ext cx="6717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ITP20005 Substitution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53" name="Google Shape;53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9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scheme.com/tspl2d/grammar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ocs.racket-lang.org/reference/match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ocs.racket-lang.org/reference/match.html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docs.racket-lang.org/reference/match.html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ocs.racket-lang.org/reference/match.html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s://docs.racket-lang.org/reference/match.html" TargetMode="Externa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ITP20005 L6/L7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Substitution</a:t>
            </a:r>
            <a:endParaRPr sz="3500"/>
          </a:p>
        </p:txBody>
      </p:sp>
      <p:sp>
        <p:nvSpPr>
          <p:cNvPr id="164" name="Google Shape;164;p25"/>
          <p:cNvSpPr txBox="1"/>
          <p:nvPr/>
        </p:nvSpPr>
        <p:spPr>
          <a:xfrm>
            <a:off x="598088" y="3621217"/>
            <a:ext cx="8222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Lecture06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JC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490250" y="579727"/>
            <a:ext cx="826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Repeated expressions</a:t>
            </a:r>
            <a:br>
              <a:rPr lang="en"/>
            </a:br>
            <a:r>
              <a:rPr lang="en" sz="3500"/>
              <a:t>{+ {+ 5 5} {+ 5 5}}</a:t>
            </a:r>
            <a:endParaRPr baseline="30000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aseline="30000" lang="en" sz="3200"/>
            </a:br>
            <a:br>
              <a:rPr baseline="30000" lang="en" sz="3200"/>
            </a:br>
            <a:endParaRPr baseline="30000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aseline="30000" lang="en" sz="3200"/>
            </a:br>
            <a:endParaRPr baseline="30000" sz="3200"/>
          </a:p>
        </p:txBody>
      </p:sp>
      <p:sp>
        <p:nvSpPr>
          <p:cNvPr id="237" name="Google Shape;237;p3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490250" y="686509"/>
            <a:ext cx="826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Repeated expressions</a:t>
            </a:r>
            <a:br>
              <a:rPr lang="en"/>
            </a:br>
            <a:r>
              <a:rPr lang="en" sz="3500"/>
              <a:t>{+ {+ {+ 5 5} {+ 5 5}} {+ {+ 5 5} {+ 5 5}}}</a:t>
            </a:r>
            <a:br>
              <a:rPr lang="en" sz="3500"/>
            </a:br>
            <a:br>
              <a:rPr lang="en" sz="3500"/>
            </a:b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243" name="Google Shape;243;p3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490250" y="686509"/>
            <a:ext cx="826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Repeated expressions</a:t>
            </a:r>
            <a:br>
              <a:rPr lang="en"/>
            </a:br>
            <a:r>
              <a:rPr lang="en" sz="3500"/>
              <a:t>{+ {+ {+ 5 5} {+ 5 5}} {+ {+ 5 5} {+ 5 5}}}</a:t>
            </a:r>
            <a:br>
              <a:rPr lang="en" sz="3500"/>
            </a:br>
            <a:br>
              <a:rPr lang="en" sz="3500"/>
            </a:br>
            <a:br>
              <a:rPr lang="en" sz="3500"/>
            </a:br>
            <a:r>
              <a:rPr lang="en" sz="2500"/>
              <a:t>When we have any repeated expressions, we might make </a:t>
            </a:r>
            <a:r>
              <a:rPr lang="en" sz="2500">
                <a:solidFill>
                  <a:srgbClr val="FFFF00"/>
                </a:solidFill>
              </a:rPr>
              <a:t>a mistake</a:t>
            </a:r>
            <a:r>
              <a:rPr lang="en" sz="2500"/>
              <a:t> and evaluating them </a:t>
            </a:r>
            <a:r>
              <a:rPr lang="en" sz="2500">
                <a:solidFill>
                  <a:srgbClr val="FFFF00"/>
                </a:solidFill>
              </a:rPr>
              <a:t>wastes computational cycles</a:t>
            </a:r>
            <a:r>
              <a:rPr lang="en" sz="2500"/>
              <a:t>.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49" name="Google Shape;249;p36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See some example in your favorite language</a:t>
            </a:r>
            <a:endParaRPr sz="3100"/>
          </a:p>
        </p:txBody>
      </p:sp>
      <p:sp>
        <p:nvSpPr>
          <p:cNvPr id="255" name="Google Shape;255;p3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// sum from 1 to 10 and repeat it three times to get total sum</a:t>
            </a:r>
            <a:br>
              <a:rPr lang="en" sz="2400"/>
            </a:br>
            <a:r>
              <a:rPr lang="en" sz="2400"/>
              <a:t>int totalSum = (1 + 2 + 3 + 4 + 5 + 6 + 7 + 8 + 9 + 10) + (1 + 2 + 3 + 4 + 5 + 6 + 7 + 8 + 9 + 10) + (1 + 2 + 3 + 4 + 5 + 6 + 7 + 8 + 9 + 10);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See some example in your favorite language</a:t>
            </a:r>
            <a:endParaRPr sz="3100"/>
          </a:p>
        </p:txBody>
      </p:sp>
      <p:sp>
        <p:nvSpPr>
          <p:cNvPr id="262" name="Google Shape;262;p3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// sum from 1 to 10 and repeat it three times to get total sum</a:t>
            </a:r>
            <a:br>
              <a:rPr lang="en" sz="2400"/>
            </a:br>
            <a:r>
              <a:rPr lang="en" sz="2400"/>
              <a:t>int partialSum = 1 + 2 + 3+ 4 + 5 + 6 + 7 + 8 + 9 + 10;</a:t>
            </a:r>
            <a:br>
              <a:rPr lang="en" sz="2400"/>
            </a:br>
            <a:r>
              <a:rPr lang="en" sz="2400"/>
              <a:t>int totalSum = partialSum + partialSum + partialSum;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See some example in your favorite language</a:t>
            </a:r>
            <a:endParaRPr sz="3100"/>
          </a:p>
        </p:txBody>
      </p:sp>
      <p:sp>
        <p:nvSpPr>
          <p:cNvPr id="269" name="Google Shape;269;p3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// sum from 1 to 10 and repeat it three times to get total sum</a:t>
            </a:r>
            <a:br>
              <a:rPr lang="en" sz="2400"/>
            </a:br>
            <a:r>
              <a:rPr lang="en" sz="2400"/>
              <a:t>int partialSum = 1 + 2 + 3 + 4 + 5 + 6 + 7 + 8 + 9 + 10;</a:t>
            </a:r>
            <a:br>
              <a:rPr lang="en" sz="2400"/>
            </a:br>
            <a:r>
              <a:rPr lang="en" sz="2400"/>
              <a:t>int totalSum = partialSum + partialSum + partialSum;</a:t>
            </a:r>
            <a:endParaRPr sz="2400"/>
          </a:p>
        </p:txBody>
      </p:sp>
      <p:sp>
        <p:nvSpPr>
          <p:cNvPr id="271" name="Google Shape;271;p39"/>
          <p:cNvSpPr txBox="1"/>
          <p:nvPr/>
        </p:nvSpPr>
        <p:spPr>
          <a:xfrm>
            <a:off x="943725" y="3512225"/>
            <a:ext cx="62802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b="1" lang="en" sz="1900">
                <a:solidFill>
                  <a:schemeClr val="dk1"/>
                </a:solidFill>
              </a:rPr>
              <a:t>Computational benefit</a:t>
            </a:r>
            <a:r>
              <a:rPr lang="en" sz="1900">
                <a:solidFill>
                  <a:schemeClr val="dk1"/>
                </a:solidFill>
              </a:rPr>
              <a:t>: </a:t>
            </a:r>
            <a:r>
              <a:rPr i="1" lang="en" sz="1900">
                <a:solidFill>
                  <a:schemeClr val="dk1"/>
                </a:solidFill>
              </a:rPr>
              <a:t>partialSum </a:t>
            </a:r>
            <a:r>
              <a:rPr lang="en" sz="1900">
                <a:solidFill>
                  <a:schemeClr val="dk1"/>
                </a:solidFill>
              </a:rPr>
              <a:t>is calculated once.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We call </a:t>
            </a:r>
            <a:r>
              <a:rPr i="1" lang="en" sz="1900">
                <a:solidFill>
                  <a:schemeClr val="dk1"/>
                </a:solidFill>
              </a:rPr>
              <a:t>partialSum </a:t>
            </a:r>
            <a:r>
              <a:rPr lang="en" sz="1900">
                <a:solidFill>
                  <a:schemeClr val="dk1"/>
                </a:solidFill>
              </a:rPr>
              <a:t>an </a:t>
            </a:r>
            <a:r>
              <a:rPr b="1" lang="en" sz="1900">
                <a:solidFill>
                  <a:schemeClr val="dk1"/>
                </a:solidFill>
              </a:rPr>
              <a:t>identifier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b="1" lang="en" sz="1900">
                <a:solidFill>
                  <a:schemeClr val="dk1"/>
                </a:solidFill>
              </a:rPr>
              <a:t>Substitution</a:t>
            </a:r>
            <a:r>
              <a:rPr lang="en" sz="1900">
                <a:solidFill>
                  <a:schemeClr val="dk1"/>
                </a:solidFill>
              </a:rPr>
              <a:t>: To get the result of totalSum, </a:t>
            </a:r>
            <a:r>
              <a:rPr i="1" lang="en" sz="1900">
                <a:solidFill>
                  <a:schemeClr val="dk1"/>
                </a:solidFill>
              </a:rPr>
              <a:t>partialSum </a:t>
            </a:r>
            <a:r>
              <a:rPr lang="en" sz="1900">
                <a:solidFill>
                  <a:schemeClr val="dk1"/>
                </a:solidFill>
              </a:rPr>
              <a:t>needs to be </a:t>
            </a:r>
            <a:r>
              <a:rPr lang="en" sz="1900" u="sng">
                <a:solidFill>
                  <a:schemeClr val="dk1"/>
                </a:solidFill>
              </a:rPr>
              <a:t>replaced</a:t>
            </a:r>
            <a:r>
              <a:rPr lang="en" sz="1900">
                <a:solidFill>
                  <a:schemeClr val="dk1"/>
                </a:solidFill>
              </a:rPr>
              <a:t> with 55 while computing the total sum.</a:t>
            </a:r>
            <a:br>
              <a:rPr lang="en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490250" y="701800"/>
            <a:ext cx="826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to avoid </a:t>
            </a:r>
            <a:r>
              <a:rPr lang="en" sz="3500"/>
              <a:t>this </a:t>
            </a:r>
            <a:r>
              <a:rPr lang="en" sz="3500"/>
              <a:t>redundan</a:t>
            </a:r>
            <a:r>
              <a:rPr lang="en" sz="3500"/>
              <a:t>cy</a:t>
            </a:r>
            <a:endParaRPr sz="3500"/>
          </a:p>
        </p:txBody>
      </p:sp>
      <p:sp>
        <p:nvSpPr>
          <p:cNvPr id="277" name="Google Shape;277;p4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Identifiers</a:t>
            </a:r>
            <a:endParaRPr/>
          </a:p>
        </p:txBody>
      </p:sp>
      <p:sp>
        <p:nvSpPr>
          <p:cNvPr id="283" name="Google Shape;283;p4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41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Name/identify the value of an expression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Reuse its name in place of the larger computation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Similar to variables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But variables imply the value of the identifier can change.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Note that in </a:t>
            </a:r>
            <a:r>
              <a:rPr b="1" i="1" lang="en">
                <a:solidFill>
                  <a:schemeClr val="dk1"/>
                </a:solidFill>
              </a:rPr>
              <a:t>our current language,</a:t>
            </a:r>
            <a:r>
              <a:rPr lang="en"/>
              <a:t> we do not initially offer any way of changing the associated value with the </a:t>
            </a:r>
            <a:r>
              <a:rPr lang="en"/>
              <a:t>identifier</a:t>
            </a:r>
            <a:r>
              <a:rPr lang="en"/>
              <a:t>.</a:t>
            </a:r>
            <a:br>
              <a:rPr lang="en"/>
            </a:br>
            <a:r>
              <a:rPr lang="en"/>
              <a:t>⇒ Identifier </a:t>
            </a:r>
            <a:r>
              <a:rPr lang="en" sz="2400"/>
              <a:t>(works like a </a:t>
            </a:r>
            <a:r>
              <a:rPr b="1" lang="en" sz="2400">
                <a:solidFill>
                  <a:schemeClr val="dk1"/>
                </a:solidFill>
              </a:rPr>
              <a:t>constant</a:t>
            </a:r>
            <a:r>
              <a:rPr lang="en" sz="2400"/>
              <a:t> in our current language)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we cover and schedule </a:t>
            </a:r>
            <a:r>
              <a:rPr lang="en" sz="3000"/>
              <a:t>(tentative)</a:t>
            </a:r>
            <a:endParaRPr sz="3000"/>
          </a:p>
        </p:txBody>
      </p:sp>
      <p:sp>
        <p:nvSpPr>
          <p:cNvPr id="290" name="Google Shape;290;p4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4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Racket tutorials </a:t>
            </a:r>
            <a:r>
              <a:rPr lang="en" sz="2000"/>
              <a:t>(L2,3)</a:t>
            </a:r>
            <a:endParaRPr sz="20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Modeling languages </a:t>
            </a:r>
            <a:r>
              <a:rPr lang="en" sz="2000"/>
              <a:t>(L4)</a:t>
            </a:r>
            <a:endParaRPr sz="20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Interpreting arithmetic </a:t>
            </a:r>
            <a:r>
              <a:rPr lang="en" sz="2000"/>
              <a:t>(L5)</a:t>
            </a:r>
            <a:endParaRPr sz="20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Language principles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>
                <a:highlight>
                  <a:srgbClr val="FFFF00"/>
                </a:highlight>
              </a:rPr>
              <a:t>Substitution </a:t>
            </a:r>
            <a:r>
              <a:rPr lang="en" sz="2000"/>
              <a:t>(L6,7)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Function </a:t>
            </a:r>
            <a:r>
              <a:rPr lang="en" sz="2000"/>
              <a:t>(L8)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Deferring Substitution </a:t>
            </a:r>
            <a:r>
              <a:rPr lang="en" sz="2000"/>
              <a:t>(L9)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First-class Functions </a:t>
            </a:r>
            <a:r>
              <a:rPr lang="en" sz="2000"/>
              <a:t>(L10)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Laziness </a:t>
            </a:r>
            <a:r>
              <a:rPr lang="en" sz="2000"/>
              <a:t>(L11,12)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Recursion </a:t>
            </a:r>
            <a:r>
              <a:rPr lang="en" sz="2000"/>
              <a:t>(L13</a:t>
            </a:r>
            <a:r>
              <a:rPr lang="en" sz="2000"/>
              <a:t>,14)</a:t>
            </a:r>
            <a:endParaRPr sz="2000"/>
          </a:p>
        </p:txBody>
      </p:sp>
      <p:sp>
        <p:nvSpPr>
          <p:cNvPr id="292" name="Google Shape;292;p42"/>
          <p:cNvSpPr txBox="1"/>
          <p:nvPr>
            <p:ph idx="1" type="body"/>
          </p:nvPr>
        </p:nvSpPr>
        <p:spPr>
          <a:xfrm>
            <a:off x="4655100" y="1106425"/>
            <a:ext cx="4488900" cy="467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Representation choices </a:t>
            </a:r>
            <a:r>
              <a:rPr lang="en" sz="2000"/>
              <a:t>(L15)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Mutable data structures </a:t>
            </a:r>
            <a:r>
              <a:rPr lang="en" sz="2000"/>
              <a:t>(L16)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u="sng">
                <a:highlight>
                  <a:srgbClr val="FFF2CC"/>
                </a:highlight>
              </a:rPr>
              <a:t>Variables</a:t>
            </a:r>
            <a:r>
              <a:rPr lang="en"/>
              <a:t> </a:t>
            </a:r>
            <a:r>
              <a:rPr lang="en" sz="2000"/>
              <a:t>(L17)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Continuations </a:t>
            </a:r>
            <a:r>
              <a:rPr lang="en" sz="2000"/>
              <a:t>(L18,19,20</a:t>
            </a:r>
            <a:r>
              <a:rPr lang="en" sz="2000"/>
              <a:t>,21</a:t>
            </a:r>
            <a:r>
              <a:rPr lang="en" sz="2000"/>
              <a:t>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Garbage collection </a:t>
            </a:r>
            <a:r>
              <a:rPr lang="en" sz="2000"/>
              <a:t>(L22)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Semantics </a:t>
            </a:r>
            <a:r>
              <a:rPr lang="en" sz="2000"/>
              <a:t>(L23,24)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Type </a:t>
            </a:r>
            <a:r>
              <a:rPr lang="en" sz="2000"/>
              <a:t>(L25,26,27)</a:t>
            </a:r>
            <a:endParaRPr sz="20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Guest Video Lecture </a:t>
            </a:r>
            <a:r>
              <a:rPr lang="en" sz="2000"/>
              <a:t>(L28)</a:t>
            </a:r>
            <a:endParaRPr sz="2000"/>
          </a:p>
        </p:txBody>
      </p:sp>
      <p:sp>
        <p:nvSpPr>
          <p:cNvPr id="293" name="Google Shape;293;p42"/>
          <p:cNvSpPr txBox="1"/>
          <p:nvPr/>
        </p:nvSpPr>
        <p:spPr>
          <a:xfrm>
            <a:off x="116900" y="5779950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</a:rPr>
              <a:t>No Class: September 25 (Tue, Chuseok) and October 9 (Tue, Hangul day)</a:t>
            </a:r>
            <a:endParaRPr sz="15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program that uses </a:t>
            </a:r>
            <a:r>
              <a:rPr lang="en"/>
              <a:t>identifiers</a:t>
            </a:r>
            <a:endParaRPr/>
          </a:p>
        </p:txBody>
      </p:sp>
      <p:sp>
        <p:nvSpPr>
          <p:cNvPr id="299" name="Google Shape;299;p43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{+ {+ 5 5} {+ 5 5}}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How do you want to deal with this expression with an identifier </a:t>
            </a:r>
            <a:r>
              <a:rPr b="1" i="1" lang="en" u="sng"/>
              <a:t>in our new language</a:t>
            </a:r>
            <a:r>
              <a:rPr b="1" lang="en"/>
              <a:t>??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* </a:t>
            </a:r>
            <a:r>
              <a:rPr lang="en" sz="2200"/>
              <a:t>Remember</a:t>
            </a:r>
            <a:r>
              <a:rPr lang="en" sz="2200"/>
              <a:t> that we use an uniform syntax: parenthesized {} prefix in this class</a:t>
            </a:r>
            <a:r>
              <a:rPr lang="en" sz="2200"/>
              <a:t>.</a:t>
            </a:r>
            <a:endParaRPr sz="2200"/>
          </a:p>
        </p:txBody>
      </p:sp>
      <p:sp>
        <p:nvSpPr>
          <p:cNvPr id="300" name="Google Shape;300;p4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 and comments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106425"/>
            <a:ext cx="8832300" cy="5115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HW hints are always in lecture slides.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When you clearly understand them, your HW will be easy and you can save your precious time!!!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So, please </a:t>
            </a:r>
            <a:r>
              <a:rPr b="1" lang="en">
                <a:solidFill>
                  <a:srgbClr val="0000FF"/>
                </a:solidFill>
              </a:rPr>
              <a:t>STUDY and understand lecture slides first </a:t>
            </a:r>
            <a:r>
              <a:rPr lang="en"/>
              <a:t>and then ask about HW if you get any troubles!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Do not focus on solving only HW problems without studying. Otherwise, you will waste your time.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HW2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If you can </a:t>
            </a:r>
            <a:r>
              <a:rPr lang="en"/>
              <a:t>understand</a:t>
            </a:r>
            <a:r>
              <a:rPr lang="en"/>
              <a:t> and read BNF for match in Racket doc, HW2 can be solved in an hour. (Some students took just 40 mins)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You should learn how to study but not just doing your HW!!</a:t>
            </a:r>
            <a:endParaRPr/>
          </a:p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program that uses identifiers</a:t>
            </a:r>
            <a:endParaRPr/>
          </a:p>
        </p:txBody>
      </p:sp>
      <p:sp>
        <p:nvSpPr>
          <p:cNvPr id="306" name="Google Shape;306;p44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{+ {+ 5 5} {+ 5 5}}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;; use an identifier for the repeated expressions, {+ 5 5}</a:t>
            </a:r>
            <a:br>
              <a:rPr lang="en"/>
            </a:br>
            <a:r>
              <a:rPr lang="en"/>
              <a:t>;; We would like to use '</a:t>
            </a:r>
            <a:r>
              <a:rPr b="1" lang="en"/>
              <a:t>with</a:t>
            </a:r>
            <a:r>
              <a:rPr lang="en"/>
              <a:t>' keyword to define </a:t>
            </a:r>
            <a:r>
              <a:rPr b="1" lang="en"/>
              <a:t>an identifier</a:t>
            </a:r>
            <a:r>
              <a:rPr lang="en"/>
              <a:t> for </a:t>
            </a:r>
            <a:r>
              <a:rPr b="1" lang="en"/>
              <a:t>an arithmetic expression</a:t>
            </a:r>
            <a:r>
              <a:rPr lang="en"/>
              <a:t> and use the identifier </a:t>
            </a:r>
            <a:r>
              <a:rPr b="1" lang="en"/>
              <a:t>for another arithmetic expression</a:t>
            </a:r>
            <a:r>
              <a:rPr lang="en"/>
              <a:t>.</a:t>
            </a:r>
            <a:br>
              <a:rPr lang="en"/>
            </a:br>
            <a:r>
              <a:rPr lang="en"/>
              <a:t>{with {x {+ 5 5}} {+ x x}}</a:t>
            </a:r>
            <a:endParaRPr/>
          </a:p>
        </p:txBody>
      </p:sp>
      <p:sp>
        <p:nvSpPr>
          <p:cNvPr id="307" name="Google Shape;307;p4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elaborate example</a:t>
            </a:r>
            <a:endParaRPr/>
          </a:p>
        </p:txBody>
      </p:sp>
      <p:sp>
        <p:nvSpPr>
          <p:cNvPr id="313" name="Google Shape;313;p4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45"/>
          <p:cNvSpPr txBox="1"/>
          <p:nvPr/>
        </p:nvSpPr>
        <p:spPr>
          <a:xfrm>
            <a:off x="350000" y="6178050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* descend: move to the inner expression to continue calculating.</a:t>
            </a:r>
            <a:endParaRPr sz="1500"/>
          </a:p>
        </p:txBody>
      </p:sp>
      <p:sp>
        <p:nvSpPr>
          <p:cNvPr id="315" name="Google Shape;315;p45"/>
          <p:cNvSpPr txBox="1"/>
          <p:nvPr/>
        </p:nvSpPr>
        <p:spPr>
          <a:xfrm>
            <a:off x="316100" y="933525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</a:rPr>
              <a:t>{+ {- {+ 5 5} 3} {- {+ 5 5} 3}}</a:t>
            </a:r>
            <a:br>
              <a:rPr lang="en" sz="2800">
                <a:solidFill>
                  <a:schemeClr val="accent3"/>
                </a:solidFill>
              </a:rPr>
            </a:br>
            <a:br>
              <a:rPr lang="en" sz="2800">
                <a:solidFill>
                  <a:schemeClr val="accent3"/>
                </a:solidFill>
              </a:rPr>
            </a:br>
            <a:r>
              <a:rPr lang="en" sz="2800">
                <a:solidFill>
                  <a:schemeClr val="accent3"/>
                </a:solidFill>
              </a:rPr>
              <a:t>⇒ Write this expression with 'with'.</a:t>
            </a:r>
            <a:endParaRPr sz="2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elaborate example</a:t>
            </a:r>
            <a:endParaRPr/>
          </a:p>
        </p:txBody>
      </p:sp>
      <p:sp>
        <p:nvSpPr>
          <p:cNvPr id="321" name="Google Shape;321;p46"/>
          <p:cNvSpPr txBox="1"/>
          <p:nvPr>
            <p:ph idx="1" type="body"/>
          </p:nvPr>
        </p:nvSpPr>
        <p:spPr>
          <a:xfrm>
            <a:off x="311700" y="1561125"/>
            <a:ext cx="8832300" cy="48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{with {x {+ 5 5 }}</a:t>
            </a:r>
            <a:br>
              <a:rPr lang="en"/>
            </a:br>
            <a:r>
              <a:rPr lang="en"/>
              <a:t>	{with {y {- x 3}}</a:t>
            </a:r>
            <a:br>
              <a:rPr lang="en"/>
            </a:br>
            <a:r>
              <a:rPr lang="en"/>
              <a:t>		{+ y y}}}</a:t>
            </a:r>
            <a:br>
              <a:rPr lang="en"/>
            </a:br>
            <a:r>
              <a:rPr lang="en"/>
              <a:t>= {with {x 10} </a:t>
            </a:r>
            <a:r>
              <a:rPr lang="en"/>
              <a:t>{with {y {- x 3}} {+ y y}}}</a:t>
            </a:r>
            <a:br>
              <a:rPr lang="en"/>
            </a:br>
            <a:r>
              <a:rPr lang="en"/>
              <a:t>= {with {x 10} {with {y {- 10 3}} {+ y y}}}</a:t>
            </a:r>
            <a:br>
              <a:rPr lang="en"/>
            </a:br>
            <a:r>
              <a:rPr lang="en"/>
              <a:t>= {with {y {- 10 3}} {+ y y}}}</a:t>
            </a:r>
            <a:br>
              <a:rPr lang="en"/>
            </a:br>
            <a:r>
              <a:rPr lang="en"/>
              <a:t>= {with {y 7} {+ y y}}</a:t>
            </a:r>
            <a:br>
              <a:rPr lang="en"/>
            </a:br>
            <a:r>
              <a:rPr lang="en"/>
              <a:t>= {with {y 7} {+ 7 7}}</a:t>
            </a:r>
            <a:br>
              <a:rPr lang="en"/>
            </a:br>
            <a:r>
              <a:rPr lang="en"/>
              <a:t>={+ 7 7}</a:t>
            </a:r>
            <a:br>
              <a:rPr lang="en"/>
            </a:br>
            <a:r>
              <a:rPr lang="en"/>
              <a:t>= 14</a:t>
            </a:r>
            <a:endParaRPr/>
          </a:p>
        </p:txBody>
      </p:sp>
      <p:sp>
        <p:nvSpPr>
          <p:cNvPr id="322" name="Google Shape;322;p4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46"/>
          <p:cNvSpPr txBox="1"/>
          <p:nvPr>
            <p:ph idx="1" type="body"/>
          </p:nvPr>
        </p:nvSpPr>
        <p:spPr>
          <a:xfrm>
            <a:off x="6185525" y="1487425"/>
            <a:ext cx="32634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br>
              <a:rPr lang="en"/>
            </a:br>
            <a:r>
              <a:rPr lang="en">
                <a:solidFill>
                  <a:srgbClr val="0000FF"/>
                </a:solidFill>
              </a:rPr>
              <a:t>[+ operator]</a:t>
            </a:r>
            <a:br>
              <a:rPr lang="en"/>
            </a:br>
            <a:r>
              <a:rPr lang="en"/>
              <a:t>[substitution]</a:t>
            </a:r>
            <a:br>
              <a:rPr lang="en"/>
            </a:br>
            <a:r>
              <a:rPr lang="en"/>
              <a:t>[descend</a:t>
            </a:r>
            <a:r>
              <a:rPr baseline="30000" lang="en"/>
              <a:t>*</a:t>
            </a:r>
            <a:r>
              <a:rPr lang="en"/>
              <a:t>]</a:t>
            </a:r>
            <a:br>
              <a:rPr lang="en"/>
            </a:br>
            <a:r>
              <a:rPr lang="en">
                <a:solidFill>
                  <a:srgbClr val="0000FF"/>
                </a:solidFill>
              </a:rPr>
              <a:t>[- operator]</a:t>
            </a:r>
            <a:br>
              <a:rPr lang="en"/>
            </a:br>
            <a:r>
              <a:rPr lang="en"/>
              <a:t>[substitution]</a:t>
            </a:r>
            <a:br>
              <a:rPr lang="en"/>
            </a:br>
            <a:r>
              <a:rPr lang="en"/>
              <a:t>[descend]</a:t>
            </a:r>
            <a:br>
              <a:rPr lang="en"/>
            </a:br>
            <a:r>
              <a:rPr lang="en">
                <a:solidFill>
                  <a:srgbClr val="0000FF"/>
                </a:solidFill>
              </a:rPr>
              <a:t>[+ operator]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24" name="Google Shape;324;p46"/>
          <p:cNvSpPr txBox="1"/>
          <p:nvPr/>
        </p:nvSpPr>
        <p:spPr>
          <a:xfrm>
            <a:off x="350000" y="6178050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* descend: move to the inner expression to continue calculating.</a:t>
            </a:r>
            <a:endParaRPr sz="1500"/>
          </a:p>
        </p:txBody>
      </p:sp>
      <p:sp>
        <p:nvSpPr>
          <p:cNvPr id="325" name="Google Shape;325;p46"/>
          <p:cNvSpPr txBox="1"/>
          <p:nvPr/>
        </p:nvSpPr>
        <p:spPr>
          <a:xfrm>
            <a:off x="316100" y="933525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</a:rPr>
              <a:t>{+ {- {+ 5 5} 3} {- {+ 5 5} 3}}</a:t>
            </a:r>
            <a:endParaRPr sz="2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improve AE to support identifiers!</a:t>
            </a:r>
            <a:endParaRPr/>
          </a:p>
        </p:txBody>
      </p:sp>
      <p:sp>
        <p:nvSpPr>
          <p:cNvPr id="331" name="Google Shape;331;p47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'with' with arithmetic expressions ⇒ WAE in BNF</a:t>
            </a:r>
            <a:br>
              <a:rPr lang="en"/>
            </a:br>
            <a:r>
              <a:rPr lang="en" sz="2400">
                <a:solidFill>
                  <a:srgbClr val="0000FF"/>
                </a:solidFill>
              </a:rPr>
              <a:t>&lt;WAE&gt; ::= &lt;num&gt;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{+ &lt;WAE&gt; &lt;WAE&gt;}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{- &lt;WAE&gt; &lt;WAE&gt;}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</a:t>
            </a:r>
            <a:r>
              <a:rPr lang="en" sz="2400">
                <a:solidFill>
                  <a:srgbClr val="B7B7B7"/>
                </a:solidFill>
              </a:rPr>
              <a:t>| ...</a:t>
            </a:r>
            <a:br>
              <a:rPr lang="en" sz="2400">
                <a:solidFill>
                  <a:srgbClr val="B7B7B7"/>
                </a:solidFill>
              </a:rPr>
            </a:br>
            <a:r>
              <a:rPr lang="en" sz="2400">
                <a:solidFill>
                  <a:srgbClr val="B7B7B7"/>
                </a:solidFill>
              </a:rPr>
              <a:t>			| ...</a:t>
            </a:r>
            <a:endParaRPr sz="2400">
              <a:solidFill>
                <a:srgbClr val="B7B7B7"/>
              </a:solidFill>
            </a:endParaRPr>
          </a:p>
        </p:txBody>
      </p:sp>
      <p:sp>
        <p:nvSpPr>
          <p:cNvPr id="332" name="Google Shape;332;p4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improve AE to support identifiers!</a:t>
            </a:r>
            <a:endParaRPr/>
          </a:p>
        </p:txBody>
      </p:sp>
      <p:sp>
        <p:nvSpPr>
          <p:cNvPr id="338" name="Google Shape;338;p48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'with' with </a:t>
            </a:r>
            <a:r>
              <a:rPr lang="en"/>
              <a:t>arithmetic</a:t>
            </a:r>
            <a:r>
              <a:rPr lang="en"/>
              <a:t> expressions ⇒ WAE in BNF</a:t>
            </a:r>
            <a:br>
              <a:rPr lang="en"/>
            </a:br>
            <a:r>
              <a:rPr lang="en" sz="2400">
                <a:solidFill>
                  <a:srgbClr val="0000FF"/>
                </a:solidFill>
              </a:rPr>
              <a:t>&lt;WAE&gt; ::= &lt;num&gt;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{+ &lt;WAE&gt; &lt;WAE&gt;}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{- &lt;WAE&gt; &lt;WAE&gt;}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{with {&lt;id&gt; &lt;WAE&gt;} &lt;WAE&gt;}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&lt;id&gt;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339" name="Google Shape;339;p4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48"/>
          <p:cNvSpPr txBox="1"/>
          <p:nvPr/>
        </p:nvSpPr>
        <p:spPr>
          <a:xfrm>
            <a:off x="498575" y="5382425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* We have now two additional rules to AE in BNF:</a:t>
            </a:r>
            <a:br>
              <a:rPr lang="en" sz="1900"/>
            </a:br>
            <a:r>
              <a:rPr lang="en" sz="1900"/>
              <a:t>                    (1) for associating values with an identifier</a:t>
            </a:r>
            <a:br>
              <a:rPr lang="en" sz="1900"/>
            </a:br>
            <a:r>
              <a:rPr lang="en" sz="1900"/>
              <a:t>                    (2) for using the identifier </a:t>
            </a:r>
            <a:endParaRPr sz="1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improve AE to support identifiers!</a:t>
            </a:r>
            <a:endParaRPr/>
          </a:p>
        </p:txBody>
      </p:sp>
      <p:sp>
        <p:nvSpPr>
          <p:cNvPr id="346" name="Google Shape;346;p49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Identifiers</a:t>
            </a:r>
            <a:br>
              <a:rPr lang="en"/>
            </a:br>
            <a:r>
              <a:rPr lang="en" sz="2200"/>
              <a:t>&lt;id&gt; ::= x, y, plus, factorial, swap, interp,...</a:t>
            </a:r>
            <a:br>
              <a:rPr lang="en" sz="2200"/>
            </a:br>
            <a:endParaRPr sz="2200"/>
          </a:p>
        </p:txBody>
      </p:sp>
      <p:sp>
        <p:nvSpPr>
          <p:cNvPr id="347" name="Google Shape;347;p4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improve AE to support identifiers!</a:t>
            </a:r>
            <a:endParaRPr/>
          </a:p>
        </p:txBody>
      </p:sp>
      <p:sp>
        <p:nvSpPr>
          <p:cNvPr id="353" name="Google Shape;353;p50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Identifiers</a:t>
            </a:r>
            <a:br>
              <a:rPr lang="en"/>
            </a:br>
            <a:r>
              <a:rPr lang="en" sz="2200"/>
              <a:t>&lt;id&gt; ::= x, y, plus, factorial, swap, interp,...</a:t>
            </a:r>
            <a:br>
              <a:rPr lang="en" sz="2200"/>
            </a:br>
            <a:r>
              <a:rPr lang="en" sz="2200"/>
              <a:t>or </a:t>
            </a:r>
            <a:r>
              <a:rPr lang="en" sz="1400">
                <a:solidFill>
                  <a:srgbClr val="999999"/>
                </a:solidFill>
              </a:rPr>
              <a:t>(in scheme: a bit different from Racket)</a:t>
            </a:r>
            <a:br>
              <a:rPr lang="en" sz="2200"/>
            </a:br>
            <a:r>
              <a:rPr lang="en" sz="2200"/>
              <a:t>&lt;id&gt;				::= &lt;initial&gt; &lt;subsequent&gt;* | + | - | ...</a:t>
            </a:r>
            <a:br>
              <a:rPr lang="en" sz="2200"/>
            </a:br>
            <a:r>
              <a:rPr lang="en" sz="2200"/>
              <a:t>&lt;initial&gt;			::= &lt;letter&gt; | ! | $ | % | &amp; | * | : | &lt; | = | &gt; | ? | ~ | _ | ^</a:t>
            </a:r>
            <a:br>
              <a:rPr lang="en" sz="2200"/>
            </a:br>
            <a:r>
              <a:rPr lang="en" sz="2200"/>
              <a:t>&lt;subsequent&gt;		::= &lt;initial&gt; | &lt;digit&gt; | . | + | -</a:t>
            </a:r>
            <a:br>
              <a:rPr lang="en" sz="2200"/>
            </a:br>
            <a:r>
              <a:rPr lang="en" sz="2200"/>
              <a:t>&lt;letter&gt;			::= a | b | … | z</a:t>
            </a:r>
            <a:br>
              <a:rPr lang="en" sz="2200"/>
            </a:br>
            <a:r>
              <a:rPr lang="en" sz="2200"/>
              <a:t>&lt;digit&gt;				::= 0 | 1 | 2 | 3 | 4 | 5 | 6 | 7 | 8 | 9 </a:t>
            </a:r>
            <a:br>
              <a:rPr lang="en" sz="2200"/>
            </a:b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900"/>
            </a:br>
            <a:br>
              <a:rPr lang="en" sz="1900"/>
            </a:br>
            <a:br>
              <a:rPr lang="en" sz="1900"/>
            </a:br>
            <a:br>
              <a:rPr lang="en" sz="1900"/>
            </a:b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https://www.scheme.com/tspl2d/grammar.html</a:t>
            </a:r>
            <a:r>
              <a:rPr lang="en" sz="2400"/>
              <a:t>			</a:t>
            </a:r>
            <a:endParaRPr sz="2400"/>
          </a:p>
        </p:txBody>
      </p:sp>
      <p:sp>
        <p:nvSpPr>
          <p:cNvPr id="354" name="Google Shape;354;p5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50"/>
          <p:cNvSpPr txBox="1"/>
          <p:nvPr/>
        </p:nvSpPr>
        <p:spPr>
          <a:xfrm>
            <a:off x="498575" y="5153825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* zero or more occurrences</a:t>
            </a:r>
            <a:endParaRPr sz="1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improve AE to support identifiers!</a:t>
            </a:r>
            <a:endParaRPr/>
          </a:p>
        </p:txBody>
      </p:sp>
      <p:sp>
        <p:nvSpPr>
          <p:cNvPr id="361" name="Google Shape;361;p51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'with' with arithmetic expression</a:t>
            </a:r>
            <a:r>
              <a:rPr lang="en"/>
              <a:t>s</a:t>
            </a:r>
            <a:br>
              <a:rPr lang="en"/>
            </a:br>
            <a:r>
              <a:rPr lang="en" sz="2400">
                <a:solidFill>
                  <a:srgbClr val="0000FF"/>
                </a:solidFill>
              </a:rPr>
              <a:t>&lt;WAE&gt; ::= &lt;num&gt;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{+ &lt;WAE&gt; &lt;WAE&gt;}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{- &lt;WAE&gt; &lt;WAE&gt;}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{with {&lt;id&gt; &lt;WAE&gt;} &lt;WAE&gt;}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&lt;id&gt;</a:t>
            </a:r>
            <a:br>
              <a:rPr lang="en" sz="2400">
                <a:solidFill>
                  <a:srgbClr val="0000FF"/>
                </a:solidFill>
              </a:rPr>
            </a:b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</a:t>
            </a:r>
            <a:r>
              <a:rPr lang="en" sz="2400">
                <a:solidFill>
                  <a:schemeClr val="accent4"/>
                </a:solidFill>
              </a:rPr>
              <a:t>{with {x {+ 1 2}}</a:t>
            </a:r>
            <a:br>
              <a:rPr lang="en" sz="2400">
                <a:solidFill>
                  <a:schemeClr val="accent4"/>
                </a:solidFill>
              </a:rPr>
            </a:br>
            <a:r>
              <a:rPr lang="en" sz="2400">
                <a:solidFill>
                  <a:schemeClr val="accent4"/>
                </a:solidFill>
              </a:rPr>
              <a:t>		{+ x x}}</a:t>
            </a:r>
            <a:endParaRPr sz="2400">
              <a:solidFill>
                <a:schemeClr val="accent4"/>
              </a:solidFill>
            </a:endParaRPr>
          </a:p>
        </p:txBody>
      </p:sp>
      <p:sp>
        <p:nvSpPr>
          <p:cNvPr id="362" name="Google Shape;362;p5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improve AE to support identifiers!</a:t>
            </a:r>
            <a:endParaRPr/>
          </a:p>
        </p:txBody>
      </p:sp>
      <p:sp>
        <p:nvSpPr>
          <p:cNvPr id="368" name="Google Shape;368;p52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'with' with arithmetic expressions</a:t>
            </a:r>
            <a:br>
              <a:rPr lang="en"/>
            </a:br>
            <a:r>
              <a:rPr lang="en" sz="2400">
                <a:solidFill>
                  <a:srgbClr val="0000FF"/>
                </a:solidFill>
              </a:rPr>
              <a:t>&lt;WAE&gt; ::= &lt;num&gt;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{+ &lt;WAE&gt; &lt;WAE&gt;}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{- &lt;WAE&gt; &lt;WAE&gt;}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{with {&lt;id&gt; &lt;WAE&gt;} &lt;WAE&gt;}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&lt;id&gt;</a:t>
            </a:r>
            <a:br>
              <a:rPr lang="en" sz="2400">
                <a:solidFill>
                  <a:srgbClr val="0000FF"/>
                </a:solidFill>
              </a:rPr>
            </a:b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</a:t>
            </a:r>
            <a:r>
              <a:rPr lang="en" sz="2400">
                <a:solidFill>
                  <a:schemeClr val="accent4"/>
                </a:solidFill>
              </a:rPr>
              <a:t>{with {x {+ 1 2}}</a:t>
            </a:r>
            <a:br>
              <a:rPr lang="en" sz="2400">
                <a:solidFill>
                  <a:schemeClr val="accent4"/>
                </a:solidFill>
              </a:rPr>
            </a:br>
            <a:r>
              <a:rPr lang="en" sz="2400">
                <a:solidFill>
                  <a:schemeClr val="accent4"/>
                </a:solidFill>
              </a:rPr>
              <a:t>		{+ x x}}                                             </a:t>
            </a:r>
            <a:r>
              <a:rPr lang="en" sz="2400"/>
              <a:t>⇒ 6</a:t>
            </a:r>
            <a:endParaRPr sz="2400"/>
          </a:p>
        </p:txBody>
      </p:sp>
      <p:sp>
        <p:nvSpPr>
          <p:cNvPr id="369" name="Google Shape;369;p5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52"/>
          <p:cNvSpPr txBox="1"/>
          <p:nvPr/>
        </p:nvSpPr>
        <p:spPr>
          <a:xfrm>
            <a:off x="2691675" y="3628350"/>
            <a:ext cx="25743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Binding instance (identifier)</a:t>
            </a:r>
            <a:endParaRPr/>
          </a:p>
        </p:txBody>
      </p:sp>
      <p:cxnSp>
        <p:nvCxnSpPr>
          <p:cNvPr id="371" name="Google Shape;371;p52"/>
          <p:cNvCxnSpPr/>
          <p:nvPr/>
        </p:nvCxnSpPr>
        <p:spPr>
          <a:xfrm flipH="1">
            <a:off x="2310375" y="3810300"/>
            <a:ext cx="381300" cy="3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2" name="Google Shape;372;p52"/>
          <p:cNvSpPr txBox="1"/>
          <p:nvPr/>
        </p:nvSpPr>
        <p:spPr>
          <a:xfrm>
            <a:off x="2005875" y="5228550"/>
            <a:ext cx="25743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 </a:t>
            </a:r>
            <a:r>
              <a:rPr lang="en"/>
              <a:t>instance (identifier)</a:t>
            </a:r>
            <a:endParaRPr/>
          </a:p>
        </p:txBody>
      </p:sp>
      <p:cxnSp>
        <p:nvCxnSpPr>
          <p:cNvPr id="373" name="Google Shape;373;p52"/>
          <p:cNvCxnSpPr/>
          <p:nvPr/>
        </p:nvCxnSpPr>
        <p:spPr>
          <a:xfrm rot="10800000">
            <a:off x="2249700" y="4879825"/>
            <a:ext cx="147300" cy="3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52"/>
          <p:cNvCxnSpPr/>
          <p:nvPr/>
        </p:nvCxnSpPr>
        <p:spPr>
          <a:xfrm rot="10800000">
            <a:off x="2440300" y="4879650"/>
            <a:ext cx="86700" cy="3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improve AE to support identifiers!</a:t>
            </a:r>
            <a:endParaRPr/>
          </a:p>
        </p:txBody>
      </p:sp>
      <p:sp>
        <p:nvSpPr>
          <p:cNvPr id="380" name="Google Shape;380;p53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'with' with arithmetic expressions</a:t>
            </a:r>
            <a:br>
              <a:rPr lang="en"/>
            </a:br>
            <a:r>
              <a:rPr lang="en" sz="2400">
                <a:solidFill>
                  <a:srgbClr val="0000FF"/>
                </a:solidFill>
              </a:rPr>
              <a:t>&lt;WAE&gt; ::= &lt;num&gt;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{+ &lt;WAE&gt; &lt;WAE&gt;}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{- &lt;WAE&gt; &lt;WAE&gt;}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{with {&lt;id&gt; &lt;WAE&gt;} &lt;WAE&gt;}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&lt;id&gt;</a:t>
            </a:r>
            <a:br>
              <a:rPr lang="en" sz="2400">
                <a:solidFill>
                  <a:srgbClr val="0000FF"/>
                </a:solidFill>
              </a:rPr>
            </a:b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{with {x {+ 1 2}}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{+ x </a:t>
            </a:r>
            <a:r>
              <a:rPr b="1" lang="en" sz="2400">
                <a:solidFill>
                  <a:schemeClr val="accent4"/>
                </a:solidFill>
              </a:rPr>
              <a:t>y</a:t>
            </a:r>
            <a:r>
              <a:rPr lang="en" sz="2400">
                <a:solidFill>
                  <a:srgbClr val="0000FF"/>
                </a:solidFill>
              </a:rPr>
              <a:t>}} </a:t>
            </a:r>
            <a:r>
              <a:rPr lang="en" sz="2400">
                <a:solidFill>
                  <a:schemeClr val="accent4"/>
                </a:solidFill>
              </a:rPr>
              <a:t>                                            </a:t>
            </a:r>
            <a:r>
              <a:rPr lang="en" sz="2400"/>
              <a:t>⇒ error: free identifier</a:t>
            </a:r>
            <a:endParaRPr sz="2400"/>
          </a:p>
        </p:txBody>
      </p:sp>
      <p:sp>
        <p:nvSpPr>
          <p:cNvPr id="381" name="Google Shape;381;p5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53"/>
          <p:cNvSpPr txBox="1"/>
          <p:nvPr/>
        </p:nvSpPr>
        <p:spPr>
          <a:xfrm>
            <a:off x="1396275" y="5380950"/>
            <a:ext cx="25743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identifier (instance)</a:t>
            </a:r>
            <a:endParaRPr/>
          </a:p>
        </p:txBody>
      </p:sp>
      <p:cxnSp>
        <p:nvCxnSpPr>
          <p:cNvPr id="383" name="Google Shape;383;p53"/>
          <p:cNvCxnSpPr>
            <a:stCxn id="382" idx="0"/>
          </p:cNvCxnSpPr>
          <p:nvPr/>
        </p:nvCxnSpPr>
        <p:spPr>
          <a:xfrm rot="10800000">
            <a:off x="2440125" y="4931550"/>
            <a:ext cx="243300" cy="44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 and comments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106425"/>
            <a:ext cx="8832300" cy="5115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oboto"/>
              <a:buChar char="●"/>
            </a:pPr>
            <a:r>
              <a:rPr lang="en"/>
              <a:t>Statistics for HW2</a:t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79" name="Google Shape;179;p27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{06AD8ACD-7684-4D34-B119-7667A85D670F}</a:tableStyleId>
              </a:tblPr>
              <a:tblGrid>
                <a:gridCol w="1130250"/>
                <a:gridCol w="369575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Section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# students who solved HW2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Average time taken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 / 38 ('17'18: </a:t>
                      </a:r>
                      <a:r>
                        <a:rPr b="1" lang="en"/>
                        <a:t>8</a:t>
                      </a:r>
                      <a:r>
                        <a:rPr lang="en"/>
                        <a:t>, '11~'14: </a:t>
                      </a:r>
                      <a:r>
                        <a:rPr b="1" lang="en"/>
                        <a:t>7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176 mins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 / 52 ('17~'15: </a:t>
                      </a:r>
                      <a:r>
                        <a:rPr b="1" lang="en"/>
                        <a:t>13</a:t>
                      </a:r>
                      <a:r>
                        <a:rPr lang="en"/>
                        <a:t>, '14~'10: </a:t>
                      </a:r>
                      <a:r>
                        <a:rPr b="1" lang="en"/>
                        <a:t>15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108 mins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improve AE to support identifiers!</a:t>
            </a:r>
            <a:endParaRPr/>
          </a:p>
        </p:txBody>
      </p:sp>
      <p:sp>
        <p:nvSpPr>
          <p:cNvPr id="389" name="Google Shape;389;p54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'with' with arithmetic expressions</a:t>
            </a:r>
            <a:br>
              <a:rPr lang="en"/>
            </a:br>
            <a:r>
              <a:rPr lang="en" sz="2400">
                <a:solidFill>
                  <a:srgbClr val="0000FF"/>
                </a:solidFill>
              </a:rPr>
              <a:t>&lt;WAE&gt; ::= &lt;num&gt;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{+ &lt;WAE&gt; &lt;WAE&gt;}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{- &lt;WAE&gt; &lt;WAE&gt;}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{with {&lt;id&gt; &lt;WAE&gt;} &lt;WAE&gt;}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&lt;id&gt;</a:t>
            </a:r>
            <a:br>
              <a:rPr lang="en" sz="2400">
                <a:solidFill>
                  <a:srgbClr val="0000FF"/>
                </a:solidFill>
              </a:rPr>
            </a:b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</a:t>
            </a:r>
            <a:r>
              <a:rPr lang="en" sz="2400">
                <a:solidFill>
                  <a:schemeClr val="accent4"/>
                </a:solidFill>
              </a:rPr>
              <a:t>x   ⇒ error: free identifier</a:t>
            </a:r>
            <a:endParaRPr sz="2400"/>
          </a:p>
        </p:txBody>
      </p:sp>
      <p:sp>
        <p:nvSpPr>
          <p:cNvPr id="390" name="Google Shape;390;p5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improve AE to support identifiers!</a:t>
            </a:r>
            <a:endParaRPr/>
          </a:p>
        </p:txBody>
      </p:sp>
      <p:sp>
        <p:nvSpPr>
          <p:cNvPr id="396" name="Google Shape;396;p55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'with' with arithmetic expressions</a:t>
            </a:r>
            <a:br>
              <a:rPr lang="en"/>
            </a:br>
            <a:r>
              <a:rPr lang="en" sz="2400">
                <a:solidFill>
                  <a:srgbClr val="0000FF"/>
                </a:solidFill>
              </a:rPr>
              <a:t>&lt;WAE&gt; ::= &lt;num&gt;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{+ &lt;WAE&gt; &lt;WAE&gt;}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{- &lt;WAE&gt; &lt;WAE&gt;}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{with {&lt;id&gt; &lt;WAE&gt;} &lt;WAE&gt;}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&lt;id&gt;</a:t>
            </a:r>
            <a:br>
              <a:rPr lang="en" sz="2400">
                <a:solidFill>
                  <a:srgbClr val="0000FF"/>
                </a:solidFill>
              </a:rPr>
            </a:b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</a:t>
            </a:r>
            <a:r>
              <a:rPr lang="en" sz="2400">
                <a:solidFill>
                  <a:schemeClr val="accent4"/>
                </a:solidFill>
              </a:rPr>
              <a:t>{+ {with {x {+ 1 2}}</a:t>
            </a:r>
            <a:br>
              <a:rPr lang="en" sz="2400">
                <a:solidFill>
                  <a:schemeClr val="accent4"/>
                </a:solidFill>
              </a:rPr>
            </a:br>
            <a:r>
              <a:rPr lang="en" sz="2400">
                <a:solidFill>
                  <a:schemeClr val="accent4"/>
                </a:solidFill>
              </a:rPr>
              <a:t>			{+ x x}}</a:t>
            </a:r>
            <a:br>
              <a:rPr lang="en" sz="2400">
                <a:solidFill>
                  <a:schemeClr val="accent4"/>
                </a:solidFill>
              </a:rPr>
            </a:br>
            <a:r>
              <a:rPr lang="en" sz="2400">
                <a:solidFill>
                  <a:schemeClr val="accent4"/>
                </a:solidFill>
              </a:rPr>
              <a:t>	     {with {x {- 4 3}}</a:t>
            </a:r>
            <a:br>
              <a:rPr lang="en" sz="2400">
                <a:solidFill>
                  <a:schemeClr val="accent4"/>
                </a:solidFill>
              </a:rPr>
            </a:br>
            <a:r>
              <a:rPr lang="en" sz="2400">
                <a:solidFill>
                  <a:schemeClr val="accent4"/>
                </a:solidFill>
              </a:rPr>
              <a:t>		 	{+ x x}}}		</a:t>
            </a:r>
            <a:endParaRPr sz="2400"/>
          </a:p>
        </p:txBody>
      </p:sp>
      <p:sp>
        <p:nvSpPr>
          <p:cNvPr id="397" name="Google Shape;397;p5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improve AE to support identifiers!</a:t>
            </a:r>
            <a:endParaRPr/>
          </a:p>
        </p:txBody>
      </p:sp>
      <p:sp>
        <p:nvSpPr>
          <p:cNvPr id="403" name="Google Shape;403;p56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'with' with arithmetic expressions</a:t>
            </a:r>
            <a:br>
              <a:rPr lang="en"/>
            </a:br>
            <a:r>
              <a:rPr lang="en" sz="2400">
                <a:solidFill>
                  <a:srgbClr val="0000FF"/>
                </a:solidFill>
              </a:rPr>
              <a:t>&lt;WAE&gt; ::= &lt;num&gt;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{+ &lt;WAE&gt; &lt;WAE&gt;}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{- &lt;WAE&gt; &lt;WAE&gt;}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{with {&lt;id&gt; &lt;WAE&gt;} &lt;WAE&gt;}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&lt;id&gt;</a:t>
            </a:r>
            <a:br>
              <a:rPr lang="en" sz="2400">
                <a:solidFill>
                  <a:srgbClr val="0000FF"/>
                </a:solidFill>
              </a:rPr>
            </a:b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</a:t>
            </a:r>
            <a:r>
              <a:rPr lang="en" sz="2400">
                <a:solidFill>
                  <a:schemeClr val="accent4"/>
                </a:solidFill>
              </a:rPr>
              <a:t>{+ {with {x {+ 1 2}}</a:t>
            </a:r>
            <a:br>
              <a:rPr lang="en" sz="2400">
                <a:solidFill>
                  <a:schemeClr val="accent4"/>
                </a:solidFill>
              </a:rPr>
            </a:br>
            <a:r>
              <a:rPr lang="en" sz="2400">
                <a:solidFill>
                  <a:schemeClr val="accent4"/>
                </a:solidFill>
              </a:rPr>
              <a:t>			{+ x x}}</a:t>
            </a:r>
            <a:br>
              <a:rPr lang="en" sz="2400">
                <a:solidFill>
                  <a:schemeClr val="accent4"/>
                </a:solidFill>
              </a:rPr>
            </a:br>
            <a:r>
              <a:rPr lang="en" sz="2400">
                <a:solidFill>
                  <a:schemeClr val="accent4"/>
                </a:solidFill>
              </a:rPr>
              <a:t>	     {with {x {- 4 3}}</a:t>
            </a:r>
            <a:br>
              <a:rPr lang="en" sz="2400">
                <a:solidFill>
                  <a:schemeClr val="accent4"/>
                </a:solidFill>
              </a:rPr>
            </a:br>
            <a:r>
              <a:rPr lang="en" sz="2400">
                <a:solidFill>
                  <a:schemeClr val="accent4"/>
                </a:solidFill>
              </a:rPr>
              <a:t>		 	{+ x x}}}			</a:t>
            </a:r>
            <a:r>
              <a:rPr lang="en" sz="2400"/>
              <a:t>⇒  8</a:t>
            </a:r>
            <a:endParaRPr sz="2400"/>
          </a:p>
        </p:txBody>
      </p:sp>
      <p:sp>
        <p:nvSpPr>
          <p:cNvPr id="404" name="Google Shape;404;p5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improve AE to support identifiers!</a:t>
            </a:r>
            <a:endParaRPr/>
          </a:p>
        </p:txBody>
      </p:sp>
      <p:sp>
        <p:nvSpPr>
          <p:cNvPr id="410" name="Google Shape;410;p57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'with' with arithmetic expressions</a:t>
            </a:r>
            <a:br>
              <a:rPr lang="en"/>
            </a:br>
            <a:r>
              <a:rPr lang="en" sz="2400">
                <a:solidFill>
                  <a:srgbClr val="0000FF"/>
                </a:solidFill>
              </a:rPr>
              <a:t>&lt;WAE&gt; ::= &lt;num&gt;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{+ &lt;WAE&gt; &lt;WAE&gt;}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{- &lt;WAE&gt; &lt;WAE&gt;}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{with {&lt;id&gt; &lt;WAE&gt;} &lt;WAE&gt;}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&lt;id&gt;</a:t>
            </a:r>
            <a:br>
              <a:rPr lang="en" sz="2400">
                <a:solidFill>
                  <a:srgbClr val="0000FF"/>
                </a:solidFill>
              </a:rPr>
            </a:b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</a:t>
            </a:r>
            <a:r>
              <a:rPr lang="en" sz="2400">
                <a:solidFill>
                  <a:schemeClr val="accent4"/>
                </a:solidFill>
              </a:rPr>
              <a:t>{with {x {+ 1 2}}</a:t>
            </a:r>
            <a:br>
              <a:rPr lang="en" sz="2400">
                <a:solidFill>
                  <a:schemeClr val="accent4"/>
                </a:solidFill>
              </a:rPr>
            </a:br>
            <a:r>
              <a:rPr lang="en" sz="2400">
                <a:solidFill>
                  <a:schemeClr val="accent4"/>
                </a:solidFill>
              </a:rPr>
              <a:t>	     			{with {x {- 4 3}}</a:t>
            </a:r>
            <a:br>
              <a:rPr lang="en" sz="2400">
                <a:solidFill>
                  <a:schemeClr val="accent4"/>
                </a:solidFill>
              </a:rPr>
            </a:br>
            <a:r>
              <a:rPr lang="en" sz="2400">
                <a:solidFill>
                  <a:schemeClr val="accent4"/>
                </a:solidFill>
              </a:rPr>
              <a:t>		 						{+ x x}}}</a:t>
            </a:r>
            <a:endParaRPr sz="2400"/>
          </a:p>
        </p:txBody>
      </p:sp>
      <p:sp>
        <p:nvSpPr>
          <p:cNvPr id="411" name="Google Shape;411;p5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improve AE to support identifiers!</a:t>
            </a:r>
            <a:endParaRPr/>
          </a:p>
        </p:txBody>
      </p:sp>
      <p:sp>
        <p:nvSpPr>
          <p:cNvPr id="417" name="Google Shape;417;p58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'with' with arithmetic expressions</a:t>
            </a:r>
            <a:br>
              <a:rPr lang="en"/>
            </a:br>
            <a:r>
              <a:rPr lang="en" sz="2400">
                <a:solidFill>
                  <a:srgbClr val="0000FF"/>
                </a:solidFill>
              </a:rPr>
              <a:t>&lt;WAE&gt; ::= &lt;num&gt;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{+ &lt;WAE&gt; &lt;WAE&gt;}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{- &lt;WAE&gt; &lt;WAE&gt;}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{with {&lt;id&gt; &lt;WAE&gt;} &lt;WAE&gt;}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&lt;id&gt;</a:t>
            </a:r>
            <a:br>
              <a:rPr lang="en" sz="2400">
                <a:solidFill>
                  <a:srgbClr val="0000FF"/>
                </a:solidFill>
              </a:rPr>
            </a:b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</a:t>
            </a:r>
            <a:r>
              <a:rPr lang="en" sz="2400">
                <a:solidFill>
                  <a:schemeClr val="accent4"/>
                </a:solidFill>
              </a:rPr>
              <a:t>{with {x {+ 1 2}}</a:t>
            </a:r>
            <a:br>
              <a:rPr lang="en" sz="2400">
                <a:solidFill>
                  <a:schemeClr val="accent4"/>
                </a:solidFill>
              </a:rPr>
            </a:br>
            <a:r>
              <a:rPr lang="en" sz="2400">
                <a:solidFill>
                  <a:schemeClr val="accent4"/>
                </a:solidFill>
              </a:rPr>
              <a:t>	     			{with {x {- 4 3}}</a:t>
            </a:r>
            <a:br>
              <a:rPr lang="en" sz="2400">
                <a:solidFill>
                  <a:schemeClr val="accent4"/>
                </a:solidFill>
              </a:rPr>
            </a:br>
            <a:r>
              <a:rPr lang="en" sz="2400">
                <a:solidFill>
                  <a:schemeClr val="accent4"/>
                </a:solidFill>
              </a:rPr>
              <a:t>		 						{+ x x}}}  </a:t>
            </a:r>
            <a:r>
              <a:rPr lang="en" sz="2400"/>
              <a:t>⇒   2</a:t>
            </a:r>
            <a:endParaRPr sz="2400"/>
          </a:p>
        </p:txBody>
      </p:sp>
      <p:sp>
        <p:nvSpPr>
          <p:cNvPr id="418" name="Google Shape;418;p5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improve AE to support identifiers!</a:t>
            </a:r>
            <a:endParaRPr/>
          </a:p>
        </p:txBody>
      </p:sp>
      <p:sp>
        <p:nvSpPr>
          <p:cNvPr id="424" name="Google Shape;424;p59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'with' with arithmetic expressions</a:t>
            </a:r>
            <a:br>
              <a:rPr lang="en"/>
            </a:br>
            <a:r>
              <a:rPr lang="en" sz="2400">
                <a:solidFill>
                  <a:srgbClr val="0000FF"/>
                </a:solidFill>
              </a:rPr>
              <a:t>&lt;WAE&gt; ::= &lt;num&gt;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{+ &lt;WAE&gt; &lt;WAE&gt;}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{- &lt;WAE&gt; &lt;WAE&gt;}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{with {&lt;id&gt; &lt;WAE&gt;} &lt;WAE&gt;}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&lt;id&gt;</a:t>
            </a:r>
            <a:br>
              <a:rPr lang="en" sz="2400">
                <a:solidFill>
                  <a:srgbClr val="0000FF"/>
                </a:solidFill>
              </a:rPr>
            </a:b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</a:t>
            </a:r>
            <a:r>
              <a:rPr lang="en" sz="2400">
                <a:solidFill>
                  <a:schemeClr val="accent4"/>
                </a:solidFill>
              </a:rPr>
              <a:t>{with {x {+ 1 2}}</a:t>
            </a:r>
            <a:br>
              <a:rPr lang="en" sz="2400">
                <a:solidFill>
                  <a:schemeClr val="accent4"/>
                </a:solidFill>
              </a:rPr>
            </a:br>
            <a:r>
              <a:rPr lang="en" sz="2400">
                <a:solidFill>
                  <a:schemeClr val="accent4"/>
                </a:solidFill>
              </a:rPr>
              <a:t>	     			{with {</a:t>
            </a:r>
            <a:r>
              <a:rPr lang="en" sz="2400">
                <a:solidFill>
                  <a:srgbClr val="0000FF"/>
                </a:solidFill>
              </a:rPr>
              <a:t>y</a:t>
            </a:r>
            <a:r>
              <a:rPr lang="en" sz="2400">
                <a:solidFill>
                  <a:schemeClr val="accent4"/>
                </a:solidFill>
              </a:rPr>
              <a:t> {- 4 3}}</a:t>
            </a:r>
            <a:br>
              <a:rPr lang="en" sz="2400">
                <a:solidFill>
                  <a:schemeClr val="accent4"/>
                </a:solidFill>
              </a:rPr>
            </a:br>
            <a:r>
              <a:rPr lang="en" sz="2400">
                <a:solidFill>
                  <a:schemeClr val="accent4"/>
                </a:solidFill>
              </a:rPr>
              <a:t>		 						{+ x x}}}</a:t>
            </a:r>
            <a:endParaRPr sz="2400"/>
          </a:p>
        </p:txBody>
      </p:sp>
      <p:sp>
        <p:nvSpPr>
          <p:cNvPr id="425" name="Google Shape;425;p5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improve AE to support identifiers!</a:t>
            </a:r>
            <a:endParaRPr/>
          </a:p>
        </p:txBody>
      </p:sp>
      <p:sp>
        <p:nvSpPr>
          <p:cNvPr id="431" name="Google Shape;431;p60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'with' with arithmetic expressions</a:t>
            </a:r>
            <a:br>
              <a:rPr lang="en"/>
            </a:br>
            <a:r>
              <a:rPr lang="en" sz="2400">
                <a:solidFill>
                  <a:srgbClr val="0000FF"/>
                </a:solidFill>
              </a:rPr>
              <a:t>&lt;WAE&gt; ::= &lt;num&gt;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{+ &lt;WAE&gt; &lt;WAE&gt;}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{- &lt;WAE&gt; &lt;WAE&gt;}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{with {&lt;id&gt; &lt;WAE&gt;} &lt;WAE&gt;}</a:t>
            </a: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		| &lt;id&gt;</a:t>
            </a:r>
            <a:br>
              <a:rPr lang="en" sz="2400">
                <a:solidFill>
                  <a:srgbClr val="0000FF"/>
                </a:solidFill>
              </a:rPr>
            </a:br>
            <a:br>
              <a:rPr lang="en" sz="2400">
                <a:solidFill>
                  <a:srgbClr val="0000FF"/>
                </a:solidFill>
              </a:rPr>
            </a:br>
            <a:r>
              <a:rPr lang="en" sz="2400">
                <a:solidFill>
                  <a:srgbClr val="0000FF"/>
                </a:solidFill>
              </a:rPr>
              <a:t>	</a:t>
            </a:r>
            <a:r>
              <a:rPr lang="en" sz="2400">
                <a:solidFill>
                  <a:schemeClr val="accent4"/>
                </a:solidFill>
              </a:rPr>
              <a:t>{with {x {+ 1 2}}</a:t>
            </a:r>
            <a:br>
              <a:rPr lang="en" sz="2400">
                <a:solidFill>
                  <a:schemeClr val="accent4"/>
                </a:solidFill>
              </a:rPr>
            </a:br>
            <a:r>
              <a:rPr lang="en" sz="2400">
                <a:solidFill>
                  <a:schemeClr val="accent4"/>
                </a:solidFill>
              </a:rPr>
              <a:t>	     			{with {y {- 4 3}}</a:t>
            </a:r>
            <a:br>
              <a:rPr lang="en" sz="2400">
                <a:solidFill>
                  <a:schemeClr val="accent4"/>
                </a:solidFill>
              </a:rPr>
            </a:br>
            <a:r>
              <a:rPr lang="en" sz="2400">
                <a:solidFill>
                  <a:schemeClr val="accent4"/>
                </a:solidFill>
              </a:rPr>
              <a:t>		 						{+ x x}}}  </a:t>
            </a:r>
            <a:r>
              <a:rPr lang="en" sz="2400"/>
              <a:t>⇒   6</a:t>
            </a:r>
            <a:endParaRPr sz="2400"/>
          </a:p>
        </p:txBody>
      </p:sp>
      <p:sp>
        <p:nvSpPr>
          <p:cNvPr id="432" name="Google Shape;432;p6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Define type WAE!</a:t>
            </a:r>
            <a:endParaRPr/>
          </a:p>
        </p:txBody>
      </p:sp>
      <p:sp>
        <p:nvSpPr>
          <p:cNvPr id="438" name="Google Shape;438;p61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&lt;WAE&gt; ::= &lt;num&gt;</a:t>
            </a:r>
            <a:endParaRPr sz="2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89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	| {+ &lt;WAE&gt; &lt;WAE&gt;}</a:t>
            </a:r>
            <a:endParaRPr sz="2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89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	| {- &lt;WAE&gt; &lt;WAE&gt;}</a:t>
            </a:r>
            <a:endParaRPr sz="2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89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	| {with {&lt;id&gt; &lt;WAE&gt;} &lt;WAE&gt;}</a:t>
            </a:r>
            <a:endParaRPr sz="2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89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	| &lt;id&gt;</a:t>
            </a:r>
            <a:br>
              <a:rPr lang="en" sz="2300"/>
            </a:br>
            <a:br>
              <a:rPr lang="en" sz="2300"/>
            </a:br>
            <a:r>
              <a:rPr lang="en" sz="2300"/>
              <a:t>(define-type WAE</a:t>
            </a:r>
            <a:br>
              <a:rPr lang="en" sz="2300"/>
            </a:br>
            <a:r>
              <a:rPr lang="en" sz="2300"/>
              <a:t>	[num (n number?)]</a:t>
            </a:r>
            <a:br>
              <a:rPr lang="en" sz="2300"/>
            </a:br>
            <a:r>
              <a:rPr lang="en" sz="2300"/>
              <a:t>	[add (lhs WAE?) (rhs WAE?)]</a:t>
            </a:r>
            <a:br>
              <a:rPr lang="en" sz="2300"/>
            </a:br>
            <a:r>
              <a:rPr lang="en" sz="2300"/>
              <a:t>	[sub (lhs WAE?) (rhs WAE?)]</a:t>
            </a:r>
            <a:br>
              <a:rPr lang="en" sz="2300"/>
            </a:br>
            <a:r>
              <a:rPr lang="en" sz="2300"/>
              <a:t>	</a:t>
            </a:r>
            <a:r>
              <a:rPr lang="en" sz="2300">
                <a:solidFill>
                  <a:schemeClr val="accent4"/>
                </a:solidFill>
              </a:rPr>
              <a:t>[with (name symbol?) (named-expr WAE?) (body WAE?)]</a:t>
            </a:r>
            <a:br>
              <a:rPr lang="en" sz="2300">
                <a:solidFill>
                  <a:schemeClr val="accent4"/>
                </a:solidFill>
              </a:rPr>
            </a:br>
            <a:r>
              <a:rPr lang="en" sz="2300">
                <a:solidFill>
                  <a:schemeClr val="accent4"/>
                </a:solidFill>
              </a:rPr>
              <a:t>	[id (name symbol?)])</a:t>
            </a:r>
            <a:endParaRPr sz="2300">
              <a:solidFill>
                <a:schemeClr val="accent4"/>
              </a:solidFill>
            </a:endParaRPr>
          </a:p>
        </p:txBody>
      </p:sp>
      <p:sp>
        <p:nvSpPr>
          <p:cNvPr id="439" name="Google Shape;439;p6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Implement a parser for WAE!</a:t>
            </a:r>
            <a:endParaRPr sz="1900"/>
          </a:p>
        </p:txBody>
      </p:sp>
      <p:sp>
        <p:nvSpPr>
          <p:cNvPr id="445" name="Google Shape;445;p6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Google Shape;446;p62"/>
          <p:cNvSpPr txBox="1"/>
          <p:nvPr/>
        </p:nvSpPr>
        <p:spPr>
          <a:xfrm>
            <a:off x="493025" y="1203000"/>
            <a:ext cx="8651100" cy="509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;; [contract] parse: </a:t>
            </a: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sexp -&gt; WAE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;; [purpose] to convert s-expression into WAE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(define (parse sexp)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(cond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	[(number? sexp) (num sexp)]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	[(and (= 3 (length sexp)) (eq? (first sexp) '+))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 						(add (parse (second sexp)) (parse (third sexp)))]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	[(and (= 3 (length sexp)) (eq? (first sexp) '-))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 						(sub (parse (second sexp)) (parse (third sexp)))]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[... (with …)]</a:t>
            </a:r>
            <a:br>
              <a:rPr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	[... (id …)]</a:t>
            </a:r>
            <a:br>
              <a:rPr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	[else (error 'parse "bad syntax:~a" sexp)]))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2. Implement a parser for WAE! </a:t>
            </a:r>
            <a:r>
              <a:rPr lang="en" sz="1800"/>
              <a:t>(by using match)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452" name="Google Shape;452;p6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3" name="Google Shape;453;p63"/>
          <p:cNvSpPr txBox="1"/>
          <p:nvPr/>
        </p:nvSpPr>
        <p:spPr>
          <a:xfrm>
            <a:off x="493025" y="1203000"/>
            <a:ext cx="8651100" cy="509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;; [contract] parse: </a:t>
            </a: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sexp -&gt; WAE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;; [purpose] to convert s-expression into WAE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(define (parse sexp)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(match sexp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	[(? number?) 			(num sexp)]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	[(list '+ l r)			(add (parse l) (parse r))]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	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[(list '- l r)			(sub (parse I) (parse r))]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 	</a:t>
            </a:r>
            <a:r>
              <a:rPr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[... (with …)]</a:t>
            </a:r>
            <a:br>
              <a:rPr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	[... (id …)]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	[else (error 'parse "bad syntax:~a" sexp)]))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63"/>
          <p:cNvSpPr txBox="1"/>
          <p:nvPr/>
        </p:nvSpPr>
        <p:spPr>
          <a:xfrm>
            <a:off x="528400" y="6055225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https://docs.racket-lang.org/reference/match.html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read any API </a:t>
            </a:r>
            <a:r>
              <a:rPr lang="en"/>
              <a:t>docs</a:t>
            </a:r>
            <a:r>
              <a:rPr lang="en"/>
              <a:t>?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Understand syntax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Check BNF for detailed features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See examples</a:t>
            </a:r>
            <a:endParaRPr/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2. Implement a parser for WAE! </a:t>
            </a:r>
            <a:r>
              <a:rPr lang="en" sz="1800"/>
              <a:t>(by using match)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460" name="Google Shape;460;p6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1" name="Google Shape;461;p64"/>
          <p:cNvSpPr txBox="1"/>
          <p:nvPr/>
        </p:nvSpPr>
        <p:spPr>
          <a:xfrm>
            <a:off x="493025" y="1203000"/>
            <a:ext cx="8651100" cy="509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;; [contract] parse: </a:t>
            </a: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sexp -&gt; WAE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;; [purpose] to convert s-expression into WAE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(define (parse sexp)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(match sexp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	[(? number?) 			(num sexp)]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	[(list '+ l r)			(add (parse l) (parse r))]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	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[(list '- l r)			(sub (parse I) (parse r))]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 	</a:t>
            </a:r>
            <a:r>
              <a:rPr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[... (with …)]</a:t>
            </a:r>
            <a:br>
              <a:rPr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	[... (id …)]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	[else (error 'parse "bad syntax:~a" sexp)]))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(test (parse '{+ {- 3 4} 7}) (add (sub (num 3) (num 4)) (num 7)))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(test (parse '{with {x 5} {+ 8 2}}) (with 'x (num 5) (add (num 8) (num 2))))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(test (parse '{with {x 5} {+ x x}}) (with 'x (num 5) (add (id 'x) (id 'x))))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64"/>
          <p:cNvSpPr txBox="1"/>
          <p:nvPr/>
        </p:nvSpPr>
        <p:spPr>
          <a:xfrm>
            <a:off x="528400" y="6055225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https://docs.racket-lang.org/reference/match.html</a:t>
            </a:r>
            <a:endParaRPr sz="19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2. Implement a parser for WAE! </a:t>
            </a:r>
            <a:r>
              <a:rPr lang="en" sz="1800"/>
              <a:t>(by using match)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468" name="Google Shape;468;p6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65"/>
          <p:cNvSpPr txBox="1"/>
          <p:nvPr/>
        </p:nvSpPr>
        <p:spPr>
          <a:xfrm>
            <a:off x="493025" y="1203000"/>
            <a:ext cx="8651100" cy="509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;; [contract] parse: </a:t>
            </a: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sexp -&gt; WAE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;; [purpose] to convert s-expression into WAE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(define (parse sexp)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(match sexp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	[(? number?) 			(num sexp)]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	[(list '+ l r)			(add (parse l) (parse r))]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	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[(list '- l r)			(sub (parse I) (parse r))]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 	[(list 'with (list i v) e)	(with i (parse v) (parse e))]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	[(? symbol?)			(id sexp)]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	[else (error 'parse "bad syntax:~a" sexp)]))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(test (parse '{+ {- 3 4} 7}) (add (sub (num 3) (num 4)) (num 7)))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(test (parse '{with {x 5} {+ 8 2}}) (with 'x (num 5) (add (num 8) (num 2))))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(test (parse '{with {x 5} {+ x x}}) (with 'x (num 5) (add (id 'x) (id 'x))))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65"/>
          <p:cNvSpPr txBox="1"/>
          <p:nvPr/>
        </p:nvSpPr>
        <p:spPr>
          <a:xfrm>
            <a:off x="528400" y="6055225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https://docs.racket-lang.org/reference/match.html</a:t>
            </a:r>
            <a:endParaRPr sz="19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 </a:t>
            </a:r>
            <a:r>
              <a:rPr lang="en" sz="2500"/>
              <a:t>(modeling languages: substitution)</a:t>
            </a:r>
            <a:endParaRPr sz="2500"/>
          </a:p>
        </p:txBody>
      </p:sp>
      <p:sp>
        <p:nvSpPr>
          <p:cNvPr id="476" name="Google Shape;476;p6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66"/>
          <p:cNvSpPr/>
          <p:nvPr/>
        </p:nvSpPr>
        <p:spPr>
          <a:xfrm>
            <a:off x="2248850" y="1669400"/>
            <a:ext cx="2143200" cy="81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Interpreter </a:t>
            </a:r>
            <a:r>
              <a:rPr lang="en" sz="1500"/>
              <a:t>running on a computer</a:t>
            </a:r>
            <a:endParaRPr b="1" sz="2000"/>
          </a:p>
        </p:txBody>
      </p:sp>
      <p:sp>
        <p:nvSpPr>
          <p:cNvPr id="478" name="Google Shape;478;p66"/>
          <p:cNvSpPr/>
          <p:nvPr/>
        </p:nvSpPr>
        <p:spPr>
          <a:xfrm>
            <a:off x="267650" y="1473200"/>
            <a:ext cx="14223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program</a:t>
            </a:r>
            <a:endParaRPr sz="2000"/>
          </a:p>
        </p:txBody>
      </p:sp>
      <p:cxnSp>
        <p:nvCxnSpPr>
          <p:cNvPr id="479" name="Google Shape;479;p66"/>
          <p:cNvCxnSpPr>
            <a:endCxn id="477" idx="1"/>
          </p:cNvCxnSpPr>
          <p:nvPr/>
        </p:nvCxnSpPr>
        <p:spPr>
          <a:xfrm flipH="1" rot="10800000">
            <a:off x="1689950" y="2074550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0" name="Google Shape;480;p66"/>
          <p:cNvSpPr/>
          <p:nvPr/>
        </p:nvSpPr>
        <p:spPr>
          <a:xfrm>
            <a:off x="7595550" y="2085975"/>
            <a:ext cx="13431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</a:t>
            </a:r>
            <a:endParaRPr sz="2000"/>
          </a:p>
        </p:txBody>
      </p:sp>
      <p:sp>
        <p:nvSpPr>
          <p:cNvPr id="481" name="Google Shape;481;p66"/>
          <p:cNvSpPr/>
          <p:nvPr/>
        </p:nvSpPr>
        <p:spPr>
          <a:xfrm>
            <a:off x="267650" y="2357450"/>
            <a:ext cx="1422300" cy="39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Parser</a:t>
            </a:r>
            <a:endParaRPr b="1" sz="2000"/>
          </a:p>
        </p:txBody>
      </p:sp>
      <p:cxnSp>
        <p:nvCxnSpPr>
          <p:cNvPr id="482" name="Google Shape;482;p66"/>
          <p:cNvCxnSpPr>
            <a:endCxn id="481" idx="0"/>
          </p:cNvCxnSpPr>
          <p:nvPr/>
        </p:nvCxnSpPr>
        <p:spPr>
          <a:xfrm>
            <a:off x="978800" y="1869950"/>
            <a:ext cx="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3" name="Google Shape;483;p66"/>
          <p:cNvCxnSpPr>
            <a:endCxn id="480" idx="1"/>
          </p:cNvCxnSpPr>
          <p:nvPr/>
        </p:nvCxnSpPr>
        <p:spPr>
          <a:xfrm>
            <a:off x="4392150" y="2281125"/>
            <a:ext cx="320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4" name="Google Shape;484;p66"/>
          <p:cNvSpPr txBox="1"/>
          <p:nvPr/>
        </p:nvSpPr>
        <p:spPr>
          <a:xfrm>
            <a:off x="320925" y="2768475"/>
            <a:ext cx="16509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s-exp -&gt; WAE</a:t>
            </a:r>
            <a:endParaRPr sz="1600" u="sng"/>
          </a:p>
        </p:txBody>
      </p:sp>
      <p:sp>
        <p:nvSpPr>
          <p:cNvPr id="485" name="Google Shape;485;p66"/>
          <p:cNvSpPr txBox="1"/>
          <p:nvPr/>
        </p:nvSpPr>
        <p:spPr>
          <a:xfrm>
            <a:off x="3925650" y="1319500"/>
            <a:ext cx="2091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WAE -&gt; number</a:t>
            </a:r>
            <a:endParaRPr sz="1600" u="sng"/>
          </a:p>
        </p:txBody>
      </p:sp>
      <p:sp>
        <p:nvSpPr>
          <p:cNvPr id="486" name="Google Shape;486;p66"/>
          <p:cNvSpPr txBox="1"/>
          <p:nvPr/>
        </p:nvSpPr>
        <p:spPr>
          <a:xfrm>
            <a:off x="2357400" y="2754338"/>
            <a:ext cx="4065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Interpreter </a:t>
            </a:r>
            <a:r>
              <a:rPr lang="en" sz="1800"/>
              <a:t>now will support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(1) Substitution</a:t>
            </a:r>
            <a:endParaRPr sz="1800"/>
          </a:p>
        </p:txBody>
      </p:sp>
      <p:cxnSp>
        <p:nvCxnSpPr>
          <p:cNvPr id="487" name="Google Shape;487;p66"/>
          <p:cNvCxnSpPr>
            <a:stCxn id="477" idx="2"/>
          </p:cNvCxnSpPr>
          <p:nvPr/>
        </p:nvCxnSpPr>
        <p:spPr>
          <a:xfrm>
            <a:off x="3320450" y="2479700"/>
            <a:ext cx="21600" cy="3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88" name="Google Shape;488;p66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2. Implement a parser for WAE! </a:t>
            </a:r>
            <a:r>
              <a:rPr lang="en" sz="1800"/>
              <a:t>(by using match)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494" name="Google Shape;494;p6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5" name="Google Shape;495;p67"/>
          <p:cNvSpPr txBox="1"/>
          <p:nvPr/>
        </p:nvSpPr>
        <p:spPr>
          <a:xfrm>
            <a:off x="493025" y="1203000"/>
            <a:ext cx="8651100" cy="509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;; [contract] parse: </a:t>
            </a: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sexp -&gt; WAE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;; [purpose] to convert s-expression into WAE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(define (parse sexp)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(match sexp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	[(? number?) 			(num sexp)]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	[(list '+ l r)			(add (parse l) (parse r))]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	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[(list '- l r)			(sub (parse I) (parse r))]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 	[(list 'with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(list i v)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e)	(with i (parse v) (parse e))]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	[(? symbol?)			(id sexp)]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	[else (error 'parse "bad syntax:~a" sexp)]))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(test (parse '{+ {- 3 4} 7}) (add (sub (num 3) (num 4)) (num 7)))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(test (parse '{with {x 5} {+ 8 2}}) (with 'x (num 5) (add (num 8) (num 2))))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(test (parse '{with {x 5} {+ x x}}) (with 'x (num 5) (add (id 'x) (id 'x))))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67"/>
          <p:cNvSpPr txBox="1"/>
          <p:nvPr/>
        </p:nvSpPr>
        <p:spPr>
          <a:xfrm>
            <a:off x="528400" y="6055225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https://docs.racket-lang.org/reference/match.html</a:t>
            </a:r>
            <a:endParaRPr sz="19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this</a:t>
            </a:r>
            <a:r>
              <a:rPr lang="en"/>
              <a:t> example</a:t>
            </a:r>
            <a:endParaRPr/>
          </a:p>
        </p:txBody>
      </p:sp>
      <p:sp>
        <p:nvSpPr>
          <p:cNvPr id="502" name="Google Shape;502;p68"/>
          <p:cNvSpPr txBox="1"/>
          <p:nvPr>
            <p:ph idx="1" type="body"/>
          </p:nvPr>
        </p:nvSpPr>
        <p:spPr>
          <a:xfrm>
            <a:off x="311700" y="1646775"/>
            <a:ext cx="8832300" cy="47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{with {x {+ 5 5 }}</a:t>
            </a:r>
            <a:br>
              <a:rPr lang="en"/>
            </a:br>
            <a:r>
              <a:rPr lang="en"/>
              <a:t>	{with {y {- x 3}}</a:t>
            </a:r>
            <a:br>
              <a:rPr lang="en"/>
            </a:br>
            <a:r>
              <a:rPr lang="en"/>
              <a:t>		{+ y y}}}</a:t>
            </a:r>
            <a:br>
              <a:rPr lang="en"/>
            </a:br>
            <a:r>
              <a:rPr lang="en"/>
              <a:t>= {with {x 10} {with {y {- x 3}} {+ y y}}}</a:t>
            </a:r>
            <a:br>
              <a:rPr lang="en"/>
            </a:br>
            <a:r>
              <a:rPr lang="en"/>
              <a:t>= {with {x 10} {with {y {- 10 3}} {+ y y}}}</a:t>
            </a:r>
            <a:br>
              <a:rPr lang="en"/>
            </a:br>
            <a:r>
              <a:rPr lang="en"/>
              <a:t>= {with {y {- 10 3}} {+ y y}}}</a:t>
            </a:r>
            <a:br>
              <a:rPr lang="en"/>
            </a:br>
            <a:r>
              <a:rPr lang="en"/>
              <a:t>= {with {y 7} {+ y y}}</a:t>
            </a:r>
            <a:br>
              <a:rPr lang="en"/>
            </a:br>
            <a:r>
              <a:rPr lang="en"/>
              <a:t>= {with {y 7} {+ 7 7}}</a:t>
            </a:r>
            <a:br>
              <a:rPr lang="en"/>
            </a:br>
            <a:r>
              <a:rPr lang="en"/>
              <a:t>={+ 7 7}</a:t>
            </a:r>
            <a:br>
              <a:rPr lang="en"/>
            </a:br>
            <a:r>
              <a:rPr lang="en"/>
              <a:t>= 14</a:t>
            </a:r>
            <a:endParaRPr/>
          </a:p>
        </p:txBody>
      </p:sp>
      <p:sp>
        <p:nvSpPr>
          <p:cNvPr id="503" name="Google Shape;503;p6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68"/>
          <p:cNvSpPr txBox="1"/>
          <p:nvPr>
            <p:ph idx="1" type="body"/>
          </p:nvPr>
        </p:nvSpPr>
        <p:spPr>
          <a:xfrm>
            <a:off x="6185525" y="1639825"/>
            <a:ext cx="3263400" cy="445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br>
              <a:rPr lang="en"/>
            </a:br>
            <a:r>
              <a:rPr lang="en">
                <a:solidFill>
                  <a:srgbClr val="0000FF"/>
                </a:solidFill>
              </a:rPr>
              <a:t>[+ operator]</a:t>
            </a:r>
            <a:br>
              <a:rPr lang="en"/>
            </a:br>
            <a:r>
              <a:rPr lang="en"/>
              <a:t>[substitution]</a:t>
            </a:r>
            <a:br>
              <a:rPr lang="en"/>
            </a:br>
            <a:r>
              <a:rPr lang="en"/>
              <a:t>[descend</a:t>
            </a:r>
            <a:r>
              <a:rPr baseline="30000" lang="en"/>
              <a:t>*</a:t>
            </a:r>
            <a:r>
              <a:rPr lang="en"/>
              <a:t>]</a:t>
            </a:r>
            <a:br>
              <a:rPr lang="en"/>
            </a:br>
            <a:r>
              <a:rPr lang="en">
                <a:solidFill>
                  <a:srgbClr val="0000FF"/>
                </a:solidFill>
              </a:rPr>
              <a:t>[- operator]</a:t>
            </a:r>
            <a:br>
              <a:rPr lang="en"/>
            </a:br>
            <a:r>
              <a:rPr lang="en"/>
              <a:t>[substitution]</a:t>
            </a:r>
            <a:br>
              <a:rPr lang="en"/>
            </a:br>
            <a:r>
              <a:rPr lang="en"/>
              <a:t>[descend]</a:t>
            </a:r>
            <a:br>
              <a:rPr lang="en"/>
            </a:br>
            <a:r>
              <a:rPr lang="en">
                <a:solidFill>
                  <a:srgbClr val="0000FF"/>
                </a:solidFill>
              </a:rPr>
              <a:t>[+ operator]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05" name="Google Shape;505;p68"/>
          <p:cNvSpPr txBox="1"/>
          <p:nvPr/>
        </p:nvSpPr>
        <p:spPr>
          <a:xfrm>
            <a:off x="350000" y="6178050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* descend: move to the inner expression to continue calculating.</a:t>
            </a:r>
            <a:endParaRPr sz="1500"/>
          </a:p>
        </p:txBody>
      </p:sp>
      <p:sp>
        <p:nvSpPr>
          <p:cNvPr id="506" name="Google Shape;506;p68"/>
          <p:cNvSpPr txBox="1"/>
          <p:nvPr/>
        </p:nvSpPr>
        <p:spPr>
          <a:xfrm>
            <a:off x="316100" y="933525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</a:rPr>
              <a:t>{+ {- {+ 5 5} 3} {- {+ 5 5} 3}}</a:t>
            </a:r>
            <a:endParaRPr sz="2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9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</a:t>
            </a:r>
            <a:r>
              <a:rPr lang="en"/>
              <a:t>implementing</a:t>
            </a:r>
            <a:r>
              <a:rPr lang="en"/>
              <a:t> an WAE interpreter, we need to think how to deal with identifiers in the interpreter.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⇒ Substitution</a:t>
            </a:r>
            <a:endParaRPr/>
          </a:p>
        </p:txBody>
      </p:sp>
      <p:sp>
        <p:nvSpPr>
          <p:cNvPr id="512" name="Google Shape;512;p6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Substitution</a:t>
            </a:r>
            <a:endParaRPr/>
          </a:p>
        </p:txBody>
      </p:sp>
      <p:sp>
        <p:nvSpPr>
          <p:cNvPr id="518" name="Google Shape;518;p70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Definition 1 (Substitution)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To substitute identifier </a:t>
            </a:r>
            <a:r>
              <a:rPr b="1" i="1" lang="en"/>
              <a:t>i</a:t>
            </a:r>
            <a:r>
              <a:rPr lang="en"/>
              <a:t> in </a:t>
            </a:r>
            <a:r>
              <a:rPr b="1" i="1" lang="en"/>
              <a:t>e</a:t>
            </a:r>
            <a:r>
              <a:rPr lang="en"/>
              <a:t> with the expression </a:t>
            </a:r>
            <a:r>
              <a:rPr b="1" i="1" lang="en"/>
              <a:t>v</a:t>
            </a:r>
            <a:r>
              <a:rPr lang="en"/>
              <a:t>, replace all identifiers in e that have the name </a:t>
            </a:r>
            <a:r>
              <a:rPr b="1" i="1" lang="en"/>
              <a:t>i</a:t>
            </a:r>
            <a:r>
              <a:rPr lang="en"/>
              <a:t>, with the expression </a:t>
            </a:r>
            <a:r>
              <a:rPr b="1" i="1" lang="en"/>
              <a:t>v</a:t>
            </a:r>
            <a:r>
              <a:rPr lang="en"/>
              <a:t>.</a:t>
            </a:r>
            <a:br>
              <a:rPr lang="en"/>
            </a:br>
            <a:br>
              <a:rPr lang="en"/>
            </a:br>
            <a:r>
              <a:rPr lang="en"/>
              <a:t>; Our code</a:t>
            </a:r>
            <a:br>
              <a:rPr lang="en"/>
            </a:br>
            <a:r>
              <a:rPr lang="en"/>
              <a:t>; </a:t>
            </a:r>
            <a:r>
              <a:rPr b="1" i="1" lang="en"/>
              <a:t>i</a:t>
            </a:r>
            <a:r>
              <a:rPr lang="en"/>
              <a:t>: x</a:t>
            </a:r>
            <a:br>
              <a:rPr lang="en"/>
            </a:br>
            <a:r>
              <a:rPr lang="en"/>
              <a:t>; </a:t>
            </a:r>
            <a:r>
              <a:rPr b="1" i="1" lang="en"/>
              <a:t>v</a:t>
            </a:r>
            <a:r>
              <a:rPr lang="en"/>
              <a:t>: 5</a:t>
            </a:r>
            <a:br>
              <a:rPr lang="en"/>
            </a:br>
            <a:r>
              <a:rPr lang="en"/>
              <a:t>; </a:t>
            </a:r>
            <a:r>
              <a:rPr b="1" i="1" lang="en"/>
              <a:t>e</a:t>
            </a:r>
            <a:r>
              <a:rPr lang="en"/>
              <a:t>: {+ x x}</a:t>
            </a:r>
            <a:br>
              <a:rPr lang="en"/>
            </a:br>
            <a:r>
              <a:rPr lang="en"/>
              <a:t>{with {x 5} {+ x x}}</a:t>
            </a:r>
            <a:br>
              <a:rPr lang="en"/>
            </a:b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Substitution based on Definition 1</a:t>
            </a:r>
            <a:br>
              <a:rPr lang="en"/>
            </a:br>
            <a:r>
              <a:rPr lang="en"/>
              <a:t>?</a:t>
            </a:r>
            <a:endParaRPr/>
          </a:p>
        </p:txBody>
      </p:sp>
      <p:sp>
        <p:nvSpPr>
          <p:cNvPr id="519" name="Google Shape;519;p7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Substitution</a:t>
            </a:r>
            <a:endParaRPr/>
          </a:p>
        </p:txBody>
      </p:sp>
      <p:sp>
        <p:nvSpPr>
          <p:cNvPr id="525" name="Google Shape;525;p71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Definition 1 (Substitution)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To substitute identifier </a:t>
            </a:r>
            <a:r>
              <a:rPr b="1" i="1" lang="en"/>
              <a:t>i</a:t>
            </a:r>
            <a:r>
              <a:rPr lang="en"/>
              <a:t> in </a:t>
            </a:r>
            <a:r>
              <a:rPr b="1" i="1" lang="en"/>
              <a:t>e</a:t>
            </a:r>
            <a:r>
              <a:rPr lang="en"/>
              <a:t> with the expression </a:t>
            </a:r>
            <a:r>
              <a:rPr b="1" i="1" lang="en"/>
              <a:t>v</a:t>
            </a:r>
            <a:r>
              <a:rPr lang="en"/>
              <a:t>, replace all identifiers in e that have the name </a:t>
            </a:r>
            <a:r>
              <a:rPr b="1" i="1" lang="en"/>
              <a:t>i</a:t>
            </a:r>
            <a:r>
              <a:rPr lang="en"/>
              <a:t>, with the expression </a:t>
            </a:r>
            <a:r>
              <a:rPr b="1" i="1" lang="en"/>
              <a:t>v</a:t>
            </a:r>
            <a:r>
              <a:rPr lang="en"/>
              <a:t>.</a:t>
            </a:r>
            <a:br>
              <a:rPr lang="en"/>
            </a:br>
            <a:br>
              <a:rPr lang="en"/>
            </a:br>
            <a:r>
              <a:rPr lang="en"/>
              <a:t>; Our code</a:t>
            </a:r>
            <a:br>
              <a:rPr lang="en"/>
            </a:br>
            <a:r>
              <a:rPr lang="en"/>
              <a:t>; </a:t>
            </a:r>
            <a:r>
              <a:rPr b="1" i="1" lang="en"/>
              <a:t>i</a:t>
            </a:r>
            <a:r>
              <a:rPr lang="en"/>
              <a:t>: x</a:t>
            </a:r>
            <a:br>
              <a:rPr lang="en"/>
            </a:br>
            <a:r>
              <a:rPr lang="en"/>
              <a:t>; </a:t>
            </a:r>
            <a:r>
              <a:rPr b="1" i="1" lang="en"/>
              <a:t>v</a:t>
            </a:r>
            <a:r>
              <a:rPr lang="en"/>
              <a:t>: 5</a:t>
            </a:r>
            <a:br>
              <a:rPr lang="en"/>
            </a:br>
            <a:r>
              <a:rPr lang="en"/>
              <a:t>; </a:t>
            </a:r>
            <a:r>
              <a:rPr b="1" i="1" lang="en"/>
              <a:t>e</a:t>
            </a:r>
            <a:r>
              <a:rPr lang="en"/>
              <a:t>: {+ x x}</a:t>
            </a:r>
            <a:br>
              <a:rPr lang="en"/>
            </a:br>
            <a:r>
              <a:rPr lang="en"/>
              <a:t>{with {x 5} {+ x x}}</a:t>
            </a:r>
            <a:br>
              <a:rPr lang="en"/>
            </a:b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Substitution based on Definition 1</a:t>
            </a:r>
            <a:br>
              <a:rPr lang="en"/>
            </a:br>
            <a:r>
              <a:rPr lang="en"/>
              <a:t>{with {x 5} {+ 5 5}}</a:t>
            </a:r>
            <a:endParaRPr/>
          </a:p>
        </p:txBody>
      </p:sp>
      <p:sp>
        <p:nvSpPr>
          <p:cNvPr id="526" name="Google Shape;526;p7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2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How about this code?</a:t>
            </a:r>
            <a:br>
              <a:rPr lang="en"/>
            </a:br>
            <a:r>
              <a:rPr lang="en" sz="2400"/>
              <a:t>{with {x 5} {+ 10 y}} </a:t>
            </a:r>
            <a:r>
              <a:rPr lang="en" sz="2400">
                <a:solidFill>
                  <a:srgbClr val="B7B7B7"/>
                </a:solidFill>
              </a:rPr>
              <a:t>;; [</a:t>
            </a:r>
            <a:r>
              <a:rPr lang="en" sz="2400">
                <a:solidFill>
                  <a:srgbClr val="B7B7B7"/>
                </a:solidFill>
              </a:rPr>
              <a:t>substitution</a:t>
            </a:r>
            <a:r>
              <a:rPr lang="en" sz="2400">
                <a:solidFill>
                  <a:srgbClr val="B7B7B7"/>
                </a:solidFill>
              </a:rPr>
              <a:t>]</a:t>
            </a:r>
            <a:br>
              <a:rPr lang="en" sz="2400"/>
            </a:br>
            <a:br>
              <a:rPr lang="en" sz="2400"/>
            </a:br>
            <a:r>
              <a:rPr lang="en" sz="2400"/>
              <a:t>to</a:t>
            </a:r>
            <a:br>
              <a:rPr lang="en" sz="2400"/>
            </a:br>
            <a:br>
              <a:rPr lang="en" sz="2400"/>
            </a:br>
            <a:r>
              <a:rPr lang="en" sz="2400"/>
              <a:t>{with {x 5} {+ 10 y}}</a:t>
            </a:r>
            <a:br>
              <a:rPr lang="en" sz="2400"/>
            </a:br>
            <a:br>
              <a:rPr lang="en" sz="2400"/>
            </a:br>
            <a:br>
              <a:rPr lang="en" sz="2400"/>
            </a:br>
            <a:r>
              <a:rPr lang="en" sz="1800"/>
              <a:t>* </a:t>
            </a:r>
            <a:r>
              <a:rPr lang="en" sz="1800">
                <a:solidFill>
                  <a:schemeClr val="accent4"/>
                </a:solidFill>
              </a:rPr>
              <a:t>No substitutions</a:t>
            </a:r>
            <a:r>
              <a:rPr lang="en" sz="1800"/>
              <a:t> occur since there is no instances of x in the expression.</a:t>
            </a:r>
            <a:br>
              <a:rPr lang="en" sz="2400"/>
            </a:br>
            <a:endParaRPr sz="2400"/>
          </a:p>
        </p:txBody>
      </p:sp>
      <p:sp>
        <p:nvSpPr>
          <p:cNvPr id="532" name="Google Shape;532;p7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Substitution</a:t>
            </a:r>
            <a:endParaRPr/>
          </a:p>
        </p:txBody>
      </p:sp>
      <p:sp>
        <p:nvSpPr>
          <p:cNvPr id="533" name="Google Shape;533;p7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3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How about this based on Definition 1?</a:t>
            </a:r>
            <a:br>
              <a:rPr lang="en"/>
            </a:br>
            <a:r>
              <a:rPr lang="en" sz="2400"/>
              <a:t>{with {x 5} {+ x {with {x 3} 10}}} </a:t>
            </a:r>
            <a:r>
              <a:rPr lang="en" sz="2400">
                <a:solidFill>
                  <a:srgbClr val="B7B7B7"/>
                </a:solidFill>
              </a:rPr>
              <a:t>;; [substitution]</a:t>
            </a:r>
            <a:br>
              <a:rPr lang="en" sz="2400"/>
            </a:br>
            <a:br>
              <a:rPr lang="en" sz="2400"/>
            </a:br>
            <a:r>
              <a:rPr lang="en" sz="2400"/>
              <a:t>to</a:t>
            </a:r>
            <a:br>
              <a:rPr lang="en" sz="2400"/>
            </a:br>
            <a:br>
              <a:rPr lang="en" sz="2400"/>
            </a:br>
            <a:r>
              <a:rPr lang="en" sz="2400"/>
              <a:t>{with {x 5} {+ 5 {with {</a:t>
            </a:r>
            <a:r>
              <a:rPr lang="en" sz="2400">
                <a:solidFill>
                  <a:schemeClr val="accent4"/>
                </a:solidFill>
              </a:rPr>
              <a:t>5</a:t>
            </a:r>
            <a:r>
              <a:rPr lang="en" sz="2400"/>
              <a:t> 3} 10}}}</a:t>
            </a:r>
            <a:br>
              <a:rPr lang="en" sz="2400"/>
            </a:br>
            <a:br>
              <a:rPr lang="en" sz="2400"/>
            </a:br>
            <a:endParaRPr sz="2400"/>
          </a:p>
        </p:txBody>
      </p:sp>
      <p:sp>
        <p:nvSpPr>
          <p:cNvPr id="539" name="Google Shape;539;p7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Substitution</a:t>
            </a:r>
            <a:endParaRPr/>
          </a:p>
        </p:txBody>
      </p:sp>
      <p:sp>
        <p:nvSpPr>
          <p:cNvPr id="540" name="Google Shape;540;p7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What are we doing now? Are we learning Racket of PL?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highlight>
                  <a:srgbClr val="FFE599"/>
                </a:highlight>
              </a:rPr>
              <a:t>A language called </a:t>
            </a:r>
            <a:r>
              <a:rPr lang="en" sz="2300">
                <a:solidFill>
                  <a:srgbClr val="0000FF"/>
                </a:solidFill>
                <a:highlight>
                  <a:srgbClr val="FFE599"/>
                </a:highlight>
              </a:rPr>
              <a:t>AE</a:t>
            </a:r>
            <a:endParaRPr sz="2300">
              <a:solidFill>
                <a:srgbClr val="0000FF"/>
              </a:solidFill>
              <a:highlight>
                <a:srgbClr val="FFE599"/>
              </a:highlight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arithmetic</a:t>
            </a:r>
            <a:r>
              <a:rPr lang="en" sz="1900"/>
              <a:t> (addition and subtraction) </a:t>
            </a:r>
            <a:r>
              <a:rPr lang="en" sz="1900">
                <a:solidFill>
                  <a:schemeClr val="accent4"/>
                </a:solidFill>
              </a:rPr>
              <a:t>3 + (5 - 2)</a:t>
            </a:r>
            <a:endParaRPr sz="1900">
              <a:solidFill>
                <a:schemeClr val="accent4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concrete syntax </a:t>
            </a:r>
            <a:r>
              <a:rPr lang="en" sz="1900">
                <a:solidFill>
                  <a:schemeClr val="accent4"/>
                </a:solidFill>
              </a:rPr>
              <a:t>{+ 3 {- 5 2}}</a:t>
            </a:r>
            <a:endParaRPr sz="1900">
              <a:solidFill>
                <a:schemeClr val="accent4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abstract syntax </a:t>
            </a:r>
            <a:r>
              <a:rPr lang="en" sz="1900">
                <a:solidFill>
                  <a:srgbClr val="0000FF"/>
                </a:solidFill>
              </a:rPr>
              <a:t>AE</a:t>
            </a:r>
            <a:br>
              <a:rPr lang="en" sz="1900"/>
            </a:br>
            <a:r>
              <a:rPr lang="en" sz="1900">
                <a:solidFill>
                  <a:schemeClr val="accent4"/>
                </a:solidFill>
              </a:rPr>
              <a:t>(add (num 3) (sub (num 5) (num 2)))</a:t>
            </a:r>
            <a:endParaRPr sz="1900">
              <a:solidFill>
                <a:schemeClr val="accent4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parser </a:t>
            </a:r>
            <a:r>
              <a:rPr lang="en" sz="1900">
                <a:solidFill>
                  <a:srgbClr val="0000FF"/>
                </a:solidFill>
              </a:rPr>
              <a:t>parse: sexp -&gt; AE</a:t>
            </a:r>
            <a:br>
              <a:rPr lang="en" sz="1900"/>
            </a:br>
            <a:r>
              <a:rPr lang="en" sz="1900">
                <a:solidFill>
                  <a:schemeClr val="accent4"/>
                </a:solidFill>
              </a:rPr>
              <a:t>(test (parse '</a:t>
            </a:r>
            <a:r>
              <a:rPr lang="en" sz="1900">
                <a:solidFill>
                  <a:schemeClr val="accent4"/>
                </a:solidFill>
              </a:rPr>
              <a:t>{</a:t>
            </a:r>
            <a:r>
              <a:rPr lang="en" sz="1900">
                <a:solidFill>
                  <a:schemeClr val="accent4"/>
                </a:solidFill>
              </a:rPr>
              <a:t>+ 3 {- 5 2}})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>
                <a:solidFill>
                  <a:schemeClr val="accent4"/>
                </a:solidFill>
              </a:rPr>
              <a:t>	  (add (num 3) (sub (num 5) (num 2))))</a:t>
            </a:r>
            <a:endParaRPr sz="1900">
              <a:solidFill>
                <a:schemeClr val="accent4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interpreter interp: AE -&gt; number</a:t>
            </a:r>
            <a:br>
              <a:rPr lang="en" sz="1900"/>
            </a:br>
            <a:r>
              <a:rPr lang="en" sz="1900">
                <a:solidFill>
                  <a:schemeClr val="accent4"/>
                </a:solidFill>
              </a:rPr>
              <a:t>(test (interp (parse '{+ 3 {- 5 2}})) 6)</a:t>
            </a:r>
            <a:endParaRPr sz="1900">
              <a:solidFill>
                <a:schemeClr val="accent4"/>
              </a:solidFill>
            </a:endParaRPr>
          </a:p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4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How about this </a:t>
            </a:r>
            <a:r>
              <a:rPr lang="en"/>
              <a:t>based on Definition 1</a:t>
            </a:r>
            <a:r>
              <a:rPr lang="en"/>
              <a:t>?</a:t>
            </a:r>
            <a:br>
              <a:rPr lang="en"/>
            </a:br>
            <a:r>
              <a:rPr lang="en" sz="2400"/>
              <a:t>{with {x 5} {+ x {with {x 3} 10}}} </a:t>
            </a:r>
            <a:r>
              <a:rPr lang="en" sz="2400">
                <a:solidFill>
                  <a:srgbClr val="B7B7B7"/>
                </a:solidFill>
              </a:rPr>
              <a:t>;; [substitution]</a:t>
            </a:r>
            <a:br>
              <a:rPr lang="en" sz="2400"/>
            </a:br>
            <a:br>
              <a:rPr lang="en" sz="2400"/>
            </a:br>
            <a:r>
              <a:rPr lang="en" sz="2400"/>
              <a:t>to</a:t>
            </a:r>
            <a:br>
              <a:rPr lang="en" sz="2400"/>
            </a:br>
            <a:br>
              <a:rPr lang="en" sz="2400"/>
            </a:br>
            <a:r>
              <a:rPr lang="en" sz="2400"/>
              <a:t>{with {x 5} {+ 5 {with {5 3} 10}}}</a:t>
            </a:r>
            <a:br>
              <a:rPr lang="en" sz="2400"/>
            </a:br>
            <a:br>
              <a:rPr lang="en" sz="2400"/>
            </a:br>
            <a:br>
              <a:rPr lang="en" sz="2700">
                <a:solidFill>
                  <a:schemeClr val="accent3"/>
                </a:solidFill>
              </a:rPr>
            </a:br>
            <a:r>
              <a:rPr b="1" i="1" lang="en" sz="2200">
                <a:solidFill>
                  <a:schemeClr val="accent3"/>
                </a:solidFill>
              </a:rPr>
              <a:t>???? Syntactically illegal! Our parser will reject this expression!</a:t>
            </a:r>
            <a:br>
              <a:rPr b="1" i="1" lang="en" sz="2200">
                <a:solidFill>
                  <a:schemeClr val="accent3"/>
                </a:solidFill>
              </a:rPr>
            </a:br>
            <a:r>
              <a:rPr b="1" i="1" lang="en" sz="2200">
                <a:solidFill>
                  <a:schemeClr val="accent3"/>
                </a:solidFill>
              </a:rPr>
              <a:t>Recall WAE in BNF: </a:t>
            </a:r>
            <a:r>
              <a:rPr lang="en" sz="2400">
                <a:solidFill>
                  <a:srgbClr val="0000FF"/>
                </a:solidFill>
              </a:rPr>
              <a:t>| {with {&lt;id&gt; &lt;WAE&gt;} &lt;WAE&gt;</a:t>
            </a:r>
            <a:br>
              <a:rPr lang="en" sz="2400">
                <a:solidFill>
                  <a:srgbClr val="0000FF"/>
                </a:solidFill>
              </a:rPr>
            </a:br>
            <a:br>
              <a:rPr lang="en" sz="2400"/>
            </a:br>
            <a:endParaRPr sz="2400"/>
          </a:p>
        </p:txBody>
      </p:sp>
      <p:sp>
        <p:nvSpPr>
          <p:cNvPr id="546" name="Google Shape;546;p7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Substitution</a:t>
            </a:r>
            <a:endParaRPr/>
          </a:p>
        </p:txBody>
      </p:sp>
      <p:sp>
        <p:nvSpPr>
          <p:cNvPr id="547" name="Google Shape;547;p7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5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So, we need other detailed definitions to make our algorithm for Substitution </a:t>
            </a:r>
            <a:r>
              <a:rPr b="1" i="1" lang="en">
                <a:solidFill>
                  <a:schemeClr val="dk1"/>
                </a:solidFill>
              </a:rPr>
              <a:t>precisely</a:t>
            </a:r>
            <a:r>
              <a:rPr lang="en"/>
              <a:t>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400"/>
              <a:t>Definition 2 (Binding Instance)</a:t>
            </a:r>
            <a:br>
              <a:rPr lang="en" sz="2400"/>
            </a:br>
            <a:r>
              <a:rPr lang="en" sz="1800"/>
              <a:t>A binding instance of an identifier is the instance of the identifier that gives it its value. In WAE, </a:t>
            </a:r>
            <a:r>
              <a:rPr b="1" i="1" lang="en" sz="1800">
                <a:solidFill>
                  <a:schemeClr val="accent3"/>
                </a:solidFill>
              </a:rPr>
              <a:t>the &lt;id&gt; position of a 'with' is the only binding instance</a:t>
            </a:r>
            <a:r>
              <a:rPr lang="en" sz="1800"/>
              <a:t>.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2400"/>
            </a:br>
            <a:r>
              <a:rPr lang="en" sz="2400"/>
              <a:t>{with {x 5} {+ x 5}}</a:t>
            </a:r>
            <a:endParaRPr sz="1800"/>
          </a:p>
        </p:txBody>
      </p:sp>
      <p:sp>
        <p:nvSpPr>
          <p:cNvPr id="553" name="Google Shape;553;p7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Substitution</a:t>
            </a:r>
            <a:endParaRPr/>
          </a:p>
        </p:txBody>
      </p:sp>
      <p:sp>
        <p:nvSpPr>
          <p:cNvPr id="554" name="Google Shape;554;p7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55" name="Google Shape;555;p75"/>
          <p:cNvCxnSpPr/>
          <p:nvPr/>
        </p:nvCxnSpPr>
        <p:spPr>
          <a:xfrm flipH="1">
            <a:off x="2295550" y="3238200"/>
            <a:ext cx="207300" cy="5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6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So, we need other detailed definitions to make our algorithm for Substitution </a:t>
            </a:r>
            <a:r>
              <a:rPr b="1" i="1" lang="en">
                <a:solidFill>
                  <a:schemeClr val="dk1"/>
                </a:solidFill>
              </a:rPr>
              <a:t>precisely</a:t>
            </a:r>
            <a:r>
              <a:rPr lang="en"/>
              <a:t>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400"/>
              <a:t>Definition 2 (Binding Instance)</a:t>
            </a:r>
            <a:br>
              <a:rPr lang="en" sz="2400"/>
            </a:br>
            <a:r>
              <a:rPr lang="en" sz="1800"/>
              <a:t>A binding instance of an identifier is the instance of the identifier that gives it its value. In WAE, </a:t>
            </a:r>
            <a:r>
              <a:rPr b="1" i="1" lang="en" sz="1800">
                <a:solidFill>
                  <a:schemeClr val="accent3"/>
                </a:solidFill>
              </a:rPr>
              <a:t>the &lt;id&gt; position of a 'with' is the only binding instance</a:t>
            </a:r>
            <a:r>
              <a:rPr lang="en" sz="1800"/>
              <a:t>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Definition 3 (Scope)</a:t>
            </a:r>
            <a:br>
              <a:rPr lang="en" sz="2400"/>
            </a:br>
            <a:r>
              <a:rPr lang="en" sz="1800"/>
              <a:t>The scope of a binding instance is the region of program text in which instances of the identifier refer to the value bound by the binding instance.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{with {x 5} {+ x x}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{with {x 5} {+ x {with {x 3} x}}</a:t>
            </a:r>
            <a:endParaRPr sz="2400"/>
          </a:p>
        </p:txBody>
      </p:sp>
      <p:sp>
        <p:nvSpPr>
          <p:cNvPr id="561" name="Google Shape;561;p7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Substitution</a:t>
            </a:r>
            <a:endParaRPr/>
          </a:p>
        </p:txBody>
      </p:sp>
      <p:sp>
        <p:nvSpPr>
          <p:cNvPr id="562" name="Google Shape;562;p7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3" name="Google Shape;563;p76"/>
          <p:cNvSpPr/>
          <p:nvPr/>
        </p:nvSpPr>
        <p:spPr>
          <a:xfrm rot="-5400000">
            <a:off x="3105300" y="4630525"/>
            <a:ext cx="163500" cy="6384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4" name="Google Shape;564;p76"/>
          <p:cNvCxnSpPr>
            <a:endCxn id="563" idx="1"/>
          </p:cNvCxnSpPr>
          <p:nvPr/>
        </p:nvCxnSpPr>
        <p:spPr>
          <a:xfrm flipH="1">
            <a:off x="3187050" y="4186675"/>
            <a:ext cx="60600" cy="6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5" name="Google Shape;565;p76"/>
          <p:cNvSpPr/>
          <p:nvPr/>
        </p:nvSpPr>
        <p:spPr>
          <a:xfrm rot="5400000">
            <a:off x="3029100" y="5773525"/>
            <a:ext cx="163500" cy="6384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76"/>
          <p:cNvSpPr/>
          <p:nvPr/>
        </p:nvSpPr>
        <p:spPr>
          <a:xfrm rot="5400000">
            <a:off x="4764450" y="5984875"/>
            <a:ext cx="163500" cy="2157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76"/>
          <p:cNvSpPr txBox="1"/>
          <p:nvPr/>
        </p:nvSpPr>
        <p:spPr>
          <a:xfrm>
            <a:off x="2350800" y="6084375"/>
            <a:ext cx="62802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Scope of outer x            Scope of inner x</a:t>
            </a:r>
            <a:endParaRPr sz="16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7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So, we need other detailed definitions to make our algorithm for Substitution </a:t>
            </a:r>
            <a:r>
              <a:rPr b="1" i="1" lang="en">
                <a:solidFill>
                  <a:schemeClr val="dk1"/>
                </a:solidFill>
              </a:rPr>
              <a:t>precisely</a:t>
            </a:r>
            <a:r>
              <a:rPr lang="en"/>
              <a:t>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Definition 3 (Scope)</a:t>
            </a:r>
            <a:br>
              <a:rPr lang="en" sz="2400"/>
            </a:br>
            <a:r>
              <a:rPr lang="en" sz="1800"/>
              <a:t>The scope of a binding instance is the region of program text in which instances of the identifier refer to the value bound by the binding instance.</a:t>
            </a:r>
            <a:endParaRPr sz="18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Definition 4 (Bound Instance)</a:t>
            </a:r>
            <a:br>
              <a:rPr lang="en" sz="2400"/>
            </a:br>
            <a:r>
              <a:rPr lang="en" sz="1800"/>
              <a:t>An identifier is bound if it is contained within the scope of a binding instance of its name.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800"/>
            </a:br>
            <a:r>
              <a:rPr lang="en" sz="2400"/>
              <a:t>{with {x 5} {+ x x}}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73" name="Google Shape;573;p7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Substitution</a:t>
            </a:r>
            <a:endParaRPr/>
          </a:p>
        </p:txBody>
      </p:sp>
      <p:sp>
        <p:nvSpPr>
          <p:cNvPr id="574" name="Google Shape;574;p7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5" name="Google Shape;575;p77"/>
          <p:cNvSpPr/>
          <p:nvPr/>
        </p:nvSpPr>
        <p:spPr>
          <a:xfrm rot="5400000">
            <a:off x="3083250" y="4843375"/>
            <a:ext cx="163500" cy="669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6" name="Google Shape;576;p77"/>
          <p:cNvCxnSpPr/>
          <p:nvPr/>
        </p:nvCxnSpPr>
        <p:spPr>
          <a:xfrm flipH="1">
            <a:off x="3178875" y="4186750"/>
            <a:ext cx="130800" cy="5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7" name="Google Shape;577;p77"/>
          <p:cNvCxnSpPr/>
          <p:nvPr/>
        </p:nvCxnSpPr>
        <p:spPr>
          <a:xfrm flipH="1">
            <a:off x="3407475" y="4186750"/>
            <a:ext cx="130800" cy="5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8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So, we need other detailed definitions to make our algorithm for Substitution </a:t>
            </a:r>
            <a:r>
              <a:rPr b="1" i="1" lang="en">
                <a:solidFill>
                  <a:schemeClr val="dk1"/>
                </a:solidFill>
              </a:rPr>
              <a:t>precisely</a:t>
            </a:r>
            <a:r>
              <a:rPr lang="en"/>
              <a:t>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Definition 5 (Free identifier/Instance)</a:t>
            </a:r>
            <a:br>
              <a:rPr lang="en" sz="2400"/>
            </a:br>
            <a:r>
              <a:rPr lang="en" sz="1800"/>
              <a:t>An identifier not contained in the scope of any binding instance of its name is said to be free.</a:t>
            </a:r>
            <a:br>
              <a:rPr lang="en" sz="1800"/>
            </a:br>
            <a:br>
              <a:rPr lang="en" sz="1800"/>
            </a:br>
            <a:br>
              <a:rPr lang="en" sz="2000"/>
            </a:br>
            <a:r>
              <a:rPr lang="en" sz="2000"/>
              <a:t>{with {x 5} {+ x {with {</a:t>
            </a:r>
            <a:r>
              <a:rPr b="1" lang="en" sz="2000">
                <a:solidFill>
                  <a:schemeClr val="accent3"/>
                </a:solidFill>
              </a:rPr>
              <a:t>y</a:t>
            </a:r>
            <a:r>
              <a:rPr lang="en" sz="2000"/>
              <a:t> 3} x}}}</a:t>
            </a:r>
            <a:endParaRPr sz="2000"/>
          </a:p>
        </p:txBody>
      </p:sp>
      <p:sp>
        <p:nvSpPr>
          <p:cNvPr id="583" name="Google Shape;583;p7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Substitution</a:t>
            </a:r>
            <a:endParaRPr/>
          </a:p>
        </p:txBody>
      </p:sp>
      <p:sp>
        <p:nvSpPr>
          <p:cNvPr id="584" name="Google Shape;584;p7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5" name="Google Shape;585;p78"/>
          <p:cNvCxnSpPr/>
          <p:nvPr/>
        </p:nvCxnSpPr>
        <p:spPr>
          <a:xfrm rot="10800000">
            <a:off x="4247525" y="4174450"/>
            <a:ext cx="370500" cy="3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6" name="Google Shape;586;p78"/>
          <p:cNvSpPr txBox="1"/>
          <p:nvPr/>
        </p:nvSpPr>
        <p:spPr>
          <a:xfrm>
            <a:off x="4615375" y="4284650"/>
            <a:ext cx="2318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free </a:t>
            </a:r>
            <a:r>
              <a:rPr lang="en" sz="1500"/>
              <a:t>instance as there is no binding instance of it within its scope.</a:t>
            </a:r>
            <a:endParaRPr sz="15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Substitution</a:t>
            </a:r>
            <a:endParaRPr/>
          </a:p>
        </p:txBody>
      </p:sp>
      <p:sp>
        <p:nvSpPr>
          <p:cNvPr id="592" name="Google Shape;592;p79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Definition 6 (Substitution, take 2)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To substitute identifier </a:t>
            </a:r>
            <a:r>
              <a:rPr b="1" i="1" lang="en"/>
              <a:t>i</a:t>
            </a:r>
            <a:r>
              <a:rPr lang="en"/>
              <a:t> in </a:t>
            </a:r>
            <a:r>
              <a:rPr b="1" i="1" lang="en"/>
              <a:t>e</a:t>
            </a:r>
            <a:r>
              <a:rPr lang="en"/>
              <a:t> with the expression </a:t>
            </a:r>
            <a:r>
              <a:rPr b="1" i="1" lang="en"/>
              <a:t>v</a:t>
            </a:r>
            <a:r>
              <a:rPr lang="en"/>
              <a:t>, replace all identifiers in </a:t>
            </a:r>
            <a:r>
              <a:rPr b="1" i="1" lang="en"/>
              <a:t>e</a:t>
            </a:r>
            <a:r>
              <a:rPr lang="en"/>
              <a:t> which are not binding instances that have the name i with expression </a:t>
            </a:r>
            <a:r>
              <a:rPr b="1" i="1" lang="en"/>
              <a:t>v</a:t>
            </a:r>
            <a:r>
              <a:rPr lang="en"/>
              <a:t>.</a:t>
            </a:r>
            <a:br>
              <a:rPr lang="en"/>
            </a:br>
            <a:br>
              <a:rPr lang="en"/>
            </a:br>
            <a:r>
              <a:rPr lang="en" sz="1800"/>
              <a:t>; Our code</a:t>
            </a:r>
            <a:br>
              <a:rPr lang="en" sz="1800"/>
            </a:br>
            <a:r>
              <a:rPr lang="en" sz="1800"/>
              <a:t>; </a:t>
            </a:r>
            <a:r>
              <a:rPr b="1" i="1" lang="en" sz="1800"/>
              <a:t>i</a:t>
            </a:r>
            <a:r>
              <a:rPr lang="en" sz="1800"/>
              <a:t>: x</a:t>
            </a:r>
            <a:br>
              <a:rPr lang="en" sz="1800"/>
            </a:br>
            <a:r>
              <a:rPr lang="en" sz="1800"/>
              <a:t>; </a:t>
            </a:r>
            <a:r>
              <a:rPr b="1" i="1" lang="en" sz="1800"/>
              <a:t>v</a:t>
            </a:r>
            <a:r>
              <a:rPr lang="en" sz="1800"/>
              <a:t>: 5</a:t>
            </a:r>
            <a:br>
              <a:rPr lang="en" sz="1800"/>
            </a:br>
            <a:r>
              <a:rPr lang="en" sz="1800"/>
              <a:t>; </a:t>
            </a:r>
            <a:r>
              <a:rPr b="1" i="1" lang="en" sz="1800"/>
              <a:t>e</a:t>
            </a:r>
            <a:r>
              <a:rPr lang="en" sz="1800"/>
              <a:t>: {+ x {with {x 3} 10}}</a:t>
            </a:r>
            <a:br>
              <a:rPr lang="en" sz="1800"/>
            </a:br>
            <a:r>
              <a:rPr lang="en" sz="1800"/>
              <a:t>{with {x 5} {+ x {with {x 3} 10}}}</a:t>
            </a:r>
            <a:br>
              <a:rPr lang="en" sz="1800"/>
            </a:b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Based on Definition 6</a:t>
            </a:r>
            <a:br>
              <a:rPr lang="en"/>
            </a:br>
            <a:r>
              <a:rPr lang="en" sz="1800"/>
              <a:t>?</a:t>
            </a:r>
            <a:endParaRPr/>
          </a:p>
        </p:txBody>
      </p:sp>
      <p:sp>
        <p:nvSpPr>
          <p:cNvPr id="593" name="Google Shape;593;p7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Substitution</a:t>
            </a:r>
            <a:endParaRPr/>
          </a:p>
        </p:txBody>
      </p:sp>
      <p:sp>
        <p:nvSpPr>
          <p:cNvPr id="599" name="Google Shape;599;p80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Definition 6 (Substitution, take 2)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To substitute identifier </a:t>
            </a:r>
            <a:r>
              <a:rPr b="1" i="1" lang="en"/>
              <a:t>i</a:t>
            </a:r>
            <a:r>
              <a:rPr lang="en"/>
              <a:t> in </a:t>
            </a:r>
            <a:r>
              <a:rPr b="1" i="1" lang="en"/>
              <a:t>e</a:t>
            </a:r>
            <a:r>
              <a:rPr lang="en"/>
              <a:t> with the expression </a:t>
            </a:r>
            <a:r>
              <a:rPr b="1" i="1" lang="en"/>
              <a:t>v</a:t>
            </a:r>
            <a:r>
              <a:rPr lang="en"/>
              <a:t>, replace all identifiers in </a:t>
            </a:r>
            <a:r>
              <a:rPr b="1" i="1" lang="en"/>
              <a:t>e</a:t>
            </a:r>
            <a:r>
              <a:rPr lang="en"/>
              <a:t> which are not binding instances that have the name i with expression </a:t>
            </a:r>
            <a:r>
              <a:rPr b="1" i="1" lang="en"/>
              <a:t>v</a:t>
            </a:r>
            <a:r>
              <a:rPr lang="en"/>
              <a:t>.</a:t>
            </a:r>
            <a:br>
              <a:rPr lang="en"/>
            </a:br>
            <a:br>
              <a:rPr lang="en"/>
            </a:br>
            <a:r>
              <a:rPr lang="en" sz="1800"/>
              <a:t>; Our code</a:t>
            </a:r>
            <a:br>
              <a:rPr lang="en" sz="1800"/>
            </a:br>
            <a:r>
              <a:rPr lang="en" sz="1800"/>
              <a:t>; </a:t>
            </a:r>
            <a:r>
              <a:rPr b="1" i="1" lang="en" sz="1800"/>
              <a:t>i</a:t>
            </a:r>
            <a:r>
              <a:rPr lang="en" sz="1800"/>
              <a:t>: x</a:t>
            </a:r>
            <a:br>
              <a:rPr lang="en" sz="1800"/>
            </a:br>
            <a:r>
              <a:rPr lang="en" sz="1800"/>
              <a:t>; </a:t>
            </a:r>
            <a:r>
              <a:rPr b="1" i="1" lang="en" sz="1800"/>
              <a:t>v</a:t>
            </a:r>
            <a:r>
              <a:rPr lang="en" sz="1800"/>
              <a:t>: 5</a:t>
            </a:r>
            <a:br>
              <a:rPr lang="en" sz="1800"/>
            </a:br>
            <a:r>
              <a:rPr lang="en" sz="1800"/>
              <a:t>; </a:t>
            </a:r>
            <a:r>
              <a:rPr b="1" i="1" lang="en" sz="1800"/>
              <a:t>e</a:t>
            </a:r>
            <a:r>
              <a:rPr lang="en" sz="1800"/>
              <a:t>: {+ x {with {x 3} 10}}</a:t>
            </a:r>
            <a:br>
              <a:rPr lang="en" sz="1800"/>
            </a:br>
            <a:r>
              <a:rPr lang="en" sz="1800"/>
              <a:t>{with {x 5} {+ x {with {</a:t>
            </a:r>
            <a:r>
              <a:rPr lang="en" sz="1800"/>
              <a:t>x</a:t>
            </a:r>
            <a:r>
              <a:rPr lang="en" sz="1800"/>
              <a:t> 3} </a:t>
            </a:r>
            <a:r>
              <a:rPr lang="en" sz="1800"/>
              <a:t>10</a:t>
            </a:r>
            <a:r>
              <a:rPr lang="en" sz="1800"/>
              <a:t>}}}</a:t>
            </a:r>
            <a:br>
              <a:rPr lang="en" sz="1800"/>
            </a:b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Based on Definition 6</a:t>
            </a:r>
            <a:br>
              <a:rPr lang="en"/>
            </a:br>
            <a:r>
              <a:rPr lang="en" sz="1800"/>
              <a:t>{with {x 5} {+ 5 {with {x 3} 10}}}</a:t>
            </a:r>
            <a:endParaRPr/>
          </a:p>
        </p:txBody>
      </p:sp>
      <p:sp>
        <p:nvSpPr>
          <p:cNvPr id="600" name="Google Shape;600;p8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Substitution</a:t>
            </a:r>
            <a:endParaRPr/>
          </a:p>
        </p:txBody>
      </p:sp>
      <p:sp>
        <p:nvSpPr>
          <p:cNvPr id="606" name="Google Shape;606;p81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Definition 6 (Substitution, take 2)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To substitute identifier </a:t>
            </a:r>
            <a:r>
              <a:rPr b="1" i="1" lang="en"/>
              <a:t>i</a:t>
            </a:r>
            <a:r>
              <a:rPr lang="en"/>
              <a:t> in </a:t>
            </a:r>
            <a:r>
              <a:rPr b="1" i="1" lang="en"/>
              <a:t>e</a:t>
            </a:r>
            <a:r>
              <a:rPr lang="en"/>
              <a:t> with the expression </a:t>
            </a:r>
            <a:r>
              <a:rPr b="1" i="1" lang="en"/>
              <a:t>v</a:t>
            </a:r>
            <a:r>
              <a:rPr lang="en"/>
              <a:t>, replace all identifiers in </a:t>
            </a:r>
            <a:r>
              <a:rPr b="1" i="1" lang="en"/>
              <a:t>e</a:t>
            </a:r>
            <a:r>
              <a:rPr lang="en"/>
              <a:t> which are not binding instances that have the name </a:t>
            </a:r>
            <a:r>
              <a:rPr b="1" i="1" lang="en"/>
              <a:t>i</a:t>
            </a:r>
            <a:r>
              <a:rPr lang="en"/>
              <a:t> with expression </a:t>
            </a:r>
            <a:r>
              <a:rPr b="1" i="1" lang="en"/>
              <a:t>v</a:t>
            </a:r>
            <a:r>
              <a:rPr lang="en"/>
              <a:t>.</a:t>
            </a:r>
            <a:br>
              <a:rPr lang="en"/>
            </a:br>
            <a:r>
              <a:rPr lang="en">
                <a:solidFill>
                  <a:schemeClr val="accent3"/>
                </a:solidFill>
              </a:rPr>
              <a:t>How about the following code?</a:t>
            </a:r>
            <a:br>
              <a:rPr lang="en"/>
            </a:br>
            <a:r>
              <a:rPr lang="en" sz="1800"/>
              <a:t>; Our code</a:t>
            </a:r>
            <a:br>
              <a:rPr lang="en" sz="1800"/>
            </a:br>
            <a:r>
              <a:rPr lang="en" sz="1800"/>
              <a:t>; </a:t>
            </a:r>
            <a:r>
              <a:rPr b="1" i="1" lang="en" sz="1800"/>
              <a:t>i</a:t>
            </a:r>
            <a:r>
              <a:rPr lang="en" sz="1800"/>
              <a:t>: x</a:t>
            </a:r>
            <a:br>
              <a:rPr lang="en" sz="1800"/>
            </a:br>
            <a:r>
              <a:rPr lang="en" sz="1800"/>
              <a:t>; </a:t>
            </a:r>
            <a:r>
              <a:rPr b="1" i="1" lang="en" sz="1800"/>
              <a:t>v</a:t>
            </a:r>
            <a:r>
              <a:rPr lang="en" sz="1800"/>
              <a:t>: 5</a:t>
            </a:r>
            <a:br>
              <a:rPr lang="en" sz="1800"/>
            </a:br>
            <a:r>
              <a:rPr lang="en" sz="1800"/>
              <a:t>; </a:t>
            </a:r>
            <a:r>
              <a:rPr b="1" i="1" lang="en" sz="1800"/>
              <a:t>e</a:t>
            </a:r>
            <a:r>
              <a:rPr lang="en" sz="1800"/>
              <a:t>: {+ x {with {x 3} x}}</a:t>
            </a:r>
            <a:br>
              <a:rPr lang="en" sz="1800"/>
            </a:br>
            <a:r>
              <a:rPr lang="en" sz="1800"/>
              <a:t>{with {x 5} {+ x {with {x 3} x}}}  ;; the value of the program is 8</a:t>
            </a:r>
            <a:br>
              <a:rPr lang="en" sz="1800"/>
            </a:b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But….b</a:t>
            </a:r>
            <a:r>
              <a:rPr lang="en"/>
              <a:t>ased on Definition 6, the </a:t>
            </a:r>
            <a:r>
              <a:rPr lang="en"/>
              <a:t>substitution</a:t>
            </a:r>
            <a:r>
              <a:rPr lang="en"/>
              <a:t> is?</a:t>
            </a:r>
            <a:br>
              <a:rPr lang="en"/>
            </a:br>
            <a:endParaRPr b="1" i="1" sz="2500"/>
          </a:p>
        </p:txBody>
      </p:sp>
      <p:sp>
        <p:nvSpPr>
          <p:cNvPr id="607" name="Google Shape;607;p8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Substitution</a:t>
            </a:r>
            <a:endParaRPr/>
          </a:p>
        </p:txBody>
      </p:sp>
      <p:sp>
        <p:nvSpPr>
          <p:cNvPr id="613" name="Google Shape;613;p82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Definition 6 (Substitution, take 2)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To substitute identifier </a:t>
            </a:r>
            <a:r>
              <a:rPr b="1" i="1" lang="en"/>
              <a:t>i</a:t>
            </a:r>
            <a:r>
              <a:rPr lang="en"/>
              <a:t> in </a:t>
            </a:r>
            <a:r>
              <a:rPr b="1" i="1" lang="en"/>
              <a:t>e</a:t>
            </a:r>
            <a:r>
              <a:rPr lang="en"/>
              <a:t> with the expression </a:t>
            </a:r>
            <a:r>
              <a:rPr b="1" i="1" lang="en"/>
              <a:t>v</a:t>
            </a:r>
            <a:r>
              <a:rPr lang="en"/>
              <a:t>, replace all identifiers in </a:t>
            </a:r>
            <a:r>
              <a:rPr b="1" i="1" lang="en"/>
              <a:t>e</a:t>
            </a:r>
            <a:r>
              <a:rPr lang="en"/>
              <a:t> which are not binding instances that have the name </a:t>
            </a:r>
            <a:r>
              <a:rPr b="1" i="1" lang="en"/>
              <a:t>i</a:t>
            </a:r>
            <a:r>
              <a:rPr lang="en"/>
              <a:t> with expression </a:t>
            </a:r>
            <a:r>
              <a:rPr b="1" i="1" lang="en"/>
              <a:t>v</a:t>
            </a:r>
            <a:r>
              <a:rPr lang="en"/>
              <a:t>.</a:t>
            </a:r>
            <a:br>
              <a:rPr lang="en"/>
            </a:br>
            <a:r>
              <a:rPr lang="en">
                <a:solidFill>
                  <a:schemeClr val="accent3"/>
                </a:solidFill>
              </a:rPr>
              <a:t>How about the following code?</a:t>
            </a:r>
            <a:br>
              <a:rPr lang="en"/>
            </a:br>
            <a:r>
              <a:rPr lang="en" sz="1800"/>
              <a:t>; Our code</a:t>
            </a:r>
            <a:br>
              <a:rPr lang="en" sz="1800"/>
            </a:br>
            <a:r>
              <a:rPr lang="en" sz="1800"/>
              <a:t>; </a:t>
            </a:r>
            <a:r>
              <a:rPr b="1" i="1" lang="en" sz="1800"/>
              <a:t>i</a:t>
            </a:r>
            <a:r>
              <a:rPr lang="en" sz="1800"/>
              <a:t>: x</a:t>
            </a:r>
            <a:br>
              <a:rPr lang="en" sz="1800"/>
            </a:br>
            <a:r>
              <a:rPr lang="en" sz="1800"/>
              <a:t>; </a:t>
            </a:r>
            <a:r>
              <a:rPr b="1" i="1" lang="en" sz="1800"/>
              <a:t>v</a:t>
            </a:r>
            <a:r>
              <a:rPr lang="en" sz="1800"/>
              <a:t>: 5</a:t>
            </a:r>
            <a:br>
              <a:rPr lang="en" sz="1800"/>
            </a:br>
            <a:r>
              <a:rPr lang="en" sz="1800"/>
              <a:t>; </a:t>
            </a:r>
            <a:r>
              <a:rPr b="1" i="1" lang="en" sz="1800"/>
              <a:t>e</a:t>
            </a:r>
            <a:r>
              <a:rPr lang="en" sz="1800"/>
              <a:t>: {+ x {with {x 3} x}}</a:t>
            </a:r>
            <a:br>
              <a:rPr lang="en" sz="1800"/>
            </a:br>
            <a:r>
              <a:rPr lang="en" sz="1800"/>
              <a:t>{with {x 5} {+ x {with {x 3} x}}}  ;; the value of the program is 8</a:t>
            </a:r>
            <a:br>
              <a:rPr lang="en" sz="1800"/>
            </a:b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But….based on Definition 6, the substitution is</a:t>
            </a:r>
            <a:br>
              <a:rPr lang="en"/>
            </a:br>
            <a:r>
              <a:rPr lang="en" sz="1800"/>
              <a:t>{with {x 5} {+ 5 {with {x 3} 5}}} ;; the value is 10</a:t>
            </a:r>
            <a:br>
              <a:rPr lang="en" sz="1800"/>
            </a:br>
            <a:br>
              <a:rPr lang="en" sz="1800"/>
            </a:br>
            <a:r>
              <a:rPr b="1" i="1" lang="en" sz="2100">
                <a:solidFill>
                  <a:schemeClr val="accent3"/>
                </a:solidFill>
              </a:rPr>
              <a:t>????What's wrong with here????</a:t>
            </a:r>
            <a:endParaRPr b="1" i="1" sz="2500">
              <a:solidFill>
                <a:schemeClr val="accent3"/>
              </a:solidFill>
            </a:endParaRPr>
          </a:p>
        </p:txBody>
      </p:sp>
      <p:sp>
        <p:nvSpPr>
          <p:cNvPr id="614" name="Google Shape;614;p8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8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Substitution</a:t>
            </a:r>
            <a:endParaRPr/>
          </a:p>
        </p:txBody>
      </p:sp>
      <p:sp>
        <p:nvSpPr>
          <p:cNvPr id="620" name="Google Shape;620;p83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Definition 7 (Substitution, take 3)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To substitute identifier </a:t>
            </a:r>
            <a:r>
              <a:rPr b="1" i="1" lang="en"/>
              <a:t>i</a:t>
            </a:r>
            <a:r>
              <a:rPr lang="en"/>
              <a:t> in </a:t>
            </a:r>
            <a:r>
              <a:rPr b="1" i="1" lang="en"/>
              <a:t>e</a:t>
            </a:r>
            <a:r>
              <a:rPr lang="en"/>
              <a:t> with the expression </a:t>
            </a:r>
            <a:r>
              <a:rPr b="1" i="1" lang="en"/>
              <a:t>v</a:t>
            </a:r>
            <a:r>
              <a:rPr lang="en"/>
              <a:t>, replace all non-binding identifiers in </a:t>
            </a:r>
            <a:r>
              <a:rPr b="1" i="1" lang="en"/>
              <a:t>e</a:t>
            </a:r>
            <a:r>
              <a:rPr lang="en"/>
              <a:t> having the name </a:t>
            </a:r>
            <a:r>
              <a:rPr b="1" i="1" lang="en"/>
              <a:t>i </a:t>
            </a:r>
            <a:r>
              <a:rPr lang="en"/>
              <a:t>with the expression </a:t>
            </a:r>
            <a:r>
              <a:rPr b="1" i="1" lang="en"/>
              <a:t>v</a:t>
            </a:r>
            <a:r>
              <a:rPr lang="en"/>
              <a:t>, </a:t>
            </a:r>
            <a:r>
              <a:rPr lang="en">
                <a:solidFill>
                  <a:schemeClr val="accent4"/>
                </a:solidFill>
              </a:rPr>
              <a:t>unless the identifier is in a scope different from that introduced by </a:t>
            </a:r>
            <a:r>
              <a:rPr b="1" i="1" lang="en">
                <a:solidFill>
                  <a:schemeClr val="accent4"/>
                </a:solidFill>
              </a:rPr>
              <a:t>i</a:t>
            </a:r>
            <a:r>
              <a:rPr lang="en"/>
              <a:t>.</a:t>
            </a:r>
            <a:br>
              <a:rPr lang="en"/>
            </a:br>
            <a:br>
              <a:rPr lang="en"/>
            </a:br>
            <a:r>
              <a:rPr lang="en" sz="1800"/>
              <a:t>; Our code</a:t>
            </a:r>
            <a:br>
              <a:rPr lang="en" sz="1800"/>
            </a:br>
            <a:r>
              <a:rPr lang="en" sz="1800"/>
              <a:t>; </a:t>
            </a:r>
            <a:r>
              <a:rPr b="1" i="1" lang="en" sz="1800"/>
              <a:t>i</a:t>
            </a:r>
            <a:r>
              <a:rPr lang="en" sz="1800"/>
              <a:t>: x</a:t>
            </a:r>
            <a:br>
              <a:rPr lang="en" sz="1800"/>
            </a:br>
            <a:r>
              <a:rPr lang="en" sz="1800"/>
              <a:t>; </a:t>
            </a:r>
            <a:r>
              <a:rPr b="1" i="1" lang="en" sz="1800"/>
              <a:t>v</a:t>
            </a:r>
            <a:r>
              <a:rPr lang="en" sz="1800"/>
              <a:t>: 5</a:t>
            </a:r>
            <a:br>
              <a:rPr lang="en" sz="1800"/>
            </a:br>
            <a:r>
              <a:rPr lang="en" sz="1800"/>
              <a:t>; </a:t>
            </a:r>
            <a:r>
              <a:rPr b="1" i="1" lang="en" sz="1800"/>
              <a:t>e</a:t>
            </a:r>
            <a:r>
              <a:rPr lang="en" sz="1800"/>
              <a:t>: {+ x {with {x 3} x}}</a:t>
            </a:r>
            <a:br>
              <a:rPr lang="en" sz="1800"/>
            </a:br>
            <a:r>
              <a:rPr lang="en" sz="1800"/>
              <a:t>{with {x 5} {+ x {with {x 3} x}}}  ;; the value of the program is 8</a:t>
            </a:r>
            <a:br>
              <a:rPr lang="en" sz="1800"/>
            </a:b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But….based on Definition 6, the substitution is</a:t>
            </a:r>
            <a:br>
              <a:rPr lang="en"/>
            </a:br>
            <a:r>
              <a:rPr lang="en" sz="1800"/>
              <a:t>{with {x 5} {+ 5 {with {x 3} 3}}} ;; the value is 8</a:t>
            </a:r>
            <a:br>
              <a:rPr lang="en" sz="1800"/>
            </a:br>
            <a:endParaRPr b="1" i="1" sz="2500">
              <a:solidFill>
                <a:schemeClr val="accent3"/>
              </a:solidFill>
            </a:endParaRPr>
          </a:p>
        </p:txBody>
      </p:sp>
      <p:sp>
        <p:nvSpPr>
          <p:cNvPr id="621" name="Google Shape;621;p8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What are we doing now? Are we learning Racket of PL?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 language called </a:t>
            </a:r>
            <a:r>
              <a:rPr lang="en" sz="2300">
                <a:solidFill>
                  <a:srgbClr val="0000FF"/>
                </a:solidFill>
              </a:rPr>
              <a:t>AE</a:t>
            </a:r>
            <a:endParaRPr sz="2300">
              <a:solidFill>
                <a:srgbClr val="0000FF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arithmetic (addition and subtraction) </a:t>
            </a:r>
            <a:r>
              <a:rPr lang="en" sz="1900">
                <a:solidFill>
                  <a:schemeClr val="accent4"/>
                </a:solidFill>
              </a:rPr>
              <a:t>3 + (5 - 2)</a:t>
            </a:r>
            <a:endParaRPr sz="1900">
              <a:solidFill>
                <a:schemeClr val="accent4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concrete syntax </a:t>
            </a:r>
            <a:r>
              <a:rPr lang="en" sz="1900">
                <a:solidFill>
                  <a:schemeClr val="accent4"/>
                </a:solidFill>
              </a:rPr>
              <a:t>{+ 3 {- 5 2}}</a:t>
            </a:r>
            <a:endParaRPr sz="1900">
              <a:solidFill>
                <a:schemeClr val="accent4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abstract syntax </a:t>
            </a:r>
            <a:r>
              <a:rPr lang="en" sz="1900">
                <a:solidFill>
                  <a:srgbClr val="0000FF"/>
                </a:solidFill>
              </a:rPr>
              <a:t>AE</a:t>
            </a:r>
            <a:br>
              <a:rPr lang="en" sz="1900"/>
            </a:br>
            <a:r>
              <a:rPr lang="en" sz="1900">
                <a:solidFill>
                  <a:schemeClr val="accent4"/>
                </a:solidFill>
              </a:rPr>
              <a:t>(add (num 3) (sub (num 5) (num 2)))</a:t>
            </a:r>
            <a:endParaRPr sz="1900">
              <a:solidFill>
                <a:schemeClr val="accent4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parser </a:t>
            </a:r>
            <a:r>
              <a:rPr lang="en" sz="1900">
                <a:solidFill>
                  <a:srgbClr val="0000FF"/>
                </a:solidFill>
              </a:rPr>
              <a:t>parse: sexp -&gt; AE</a:t>
            </a:r>
            <a:endParaRPr sz="1900">
              <a:solidFill>
                <a:schemeClr val="accent4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interpreter </a:t>
            </a:r>
            <a:r>
              <a:rPr lang="en" sz="1900">
                <a:solidFill>
                  <a:srgbClr val="0000FF"/>
                </a:solidFill>
              </a:rPr>
              <a:t>interp: AE -&gt; number</a:t>
            </a:r>
            <a:endParaRPr sz="1900">
              <a:solidFill>
                <a:srgbClr val="0000FF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s-expression ("symbolic expression" or "sub-expression")</a:t>
            </a:r>
            <a:br>
              <a:rPr lang="en" sz="1900"/>
            </a:br>
            <a:r>
              <a:rPr lang="en" sz="1900"/>
              <a:t>'</a:t>
            </a:r>
            <a:r>
              <a:rPr lang="en" sz="1900">
                <a:solidFill>
                  <a:schemeClr val="accent4"/>
                </a:solidFill>
              </a:rPr>
              <a:t>(+ 3 (- 5 2)) ≡ (list '+ 3 (list '- 5 2))</a:t>
            </a:r>
            <a:endParaRPr sz="1900">
              <a:solidFill>
                <a:schemeClr val="accent4"/>
              </a:solidFill>
            </a:endParaRPr>
          </a:p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Substitution</a:t>
            </a:r>
            <a:endParaRPr/>
          </a:p>
        </p:txBody>
      </p:sp>
      <p:sp>
        <p:nvSpPr>
          <p:cNvPr id="627" name="Google Shape;627;p84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Definition 7 (Substitution, take 3)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To substitute identifier </a:t>
            </a:r>
            <a:r>
              <a:rPr b="1" i="1" lang="en"/>
              <a:t>i</a:t>
            </a:r>
            <a:r>
              <a:rPr lang="en"/>
              <a:t> in </a:t>
            </a:r>
            <a:r>
              <a:rPr b="1" i="1" lang="en"/>
              <a:t>e</a:t>
            </a:r>
            <a:r>
              <a:rPr lang="en"/>
              <a:t> with the expression </a:t>
            </a:r>
            <a:r>
              <a:rPr b="1" i="1" lang="en"/>
              <a:t>v</a:t>
            </a:r>
            <a:r>
              <a:rPr lang="en"/>
              <a:t>, replace all non-binding identifiers in </a:t>
            </a:r>
            <a:r>
              <a:rPr b="1" i="1" lang="en"/>
              <a:t>e</a:t>
            </a:r>
            <a:r>
              <a:rPr lang="en"/>
              <a:t> having the name </a:t>
            </a:r>
            <a:r>
              <a:rPr b="1" i="1" lang="en"/>
              <a:t>i </a:t>
            </a:r>
            <a:r>
              <a:rPr lang="en"/>
              <a:t>with the expression </a:t>
            </a:r>
            <a:r>
              <a:rPr b="1" i="1" lang="en"/>
              <a:t>v</a:t>
            </a:r>
            <a:r>
              <a:rPr lang="en"/>
              <a:t>, unless the identifier is in a scope different from that introduced by </a:t>
            </a:r>
            <a:r>
              <a:rPr b="1" i="1" lang="en"/>
              <a:t>i</a:t>
            </a:r>
            <a:r>
              <a:rPr lang="en"/>
              <a:t>.</a:t>
            </a:r>
            <a:br>
              <a:rPr lang="en"/>
            </a:br>
            <a:r>
              <a:rPr lang="en">
                <a:solidFill>
                  <a:schemeClr val="accent3"/>
                </a:solidFill>
              </a:rPr>
              <a:t>How about the following code?</a:t>
            </a:r>
            <a:br>
              <a:rPr lang="en"/>
            </a:br>
            <a:r>
              <a:rPr lang="en" sz="1800"/>
              <a:t>; Our code</a:t>
            </a:r>
            <a:br>
              <a:rPr lang="en" sz="1800"/>
            </a:br>
            <a:r>
              <a:rPr lang="en" sz="1800"/>
              <a:t>; </a:t>
            </a:r>
            <a:r>
              <a:rPr b="1" i="1" lang="en" sz="1800"/>
              <a:t>i</a:t>
            </a:r>
            <a:r>
              <a:rPr lang="en" sz="1800"/>
              <a:t>: x</a:t>
            </a:r>
            <a:br>
              <a:rPr lang="en" sz="1800"/>
            </a:br>
            <a:r>
              <a:rPr lang="en" sz="1800"/>
              <a:t>; </a:t>
            </a:r>
            <a:r>
              <a:rPr b="1" i="1" lang="en" sz="1800"/>
              <a:t>v</a:t>
            </a:r>
            <a:r>
              <a:rPr lang="en" sz="1800"/>
              <a:t>: 5</a:t>
            </a:r>
            <a:br>
              <a:rPr lang="en" sz="1800"/>
            </a:br>
            <a:r>
              <a:rPr lang="en" sz="1800"/>
              <a:t>; </a:t>
            </a:r>
            <a:r>
              <a:rPr b="1" i="1" lang="en" sz="1800"/>
              <a:t>e</a:t>
            </a:r>
            <a:r>
              <a:rPr lang="en" sz="1800"/>
              <a:t>: {+ x {with {y 3} x}}</a:t>
            </a:r>
            <a:br>
              <a:rPr lang="en" sz="1800"/>
            </a:br>
            <a:r>
              <a:rPr lang="en" sz="1800"/>
              <a:t>{with {x 5} {+ x {with {y 3} x}}}  ;; the value of the program is 10</a:t>
            </a:r>
            <a:br>
              <a:rPr lang="en" sz="1800"/>
            </a:br>
            <a:endParaRPr sz="1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But….based on Definition 7, the substitution cannot be done (error) because of x has no value.</a:t>
            </a:r>
            <a:br>
              <a:rPr lang="en"/>
            </a:br>
            <a:r>
              <a:rPr lang="en" sz="1800"/>
              <a:t>{with {x 5} {+ 5 {with {y 3} x}}} ;; error</a:t>
            </a:r>
            <a:br>
              <a:rPr lang="en" sz="1800"/>
            </a:br>
            <a:endParaRPr b="1" i="1" sz="2500">
              <a:solidFill>
                <a:schemeClr val="accent3"/>
              </a:solidFill>
            </a:endParaRPr>
          </a:p>
        </p:txBody>
      </p:sp>
      <p:sp>
        <p:nvSpPr>
          <p:cNvPr id="628" name="Google Shape;628;p8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Substitution (final)</a:t>
            </a:r>
            <a:endParaRPr/>
          </a:p>
        </p:txBody>
      </p:sp>
      <p:sp>
        <p:nvSpPr>
          <p:cNvPr id="634" name="Google Shape;634;p85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Definition 8 (Substitution, take 4)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To substitute identifier </a:t>
            </a:r>
            <a:r>
              <a:rPr b="1" i="1" lang="en"/>
              <a:t>i</a:t>
            </a:r>
            <a:r>
              <a:rPr lang="en"/>
              <a:t> in </a:t>
            </a:r>
            <a:r>
              <a:rPr b="1" i="1" lang="en"/>
              <a:t>e</a:t>
            </a:r>
            <a:r>
              <a:rPr lang="en"/>
              <a:t> with the expression </a:t>
            </a:r>
            <a:r>
              <a:rPr b="1" i="1" lang="en"/>
              <a:t>v</a:t>
            </a:r>
            <a:r>
              <a:rPr lang="en"/>
              <a:t>, </a:t>
            </a:r>
            <a:r>
              <a:rPr lang="en" u="sng"/>
              <a:t>replace all bound instances</a:t>
            </a:r>
            <a:r>
              <a:rPr lang="en"/>
              <a:t> and </a:t>
            </a:r>
            <a:r>
              <a:rPr lang="en" u="sng"/>
              <a:t>replace all non-binding identifiers in </a:t>
            </a:r>
            <a:r>
              <a:rPr b="1" i="1" lang="en" u="sng"/>
              <a:t>e</a:t>
            </a:r>
            <a:r>
              <a:rPr lang="en" u="sng"/>
              <a:t> having the name </a:t>
            </a:r>
            <a:r>
              <a:rPr b="1" i="1" lang="en" u="sng"/>
              <a:t>i</a:t>
            </a:r>
            <a:r>
              <a:rPr b="1" i="1" lang="en"/>
              <a:t> </a:t>
            </a:r>
            <a:r>
              <a:rPr lang="en"/>
              <a:t>with the expression </a:t>
            </a:r>
            <a:r>
              <a:rPr b="1" i="1" lang="en"/>
              <a:t>v</a:t>
            </a:r>
            <a:r>
              <a:rPr lang="en"/>
              <a:t>, except within nested scopes of </a:t>
            </a:r>
            <a:r>
              <a:rPr b="1" i="1" lang="en"/>
              <a:t>i</a:t>
            </a:r>
            <a:r>
              <a:rPr lang="en"/>
              <a:t>.</a:t>
            </a:r>
            <a:br>
              <a:rPr lang="en"/>
            </a:br>
            <a:br>
              <a:rPr lang="en"/>
            </a:br>
            <a:r>
              <a:rPr lang="en" sz="1800"/>
              <a:t>; Our code</a:t>
            </a:r>
            <a:br>
              <a:rPr lang="en" sz="1800"/>
            </a:br>
            <a:r>
              <a:rPr lang="en" sz="1800"/>
              <a:t>; </a:t>
            </a:r>
            <a:r>
              <a:rPr b="1" i="1" lang="en" sz="1800"/>
              <a:t>i</a:t>
            </a:r>
            <a:r>
              <a:rPr lang="en" sz="1800"/>
              <a:t>: x</a:t>
            </a:r>
            <a:br>
              <a:rPr lang="en" sz="1800"/>
            </a:br>
            <a:r>
              <a:rPr lang="en" sz="1800"/>
              <a:t>; </a:t>
            </a:r>
            <a:r>
              <a:rPr b="1" i="1" lang="en" sz="1800"/>
              <a:t>v</a:t>
            </a:r>
            <a:r>
              <a:rPr lang="en" sz="1800"/>
              <a:t>: 5</a:t>
            </a:r>
            <a:br>
              <a:rPr lang="en" sz="1800"/>
            </a:br>
            <a:r>
              <a:rPr lang="en" sz="1800"/>
              <a:t>; </a:t>
            </a:r>
            <a:r>
              <a:rPr b="1" i="1" lang="en" sz="1800"/>
              <a:t>e</a:t>
            </a:r>
            <a:r>
              <a:rPr lang="en" sz="1800"/>
              <a:t>: {+ x {with {y 3} x}}</a:t>
            </a:r>
            <a:br>
              <a:rPr lang="en" sz="1800"/>
            </a:br>
            <a:r>
              <a:rPr lang="en" sz="1800"/>
              <a:t>{with {x 5} {+ x {with {y 3} x}}}  ;; the value of the program is 10</a:t>
            </a:r>
            <a:br>
              <a:rPr lang="en" sz="1800"/>
            </a:b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Based on Definition 8...</a:t>
            </a:r>
            <a:br>
              <a:rPr lang="en"/>
            </a:br>
            <a:r>
              <a:rPr lang="en" sz="1800"/>
              <a:t>{with {x 5} {+ 5 {with {y 3} 5}}} ;; the value is 10.</a:t>
            </a:r>
            <a:endParaRPr sz="1800"/>
          </a:p>
        </p:txBody>
      </p:sp>
      <p:sp>
        <p:nvSpPr>
          <p:cNvPr id="635" name="Google Shape;635;p8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36" name="Google Shape;636;p85"/>
          <p:cNvCxnSpPr/>
          <p:nvPr/>
        </p:nvCxnSpPr>
        <p:spPr>
          <a:xfrm flipH="1">
            <a:off x="1989650" y="2435500"/>
            <a:ext cx="312000" cy="20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7" name="Google Shape;637;p85"/>
          <p:cNvCxnSpPr/>
          <p:nvPr/>
        </p:nvCxnSpPr>
        <p:spPr>
          <a:xfrm flipH="1">
            <a:off x="3203150" y="2409500"/>
            <a:ext cx="1958700" cy="21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Substitution (final)</a:t>
            </a:r>
            <a:endParaRPr/>
          </a:p>
        </p:txBody>
      </p:sp>
      <p:sp>
        <p:nvSpPr>
          <p:cNvPr id="643" name="Google Shape;643;p86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Definition 9 (Substitution, take 5)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To substitute identifier </a:t>
            </a:r>
            <a:r>
              <a:rPr b="1" i="1" lang="en"/>
              <a:t>i</a:t>
            </a:r>
            <a:r>
              <a:rPr lang="en"/>
              <a:t> in </a:t>
            </a:r>
            <a:r>
              <a:rPr b="1" i="1" lang="en"/>
              <a:t>e</a:t>
            </a:r>
            <a:r>
              <a:rPr lang="en"/>
              <a:t> with the expression </a:t>
            </a:r>
            <a:r>
              <a:rPr b="1" i="1" lang="en"/>
              <a:t>v</a:t>
            </a:r>
            <a:r>
              <a:rPr lang="en"/>
              <a:t>, </a:t>
            </a:r>
            <a:r>
              <a:rPr lang="en" u="sng"/>
              <a:t>replace all bound instances of </a:t>
            </a:r>
            <a:r>
              <a:rPr b="1" i="1" lang="en" u="sng"/>
              <a:t>i</a:t>
            </a:r>
            <a:r>
              <a:rPr lang="en"/>
              <a:t> and </a:t>
            </a:r>
            <a:r>
              <a:rPr b="1" lang="en">
                <a:solidFill>
                  <a:schemeClr val="accent4"/>
                </a:solidFill>
              </a:rPr>
              <a:t>replace all free instances of </a:t>
            </a:r>
            <a:r>
              <a:rPr b="1" i="1" lang="en">
                <a:solidFill>
                  <a:schemeClr val="accent4"/>
                </a:solidFill>
              </a:rPr>
              <a:t>i</a:t>
            </a:r>
            <a:r>
              <a:rPr b="1" lang="en">
                <a:solidFill>
                  <a:schemeClr val="accent4"/>
                </a:solidFill>
              </a:rPr>
              <a:t> in </a:t>
            </a:r>
            <a:r>
              <a:rPr b="1" i="1" lang="en">
                <a:solidFill>
                  <a:schemeClr val="accent4"/>
                </a:solidFill>
              </a:rPr>
              <a:t>e</a:t>
            </a:r>
            <a:r>
              <a:rPr b="1" lang="en">
                <a:solidFill>
                  <a:schemeClr val="accent4"/>
                </a:solidFill>
              </a:rPr>
              <a:t> with </a:t>
            </a:r>
            <a:r>
              <a:rPr b="1" i="1" lang="en">
                <a:solidFill>
                  <a:schemeClr val="accent4"/>
                </a:solidFill>
              </a:rPr>
              <a:t>v</a:t>
            </a:r>
            <a:r>
              <a:rPr lang="en"/>
              <a:t>.</a:t>
            </a:r>
            <a:br>
              <a:rPr lang="en"/>
            </a:br>
            <a:br>
              <a:rPr lang="en"/>
            </a:br>
            <a:r>
              <a:rPr lang="en" sz="1800"/>
              <a:t>; Our code</a:t>
            </a:r>
            <a:br>
              <a:rPr lang="en" sz="1800"/>
            </a:br>
            <a:r>
              <a:rPr lang="en" sz="1800"/>
              <a:t>; </a:t>
            </a:r>
            <a:r>
              <a:rPr b="1" i="1" lang="en" sz="1800"/>
              <a:t>i</a:t>
            </a:r>
            <a:r>
              <a:rPr lang="en" sz="1800"/>
              <a:t>: x</a:t>
            </a:r>
            <a:br>
              <a:rPr lang="en" sz="1800"/>
            </a:br>
            <a:r>
              <a:rPr lang="en" sz="1800"/>
              <a:t>; </a:t>
            </a:r>
            <a:r>
              <a:rPr b="1" i="1" lang="en" sz="1800"/>
              <a:t>v</a:t>
            </a:r>
            <a:r>
              <a:rPr lang="en" sz="1800"/>
              <a:t>: 5</a:t>
            </a:r>
            <a:br>
              <a:rPr lang="en" sz="1800"/>
            </a:br>
            <a:r>
              <a:rPr lang="en" sz="1800"/>
              <a:t>; </a:t>
            </a:r>
            <a:r>
              <a:rPr b="1" i="1" lang="en" sz="1800"/>
              <a:t>e</a:t>
            </a:r>
            <a:r>
              <a:rPr lang="en" sz="1800"/>
              <a:t>: {+ x {with {y 3} x}}</a:t>
            </a:r>
            <a:br>
              <a:rPr lang="en" sz="1800"/>
            </a:br>
            <a:r>
              <a:rPr lang="en" sz="1800"/>
              <a:t>{with {x 5} {+ x {with {y 3} x}}}  ;; the value of the program is 10</a:t>
            </a:r>
            <a:br>
              <a:rPr lang="en" sz="1800"/>
            </a:b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Based on Definition 9...</a:t>
            </a:r>
            <a:br>
              <a:rPr lang="en"/>
            </a:br>
            <a:r>
              <a:rPr lang="en" sz="1800"/>
              <a:t>{with {x 5} {+ 5 {with {y 3} 5}}} ;; the value is 10.</a:t>
            </a:r>
            <a:endParaRPr/>
          </a:p>
        </p:txBody>
      </p:sp>
      <p:sp>
        <p:nvSpPr>
          <p:cNvPr id="644" name="Google Shape;644;p8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5" name="Google Shape;645;p86"/>
          <p:cNvCxnSpPr/>
          <p:nvPr/>
        </p:nvCxnSpPr>
        <p:spPr>
          <a:xfrm flipH="1">
            <a:off x="1989600" y="2392175"/>
            <a:ext cx="884100" cy="17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6" name="Google Shape;646;p86"/>
          <p:cNvCxnSpPr/>
          <p:nvPr/>
        </p:nvCxnSpPr>
        <p:spPr>
          <a:xfrm flipH="1">
            <a:off x="3229025" y="2322825"/>
            <a:ext cx="2790900" cy="18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87"/>
          <p:cNvSpPr txBox="1"/>
          <p:nvPr>
            <p:ph idx="1" type="body"/>
          </p:nvPr>
        </p:nvSpPr>
        <p:spPr>
          <a:xfrm>
            <a:off x="311700" y="3562250"/>
            <a:ext cx="8832300" cy="14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/>
              <a:t>JC</a:t>
            </a:r>
            <a:br>
              <a:rPr lang="en"/>
            </a:br>
            <a:r>
              <a:rPr lang="en">
                <a:solidFill>
                  <a:schemeClr val="accent4"/>
                </a:solidFill>
              </a:rPr>
              <a:t>jcnam@handong.edu</a:t>
            </a:r>
            <a:br>
              <a:rPr lang="en">
                <a:solidFill>
                  <a:schemeClr val="accent4"/>
                </a:solidFill>
              </a:rPr>
            </a:br>
            <a:r>
              <a:rPr lang="en">
                <a:solidFill>
                  <a:schemeClr val="accent4"/>
                </a:solidFill>
              </a:rPr>
              <a:t>https://lifove.github.io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52" name="Google Shape;652;p8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3" name="Google Shape;653;p87"/>
          <p:cNvSpPr txBox="1"/>
          <p:nvPr/>
        </p:nvSpPr>
        <p:spPr>
          <a:xfrm>
            <a:off x="1339575" y="163002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TODO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Read Chapter 3. Substitution</a:t>
            </a:r>
            <a:endParaRPr sz="2000"/>
          </a:p>
        </p:txBody>
      </p:sp>
      <p:sp>
        <p:nvSpPr>
          <p:cNvPr id="654" name="Google Shape;654;p8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87"/>
          <p:cNvSpPr txBox="1"/>
          <p:nvPr/>
        </p:nvSpPr>
        <p:spPr>
          <a:xfrm>
            <a:off x="448025" y="5787825"/>
            <a:ext cx="73422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Slides are from Prof. Sukyoung Ryu's PL class in 2018 Spring</a:t>
            </a:r>
            <a:br>
              <a:rPr lang="en"/>
            </a:br>
            <a:r>
              <a:rPr lang="en"/>
              <a:t>or created by JC based on the main text book.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8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ITP20005 L7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Substitution (2)</a:t>
            </a:r>
            <a:endParaRPr sz="3500"/>
          </a:p>
        </p:txBody>
      </p:sp>
      <p:sp>
        <p:nvSpPr>
          <p:cNvPr id="661" name="Google Shape;661;p88"/>
          <p:cNvSpPr txBox="1"/>
          <p:nvPr/>
        </p:nvSpPr>
        <p:spPr>
          <a:xfrm>
            <a:off x="598088" y="3621217"/>
            <a:ext cx="8222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Lecture07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JC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8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667" name="Google Shape;667;p89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KC: Can I say substitution is like dynamic programming algorithm </a:t>
            </a:r>
            <a:r>
              <a:rPr lang="en"/>
              <a:t>strategy</a:t>
            </a:r>
            <a:r>
              <a:rPr lang="en"/>
              <a:t>?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Dynamic programming: One of algorithm strategies by reusing pre-calculated results from one problem to solve another problem.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My answer is 'yes' or 'no'.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Yes: By using substitution we can make our program more efficient by reusing an identifier.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No: Substitution algorithm for implementing an </a:t>
            </a:r>
            <a:r>
              <a:rPr lang="en"/>
              <a:t>interpreter is not based on dynamic algorithm.</a:t>
            </a:r>
            <a:endParaRPr/>
          </a:p>
        </p:txBody>
      </p:sp>
      <p:sp>
        <p:nvSpPr>
          <p:cNvPr id="668" name="Google Shape;668;p8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9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 </a:t>
            </a:r>
            <a:r>
              <a:rPr lang="en" sz="2500"/>
              <a:t>(</a:t>
            </a:r>
            <a:r>
              <a:rPr lang="en" sz="2500"/>
              <a:t>modeling languages: substitution</a:t>
            </a:r>
            <a:r>
              <a:rPr lang="en" sz="2500"/>
              <a:t>)</a:t>
            </a:r>
            <a:endParaRPr sz="2500"/>
          </a:p>
        </p:txBody>
      </p:sp>
      <p:sp>
        <p:nvSpPr>
          <p:cNvPr id="674" name="Google Shape;674;p9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5" name="Google Shape;675;p90"/>
          <p:cNvSpPr/>
          <p:nvPr/>
        </p:nvSpPr>
        <p:spPr>
          <a:xfrm>
            <a:off x="2248850" y="1669400"/>
            <a:ext cx="2143200" cy="81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Interpreter </a:t>
            </a:r>
            <a:r>
              <a:rPr lang="en" sz="1500"/>
              <a:t>running on a computer</a:t>
            </a:r>
            <a:endParaRPr b="1" sz="2000"/>
          </a:p>
        </p:txBody>
      </p:sp>
      <p:sp>
        <p:nvSpPr>
          <p:cNvPr id="676" name="Google Shape;676;p90"/>
          <p:cNvSpPr/>
          <p:nvPr/>
        </p:nvSpPr>
        <p:spPr>
          <a:xfrm>
            <a:off x="267650" y="1473200"/>
            <a:ext cx="14223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program</a:t>
            </a:r>
            <a:endParaRPr sz="2000"/>
          </a:p>
        </p:txBody>
      </p:sp>
      <p:cxnSp>
        <p:nvCxnSpPr>
          <p:cNvPr id="677" name="Google Shape;677;p90"/>
          <p:cNvCxnSpPr>
            <a:endCxn id="675" idx="1"/>
          </p:cNvCxnSpPr>
          <p:nvPr/>
        </p:nvCxnSpPr>
        <p:spPr>
          <a:xfrm flipH="1" rot="10800000">
            <a:off x="1689950" y="2074550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8" name="Google Shape;678;p90"/>
          <p:cNvSpPr/>
          <p:nvPr/>
        </p:nvSpPr>
        <p:spPr>
          <a:xfrm>
            <a:off x="7595550" y="2085975"/>
            <a:ext cx="13431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</a:t>
            </a:r>
            <a:endParaRPr sz="2000"/>
          </a:p>
        </p:txBody>
      </p:sp>
      <p:sp>
        <p:nvSpPr>
          <p:cNvPr id="679" name="Google Shape;679;p90"/>
          <p:cNvSpPr/>
          <p:nvPr/>
        </p:nvSpPr>
        <p:spPr>
          <a:xfrm>
            <a:off x="267650" y="2357450"/>
            <a:ext cx="1422300" cy="39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Parser</a:t>
            </a:r>
            <a:endParaRPr b="1" sz="2000"/>
          </a:p>
        </p:txBody>
      </p:sp>
      <p:cxnSp>
        <p:nvCxnSpPr>
          <p:cNvPr id="680" name="Google Shape;680;p90"/>
          <p:cNvCxnSpPr>
            <a:endCxn id="679" idx="0"/>
          </p:cNvCxnSpPr>
          <p:nvPr/>
        </p:nvCxnSpPr>
        <p:spPr>
          <a:xfrm>
            <a:off x="978800" y="1869950"/>
            <a:ext cx="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1" name="Google Shape;681;p90"/>
          <p:cNvCxnSpPr>
            <a:endCxn id="678" idx="1"/>
          </p:cNvCxnSpPr>
          <p:nvPr/>
        </p:nvCxnSpPr>
        <p:spPr>
          <a:xfrm>
            <a:off x="4392150" y="2281125"/>
            <a:ext cx="320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2" name="Google Shape;682;p90"/>
          <p:cNvSpPr txBox="1"/>
          <p:nvPr/>
        </p:nvSpPr>
        <p:spPr>
          <a:xfrm>
            <a:off x="320925" y="2768475"/>
            <a:ext cx="16509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s-exp -&gt; WAE</a:t>
            </a:r>
            <a:endParaRPr sz="1600" u="sng"/>
          </a:p>
        </p:txBody>
      </p:sp>
      <p:sp>
        <p:nvSpPr>
          <p:cNvPr id="683" name="Google Shape;683;p90"/>
          <p:cNvSpPr txBox="1"/>
          <p:nvPr/>
        </p:nvSpPr>
        <p:spPr>
          <a:xfrm>
            <a:off x="3925650" y="1319500"/>
            <a:ext cx="2091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W</a:t>
            </a:r>
            <a:r>
              <a:rPr lang="en" sz="1600" u="sng"/>
              <a:t>AE -&gt; number</a:t>
            </a:r>
            <a:endParaRPr sz="1600" u="sng"/>
          </a:p>
        </p:txBody>
      </p:sp>
      <p:sp>
        <p:nvSpPr>
          <p:cNvPr id="684" name="Google Shape;684;p90"/>
          <p:cNvSpPr txBox="1"/>
          <p:nvPr/>
        </p:nvSpPr>
        <p:spPr>
          <a:xfrm>
            <a:off x="2357400" y="2754338"/>
            <a:ext cx="4065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Interpreter </a:t>
            </a:r>
            <a:r>
              <a:rPr lang="en" sz="1800"/>
              <a:t>now </a:t>
            </a:r>
            <a:r>
              <a:rPr lang="en" sz="1800"/>
              <a:t>will </a:t>
            </a:r>
            <a:r>
              <a:rPr lang="en" sz="1800"/>
              <a:t>support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(1) </a:t>
            </a:r>
            <a:r>
              <a:rPr b="1" lang="en" sz="1800"/>
              <a:t>Substitution</a:t>
            </a:r>
            <a:endParaRPr b="1" sz="1800"/>
          </a:p>
        </p:txBody>
      </p:sp>
      <p:cxnSp>
        <p:nvCxnSpPr>
          <p:cNvPr id="685" name="Google Shape;685;p90"/>
          <p:cNvCxnSpPr>
            <a:stCxn id="675" idx="2"/>
          </p:cNvCxnSpPr>
          <p:nvPr/>
        </p:nvCxnSpPr>
        <p:spPr>
          <a:xfrm>
            <a:off x="3320450" y="2479700"/>
            <a:ext cx="21600" cy="3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86" name="Google Shape;686;p90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9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this example...</a:t>
            </a:r>
            <a:endParaRPr/>
          </a:p>
        </p:txBody>
      </p:sp>
      <p:sp>
        <p:nvSpPr>
          <p:cNvPr id="692" name="Google Shape;692;p91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 Bound/Binding/Free instances and scopes of binding identifiers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/>
              <a:t>{with {x 5} {+ x {with {y x} x}}}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3600"/>
            </a:br>
            <a:r>
              <a:rPr lang="en" sz="3600"/>
              <a:t>{with {x 5} {+ x {with {x {+ x 1}} x}}}</a:t>
            </a:r>
            <a:endParaRPr sz="3600"/>
          </a:p>
        </p:txBody>
      </p:sp>
      <p:sp>
        <p:nvSpPr>
          <p:cNvPr id="693" name="Google Shape;693;p9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Substitution (final)</a:t>
            </a:r>
            <a:endParaRPr/>
          </a:p>
        </p:txBody>
      </p:sp>
      <p:sp>
        <p:nvSpPr>
          <p:cNvPr id="699" name="Google Shape;699;p92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Definition 9 (Substitution, take 5)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To substitute identifier </a:t>
            </a:r>
            <a:r>
              <a:rPr b="1" i="1" lang="en"/>
              <a:t>i</a:t>
            </a:r>
            <a:r>
              <a:rPr lang="en"/>
              <a:t> in </a:t>
            </a:r>
            <a:r>
              <a:rPr b="1" i="1" lang="en"/>
              <a:t>e</a:t>
            </a:r>
            <a:r>
              <a:rPr lang="en"/>
              <a:t> with the expression </a:t>
            </a:r>
            <a:r>
              <a:rPr b="1" i="1" lang="en"/>
              <a:t>v</a:t>
            </a:r>
            <a:r>
              <a:rPr lang="en"/>
              <a:t>, </a:t>
            </a:r>
            <a:r>
              <a:rPr lang="en" u="sng"/>
              <a:t>replace all bound instances of </a:t>
            </a:r>
            <a:r>
              <a:rPr b="1" i="1" lang="en" u="sng"/>
              <a:t>i</a:t>
            </a:r>
            <a:r>
              <a:rPr lang="en"/>
              <a:t> and </a:t>
            </a:r>
            <a:r>
              <a:rPr b="1" lang="en">
                <a:solidFill>
                  <a:schemeClr val="accent4"/>
                </a:solidFill>
              </a:rPr>
              <a:t>replace all free instances of </a:t>
            </a:r>
            <a:r>
              <a:rPr b="1" i="1" lang="en">
                <a:solidFill>
                  <a:schemeClr val="accent4"/>
                </a:solidFill>
              </a:rPr>
              <a:t>i</a:t>
            </a:r>
            <a:r>
              <a:rPr b="1" lang="en">
                <a:solidFill>
                  <a:schemeClr val="accent4"/>
                </a:solidFill>
              </a:rPr>
              <a:t> in </a:t>
            </a:r>
            <a:r>
              <a:rPr b="1" i="1" lang="en">
                <a:solidFill>
                  <a:schemeClr val="accent4"/>
                </a:solidFill>
              </a:rPr>
              <a:t>e</a:t>
            </a:r>
            <a:r>
              <a:rPr b="1" lang="en">
                <a:solidFill>
                  <a:schemeClr val="accent4"/>
                </a:solidFill>
              </a:rPr>
              <a:t> with </a:t>
            </a:r>
            <a:r>
              <a:rPr b="1" i="1" lang="en">
                <a:solidFill>
                  <a:schemeClr val="accent4"/>
                </a:solidFill>
              </a:rPr>
              <a:t>v</a:t>
            </a:r>
            <a:r>
              <a:rPr lang="en"/>
              <a:t>.</a:t>
            </a:r>
            <a:br>
              <a:rPr lang="en"/>
            </a:br>
            <a:br>
              <a:rPr lang="en"/>
            </a:br>
            <a:r>
              <a:rPr lang="en" sz="1800"/>
              <a:t>; Our code</a:t>
            </a:r>
            <a:br>
              <a:rPr lang="en" sz="1800"/>
            </a:br>
            <a:r>
              <a:rPr lang="en" sz="1800"/>
              <a:t>; </a:t>
            </a:r>
            <a:r>
              <a:rPr b="1" i="1" lang="en" sz="1800"/>
              <a:t>i</a:t>
            </a:r>
            <a:r>
              <a:rPr lang="en" sz="1800"/>
              <a:t>: x</a:t>
            </a:r>
            <a:br>
              <a:rPr lang="en" sz="1800"/>
            </a:br>
            <a:r>
              <a:rPr lang="en" sz="1800"/>
              <a:t>; </a:t>
            </a:r>
            <a:r>
              <a:rPr b="1" i="1" lang="en" sz="1800"/>
              <a:t>v</a:t>
            </a:r>
            <a:r>
              <a:rPr lang="en" sz="1800"/>
              <a:t>: 5</a:t>
            </a:r>
            <a:br>
              <a:rPr lang="en" sz="1800"/>
            </a:br>
            <a:r>
              <a:rPr lang="en" sz="1800"/>
              <a:t>; </a:t>
            </a:r>
            <a:r>
              <a:rPr b="1" i="1" lang="en" sz="1800"/>
              <a:t>e</a:t>
            </a:r>
            <a:r>
              <a:rPr lang="en" sz="1800"/>
              <a:t>: {+ x {with {y x} x}}</a:t>
            </a:r>
            <a:br>
              <a:rPr lang="en" sz="1800"/>
            </a:br>
            <a:r>
              <a:rPr lang="en" sz="1800"/>
              <a:t>{with {x 5} {+ x {with {y x} x}}}  ;; the value of the program is 10</a:t>
            </a:r>
            <a:br>
              <a:rPr lang="en" sz="1800"/>
            </a:b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Based on Definition 9...</a:t>
            </a:r>
            <a:br>
              <a:rPr lang="en"/>
            </a:br>
            <a:r>
              <a:rPr lang="en" sz="1800"/>
              <a:t>{with {x 5} {+ 5 {with {y 5} 5}}} ;; the value is 10.</a:t>
            </a:r>
            <a:endParaRPr/>
          </a:p>
        </p:txBody>
      </p:sp>
      <p:sp>
        <p:nvSpPr>
          <p:cNvPr id="700" name="Google Shape;700;p9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01" name="Google Shape;701;p92"/>
          <p:cNvCxnSpPr/>
          <p:nvPr/>
        </p:nvCxnSpPr>
        <p:spPr>
          <a:xfrm flipH="1">
            <a:off x="1989600" y="2392175"/>
            <a:ext cx="884100" cy="17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2" name="Google Shape;702;p92"/>
          <p:cNvCxnSpPr/>
          <p:nvPr/>
        </p:nvCxnSpPr>
        <p:spPr>
          <a:xfrm flipH="1">
            <a:off x="3229025" y="2322825"/>
            <a:ext cx="2790900" cy="18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3" name="Google Shape;703;p92"/>
          <p:cNvCxnSpPr/>
          <p:nvPr/>
        </p:nvCxnSpPr>
        <p:spPr>
          <a:xfrm flipH="1">
            <a:off x="2963400" y="2544575"/>
            <a:ext cx="62700" cy="14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9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Define type WAE!</a:t>
            </a:r>
            <a:endParaRPr/>
          </a:p>
        </p:txBody>
      </p:sp>
      <p:sp>
        <p:nvSpPr>
          <p:cNvPr id="709" name="Google Shape;709;p93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&lt;WAE&gt; ::= &lt;num&gt;</a:t>
            </a:r>
            <a:endParaRPr sz="2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89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	| {+ &lt;WAE&gt; &lt;WAE&gt;}</a:t>
            </a:r>
            <a:endParaRPr sz="2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89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	| {- &lt;WAE&gt; &lt;WAE&gt;}</a:t>
            </a:r>
            <a:endParaRPr sz="2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89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	| {with {&lt;id&gt; &lt;WAE&gt;} &lt;WAE&gt;}</a:t>
            </a:r>
            <a:endParaRPr sz="2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89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	| &lt;id&gt;</a:t>
            </a:r>
            <a:br>
              <a:rPr lang="en" sz="2300"/>
            </a:br>
            <a:br>
              <a:rPr lang="en" sz="2300"/>
            </a:br>
            <a:r>
              <a:rPr lang="en" sz="2300"/>
              <a:t>(define-type WAE</a:t>
            </a:r>
            <a:br>
              <a:rPr lang="en" sz="2300"/>
            </a:br>
            <a:r>
              <a:rPr lang="en" sz="2300"/>
              <a:t>	[num (n number?)]</a:t>
            </a:r>
            <a:br>
              <a:rPr lang="en" sz="2300"/>
            </a:br>
            <a:r>
              <a:rPr lang="en" sz="2300"/>
              <a:t>	[add (lhs WAE?) (rhs WAE?)]</a:t>
            </a:r>
            <a:br>
              <a:rPr lang="en" sz="2300"/>
            </a:br>
            <a:r>
              <a:rPr lang="en" sz="2300"/>
              <a:t>	[sub (lhs WAE?) (rhs WAE?)]</a:t>
            </a:r>
            <a:br>
              <a:rPr lang="en" sz="2300"/>
            </a:br>
            <a:r>
              <a:rPr lang="en" sz="2300"/>
              <a:t>	</a:t>
            </a:r>
            <a:r>
              <a:rPr lang="en" sz="2300">
                <a:solidFill>
                  <a:schemeClr val="accent4"/>
                </a:solidFill>
              </a:rPr>
              <a:t>[with (name symbol?) (named-expr WAE?) (body WAE?)]</a:t>
            </a:r>
            <a:br>
              <a:rPr lang="en" sz="2300">
                <a:solidFill>
                  <a:schemeClr val="accent4"/>
                </a:solidFill>
              </a:rPr>
            </a:br>
            <a:r>
              <a:rPr lang="en" sz="2300">
                <a:solidFill>
                  <a:schemeClr val="accent4"/>
                </a:solidFill>
              </a:rPr>
              <a:t>	[id (name symbol?)])</a:t>
            </a:r>
            <a:endParaRPr sz="2300">
              <a:solidFill>
                <a:schemeClr val="accent4"/>
              </a:solidFill>
            </a:endParaRPr>
          </a:p>
        </p:txBody>
      </p:sp>
      <p:sp>
        <p:nvSpPr>
          <p:cNvPr id="710" name="Google Shape;710;p9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 </a:t>
            </a:r>
            <a:r>
              <a:rPr lang="en" sz="2500"/>
              <a:t>(modeling languages: substitution)</a:t>
            </a:r>
            <a:endParaRPr sz="2500"/>
          </a:p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31"/>
          <p:cNvSpPr/>
          <p:nvPr/>
        </p:nvSpPr>
        <p:spPr>
          <a:xfrm>
            <a:off x="2248850" y="1669400"/>
            <a:ext cx="2143200" cy="81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Interpreter </a:t>
            </a:r>
            <a:r>
              <a:rPr lang="en" sz="1500"/>
              <a:t>running on a computer</a:t>
            </a:r>
            <a:endParaRPr b="1" sz="2000"/>
          </a:p>
        </p:txBody>
      </p:sp>
      <p:sp>
        <p:nvSpPr>
          <p:cNvPr id="208" name="Google Shape;208;p31"/>
          <p:cNvSpPr/>
          <p:nvPr/>
        </p:nvSpPr>
        <p:spPr>
          <a:xfrm>
            <a:off x="267650" y="1473200"/>
            <a:ext cx="14223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program</a:t>
            </a:r>
            <a:endParaRPr sz="2000"/>
          </a:p>
        </p:txBody>
      </p:sp>
      <p:cxnSp>
        <p:nvCxnSpPr>
          <p:cNvPr id="209" name="Google Shape;209;p31"/>
          <p:cNvCxnSpPr>
            <a:endCxn id="207" idx="1"/>
          </p:cNvCxnSpPr>
          <p:nvPr/>
        </p:nvCxnSpPr>
        <p:spPr>
          <a:xfrm flipH="1" rot="10800000">
            <a:off x="1689950" y="2074550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31"/>
          <p:cNvSpPr/>
          <p:nvPr/>
        </p:nvSpPr>
        <p:spPr>
          <a:xfrm>
            <a:off x="7595550" y="2085975"/>
            <a:ext cx="13431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</a:t>
            </a:r>
            <a:endParaRPr sz="2000"/>
          </a:p>
        </p:txBody>
      </p:sp>
      <p:sp>
        <p:nvSpPr>
          <p:cNvPr id="211" name="Google Shape;211;p31"/>
          <p:cNvSpPr/>
          <p:nvPr/>
        </p:nvSpPr>
        <p:spPr>
          <a:xfrm>
            <a:off x="267650" y="2357450"/>
            <a:ext cx="1422300" cy="39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Parser</a:t>
            </a:r>
            <a:endParaRPr b="1" sz="2000"/>
          </a:p>
        </p:txBody>
      </p:sp>
      <p:cxnSp>
        <p:nvCxnSpPr>
          <p:cNvPr id="212" name="Google Shape;212;p31"/>
          <p:cNvCxnSpPr>
            <a:endCxn id="211" idx="0"/>
          </p:cNvCxnSpPr>
          <p:nvPr/>
        </p:nvCxnSpPr>
        <p:spPr>
          <a:xfrm>
            <a:off x="978800" y="1869950"/>
            <a:ext cx="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1"/>
          <p:cNvCxnSpPr>
            <a:endCxn id="210" idx="1"/>
          </p:cNvCxnSpPr>
          <p:nvPr/>
        </p:nvCxnSpPr>
        <p:spPr>
          <a:xfrm>
            <a:off x="4392150" y="2281125"/>
            <a:ext cx="320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31"/>
          <p:cNvSpPr txBox="1"/>
          <p:nvPr/>
        </p:nvSpPr>
        <p:spPr>
          <a:xfrm>
            <a:off x="320925" y="2768475"/>
            <a:ext cx="16509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s-exp -&gt; </a:t>
            </a:r>
            <a:r>
              <a:rPr lang="en" sz="1600" u="sng">
                <a:highlight>
                  <a:srgbClr val="FFF2CC"/>
                </a:highlight>
              </a:rPr>
              <a:t>WAE</a:t>
            </a:r>
            <a:endParaRPr sz="1600" u="sng">
              <a:highlight>
                <a:srgbClr val="FFF2CC"/>
              </a:highlight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3925650" y="1319500"/>
            <a:ext cx="2091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highlight>
                  <a:srgbClr val="FFF2CC"/>
                </a:highlight>
              </a:rPr>
              <a:t>WAE</a:t>
            </a:r>
            <a:r>
              <a:rPr lang="en" sz="1600" u="sng"/>
              <a:t> -&gt; number</a:t>
            </a:r>
            <a:endParaRPr sz="1600" u="sng"/>
          </a:p>
        </p:txBody>
      </p:sp>
      <p:sp>
        <p:nvSpPr>
          <p:cNvPr id="216" name="Google Shape;216;p31"/>
          <p:cNvSpPr txBox="1"/>
          <p:nvPr/>
        </p:nvSpPr>
        <p:spPr>
          <a:xfrm>
            <a:off x="2357400" y="2754338"/>
            <a:ext cx="4065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Interpreter </a:t>
            </a:r>
            <a:r>
              <a:rPr lang="en" sz="1800"/>
              <a:t>now will support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(1) Substitution</a:t>
            </a:r>
            <a:endParaRPr sz="1800"/>
          </a:p>
        </p:txBody>
      </p:sp>
      <p:cxnSp>
        <p:nvCxnSpPr>
          <p:cNvPr id="217" name="Google Shape;217;p31"/>
          <p:cNvCxnSpPr>
            <a:stCxn id="207" idx="2"/>
          </p:cNvCxnSpPr>
          <p:nvPr/>
        </p:nvCxnSpPr>
        <p:spPr>
          <a:xfrm>
            <a:off x="3320450" y="2479700"/>
            <a:ext cx="21600" cy="3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18" name="Google Shape;218;p31"/>
          <p:cNvSpPr txBox="1"/>
          <p:nvPr/>
        </p:nvSpPr>
        <p:spPr>
          <a:xfrm>
            <a:off x="668950" y="5639875"/>
            <a:ext cx="49923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* </a:t>
            </a:r>
            <a:r>
              <a:rPr b="1" lang="en">
                <a:highlight>
                  <a:srgbClr val="FFF2CC"/>
                </a:highlight>
              </a:rPr>
              <a:t>WAE</a:t>
            </a:r>
            <a:r>
              <a:rPr lang="en">
                <a:highlight>
                  <a:srgbClr val="FFF2CC"/>
                </a:highlight>
              </a:rPr>
              <a:t>: AE that support identifiers</a:t>
            </a:r>
            <a:endParaRPr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2. Implement a parser for WAE! </a:t>
            </a:r>
            <a:r>
              <a:rPr lang="en" sz="1800"/>
              <a:t>(by using match)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716" name="Google Shape;716;p9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7" name="Google Shape;717;p94"/>
          <p:cNvSpPr txBox="1"/>
          <p:nvPr/>
        </p:nvSpPr>
        <p:spPr>
          <a:xfrm>
            <a:off x="493025" y="1203000"/>
            <a:ext cx="8651100" cy="509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;; [contract] parse: </a:t>
            </a: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sexp -&gt; WAE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;; [purpose] to convert s-expression into WAE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(define (parse sexp)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(match sexp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	[(? number?) 			(num sexp)]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	[(list '+ l r)			(add (parse l) (parse r))]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	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[(list '- l r)			(sub (parse I) (parse r))]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 	[(list 'with (list i v) e)	(with i (parse v) (parse e))]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	[(? symbol?)			(id sexp)]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	[else (error 'parse "bad syntax:~a" sexp)]))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(test (parse '{+ {- 3 4} 7}) (add (sub (num 3) (num 4)) (num 7)))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(test (parse '{with {x 5} {+ 8 2}}) (with 'x (num 5) (add (num 8) (num 2))))</a:t>
            </a:r>
            <a:b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(test (parse '{with {x 5} {+ x x}}) (with 'x (num 5) (add (id 'x) (id 'x))))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8" name="Google Shape;718;p94"/>
          <p:cNvSpPr txBox="1"/>
          <p:nvPr/>
        </p:nvSpPr>
        <p:spPr>
          <a:xfrm>
            <a:off x="528400" y="6055225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https://docs.racket-lang.org/reference/match.html</a:t>
            </a:r>
            <a:endParaRPr sz="19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 </a:t>
            </a:r>
            <a:r>
              <a:rPr lang="en" sz="2500"/>
              <a:t>(modeling languages: substitution)</a:t>
            </a:r>
            <a:endParaRPr sz="2500"/>
          </a:p>
        </p:txBody>
      </p:sp>
      <p:sp>
        <p:nvSpPr>
          <p:cNvPr id="724" name="Google Shape;724;p9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5" name="Google Shape;725;p95"/>
          <p:cNvSpPr/>
          <p:nvPr/>
        </p:nvSpPr>
        <p:spPr>
          <a:xfrm>
            <a:off x="2248850" y="1669400"/>
            <a:ext cx="2143200" cy="81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Interpreter </a:t>
            </a:r>
            <a:r>
              <a:rPr lang="en" sz="1500"/>
              <a:t>running on a computer</a:t>
            </a:r>
            <a:endParaRPr b="1" sz="2000"/>
          </a:p>
        </p:txBody>
      </p:sp>
      <p:sp>
        <p:nvSpPr>
          <p:cNvPr id="726" name="Google Shape;726;p95"/>
          <p:cNvSpPr/>
          <p:nvPr/>
        </p:nvSpPr>
        <p:spPr>
          <a:xfrm>
            <a:off x="267650" y="1473200"/>
            <a:ext cx="14223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program</a:t>
            </a:r>
            <a:endParaRPr sz="2000"/>
          </a:p>
        </p:txBody>
      </p:sp>
      <p:cxnSp>
        <p:nvCxnSpPr>
          <p:cNvPr id="727" name="Google Shape;727;p95"/>
          <p:cNvCxnSpPr>
            <a:endCxn id="725" idx="1"/>
          </p:cNvCxnSpPr>
          <p:nvPr/>
        </p:nvCxnSpPr>
        <p:spPr>
          <a:xfrm flipH="1" rot="10800000">
            <a:off x="1689950" y="2074550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8" name="Google Shape;728;p95"/>
          <p:cNvSpPr/>
          <p:nvPr/>
        </p:nvSpPr>
        <p:spPr>
          <a:xfrm>
            <a:off x="7595550" y="2085975"/>
            <a:ext cx="13431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</a:t>
            </a:r>
            <a:endParaRPr sz="2000"/>
          </a:p>
        </p:txBody>
      </p:sp>
      <p:sp>
        <p:nvSpPr>
          <p:cNvPr id="729" name="Google Shape;729;p95"/>
          <p:cNvSpPr/>
          <p:nvPr/>
        </p:nvSpPr>
        <p:spPr>
          <a:xfrm>
            <a:off x="267650" y="2357450"/>
            <a:ext cx="1422300" cy="39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Parser</a:t>
            </a:r>
            <a:endParaRPr b="1" sz="2000"/>
          </a:p>
        </p:txBody>
      </p:sp>
      <p:cxnSp>
        <p:nvCxnSpPr>
          <p:cNvPr id="730" name="Google Shape;730;p95"/>
          <p:cNvCxnSpPr>
            <a:endCxn id="729" idx="0"/>
          </p:cNvCxnSpPr>
          <p:nvPr/>
        </p:nvCxnSpPr>
        <p:spPr>
          <a:xfrm>
            <a:off x="978800" y="1869950"/>
            <a:ext cx="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1" name="Google Shape;731;p95"/>
          <p:cNvCxnSpPr>
            <a:endCxn id="728" idx="1"/>
          </p:cNvCxnSpPr>
          <p:nvPr/>
        </p:nvCxnSpPr>
        <p:spPr>
          <a:xfrm>
            <a:off x="4392150" y="2281125"/>
            <a:ext cx="320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2" name="Google Shape;732;p95"/>
          <p:cNvSpPr txBox="1"/>
          <p:nvPr/>
        </p:nvSpPr>
        <p:spPr>
          <a:xfrm>
            <a:off x="320925" y="2768475"/>
            <a:ext cx="16509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s-exp -&gt; WAE</a:t>
            </a:r>
            <a:endParaRPr sz="1600" u="sng"/>
          </a:p>
        </p:txBody>
      </p:sp>
      <p:sp>
        <p:nvSpPr>
          <p:cNvPr id="733" name="Google Shape;733;p95"/>
          <p:cNvSpPr txBox="1"/>
          <p:nvPr/>
        </p:nvSpPr>
        <p:spPr>
          <a:xfrm>
            <a:off x="3925650" y="1319500"/>
            <a:ext cx="2091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WAE -&gt; number</a:t>
            </a:r>
            <a:endParaRPr sz="1600" u="sng"/>
          </a:p>
        </p:txBody>
      </p:sp>
      <p:sp>
        <p:nvSpPr>
          <p:cNvPr id="734" name="Google Shape;734;p95"/>
          <p:cNvSpPr txBox="1"/>
          <p:nvPr/>
        </p:nvSpPr>
        <p:spPr>
          <a:xfrm>
            <a:off x="2357400" y="2754338"/>
            <a:ext cx="4065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Interpreter </a:t>
            </a:r>
            <a:r>
              <a:rPr lang="en" sz="1800"/>
              <a:t>now will support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(1) </a:t>
            </a:r>
            <a:r>
              <a:rPr b="1" lang="en" sz="1800"/>
              <a:t>Substitution</a:t>
            </a:r>
            <a:endParaRPr b="1" sz="1800"/>
          </a:p>
        </p:txBody>
      </p:sp>
      <p:cxnSp>
        <p:nvCxnSpPr>
          <p:cNvPr id="735" name="Google Shape;735;p95"/>
          <p:cNvCxnSpPr>
            <a:stCxn id="725" idx="2"/>
          </p:cNvCxnSpPr>
          <p:nvPr/>
        </p:nvCxnSpPr>
        <p:spPr>
          <a:xfrm>
            <a:off x="3320450" y="2479700"/>
            <a:ext cx="21600" cy="3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36" name="Google Shape;736;p95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9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WAE and its interpretation</a:t>
            </a:r>
            <a:endParaRPr/>
          </a:p>
        </p:txBody>
      </p:sp>
      <p:sp>
        <p:nvSpPr>
          <p:cNvPr id="742" name="Google Shape;742;p96"/>
          <p:cNvSpPr txBox="1"/>
          <p:nvPr>
            <p:ph idx="1" type="body"/>
          </p:nvPr>
        </p:nvSpPr>
        <p:spPr>
          <a:xfrm>
            <a:off x="311700" y="1646775"/>
            <a:ext cx="8832300" cy="47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(with 'x (num 5) (add (id 'x) (id 'x))                     </a:t>
            </a:r>
            <a:r>
              <a:rPr lang="en">
                <a:solidFill>
                  <a:srgbClr val="0000FF"/>
                </a:solidFill>
              </a:rPr>
              <a:t>[Substitution]</a:t>
            </a:r>
            <a:br>
              <a:rPr lang="en"/>
            </a:br>
            <a:r>
              <a:rPr lang="en"/>
              <a:t>(with 'x (num 5) (add (num 5) (num 5))            [Descend]</a:t>
            </a:r>
            <a:br>
              <a:rPr lang="en"/>
            </a:br>
            <a:r>
              <a:rPr lang="en"/>
              <a:t>(add (num 5) (num 5))							  </a:t>
            </a:r>
            <a:r>
              <a:rPr lang="en">
                <a:solidFill>
                  <a:srgbClr val="0000FF"/>
                </a:solidFill>
              </a:rPr>
              <a:t>[add operator]</a:t>
            </a:r>
            <a:br>
              <a:rPr lang="en"/>
            </a:br>
            <a:r>
              <a:rPr lang="en"/>
              <a:t>10                                                                            </a:t>
            </a:r>
            <a:r>
              <a:rPr lang="en">
                <a:solidFill>
                  <a:srgbClr val="0000FF"/>
                </a:solidFill>
              </a:rPr>
              <a:t>[Result]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⇒ We need an interpreter function as well as a substitution function.</a:t>
            </a:r>
            <a:br>
              <a:rPr lang="en"/>
            </a:br>
            <a:endParaRPr/>
          </a:p>
        </p:txBody>
      </p:sp>
      <p:sp>
        <p:nvSpPr>
          <p:cNvPr id="743" name="Google Shape;743;p9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4" name="Google Shape;744;p96"/>
          <p:cNvSpPr txBox="1"/>
          <p:nvPr/>
        </p:nvSpPr>
        <p:spPr>
          <a:xfrm>
            <a:off x="350000" y="6178050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* descend: move to the inner expression to continue calculating.</a:t>
            </a:r>
            <a:endParaRPr sz="15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9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3</a:t>
            </a:r>
            <a:r>
              <a:rPr lang="en" sz="3200"/>
              <a:t>. Implement substitution for WAE Interpreter</a:t>
            </a:r>
            <a:endParaRPr sz="3200"/>
          </a:p>
        </p:txBody>
      </p:sp>
      <p:sp>
        <p:nvSpPr>
          <p:cNvPr id="750" name="Google Shape;750;p97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; [contract] subst: WAE symbol number -&gt; WAE</a:t>
            </a:r>
            <a:br>
              <a:rPr lang="en" sz="1900"/>
            </a:br>
            <a:r>
              <a:rPr lang="en" sz="1900"/>
              <a:t>; (here, symbol is an identifier and number is the value for the identifier)</a:t>
            </a:r>
            <a:br>
              <a:rPr lang="en" sz="1900"/>
            </a:br>
            <a:r>
              <a:rPr lang="en" sz="1900"/>
              <a:t>; [purpose] to substitute second argument with third argument in first argument,</a:t>
            </a:r>
            <a:br>
              <a:rPr lang="en" sz="1900"/>
            </a:br>
            <a:r>
              <a:rPr lang="en" sz="1900"/>
              <a:t>; as per the rules of substitution; the resulting expression contains</a:t>
            </a:r>
            <a:br>
              <a:rPr lang="en" sz="1900"/>
            </a:br>
            <a:r>
              <a:rPr lang="en" sz="1900"/>
              <a:t>; no free instances of the second argument</a:t>
            </a:r>
            <a:br>
              <a:rPr lang="en" sz="1900"/>
            </a:br>
            <a:r>
              <a:rPr lang="en" sz="1900"/>
              <a:t>(define (subst wae i val)</a:t>
            </a:r>
            <a:br>
              <a:rPr lang="en" sz="1900"/>
            </a:br>
            <a:r>
              <a:rPr lang="en" sz="1900"/>
              <a:t>...)</a:t>
            </a:r>
            <a:endParaRPr sz="19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; [tests]</a:t>
            </a:r>
            <a:br>
              <a:rPr lang="en" sz="1800"/>
            </a:br>
            <a:r>
              <a:rPr lang="en" sz="1800"/>
              <a:t>; </a:t>
            </a:r>
            <a:r>
              <a:rPr lang="en" sz="1800">
                <a:solidFill>
                  <a:srgbClr val="0000FF"/>
                </a:solidFill>
              </a:rPr>
              <a:t>{with {x 10} 5}		      ⇒        10 for x in 5               ⇒ 5</a:t>
            </a:r>
            <a:br>
              <a:rPr lang="en" sz="1800"/>
            </a:br>
            <a:r>
              <a:rPr lang="en" sz="1800"/>
              <a:t>(test (subst (num 5) 'x 10)   (num 5)) </a:t>
            </a:r>
            <a:br>
              <a:rPr lang="en" sz="1800"/>
            </a:br>
            <a:r>
              <a:rPr lang="en" sz="1800">
                <a:solidFill>
                  <a:srgbClr val="0000FF"/>
                </a:solidFill>
              </a:rPr>
              <a:t>; {with {x 10} {+ 1 x}}         ⇒        10 for x in {+ 1 x} 	⇒  {+ 1 10}</a:t>
            </a:r>
            <a:br>
              <a:rPr lang="en" sz="1800"/>
            </a:br>
            <a:r>
              <a:rPr lang="en" sz="1800"/>
              <a:t>(test (subst (add (num 1) (id 'x)) 'x 10)   (add (num 1) (num 10)))</a:t>
            </a:r>
            <a:br>
              <a:rPr lang="en" sz="1800"/>
            </a:br>
            <a:r>
              <a:rPr lang="en" sz="1800">
                <a:solidFill>
                  <a:srgbClr val="0000FF"/>
                </a:solidFill>
              </a:rPr>
              <a:t>; {with {x 10} x}                   ⇒        10 for x in x   		⇒ 10</a:t>
            </a:r>
            <a:br>
              <a:rPr lang="en" sz="1800"/>
            </a:br>
            <a:r>
              <a:rPr lang="en" sz="1800"/>
              <a:t>(test (subst (id 'x) 'x 10)   (num 10))</a:t>
            </a:r>
            <a:br>
              <a:rPr lang="en" sz="1800"/>
            </a:br>
            <a:r>
              <a:rPr lang="en" sz="1800">
                <a:solidFill>
                  <a:srgbClr val="0000FF"/>
                </a:solidFill>
              </a:rPr>
              <a:t>; {with {x 10} y}                  ⇒ 		10 for x in y  		⇒   y (no substitution)</a:t>
            </a:r>
            <a:br>
              <a:rPr lang="en" sz="1800"/>
            </a:br>
            <a:r>
              <a:rPr lang="en" sz="1800"/>
              <a:t>(test (subst (id 'y) 'x 10)   (id 'y))</a:t>
            </a:r>
            <a:endParaRPr sz="1800"/>
          </a:p>
        </p:txBody>
      </p:sp>
      <p:sp>
        <p:nvSpPr>
          <p:cNvPr id="751" name="Google Shape;751;p9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2" name="Google Shape;752;p97"/>
          <p:cNvSpPr txBox="1"/>
          <p:nvPr/>
        </p:nvSpPr>
        <p:spPr>
          <a:xfrm>
            <a:off x="3118175" y="726600"/>
            <a:ext cx="232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i</a:t>
            </a:r>
            <a:endParaRPr b="1" i="1"/>
          </a:p>
        </p:txBody>
      </p:sp>
      <p:sp>
        <p:nvSpPr>
          <p:cNvPr id="753" name="Google Shape;753;p97"/>
          <p:cNvSpPr txBox="1"/>
          <p:nvPr/>
        </p:nvSpPr>
        <p:spPr>
          <a:xfrm>
            <a:off x="3880175" y="726600"/>
            <a:ext cx="232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v</a:t>
            </a:r>
            <a:endParaRPr b="1" i="1"/>
          </a:p>
        </p:txBody>
      </p:sp>
      <p:sp>
        <p:nvSpPr>
          <p:cNvPr id="754" name="Google Shape;754;p97"/>
          <p:cNvSpPr txBox="1"/>
          <p:nvPr/>
        </p:nvSpPr>
        <p:spPr>
          <a:xfrm>
            <a:off x="2432375" y="726600"/>
            <a:ext cx="232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e</a:t>
            </a:r>
            <a:endParaRPr b="1" i="1"/>
          </a:p>
        </p:txBody>
      </p:sp>
      <p:cxnSp>
        <p:nvCxnSpPr>
          <p:cNvPr id="755" name="Google Shape;755;p97"/>
          <p:cNvCxnSpPr/>
          <p:nvPr/>
        </p:nvCxnSpPr>
        <p:spPr>
          <a:xfrm flipH="1">
            <a:off x="3229175" y="1052100"/>
            <a:ext cx="5100" cy="1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6" name="Google Shape;756;p97"/>
          <p:cNvCxnSpPr>
            <a:stCxn id="754" idx="2"/>
          </p:cNvCxnSpPr>
          <p:nvPr/>
        </p:nvCxnSpPr>
        <p:spPr>
          <a:xfrm flipH="1">
            <a:off x="2544275" y="1052100"/>
            <a:ext cx="4200" cy="1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7" name="Google Shape;757;p97"/>
          <p:cNvCxnSpPr/>
          <p:nvPr/>
        </p:nvCxnSpPr>
        <p:spPr>
          <a:xfrm>
            <a:off x="3996275" y="1052100"/>
            <a:ext cx="420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9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3. Implement substitution for WAE Interpreter</a:t>
            </a:r>
            <a:endParaRPr sz="3200"/>
          </a:p>
        </p:txBody>
      </p:sp>
      <p:sp>
        <p:nvSpPr>
          <p:cNvPr id="763" name="Google Shape;763;p98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; [contract] subst: WAE symbol number -&gt; WAE</a:t>
            </a:r>
            <a:br>
              <a:rPr lang="en" sz="1900"/>
            </a:br>
            <a:r>
              <a:rPr lang="en" sz="1900"/>
              <a:t>; </a:t>
            </a:r>
            <a:r>
              <a:rPr lang="en" sz="1900"/>
              <a:t>...</a:t>
            </a:r>
            <a:br>
              <a:rPr lang="en" sz="1900"/>
            </a:br>
            <a:endParaRPr sz="19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/>
              <a:t>; [tests]</a:t>
            </a:r>
            <a:br>
              <a:rPr lang="en" sz="1900"/>
            </a:br>
            <a:r>
              <a:rPr lang="en" sz="1900"/>
              <a:t>; </a:t>
            </a:r>
            <a:r>
              <a:rPr lang="en" sz="1900">
                <a:solidFill>
                  <a:srgbClr val="0000FF"/>
                </a:solidFill>
              </a:rPr>
              <a:t>{with {x 10} 5}		      ⇒        10 for x in 5               ⇒ 5</a:t>
            </a:r>
            <a:br>
              <a:rPr lang="en" sz="1900"/>
            </a:br>
            <a:r>
              <a:rPr lang="en" sz="1900"/>
              <a:t>(test (subst (num 5) 'x 10)   (num 5)) </a:t>
            </a:r>
            <a:br>
              <a:rPr lang="en" sz="1900"/>
            </a:br>
            <a:r>
              <a:rPr lang="en" sz="1900">
                <a:solidFill>
                  <a:srgbClr val="0000FF"/>
                </a:solidFill>
              </a:rPr>
              <a:t>; {with {x 10} {+ 1 x}}         ⇒        10 for x in {+ 1 x} 	⇒  {+ 1 10}</a:t>
            </a:r>
            <a:br>
              <a:rPr lang="en" sz="1900"/>
            </a:br>
            <a:r>
              <a:rPr lang="en" sz="1900"/>
              <a:t>(test (subst (add (num 1) (id 'x)) 'x 10)   (add (num 1) (num 10)))</a:t>
            </a:r>
            <a:br>
              <a:rPr lang="en" sz="1900"/>
            </a:br>
            <a:r>
              <a:rPr lang="en" sz="1900">
                <a:solidFill>
                  <a:srgbClr val="0000FF"/>
                </a:solidFill>
              </a:rPr>
              <a:t>; {with {x 10} x}                   ⇒        10 for x in x   		⇒ 10</a:t>
            </a:r>
            <a:br>
              <a:rPr lang="en" sz="1900"/>
            </a:br>
            <a:r>
              <a:rPr lang="en" sz="1900"/>
              <a:t>(test (subst (id 'x) 'x 10)   (num 10))</a:t>
            </a:r>
            <a:br>
              <a:rPr lang="en" sz="1900"/>
            </a:br>
            <a:r>
              <a:rPr lang="en" sz="1900">
                <a:solidFill>
                  <a:srgbClr val="0000FF"/>
                </a:solidFill>
              </a:rPr>
              <a:t>; {with {x 10} y}                   ⇒ 	    10 for x in y  		⇒   y </a:t>
            </a:r>
            <a:r>
              <a:rPr lang="en" sz="1900">
                <a:solidFill>
                  <a:schemeClr val="accent4"/>
                </a:solidFill>
              </a:rPr>
              <a:t>(no substitution)</a:t>
            </a:r>
            <a:br>
              <a:rPr lang="en" sz="1900">
                <a:solidFill>
                  <a:schemeClr val="accent4"/>
                </a:solidFill>
              </a:rPr>
            </a:br>
            <a:r>
              <a:rPr lang="en" sz="1900"/>
              <a:t>(test (subst (id 'y) 'x 10)   (id 'y))</a:t>
            </a:r>
            <a:br>
              <a:rPr lang="en" sz="1900"/>
            </a:br>
            <a:r>
              <a:rPr lang="en" sz="1900">
                <a:solidFill>
                  <a:srgbClr val="0000FF"/>
                </a:solidFill>
              </a:rPr>
              <a:t>; {with {y 10} {- x 1}}		⇒ 	    10 for y in {- x 1}	=&gt; {- x 1} </a:t>
            </a:r>
            <a:r>
              <a:rPr lang="en" sz="1900">
                <a:solidFill>
                  <a:schemeClr val="accent4"/>
                </a:solidFill>
              </a:rPr>
              <a:t>(no substitution)</a:t>
            </a:r>
            <a:br>
              <a:rPr lang="en" sz="1900"/>
            </a:br>
            <a:r>
              <a:rPr lang="en" sz="1900"/>
              <a:t>(test (subst (sub (id 'x) (num 1)) 'y 10)    (sub (id 'x) (num 1)))</a:t>
            </a:r>
            <a:endParaRPr sz="1900"/>
          </a:p>
        </p:txBody>
      </p:sp>
      <p:sp>
        <p:nvSpPr>
          <p:cNvPr id="764" name="Google Shape;764;p9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9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3. Implement substitution for WAE Interpreter</a:t>
            </a:r>
            <a:endParaRPr sz="3200"/>
          </a:p>
        </p:txBody>
      </p:sp>
      <p:sp>
        <p:nvSpPr>
          <p:cNvPr id="770" name="Google Shape;770;p99"/>
          <p:cNvSpPr txBox="1"/>
          <p:nvPr>
            <p:ph idx="1" type="body"/>
          </p:nvPr>
        </p:nvSpPr>
        <p:spPr>
          <a:xfrm>
            <a:off x="311700" y="1106425"/>
            <a:ext cx="8832300" cy="5463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; [contract] subst: WAE symbol number -&gt; WAE</a:t>
            </a:r>
            <a:br>
              <a:rPr lang="en" sz="1500"/>
            </a:br>
            <a:r>
              <a:rPr lang="en" sz="1500"/>
              <a:t>; [...]</a:t>
            </a:r>
            <a:br>
              <a:rPr lang="en" sz="1500"/>
            </a:br>
            <a:r>
              <a:rPr lang="en" sz="1500"/>
              <a:t>(define (subst wae id val)</a:t>
            </a:r>
            <a:br>
              <a:rPr lang="en" sz="1500"/>
            </a:br>
            <a:r>
              <a:rPr lang="en" sz="1500"/>
              <a:t>	(type-case WAE wae</a:t>
            </a:r>
            <a:br>
              <a:rPr lang="en" sz="1500"/>
            </a:br>
            <a:r>
              <a:rPr lang="en" sz="1500"/>
              <a:t>		[num	(n)		</a:t>
            </a:r>
            <a:r>
              <a:rPr lang="en" sz="1500">
                <a:solidFill>
                  <a:schemeClr val="accent4"/>
                </a:solidFill>
              </a:rPr>
              <a:t>wae</a:t>
            </a:r>
            <a:r>
              <a:rPr lang="en" sz="1500"/>
              <a:t>]</a:t>
            </a:r>
            <a:br>
              <a:rPr lang="en" sz="1500"/>
            </a:br>
            <a:r>
              <a:rPr lang="en" sz="1500"/>
              <a:t>		[add	(l r) 		...]</a:t>
            </a:r>
            <a:br>
              <a:rPr lang="en" sz="1500"/>
            </a:br>
            <a:r>
              <a:rPr lang="en" sz="1500"/>
              <a:t>		[sub		(l r)	 	...]</a:t>
            </a:r>
            <a:br>
              <a:rPr lang="en" sz="1500"/>
            </a:br>
            <a:r>
              <a:rPr lang="en" sz="1500"/>
              <a:t>		[with	(i v e) 	...]</a:t>
            </a:r>
            <a:br>
              <a:rPr lang="en" sz="1500"/>
            </a:br>
            <a:r>
              <a:rPr lang="en" sz="1500"/>
              <a:t>		[id		(s) 		...]))</a:t>
            </a:r>
            <a:br>
              <a:rPr lang="en" sz="1900"/>
            </a:br>
            <a:br>
              <a:rPr lang="en" sz="1900"/>
            </a:br>
            <a:r>
              <a:rPr lang="en" sz="1300"/>
              <a:t>; [tests]</a:t>
            </a:r>
            <a:br>
              <a:rPr lang="en" sz="1300"/>
            </a:br>
            <a:r>
              <a:rPr lang="en" sz="1900"/>
              <a:t>;</a:t>
            </a:r>
            <a:r>
              <a:rPr lang="en" sz="1300"/>
              <a:t> </a:t>
            </a:r>
            <a:r>
              <a:rPr lang="en" sz="1300">
                <a:solidFill>
                  <a:srgbClr val="0000FF"/>
                </a:solidFill>
              </a:rPr>
              <a:t>{with {x 10} 5}		      ⇒        10 for x in 5               ⇒ 5</a:t>
            </a:r>
            <a:br>
              <a:rPr lang="en" sz="1300"/>
            </a:br>
            <a:r>
              <a:rPr lang="en" sz="1300"/>
              <a:t>(test (subst </a:t>
            </a:r>
            <a:r>
              <a:rPr lang="en" sz="1300">
                <a:solidFill>
                  <a:schemeClr val="accent4"/>
                </a:solidFill>
              </a:rPr>
              <a:t>(num 5)</a:t>
            </a:r>
            <a:r>
              <a:rPr lang="en" sz="1300"/>
              <a:t> 'x 10)   </a:t>
            </a:r>
            <a:r>
              <a:rPr lang="en" sz="1300">
                <a:solidFill>
                  <a:schemeClr val="accent4"/>
                </a:solidFill>
              </a:rPr>
              <a:t>(num 5)</a:t>
            </a:r>
            <a:r>
              <a:rPr lang="en" sz="1300"/>
              <a:t>) </a:t>
            </a:r>
            <a:br>
              <a:rPr lang="en" sz="1300"/>
            </a:br>
            <a:r>
              <a:rPr lang="en" sz="1300">
                <a:solidFill>
                  <a:srgbClr val="0000FF"/>
                </a:solidFill>
              </a:rPr>
              <a:t>; {with {x 10} {+ 1 x}}         ⇒        10 for x in {+ 1 x} 	⇒  {+ 1 10}</a:t>
            </a:r>
            <a:br>
              <a:rPr lang="en" sz="1300"/>
            </a:br>
            <a:r>
              <a:rPr lang="en" sz="1300"/>
              <a:t>(test (subst (add (num 1) (id 'x)) 'x 10)   (add (num 1) (num 10)))</a:t>
            </a:r>
            <a:br>
              <a:rPr lang="en" sz="1300"/>
            </a:br>
            <a:r>
              <a:rPr lang="en" sz="1300">
                <a:solidFill>
                  <a:srgbClr val="0000FF"/>
                </a:solidFill>
              </a:rPr>
              <a:t>; {with {x 10} x}                   ⇒        10 for x in x   		⇒ 10</a:t>
            </a:r>
            <a:br>
              <a:rPr lang="en" sz="1300"/>
            </a:br>
            <a:r>
              <a:rPr lang="en" sz="1300"/>
              <a:t>(test (subst (id 'x) 'x 10)   (num 10))</a:t>
            </a:r>
            <a:br>
              <a:rPr lang="en" sz="1300"/>
            </a:br>
            <a:r>
              <a:rPr lang="en" sz="1300">
                <a:solidFill>
                  <a:srgbClr val="0000FF"/>
                </a:solidFill>
              </a:rPr>
              <a:t>; {with {x 10} y}                   ⇒ 	    10 for x in y  		⇒   y </a:t>
            </a:r>
            <a:r>
              <a:rPr lang="en" sz="1300">
                <a:solidFill>
                  <a:schemeClr val="accent4"/>
                </a:solidFill>
              </a:rPr>
              <a:t>(no substitution)</a:t>
            </a:r>
            <a:br>
              <a:rPr lang="en" sz="1300">
                <a:solidFill>
                  <a:schemeClr val="accent4"/>
                </a:solidFill>
              </a:rPr>
            </a:br>
            <a:r>
              <a:rPr lang="en" sz="1300"/>
              <a:t>(test (subst (id 'y) 'x 10)   (id 'y))</a:t>
            </a:r>
            <a:br>
              <a:rPr lang="en" sz="1300"/>
            </a:br>
            <a:r>
              <a:rPr lang="en" sz="1300">
                <a:solidFill>
                  <a:srgbClr val="0000FF"/>
                </a:solidFill>
              </a:rPr>
              <a:t>; {with {y 10} {- x 1}}		⇒ 	    10 for y in {- x 1}	=&gt; {- x 1} </a:t>
            </a:r>
            <a:r>
              <a:rPr lang="en" sz="1300">
                <a:solidFill>
                  <a:schemeClr val="accent4"/>
                </a:solidFill>
              </a:rPr>
              <a:t>(no substitution)</a:t>
            </a:r>
            <a:br>
              <a:rPr lang="en" sz="1300"/>
            </a:br>
            <a:r>
              <a:rPr lang="en" sz="1300"/>
              <a:t>(test (subst (sub (id 'x) (num 1)) 'y 10)    (sub (id 'x) (num 1)))</a:t>
            </a:r>
            <a:endParaRPr sz="1300"/>
          </a:p>
        </p:txBody>
      </p:sp>
      <p:sp>
        <p:nvSpPr>
          <p:cNvPr id="771" name="Google Shape;771;p9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0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3. Implement substitution for WAE Interpreter</a:t>
            </a:r>
            <a:endParaRPr sz="3200"/>
          </a:p>
        </p:txBody>
      </p:sp>
      <p:sp>
        <p:nvSpPr>
          <p:cNvPr id="777" name="Google Shape;777;p100"/>
          <p:cNvSpPr txBox="1"/>
          <p:nvPr>
            <p:ph idx="1" type="body"/>
          </p:nvPr>
        </p:nvSpPr>
        <p:spPr>
          <a:xfrm>
            <a:off x="311700" y="1106425"/>
            <a:ext cx="8832300" cy="5463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; [contract] subst: WAE symbol number -&gt; WAE</a:t>
            </a:r>
            <a:br>
              <a:rPr lang="en" sz="1800"/>
            </a:br>
            <a:r>
              <a:rPr lang="en" sz="1800"/>
              <a:t>(define (subst wae idtf val)</a:t>
            </a:r>
            <a:br>
              <a:rPr lang="en" sz="1800"/>
            </a:br>
            <a:r>
              <a:rPr lang="en" sz="1800"/>
              <a:t>	(type-case WAE wae</a:t>
            </a:r>
            <a:br>
              <a:rPr lang="en" sz="1800"/>
            </a:br>
            <a:r>
              <a:rPr lang="en" sz="1800"/>
              <a:t>		[num	(n)		</a:t>
            </a:r>
            <a:r>
              <a:rPr lang="en" sz="1800">
                <a:solidFill>
                  <a:schemeClr val="accent5"/>
                </a:solidFill>
              </a:rPr>
              <a:t>wae</a:t>
            </a:r>
            <a:r>
              <a:rPr lang="en" sz="1800"/>
              <a:t>]</a:t>
            </a:r>
            <a:br>
              <a:rPr lang="en" sz="1800"/>
            </a:br>
            <a:r>
              <a:rPr lang="en" sz="1800"/>
              <a:t>		[add	        (l r) 		</a:t>
            </a:r>
            <a:r>
              <a:rPr lang="en" sz="1800">
                <a:solidFill>
                  <a:schemeClr val="accent5"/>
                </a:solidFill>
              </a:rPr>
              <a:t>(add (subst l idtf val) (subst r idtf val))</a:t>
            </a:r>
            <a:r>
              <a:rPr lang="en" sz="1800"/>
              <a:t>]</a:t>
            </a:r>
            <a:br>
              <a:rPr lang="en" sz="1800"/>
            </a:br>
            <a:r>
              <a:rPr lang="en" sz="1800"/>
              <a:t>		[sub		(l r)	 	</a:t>
            </a:r>
            <a:r>
              <a:rPr lang="en" sz="1800">
                <a:solidFill>
                  <a:schemeClr val="accent5"/>
                </a:solidFill>
              </a:rPr>
              <a:t>(sub (subst l idtf val) (subst r idtf val))</a:t>
            </a:r>
            <a:r>
              <a:rPr lang="en" sz="1800"/>
              <a:t>]</a:t>
            </a:r>
            <a:br>
              <a:rPr lang="en" sz="1800"/>
            </a:br>
            <a:r>
              <a:rPr lang="en" sz="1800"/>
              <a:t>		[with	(i v e) 	...]</a:t>
            </a:r>
            <a:br>
              <a:rPr lang="en" sz="1800"/>
            </a:br>
            <a:r>
              <a:rPr lang="en" sz="1800"/>
              <a:t>		[id		(s) 		...]))</a:t>
            </a:r>
            <a:br>
              <a:rPr lang="en" sz="1900"/>
            </a:br>
            <a:br>
              <a:rPr lang="en" sz="1900"/>
            </a:br>
            <a:r>
              <a:rPr lang="en" sz="1300"/>
              <a:t>; [tests]</a:t>
            </a:r>
            <a:br>
              <a:rPr lang="en" sz="1300"/>
            </a:br>
            <a:r>
              <a:rPr lang="en" sz="1300">
                <a:solidFill>
                  <a:srgbClr val="0000FF"/>
                </a:solidFill>
              </a:rPr>
              <a:t>; {with {x 10} {+ 1 x}}         ⇒        10 for x in {+ 1 x} 	⇒  {+ 1 10}</a:t>
            </a:r>
            <a:br>
              <a:rPr lang="en" sz="1300"/>
            </a:br>
            <a:r>
              <a:rPr lang="en" sz="1300"/>
              <a:t>(test (subst (add (num 1) (id 'x)) 'x 10)   (add (num 1) (num 10)))</a:t>
            </a:r>
            <a:br>
              <a:rPr lang="en" sz="1300"/>
            </a:br>
            <a:r>
              <a:rPr lang="en" sz="1300">
                <a:solidFill>
                  <a:srgbClr val="0000FF"/>
                </a:solidFill>
              </a:rPr>
              <a:t>; {with {x 10} x}                   ⇒        10 for x in x   		⇒ 10</a:t>
            </a:r>
            <a:br>
              <a:rPr lang="en" sz="1300"/>
            </a:br>
            <a:r>
              <a:rPr lang="en" sz="1300"/>
              <a:t>(test (subst (id 'x) 'x 10)   (num 10))</a:t>
            </a:r>
            <a:br>
              <a:rPr lang="en" sz="1300"/>
            </a:br>
            <a:r>
              <a:rPr lang="en" sz="1300">
                <a:solidFill>
                  <a:srgbClr val="0000FF"/>
                </a:solidFill>
              </a:rPr>
              <a:t>; {with {x 10} y}                   ⇒ 	    10 for x in y  		⇒   y </a:t>
            </a:r>
            <a:r>
              <a:rPr lang="en" sz="1300">
                <a:solidFill>
                  <a:schemeClr val="accent4"/>
                </a:solidFill>
              </a:rPr>
              <a:t>(no substitution)</a:t>
            </a:r>
            <a:br>
              <a:rPr lang="en" sz="1300">
                <a:solidFill>
                  <a:schemeClr val="accent4"/>
                </a:solidFill>
              </a:rPr>
            </a:br>
            <a:r>
              <a:rPr lang="en" sz="1300"/>
              <a:t>(test (subst (id 'y) 'x 10)   (id 'y))</a:t>
            </a:r>
            <a:br>
              <a:rPr lang="en" sz="1300"/>
            </a:br>
            <a:r>
              <a:rPr lang="en" sz="1300">
                <a:solidFill>
                  <a:srgbClr val="0000FF"/>
                </a:solidFill>
              </a:rPr>
              <a:t>; {with {y 10} {- x 1}}		⇒ 	    10 for y in {- x 1}	=&gt; {- x 1} </a:t>
            </a:r>
            <a:r>
              <a:rPr lang="en" sz="1300">
                <a:solidFill>
                  <a:schemeClr val="accent4"/>
                </a:solidFill>
              </a:rPr>
              <a:t>(no substitution)</a:t>
            </a:r>
            <a:br>
              <a:rPr lang="en" sz="1300"/>
            </a:br>
            <a:r>
              <a:rPr lang="en" sz="1300"/>
              <a:t>(test (subst (sub (id 'x) (num 1)) 'y 10)    (sub (id 'x) (num 1)))</a:t>
            </a:r>
            <a:endParaRPr sz="1900"/>
          </a:p>
        </p:txBody>
      </p:sp>
      <p:sp>
        <p:nvSpPr>
          <p:cNvPr id="778" name="Google Shape;778;p10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0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3. Implement substitution for WAE Interpreter</a:t>
            </a:r>
            <a:endParaRPr sz="3200"/>
          </a:p>
        </p:txBody>
      </p:sp>
      <p:sp>
        <p:nvSpPr>
          <p:cNvPr id="784" name="Google Shape;784;p101"/>
          <p:cNvSpPr txBox="1"/>
          <p:nvPr>
            <p:ph idx="1" type="body"/>
          </p:nvPr>
        </p:nvSpPr>
        <p:spPr>
          <a:xfrm>
            <a:off x="311700" y="1106425"/>
            <a:ext cx="8832300" cy="5446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; [contract] subst: WAE symbol number -&gt; WAE</a:t>
            </a:r>
            <a:br>
              <a:rPr lang="en" sz="1900"/>
            </a:br>
            <a:r>
              <a:rPr lang="en" sz="1900"/>
              <a:t>(define (subst wae idtf val)</a:t>
            </a:r>
            <a:br>
              <a:rPr lang="en" sz="1900"/>
            </a:br>
            <a:r>
              <a:rPr lang="en" sz="1900"/>
              <a:t>	(type-case WAE wae</a:t>
            </a:r>
            <a:br>
              <a:rPr lang="en" sz="1900"/>
            </a:br>
            <a:r>
              <a:rPr lang="en" sz="1900"/>
              <a:t>		[num	(n)		</a:t>
            </a:r>
            <a:r>
              <a:rPr lang="en" sz="1900">
                <a:solidFill>
                  <a:schemeClr val="accent5"/>
                </a:solidFill>
              </a:rPr>
              <a:t>wae</a:t>
            </a:r>
            <a:r>
              <a:rPr lang="en" sz="1900"/>
              <a:t>]</a:t>
            </a:r>
            <a:br>
              <a:rPr lang="en" sz="1900"/>
            </a:br>
            <a:r>
              <a:rPr lang="en" sz="1900"/>
              <a:t>		[add	(l r) 		</a:t>
            </a:r>
            <a:r>
              <a:rPr lang="en" sz="1900">
                <a:solidFill>
                  <a:schemeClr val="accent5"/>
                </a:solidFill>
              </a:rPr>
              <a:t>(add (subst l idtf val) (subst r idtf val))</a:t>
            </a:r>
            <a:r>
              <a:rPr lang="en" sz="1900"/>
              <a:t>]</a:t>
            </a:r>
            <a:br>
              <a:rPr lang="en" sz="1900"/>
            </a:br>
            <a:r>
              <a:rPr lang="en" sz="1900"/>
              <a:t>		[sub		(l r)	 	</a:t>
            </a:r>
            <a:r>
              <a:rPr lang="en" sz="1900">
                <a:solidFill>
                  <a:schemeClr val="accent5"/>
                </a:solidFill>
              </a:rPr>
              <a:t>(sub (subst l idtf val) (subst r idtf val))</a:t>
            </a:r>
            <a:r>
              <a:rPr lang="en" sz="1900"/>
              <a:t>]</a:t>
            </a:r>
            <a:br>
              <a:rPr lang="en" sz="1900"/>
            </a:br>
            <a:r>
              <a:rPr lang="en" sz="1900"/>
              <a:t>		[with	(i v e) 	...]</a:t>
            </a:r>
            <a:br>
              <a:rPr lang="en" sz="1900"/>
            </a:br>
            <a:r>
              <a:rPr lang="en" sz="1900"/>
              <a:t>		[id		(s) 		</a:t>
            </a:r>
            <a:r>
              <a:rPr lang="en" sz="1900">
                <a:solidFill>
                  <a:schemeClr val="accent5"/>
                </a:solidFill>
              </a:rPr>
              <a:t>(if (symbol=? s idtf) (num val) wae)</a:t>
            </a:r>
            <a:r>
              <a:rPr lang="en" sz="1900"/>
              <a:t>]))</a:t>
            </a:r>
            <a:br>
              <a:rPr lang="en" sz="1900"/>
            </a:br>
            <a:br>
              <a:rPr lang="en" sz="1900"/>
            </a:br>
            <a:r>
              <a:rPr lang="en" sz="1300"/>
              <a:t>; [tests]</a:t>
            </a:r>
            <a:br>
              <a:rPr lang="en" sz="1300"/>
            </a:br>
            <a:r>
              <a:rPr lang="en" sz="1300">
                <a:solidFill>
                  <a:srgbClr val="0000FF"/>
                </a:solidFill>
              </a:rPr>
              <a:t>; {with {x 10} {+ 1 x}}         ⇒        10 for x in {+ 1 x} 	⇒  {+ 1 10}</a:t>
            </a:r>
            <a:br>
              <a:rPr lang="en" sz="1300"/>
            </a:br>
            <a:r>
              <a:rPr lang="en" sz="1300"/>
              <a:t>(test (subst (add (num 1) (id 'x))  'x 10)   (add (num 1) (num 10)))</a:t>
            </a:r>
            <a:br>
              <a:rPr lang="en" sz="1300"/>
            </a:br>
            <a:r>
              <a:rPr lang="en" sz="1300">
                <a:solidFill>
                  <a:srgbClr val="0000FF"/>
                </a:solidFill>
              </a:rPr>
              <a:t>; {with {x 10} x}                   ⇒        10 for x in x   		⇒ 10</a:t>
            </a:r>
            <a:br>
              <a:rPr lang="en" sz="1300"/>
            </a:br>
            <a:r>
              <a:rPr lang="en" sz="1300"/>
              <a:t>(test (subst (id 'x)  </a:t>
            </a:r>
            <a:r>
              <a:rPr lang="en" sz="1300"/>
              <a:t>'x 10) </a:t>
            </a:r>
            <a:r>
              <a:rPr lang="en" sz="1300"/>
              <a:t>  (num 10))</a:t>
            </a:r>
            <a:br>
              <a:rPr lang="en" sz="1300"/>
            </a:br>
            <a:r>
              <a:rPr lang="en" sz="1300">
                <a:solidFill>
                  <a:srgbClr val="0000FF"/>
                </a:solidFill>
              </a:rPr>
              <a:t>; {with {x 10} y}                   ⇒ 	    10 for x in y  		⇒   y </a:t>
            </a:r>
            <a:r>
              <a:rPr lang="en" sz="1300">
                <a:solidFill>
                  <a:schemeClr val="accent4"/>
                </a:solidFill>
              </a:rPr>
              <a:t>(no substitution)</a:t>
            </a:r>
            <a:br>
              <a:rPr lang="en" sz="1300">
                <a:solidFill>
                  <a:schemeClr val="accent4"/>
                </a:solidFill>
              </a:rPr>
            </a:br>
            <a:r>
              <a:rPr lang="en" sz="1300"/>
              <a:t>(test (subst (id 'y)  'x 10)   (id 'y))</a:t>
            </a:r>
            <a:br>
              <a:rPr lang="en" sz="1300"/>
            </a:br>
            <a:r>
              <a:rPr lang="en" sz="1300">
                <a:solidFill>
                  <a:srgbClr val="0000FF"/>
                </a:solidFill>
              </a:rPr>
              <a:t>; {with {y 10} {- x 1}}		⇒ 	    10 for y in {- x 1}	=&gt; {- x 1} </a:t>
            </a:r>
            <a:r>
              <a:rPr lang="en" sz="1300">
                <a:solidFill>
                  <a:schemeClr val="accent4"/>
                </a:solidFill>
              </a:rPr>
              <a:t>(no substitution)</a:t>
            </a:r>
            <a:br>
              <a:rPr lang="en" sz="1300"/>
            </a:br>
            <a:r>
              <a:rPr lang="en" sz="1300"/>
              <a:t>(test (subst (sub (id 'x) (num 1)) 'y 10)    (sub (id 'x) (num 1)))</a:t>
            </a:r>
            <a:endParaRPr sz="1900"/>
          </a:p>
        </p:txBody>
      </p:sp>
      <p:sp>
        <p:nvSpPr>
          <p:cNvPr id="785" name="Google Shape;785;p10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0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3. Implement substitution for WAE Interpreter</a:t>
            </a:r>
            <a:endParaRPr sz="3200"/>
          </a:p>
        </p:txBody>
      </p:sp>
      <p:sp>
        <p:nvSpPr>
          <p:cNvPr id="791" name="Google Shape;791;p102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; [contract] subst: WAE symbol number -&gt; WAE</a:t>
            </a:r>
            <a:br>
              <a:rPr lang="en" sz="1900"/>
            </a:br>
            <a:r>
              <a:rPr lang="en" sz="1900"/>
              <a:t>(define (subst wae idtf val)</a:t>
            </a:r>
            <a:br>
              <a:rPr lang="en" sz="1900"/>
            </a:br>
            <a:r>
              <a:rPr lang="en" sz="1900"/>
              <a:t>	(type-case WAE wae</a:t>
            </a:r>
            <a:br>
              <a:rPr lang="en" sz="1900"/>
            </a:br>
            <a:r>
              <a:rPr lang="en" sz="1900"/>
              <a:t>		[num	(n)		</a:t>
            </a:r>
            <a:r>
              <a:rPr lang="en" sz="1900">
                <a:solidFill>
                  <a:schemeClr val="accent5"/>
                </a:solidFill>
              </a:rPr>
              <a:t>wae</a:t>
            </a:r>
            <a:r>
              <a:rPr lang="en" sz="1900"/>
              <a:t>]</a:t>
            </a:r>
            <a:br>
              <a:rPr lang="en" sz="1900"/>
            </a:br>
            <a:r>
              <a:rPr lang="en" sz="1900"/>
              <a:t>		[add	(l r) 		</a:t>
            </a:r>
            <a:r>
              <a:rPr lang="en" sz="1900">
                <a:solidFill>
                  <a:schemeClr val="accent5"/>
                </a:solidFill>
              </a:rPr>
              <a:t>(add (subst l idtf val) (subst r idtf val))</a:t>
            </a:r>
            <a:r>
              <a:rPr lang="en" sz="1900"/>
              <a:t>]</a:t>
            </a:r>
            <a:br>
              <a:rPr lang="en" sz="1900"/>
            </a:br>
            <a:r>
              <a:rPr lang="en" sz="1900"/>
              <a:t>		[sub		(l r)	 	</a:t>
            </a:r>
            <a:r>
              <a:rPr lang="en" sz="1900">
                <a:solidFill>
                  <a:schemeClr val="accent5"/>
                </a:solidFill>
              </a:rPr>
              <a:t>(sub (subst l idtf val) (subst r idtf val))</a:t>
            </a:r>
            <a:r>
              <a:rPr lang="en" sz="1900"/>
              <a:t>]</a:t>
            </a:r>
            <a:br>
              <a:rPr lang="en" sz="1900"/>
            </a:br>
            <a:r>
              <a:rPr lang="en" sz="1900"/>
              <a:t>		[with	(i v e) 	...]</a:t>
            </a:r>
            <a:br>
              <a:rPr lang="en" sz="1900"/>
            </a:br>
            <a:r>
              <a:rPr lang="en" sz="1900"/>
              <a:t>		[id		(s) 		</a:t>
            </a:r>
            <a:r>
              <a:rPr lang="en" sz="1900">
                <a:solidFill>
                  <a:schemeClr val="accent5"/>
                </a:solidFill>
              </a:rPr>
              <a:t>(if (symbol=? s idtf) (num val) wae)</a:t>
            </a:r>
            <a:r>
              <a:rPr lang="en" sz="1900"/>
              <a:t>]))</a:t>
            </a:r>
            <a:br>
              <a:rPr lang="en" sz="1900"/>
            </a:br>
            <a:br>
              <a:rPr lang="en" sz="1900"/>
            </a:br>
            <a:r>
              <a:rPr lang="en" sz="1600"/>
              <a:t>; </a:t>
            </a:r>
            <a:r>
              <a:rPr lang="en" sz="1600">
                <a:solidFill>
                  <a:srgbClr val="B7B7B7"/>
                </a:solidFill>
              </a:rPr>
              <a:t>{with {x 10} {...</a:t>
            </a:r>
            <a:r>
              <a:rPr lang="en" sz="1600">
                <a:solidFill>
                  <a:srgbClr val="0000FF"/>
                </a:solidFill>
              </a:rPr>
              <a:t>{with {y 17} x}</a:t>
            </a:r>
            <a:r>
              <a:rPr lang="en" sz="1600">
                <a:solidFill>
                  <a:srgbClr val="B7B7B7"/>
                </a:solidFill>
              </a:rPr>
              <a:t>}</a:t>
            </a:r>
            <a:r>
              <a:rPr lang="en" sz="1600">
                <a:solidFill>
                  <a:srgbClr val="0000FF"/>
                </a:solidFill>
              </a:rPr>
              <a:t> </a:t>
            </a:r>
            <a:r>
              <a:rPr lang="en" sz="1600"/>
              <a:t>	⇒ </a:t>
            </a:r>
            <a:r>
              <a:rPr lang="en" sz="1600">
                <a:solidFill>
                  <a:srgbClr val="0000FF"/>
                </a:solidFill>
              </a:rPr>
              <a:t>10 for x in {with {y 17} x}</a:t>
            </a:r>
            <a:r>
              <a:rPr lang="en" sz="1600"/>
              <a:t> 	⇒  </a:t>
            </a:r>
            <a:r>
              <a:rPr lang="en" sz="1600">
                <a:solidFill>
                  <a:srgbClr val="0000FF"/>
                </a:solidFill>
              </a:rPr>
              <a:t>{with {y 17} 10}</a:t>
            </a:r>
            <a:br>
              <a:rPr lang="en" sz="1600"/>
            </a:br>
            <a:r>
              <a:rPr lang="en" sz="1600"/>
              <a:t>(test (subst (with 'y (num 17) (id 'x)) 'x 10) (with 'y (num 17) (num 10)))</a:t>
            </a:r>
            <a:br>
              <a:rPr lang="en" sz="1600"/>
            </a:br>
            <a:r>
              <a:rPr lang="en" sz="1600"/>
              <a:t>; </a:t>
            </a:r>
            <a:r>
              <a:rPr lang="en" sz="1600">
                <a:solidFill>
                  <a:srgbClr val="B7B7B7"/>
                </a:solidFill>
              </a:rPr>
              <a:t>{with {x 10} {...</a:t>
            </a:r>
            <a:r>
              <a:rPr lang="en" sz="1600">
                <a:solidFill>
                  <a:srgbClr val="0000FF"/>
                </a:solidFill>
              </a:rPr>
              <a:t>{with {y x} y}</a:t>
            </a:r>
            <a:r>
              <a:rPr lang="en" sz="1600">
                <a:solidFill>
                  <a:srgbClr val="B7B7B7"/>
                </a:solidFill>
              </a:rPr>
              <a:t>}}</a:t>
            </a:r>
            <a:r>
              <a:rPr lang="en" sz="1600"/>
              <a:t>	⇒ </a:t>
            </a:r>
            <a:r>
              <a:rPr lang="en" sz="1600">
                <a:solidFill>
                  <a:srgbClr val="0000FF"/>
                </a:solidFill>
              </a:rPr>
              <a:t>10 for x in {with {y x} y}</a:t>
            </a:r>
            <a:r>
              <a:rPr lang="en" sz="1600"/>
              <a:t> 	⇒  </a:t>
            </a:r>
            <a:r>
              <a:rPr lang="en" sz="1600">
                <a:solidFill>
                  <a:srgbClr val="0000FF"/>
                </a:solidFill>
              </a:rPr>
              <a:t>{with {y 10} y} </a:t>
            </a:r>
            <a:br>
              <a:rPr lang="en" sz="1600"/>
            </a:br>
            <a:r>
              <a:rPr lang="en" sz="1600"/>
              <a:t>(test (subst (with 'y (id 'x) (id 'y)) 'x 10) (with 'y (num 10) (id 'y)))</a:t>
            </a:r>
            <a:br>
              <a:rPr lang="en" sz="1600"/>
            </a:br>
            <a:r>
              <a:rPr lang="en" sz="1600"/>
              <a:t>; </a:t>
            </a:r>
            <a:r>
              <a:rPr lang="en" sz="1600">
                <a:solidFill>
                  <a:srgbClr val="B7B7B7"/>
                </a:solidFill>
              </a:rPr>
              <a:t>{with {x 10} {...</a:t>
            </a:r>
            <a:r>
              <a:rPr lang="en" sz="1600">
                <a:solidFill>
                  <a:srgbClr val="0000FF"/>
                </a:solidFill>
              </a:rPr>
              <a:t>{with {x y} x}</a:t>
            </a:r>
            <a:r>
              <a:rPr lang="en" sz="1600">
                <a:solidFill>
                  <a:srgbClr val="B7B7B7"/>
                </a:solidFill>
              </a:rPr>
              <a:t>}}</a:t>
            </a:r>
            <a:r>
              <a:rPr lang="en" sz="1600"/>
              <a:t>	⇒ </a:t>
            </a:r>
            <a:r>
              <a:rPr lang="en" sz="1600">
                <a:solidFill>
                  <a:srgbClr val="0000FF"/>
                </a:solidFill>
              </a:rPr>
              <a:t>10 for x in {with {x y} x}</a:t>
            </a:r>
            <a:r>
              <a:rPr lang="en" sz="1600"/>
              <a:t> 	⇒ </a:t>
            </a:r>
            <a:r>
              <a:rPr lang="en" sz="1600">
                <a:solidFill>
                  <a:srgbClr val="0000FF"/>
                </a:solidFill>
              </a:rPr>
              <a:t>{with {x y} x}</a:t>
            </a:r>
            <a:br>
              <a:rPr lang="en" sz="1600"/>
            </a:br>
            <a:r>
              <a:rPr lang="en" sz="1600"/>
              <a:t>(test (subst (with 'x (id 'y) (id 'x)) 'x 10) (with 'x (id 'y) (id 'x)))</a:t>
            </a:r>
            <a:endParaRPr sz="1600"/>
          </a:p>
        </p:txBody>
      </p:sp>
      <p:sp>
        <p:nvSpPr>
          <p:cNvPr id="792" name="Google Shape;792;p10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0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3. Implement substitution for WAE Interpreter</a:t>
            </a:r>
            <a:endParaRPr sz="3200"/>
          </a:p>
        </p:txBody>
      </p:sp>
      <p:sp>
        <p:nvSpPr>
          <p:cNvPr id="798" name="Google Shape;798;p103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; [contract] subst: WAE symbol number -&gt; WAE</a:t>
            </a:r>
            <a:br>
              <a:rPr lang="en" sz="1900"/>
            </a:br>
            <a:r>
              <a:rPr lang="en" sz="1900"/>
              <a:t>(define (subst wae idtf val)</a:t>
            </a:r>
            <a:br>
              <a:rPr lang="en" sz="1900"/>
            </a:br>
            <a:r>
              <a:rPr lang="en" sz="1900"/>
              <a:t>	(type-case WAE wae</a:t>
            </a:r>
            <a:br>
              <a:rPr lang="en" sz="1900"/>
            </a:br>
            <a:r>
              <a:rPr lang="en" sz="1900"/>
              <a:t>		[num	(n)		</a:t>
            </a:r>
            <a:r>
              <a:rPr lang="en" sz="1900">
                <a:solidFill>
                  <a:schemeClr val="accent5"/>
                </a:solidFill>
              </a:rPr>
              <a:t>wae</a:t>
            </a:r>
            <a:r>
              <a:rPr lang="en" sz="1900"/>
              <a:t>]</a:t>
            </a:r>
            <a:br>
              <a:rPr lang="en" sz="1900"/>
            </a:br>
            <a:r>
              <a:rPr lang="en" sz="1900"/>
              <a:t>		[add	(l r) 		</a:t>
            </a:r>
            <a:r>
              <a:rPr lang="en" sz="1900">
                <a:solidFill>
                  <a:schemeClr val="accent5"/>
                </a:solidFill>
              </a:rPr>
              <a:t>(add (subst l idtf val) (subst r idtf val))</a:t>
            </a:r>
            <a:r>
              <a:rPr lang="en" sz="1900"/>
              <a:t>]</a:t>
            </a:r>
            <a:br>
              <a:rPr lang="en" sz="1900"/>
            </a:br>
            <a:r>
              <a:rPr lang="en" sz="1900"/>
              <a:t>		[sub		(l r)	 	</a:t>
            </a:r>
            <a:r>
              <a:rPr lang="en" sz="1900">
                <a:solidFill>
                  <a:schemeClr val="accent5"/>
                </a:solidFill>
              </a:rPr>
              <a:t>(sub (subst l idtf val) (subst r idtf val))</a:t>
            </a:r>
            <a:r>
              <a:rPr lang="en" sz="1900"/>
              <a:t>]</a:t>
            </a:r>
            <a:br>
              <a:rPr lang="en" sz="1900"/>
            </a:br>
            <a:r>
              <a:rPr lang="en" sz="1900"/>
              <a:t>		[with	(i v e) 	...]</a:t>
            </a:r>
            <a:br>
              <a:rPr lang="en" sz="1900"/>
            </a:br>
            <a:r>
              <a:rPr lang="en" sz="1900"/>
              <a:t>		[id		(s) 		</a:t>
            </a:r>
            <a:r>
              <a:rPr lang="en" sz="1900">
                <a:solidFill>
                  <a:schemeClr val="accent5"/>
                </a:solidFill>
              </a:rPr>
              <a:t>(if (symbol=? s idtf) (num val) wae)</a:t>
            </a:r>
            <a:r>
              <a:rPr lang="en" sz="1900"/>
              <a:t>]))</a:t>
            </a:r>
            <a:br>
              <a:rPr lang="en" sz="1900"/>
            </a:br>
            <a:br>
              <a:rPr lang="en" sz="1900"/>
            </a:br>
            <a:r>
              <a:rPr lang="en" sz="1600"/>
              <a:t>; </a:t>
            </a:r>
            <a:r>
              <a:rPr lang="en" sz="1600">
                <a:solidFill>
                  <a:srgbClr val="B7B7B7"/>
                </a:solidFill>
              </a:rPr>
              <a:t>{with {x 10} {...</a:t>
            </a:r>
            <a:r>
              <a:rPr lang="en" sz="1600">
                <a:solidFill>
                  <a:srgbClr val="0000FF"/>
                </a:solidFill>
              </a:rPr>
              <a:t>{with {y 17} x}</a:t>
            </a:r>
            <a:r>
              <a:rPr lang="en" sz="1600">
                <a:solidFill>
                  <a:srgbClr val="B7B7B7"/>
                </a:solidFill>
              </a:rPr>
              <a:t>}</a:t>
            </a:r>
            <a:r>
              <a:rPr lang="en" sz="1600">
                <a:solidFill>
                  <a:srgbClr val="0000FF"/>
                </a:solidFill>
              </a:rPr>
              <a:t> </a:t>
            </a:r>
            <a:r>
              <a:rPr lang="en" sz="1600"/>
              <a:t>	⇒ </a:t>
            </a:r>
            <a:r>
              <a:rPr lang="en" sz="1600">
                <a:solidFill>
                  <a:srgbClr val="0000FF"/>
                </a:solidFill>
              </a:rPr>
              <a:t>10 for x in {with {y 17} x}</a:t>
            </a:r>
            <a:r>
              <a:rPr lang="en" sz="1600"/>
              <a:t> 	⇒  </a:t>
            </a:r>
            <a:r>
              <a:rPr lang="en" sz="1600">
                <a:solidFill>
                  <a:srgbClr val="0000FF"/>
                </a:solidFill>
              </a:rPr>
              <a:t>{with {y 17} 10}</a:t>
            </a:r>
            <a:br>
              <a:rPr lang="en" sz="1600"/>
            </a:br>
            <a:r>
              <a:rPr lang="en" sz="1600"/>
              <a:t>(test (subst (with 'y (num 17) (id 'x)) 'x 10) (with 'y (num 17) (num 10)))</a:t>
            </a:r>
            <a:br>
              <a:rPr lang="en" sz="1600"/>
            </a:br>
            <a:r>
              <a:rPr lang="en" sz="1600"/>
              <a:t>; </a:t>
            </a:r>
            <a:r>
              <a:rPr lang="en" sz="1600">
                <a:solidFill>
                  <a:srgbClr val="B7B7B7"/>
                </a:solidFill>
              </a:rPr>
              <a:t>{with {x 10} {...</a:t>
            </a:r>
            <a:r>
              <a:rPr lang="en" sz="1600">
                <a:solidFill>
                  <a:srgbClr val="0000FF"/>
                </a:solidFill>
              </a:rPr>
              <a:t>{with {y x} y}</a:t>
            </a:r>
            <a:r>
              <a:rPr lang="en" sz="1600">
                <a:solidFill>
                  <a:srgbClr val="B7B7B7"/>
                </a:solidFill>
              </a:rPr>
              <a:t>}}</a:t>
            </a:r>
            <a:r>
              <a:rPr lang="en" sz="1600"/>
              <a:t>	⇒ </a:t>
            </a:r>
            <a:r>
              <a:rPr lang="en" sz="1600">
                <a:solidFill>
                  <a:srgbClr val="0000FF"/>
                </a:solidFill>
              </a:rPr>
              <a:t>10 for x in {with {y x} y}</a:t>
            </a:r>
            <a:r>
              <a:rPr lang="en" sz="1600"/>
              <a:t> 	⇒  </a:t>
            </a:r>
            <a:r>
              <a:rPr lang="en" sz="1600">
                <a:solidFill>
                  <a:srgbClr val="0000FF"/>
                </a:solidFill>
              </a:rPr>
              <a:t>{with {y 10} y} </a:t>
            </a:r>
            <a:br>
              <a:rPr lang="en" sz="1600"/>
            </a:br>
            <a:r>
              <a:rPr lang="en" sz="1600"/>
              <a:t>(test (subst (with 'y (id 'x) (id 'y)) 'x 10) (with 'y (num 10) (id 'y)))</a:t>
            </a:r>
            <a:br>
              <a:rPr lang="en" sz="1600"/>
            </a:br>
            <a:r>
              <a:rPr lang="en" sz="1600"/>
              <a:t>; </a:t>
            </a:r>
            <a:r>
              <a:rPr lang="en" sz="1600">
                <a:solidFill>
                  <a:srgbClr val="B7B7B7"/>
                </a:solidFill>
              </a:rPr>
              <a:t>{with {x 10} {...</a:t>
            </a:r>
            <a:r>
              <a:rPr lang="en" sz="1600">
                <a:solidFill>
                  <a:srgbClr val="0000FF"/>
                </a:solidFill>
              </a:rPr>
              <a:t>{with {x y} x}</a:t>
            </a:r>
            <a:r>
              <a:rPr lang="en" sz="1600">
                <a:solidFill>
                  <a:srgbClr val="B7B7B7"/>
                </a:solidFill>
              </a:rPr>
              <a:t>}}</a:t>
            </a:r>
            <a:r>
              <a:rPr lang="en" sz="1600"/>
              <a:t>	⇒ </a:t>
            </a:r>
            <a:r>
              <a:rPr lang="en" sz="1600">
                <a:solidFill>
                  <a:srgbClr val="0000FF"/>
                </a:solidFill>
              </a:rPr>
              <a:t>10 for x in {with {x y} x}</a:t>
            </a:r>
            <a:r>
              <a:rPr lang="en" sz="1600"/>
              <a:t> 	⇒ </a:t>
            </a:r>
            <a:r>
              <a:rPr lang="en" sz="1600">
                <a:solidFill>
                  <a:srgbClr val="0000FF"/>
                </a:solidFill>
              </a:rPr>
              <a:t>{with {x y} x}</a:t>
            </a:r>
            <a:br>
              <a:rPr lang="en" sz="1600"/>
            </a:br>
            <a:r>
              <a:rPr lang="en" sz="1600"/>
              <a:t>(test (subst (with 'x (id 'y) (id 'x)) 'x 10) (with 'x (id 'y) (id 'x)))</a:t>
            </a:r>
            <a:endParaRPr sz="1600"/>
          </a:p>
        </p:txBody>
      </p:sp>
      <p:sp>
        <p:nvSpPr>
          <p:cNvPr id="799" name="Google Shape;799;p10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0" name="Google Shape;800;p103"/>
          <p:cNvSpPr/>
          <p:nvPr/>
        </p:nvSpPr>
        <p:spPr>
          <a:xfrm>
            <a:off x="1731875" y="1886650"/>
            <a:ext cx="6013800" cy="2123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One subst function call conducts substitutions</a:t>
            </a:r>
            <a:br>
              <a:rPr lang="en" sz="1900"/>
            </a:br>
            <a:r>
              <a:rPr lang="en" sz="1900"/>
              <a:t>for one binding identifier!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Identifiers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Substitution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Binding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Scope</a:t>
            </a:r>
            <a:endParaRPr/>
          </a:p>
        </p:txBody>
      </p:sp>
      <p:sp>
        <p:nvSpPr>
          <p:cNvPr id="225" name="Google Shape;225;p3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04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3. Implement substitution for WAE Interpreter</a:t>
            </a:r>
            <a:endParaRPr sz="3200"/>
          </a:p>
        </p:txBody>
      </p:sp>
      <p:sp>
        <p:nvSpPr>
          <p:cNvPr id="806" name="Google Shape;806;p104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; [contract] subst: WAE symbol number -&gt; WAE</a:t>
            </a:r>
            <a:br>
              <a:rPr lang="en" sz="1900"/>
            </a:br>
            <a:r>
              <a:rPr lang="en" sz="1900"/>
              <a:t>(define (subst wae idtf val)</a:t>
            </a:r>
            <a:br>
              <a:rPr lang="en" sz="1900"/>
            </a:br>
            <a:r>
              <a:rPr lang="en" sz="1900"/>
              <a:t>	(type-case WAE wae</a:t>
            </a:r>
            <a:br>
              <a:rPr lang="en" sz="1900"/>
            </a:br>
            <a:r>
              <a:rPr lang="en" sz="1900"/>
              <a:t>		[num	(n)		</a:t>
            </a:r>
            <a:r>
              <a:rPr lang="en" sz="1900">
                <a:solidFill>
                  <a:schemeClr val="accent5"/>
                </a:solidFill>
              </a:rPr>
              <a:t>wae</a:t>
            </a:r>
            <a:r>
              <a:rPr lang="en" sz="1900"/>
              <a:t>]</a:t>
            </a:r>
            <a:br>
              <a:rPr lang="en" sz="1900"/>
            </a:br>
            <a:r>
              <a:rPr lang="en" sz="1900"/>
              <a:t>		[add	(l r) 		</a:t>
            </a:r>
            <a:r>
              <a:rPr lang="en" sz="1900">
                <a:solidFill>
                  <a:schemeClr val="accent5"/>
                </a:solidFill>
              </a:rPr>
              <a:t>(add (subst l idtf val) (subst r idtf val))</a:t>
            </a:r>
            <a:r>
              <a:rPr lang="en" sz="1900"/>
              <a:t>]</a:t>
            </a:r>
            <a:br>
              <a:rPr lang="en" sz="1900"/>
            </a:br>
            <a:r>
              <a:rPr lang="en" sz="1900"/>
              <a:t>		[sub		(l r)	 	</a:t>
            </a:r>
            <a:r>
              <a:rPr lang="en" sz="1900">
                <a:solidFill>
                  <a:schemeClr val="accent5"/>
                </a:solidFill>
              </a:rPr>
              <a:t>(sub (subst l idtf val) (subst r idtf val))</a:t>
            </a:r>
            <a:r>
              <a:rPr lang="en" sz="1900"/>
              <a:t>]</a:t>
            </a:r>
            <a:br>
              <a:rPr lang="en" sz="1900"/>
            </a:br>
            <a:r>
              <a:rPr lang="en" sz="1900"/>
              <a:t>		[with	(i v e) 	(with i (subst v idtf val) (if (symbol=? i idtf) e</a:t>
            </a:r>
            <a:br>
              <a:rPr lang="en" sz="1900"/>
            </a:br>
            <a:r>
              <a:rPr lang="en" sz="1900"/>
              <a:t>									(subst e idtf val)))]</a:t>
            </a:r>
            <a:br>
              <a:rPr lang="en" sz="1900"/>
            </a:br>
            <a:r>
              <a:rPr lang="en" sz="1900"/>
              <a:t>		[id		(s) 		</a:t>
            </a:r>
            <a:r>
              <a:rPr lang="en" sz="1900">
                <a:solidFill>
                  <a:schemeClr val="accent5"/>
                </a:solidFill>
              </a:rPr>
              <a:t>(if (symbol=? s idtf) (num val) wae)</a:t>
            </a:r>
            <a:r>
              <a:rPr lang="en" sz="1900"/>
              <a:t>]))</a:t>
            </a:r>
            <a:br>
              <a:rPr lang="en" sz="1900"/>
            </a:br>
            <a:br>
              <a:rPr lang="en" sz="1900"/>
            </a:br>
            <a:r>
              <a:rPr lang="en" sz="1600"/>
              <a:t>; </a:t>
            </a:r>
            <a:r>
              <a:rPr lang="en" sz="1600">
                <a:solidFill>
                  <a:srgbClr val="B7B7B7"/>
                </a:solidFill>
              </a:rPr>
              <a:t>{with {x 10} {...</a:t>
            </a:r>
            <a:r>
              <a:rPr lang="en" sz="1600">
                <a:solidFill>
                  <a:srgbClr val="0000FF"/>
                </a:solidFill>
              </a:rPr>
              <a:t>{with {y 17} x}</a:t>
            </a:r>
            <a:r>
              <a:rPr lang="en" sz="1600">
                <a:solidFill>
                  <a:srgbClr val="B7B7B7"/>
                </a:solidFill>
              </a:rPr>
              <a:t>}</a:t>
            </a:r>
            <a:r>
              <a:rPr lang="en" sz="1600">
                <a:solidFill>
                  <a:srgbClr val="0000FF"/>
                </a:solidFill>
              </a:rPr>
              <a:t> </a:t>
            </a:r>
            <a:r>
              <a:rPr lang="en" sz="1600"/>
              <a:t>	⇒ </a:t>
            </a:r>
            <a:r>
              <a:rPr lang="en" sz="1600">
                <a:solidFill>
                  <a:srgbClr val="0000FF"/>
                </a:solidFill>
              </a:rPr>
              <a:t>10 for x in {with {y 17} x}</a:t>
            </a:r>
            <a:r>
              <a:rPr lang="en" sz="1600"/>
              <a:t> 	⇒  </a:t>
            </a:r>
            <a:r>
              <a:rPr lang="en" sz="1600">
                <a:solidFill>
                  <a:srgbClr val="0000FF"/>
                </a:solidFill>
              </a:rPr>
              <a:t>{with {y 17} 10}</a:t>
            </a:r>
            <a:br>
              <a:rPr lang="en" sz="1600"/>
            </a:br>
            <a:r>
              <a:rPr lang="en" sz="1600"/>
              <a:t>(test (subst (with 'y (num 17) (id 'x)) 'x 10) (with 'y (num 17) (num 10)))</a:t>
            </a:r>
            <a:br>
              <a:rPr lang="en" sz="1600"/>
            </a:br>
            <a:r>
              <a:rPr lang="en" sz="1600"/>
              <a:t>; </a:t>
            </a:r>
            <a:r>
              <a:rPr lang="en" sz="1600">
                <a:solidFill>
                  <a:srgbClr val="B7B7B7"/>
                </a:solidFill>
              </a:rPr>
              <a:t>{with {x 10} {...</a:t>
            </a:r>
            <a:r>
              <a:rPr lang="en" sz="1600">
                <a:solidFill>
                  <a:srgbClr val="0000FF"/>
                </a:solidFill>
              </a:rPr>
              <a:t>{with {y x} y}</a:t>
            </a:r>
            <a:r>
              <a:rPr lang="en" sz="1600">
                <a:solidFill>
                  <a:srgbClr val="B7B7B7"/>
                </a:solidFill>
              </a:rPr>
              <a:t>}}</a:t>
            </a:r>
            <a:r>
              <a:rPr lang="en" sz="1600"/>
              <a:t>	⇒ </a:t>
            </a:r>
            <a:r>
              <a:rPr lang="en" sz="1600">
                <a:solidFill>
                  <a:srgbClr val="0000FF"/>
                </a:solidFill>
              </a:rPr>
              <a:t>10 for x in {with {y x} y}</a:t>
            </a:r>
            <a:r>
              <a:rPr lang="en" sz="1600"/>
              <a:t> 	⇒  </a:t>
            </a:r>
            <a:r>
              <a:rPr lang="en" sz="1600">
                <a:solidFill>
                  <a:srgbClr val="0000FF"/>
                </a:solidFill>
              </a:rPr>
              <a:t>{with {y 10} y} </a:t>
            </a:r>
            <a:br>
              <a:rPr lang="en" sz="1600"/>
            </a:br>
            <a:r>
              <a:rPr lang="en" sz="1600"/>
              <a:t>(test (subst (with 'y (id 'x) (id 'y)) 'x 10) (with 'y (num 10) (id 'y)))</a:t>
            </a:r>
            <a:br>
              <a:rPr lang="en" sz="1600"/>
            </a:br>
            <a:r>
              <a:rPr lang="en" sz="1600"/>
              <a:t>; </a:t>
            </a:r>
            <a:r>
              <a:rPr lang="en" sz="1600">
                <a:solidFill>
                  <a:srgbClr val="B7B7B7"/>
                </a:solidFill>
              </a:rPr>
              <a:t>{with {x 10} {...</a:t>
            </a:r>
            <a:r>
              <a:rPr lang="en" sz="1600">
                <a:solidFill>
                  <a:srgbClr val="0000FF"/>
                </a:solidFill>
              </a:rPr>
              <a:t>{with {x y} x}</a:t>
            </a:r>
            <a:r>
              <a:rPr lang="en" sz="1600">
                <a:solidFill>
                  <a:srgbClr val="B7B7B7"/>
                </a:solidFill>
              </a:rPr>
              <a:t>}}</a:t>
            </a:r>
            <a:r>
              <a:rPr lang="en" sz="1600"/>
              <a:t>	⇒ </a:t>
            </a:r>
            <a:r>
              <a:rPr lang="en" sz="1600">
                <a:solidFill>
                  <a:srgbClr val="0000FF"/>
                </a:solidFill>
              </a:rPr>
              <a:t>10 for x in {with {x y} x}</a:t>
            </a:r>
            <a:r>
              <a:rPr lang="en" sz="1600"/>
              <a:t> 	⇒ </a:t>
            </a:r>
            <a:r>
              <a:rPr lang="en" sz="1600">
                <a:solidFill>
                  <a:srgbClr val="0000FF"/>
                </a:solidFill>
              </a:rPr>
              <a:t>{with {x y} x}</a:t>
            </a:r>
            <a:br>
              <a:rPr lang="en" sz="1600"/>
            </a:br>
            <a:r>
              <a:rPr lang="en" sz="1600"/>
              <a:t>(test (subst (with 'x (id 'y) (id 'x)) 'x 10) (with 'x (id 'y) (id 'x)))</a:t>
            </a:r>
            <a:endParaRPr sz="1900"/>
          </a:p>
        </p:txBody>
      </p:sp>
      <p:sp>
        <p:nvSpPr>
          <p:cNvPr id="807" name="Google Shape;807;p104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05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3. Implement substitution for WAE Interpreter</a:t>
            </a:r>
            <a:endParaRPr sz="3200"/>
          </a:p>
        </p:txBody>
      </p:sp>
      <p:sp>
        <p:nvSpPr>
          <p:cNvPr id="813" name="Google Shape;813;p105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; [contract] subst: WAE symbol number -&gt; WAE</a:t>
            </a:r>
            <a:br>
              <a:rPr lang="en" sz="1900"/>
            </a:br>
            <a:r>
              <a:rPr lang="en" sz="1900"/>
              <a:t>(define (subst wae idtf val)</a:t>
            </a:r>
            <a:br>
              <a:rPr lang="en" sz="1900"/>
            </a:br>
            <a:r>
              <a:rPr lang="en" sz="1900"/>
              <a:t>	(type-case WAE wae</a:t>
            </a:r>
            <a:br>
              <a:rPr lang="en" sz="1900"/>
            </a:br>
            <a:r>
              <a:rPr lang="en" sz="1900"/>
              <a:t>		[num	(n)		</a:t>
            </a:r>
            <a:r>
              <a:rPr lang="en" sz="1900">
                <a:solidFill>
                  <a:schemeClr val="accent5"/>
                </a:solidFill>
              </a:rPr>
              <a:t>wae</a:t>
            </a:r>
            <a:r>
              <a:rPr lang="en" sz="1900"/>
              <a:t>]</a:t>
            </a:r>
            <a:br>
              <a:rPr lang="en" sz="1900"/>
            </a:br>
            <a:r>
              <a:rPr lang="en" sz="1900"/>
              <a:t>		[add	(l r) 		</a:t>
            </a:r>
            <a:r>
              <a:rPr lang="en" sz="1900">
                <a:solidFill>
                  <a:schemeClr val="accent5"/>
                </a:solidFill>
              </a:rPr>
              <a:t>(add (subst l idtf val) (subst r idtf val))</a:t>
            </a:r>
            <a:r>
              <a:rPr lang="en" sz="1900"/>
              <a:t>]</a:t>
            </a:r>
            <a:br>
              <a:rPr lang="en" sz="1900"/>
            </a:br>
            <a:r>
              <a:rPr lang="en" sz="1900"/>
              <a:t>		[sub		(l r)	 	</a:t>
            </a:r>
            <a:r>
              <a:rPr lang="en" sz="1900">
                <a:solidFill>
                  <a:schemeClr val="accent5"/>
                </a:solidFill>
              </a:rPr>
              <a:t>(sub (subst l idtf val) (subst r idtf val))</a:t>
            </a:r>
            <a:r>
              <a:rPr lang="en" sz="1900"/>
              <a:t>]</a:t>
            </a:r>
            <a:br>
              <a:rPr lang="en" sz="1900"/>
            </a:br>
            <a:r>
              <a:rPr lang="en" sz="1900"/>
              <a:t>		[with	(i v e) 	(with i (subst v idtf val) (if (symbol=? i idtf) e</a:t>
            </a:r>
            <a:br>
              <a:rPr lang="en" sz="1900"/>
            </a:br>
            <a:r>
              <a:rPr lang="en" sz="1900"/>
              <a:t>									(subst e idtf val)))]</a:t>
            </a:r>
            <a:br>
              <a:rPr lang="en" sz="1900"/>
            </a:br>
            <a:r>
              <a:rPr lang="en" sz="1900"/>
              <a:t>		[id		(s) 		</a:t>
            </a:r>
            <a:r>
              <a:rPr lang="en" sz="1900">
                <a:solidFill>
                  <a:schemeClr val="accent5"/>
                </a:solidFill>
              </a:rPr>
              <a:t>(if (symbol=? s idtf) (num val) wae)</a:t>
            </a:r>
            <a:r>
              <a:rPr lang="en" sz="1900"/>
              <a:t>]))</a:t>
            </a:r>
            <a:endParaRPr sz="1900"/>
          </a:p>
        </p:txBody>
      </p:sp>
      <p:sp>
        <p:nvSpPr>
          <p:cNvPr id="814" name="Google Shape;814;p105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06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Implement WAE interpreter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106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; interp: WAE -&gt; number</a:t>
            </a:r>
            <a:br>
              <a:rPr lang="en" sz="2300"/>
            </a:br>
            <a:r>
              <a:rPr lang="en" sz="2300"/>
              <a:t>(define (interp wae)</a:t>
            </a:r>
            <a:br>
              <a:rPr lang="en" sz="2300"/>
            </a:br>
            <a:r>
              <a:rPr lang="en" sz="2300"/>
              <a:t>	(type-case WAE wae</a:t>
            </a:r>
            <a:br>
              <a:rPr lang="en" sz="2300"/>
            </a:br>
            <a:r>
              <a:rPr lang="en" sz="2300"/>
              <a:t>		[num (n) n]</a:t>
            </a:r>
            <a:br>
              <a:rPr lang="en" sz="2300"/>
            </a:br>
            <a:r>
              <a:rPr lang="en" sz="2300"/>
              <a:t>		[add (l r) (+ (interp l) (interp r))]</a:t>
            </a:r>
            <a:br>
              <a:rPr lang="en" sz="2300"/>
            </a:br>
            <a:r>
              <a:rPr lang="en" sz="2300"/>
              <a:t>		[sub (l r) (- (interp l) (interp r))]))</a:t>
            </a:r>
            <a:br>
              <a:rPr lang="en" sz="2300"/>
            </a:br>
            <a:r>
              <a:rPr lang="en" sz="2300"/>
              <a:t>		</a:t>
            </a:r>
            <a:r>
              <a:rPr lang="en" sz="2300">
                <a:solidFill>
                  <a:schemeClr val="accent3"/>
                </a:solidFill>
              </a:rPr>
              <a:t>… </a:t>
            </a:r>
            <a:br>
              <a:rPr lang="en" sz="2300">
                <a:solidFill>
                  <a:schemeClr val="accent3"/>
                </a:solidFill>
              </a:rPr>
            </a:br>
            <a:r>
              <a:rPr lang="en" sz="2300">
                <a:solidFill>
                  <a:schemeClr val="accent3"/>
                </a:solidFill>
              </a:rPr>
              <a:t>		… </a:t>
            </a:r>
            <a:r>
              <a:rPr lang="en" sz="2300"/>
              <a:t>))</a:t>
            </a:r>
            <a:endParaRPr sz="2300"/>
          </a:p>
        </p:txBody>
      </p:sp>
      <p:sp>
        <p:nvSpPr>
          <p:cNvPr id="821" name="Google Shape;821;p106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07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Implement WAE interpreter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07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; interp: WAE -&gt; number</a:t>
            </a:r>
            <a:br>
              <a:rPr lang="en" sz="2300"/>
            </a:br>
            <a:r>
              <a:rPr lang="en" sz="2300"/>
              <a:t>(define (interp wae)</a:t>
            </a:r>
            <a:br>
              <a:rPr lang="en" sz="2300"/>
            </a:br>
            <a:r>
              <a:rPr lang="en" sz="2300"/>
              <a:t>	(type-case WAE wae</a:t>
            </a:r>
            <a:br>
              <a:rPr lang="en" sz="2300"/>
            </a:br>
            <a:r>
              <a:rPr lang="en" sz="2300"/>
              <a:t>		[num (n) n]</a:t>
            </a:r>
            <a:br>
              <a:rPr lang="en" sz="2300"/>
            </a:br>
            <a:r>
              <a:rPr lang="en" sz="2300"/>
              <a:t>		[add (l r) (+ (interp l) (interp r))]</a:t>
            </a:r>
            <a:br>
              <a:rPr lang="en" sz="2300"/>
            </a:br>
            <a:r>
              <a:rPr lang="en" sz="2300"/>
              <a:t>		[sub (l r) (- (interp l) (interp r))]))</a:t>
            </a:r>
            <a:br>
              <a:rPr lang="en" sz="2300"/>
            </a:br>
            <a:r>
              <a:rPr lang="en" sz="2300"/>
              <a:t>		</a:t>
            </a:r>
            <a:r>
              <a:rPr lang="en" sz="2300">
                <a:solidFill>
                  <a:schemeClr val="accent3"/>
                </a:solidFill>
              </a:rPr>
              <a:t>[with (i v e) …]</a:t>
            </a:r>
            <a:br>
              <a:rPr lang="en" sz="2300">
                <a:solidFill>
                  <a:schemeClr val="accent3"/>
                </a:solidFill>
              </a:rPr>
            </a:br>
            <a:r>
              <a:rPr lang="en" sz="2300">
                <a:solidFill>
                  <a:schemeClr val="accent3"/>
                </a:solidFill>
              </a:rPr>
              <a:t>		[id (s) …]</a:t>
            </a:r>
            <a:r>
              <a:rPr lang="en" sz="2300"/>
              <a:t>))</a:t>
            </a:r>
            <a:endParaRPr sz="2300"/>
          </a:p>
        </p:txBody>
      </p:sp>
      <p:sp>
        <p:nvSpPr>
          <p:cNvPr id="828" name="Google Shape;828;p107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08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Implement WAE interpreter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108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; interp: WAE -&gt; number</a:t>
            </a:r>
            <a:br>
              <a:rPr lang="en" sz="2300"/>
            </a:br>
            <a:r>
              <a:rPr lang="en" sz="2300"/>
              <a:t>(define (interp wae)</a:t>
            </a:r>
            <a:br>
              <a:rPr lang="en" sz="2300"/>
            </a:br>
            <a:r>
              <a:rPr lang="en" sz="2300"/>
              <a:t>	(type-case WAE wae</a:t>
            </a:r>
            <a:br>
              <a:rPr lang="en" sz="2300"/>
            </a:br>
            <a:r>
              <a:rPr lang="en" sz="2300"/>
              <a:t>		[num (n) n]</a:t>
            </a:r>
            <a:br>
              <a:rPr lang="en" sz="2300"/>
            </a:br>
            <a:r>
              <a:rPr lang="en" sz="2300"/>
              <a:t>		[add (l r) (+ (interp l) (interp r))]</a:t>
            </a:r>
            <a:br>
              <a:rPr lang="en" sz="2300"/>
            </a:br>
            <a:r>
              <a:rPr lang="en" sz="2300"/>
              <a:t>		[sub (l r) (- (interp l) (interp r))]))</a:t>
            </a:r>
            <a:br>
              <a:rPr lang="en" sz="2300"/>
            </a:br>
            <a:r>
              <a:rPr lang="en" sz="2300"/>
              <a:t>		</a:t>
            </a:r>
            <a:r>
              <a:rPr lang="en" sz="2300">
                <a:solidFill>
                  <a:schemeClr val="accent3"/>
                </a:solidFill>
              </a:rPr>
              <a:t>[with (i v e) … ]</a:t>
            </a:r>
            <a:br>
              <a:rPr lang="en" sz="2300">
                <a:solidFill>
                  <a:schemeClr val="accent3"/>
                </a:solidFill>
              </a:rPr>
            </a:br>
            <a:r>
              <a:rPr lang="en" sz="2300">
                <a:solidFill>
                  <a:schemeClr val="accent3"/>
                </a:solidFill>
              </a:rPr>
              <a:t>		[id (s)		(error 'interp "free identifier")]</a:t>
            </a:r>
            <a:r>
              <a:rPr lang="en" sz="2300"/>
              <a:t>))</a:t>
            </a:r>
            <a:endParaRPr sz="2300"/>
          </a:p>
        </p:txBody>
      </p:sp>
      <p:sp>
        <p:nvSpPr>
          <p:cNvPr id="835" name="Google Shape;835;p108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09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Implement WAE interpreter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109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; interp: WAE -&gt; number</a:t>
            </a:r>
            <a:br>
              <a:rPr lang="en" sz="2300"/>
            </a:br>
            <a:r>
              <a:rPr lang="en" sz="2300"/>
              <a:t>(define (interp wae)</a:t>
            </a:r>
            <a:br>
              <a:rPr lang="en" sz="2300"/>
            </a:br>
            <a:r>
              <a:rPr lang="en" sz="2300"/>
              <a:t>	(type-case WAE wae</a:t>
            </a:r>
            <a:br>
              <a:rPr lang="en" sz="2300"/>
            </a:br>
            <a:r>
              <a:rPr lang="en" sz="2300"/>
              <a:t>		[num (n) n]</a:t>
            </a:r>
            <a:br>
              <a:rPr lang="en" sz="2300"/>
            </a:br>
            <a:r>
              <a:rPr lang="en" sz="2300"/>
              <a:t>		[add (l r) (+ (interp l) (interp r))]</a:t>
            </a:r>
            <a:br>
              <a:rPr lang="en" sz="2300"/>
            </a:br>
            <a:r>
              <a:rPr lang="en" sz="2300"/>
              <a:t>		[sub (l r) (- (interp l) (interp r))]))</a:t>
            </a:r>
            <a:br>
              <a:rPr lang="en" sz="2300"/>
            </a:br>
            <a:r>
              <a:rPr lang="en" sz="2300"/>
              <a:t>		</a:t>
            </a:r>
            <a:r>
              <a:rPr lang="en" sz="2300">
                <a:solidFill>
                  <a:schemeClr val="accent3"/>
                </a:solidFill>
              </a:rPr>
              <a:t>[with (i v e) … (interp v) … (interp e) ...]</a:t>
            </a:r>
            <a:br>
              <a:rPr lang="en" sz="2300">
                <a:solidFill>
                  <a:schemeClr val="accent3"/>
                </a:solidFill>
              </a:rPr>
            </a:br>
            <a:r>
              <a:rPr lang="en" sz="2300">
                <a:solidFill>
                  <a:schemeClr val="accent3"/>
                </a:solidFill>
              </a:rPr>
              <a:t>		[id (s)		(error 'interp "free identifier")]</a:t>
            </a:r>
            <a:r>
              <a:rPr lang="en" sz="2300"/>
              <a:t>))</a:t>
            </a:r>
            <a:br>
              <a:rPr lang="en" sz="2300"/>
            </a:br>
            <a:br>
              <a:rPr lang="en" sz="2300"/>
            </a:br>
            <a:br>
              <a:rPr lang="en" sz="2300"/>
            </a:br>
            <a:r>
              <a:rPr lang="en" sz="2300"/>
              <a:t>(test (interp (with 'x (num 5) (add (id 'x) (id 'x)))) 10)</a:t>
            </a:r>
            <a:endParaRPr sz="2300"/>
          </a:p>
        </p:txBody>
      </p:sp>
      <p:sp>
        <p:nvSpPr>
          <p:cNvPr id="842" name="Google Shape;842;p109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10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Implement WAE interpreter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110"/>
          <p:cNvSpPr txBox="1"/>
          <p:nvPr>
            <p:ph idx="1" type="body"/>
          </p:nvPr>
        </p:nvSpPr>
        <p:spPr>
          <a:xfrm>
            <a:off x="311700" y="1106425"/>
            <a:ext cx="8832300" cy="52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; interp: WAE -&gt; number</a:t>
            </a:r>
            <a:br>
              <a:rPr lang="en" sz="2300"/>
            </a:br>
            <a:r>
              <a:rPr lang="en" sz="2300"/>
              <a:t>(define (interp wae)</a:t>
            </a:r>
            <a:br>
              <a:rPr lang="en" sz="2300"/>
            </a:br>
            <a:r>
              <a:rPr lang="en" sz="2300"/>
              <a:t>	(type-case WAE wae</a:t>
            </a:r>
            <a:br>
              <a:rPr lang="en" sz="2300"/>
            </a:br>
            <a:r>
              <a:rPr lang="en" sz="2300"/>
              <a:t>		[num (n) n]</a:t>
            </a:r>
            <a:br>
              <a:rPr lang="en" sz="2300"/>
            </a:br>
            <a:r>
              <a:rPr lang="en" sz="2300"/>
              <a:t>		[add (l r) (+ (interp l) (interp r))]</a:t>
            </a:r>
            <a:br>
              <a:rPr lang="en" sz="2300"/>
            </a:br>
            <a:r>
              <a:rPr lang="en" sz="2300"/>
              <a:t>		[sub (l r) (- (interp l) (interp r))]</a:t>
            </a:r>
            <a:br>
              <a:rPr lang="en" sz="2300"/>
            </a:br>
            <a:r>
              <a:rPr lang="en" sz="2300"/>
              <a:t>		</a:t>
            </a:r>
            <a:r>
              <a:rPr lang="en" sz="2300">
                <a:solidFill>
                  <a:schemeClr val="accent3"/>
                </a:solidFill>
              </a:rPr>
              <a:t>[with (i v e) (interp (subst e i (interp v)))]</a:t>
            </a:r>
            <a:br>
              <a:rPr lang="en" sz="2300">
                <a:solidFill>
                  <a:schemeClr val="accent3"/>
                </a:solidFill>
              </a:rPr>
            </a:br>
            <a:r>
              <a:rPr lang="en" sz="2300">
                <a:solidFill>
                  <a:schemeClr val="accent3"/>
                </a:solidFill>
              </a:rPr>
              <a:t>		[id (s)		(error 'interp "free identifier")]</a:t>
            </a:r>
            <a:r>
              <a:rPr lang="en" sz="2300"/>
              <a:t>))</a:t>
            </a:r>
            <a:br>
              <a:rPr lang="en" sz="2300"/>
            </a:br>
            <a:br>
              <a:rPr lang="en" sz="2300"/>
            </a:br>
            <a:br>
              <a:rPr lang="en" sz="2300"/>
            </a:br>
            <a:r>
              <a:rPr lang="en" sz="2300"/>
              <a:t>(test (interp (with 'x (num 5) (add (id 'x) (id 'x)))) 10)</a:t>
            </a:r>
            <a:endParaRPr sz="2300"/>
          </a:p>
        </p:txBody>
      </p:sp>
      <p:sp>
        <p:nvSpPr>
          <p:cNvPr id="849" name="Google Shape;849;p110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11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 </a:t>
            </a:r>
            <a:r>
              <a:rPr lang="en" sz="2500"/>
              <a:t>(modeling languages: substitution)</a:t>
            </a:r>
            <a:endParaRPr sz="2500"/>
          </a:p>
        </p:txBody>
      </p:sp>
      <p:sp>
        <p:nvSpPr>
          <p:cNvPr id="855" name="Google Shape;855;p111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6" name="Google Shape;856;p111"/>
          <p:cNvSpPr/>
          <p:nvPr/>
        </p:nvSpPr>
        <p:spPr>
          <a:xfrm>
            <a:off x="2248850" y="1669400"/>
            <a:ext cx="2143200" cy="81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Interpreter </a:t>
            </a:r>
            <a:r>
              <a:rPr lang="en" sz="1500"/>
              <a:t>running on a computer</a:t>
            </a:r>
            <a:endParaRPr b="1" sz="2000"/>
          </a:p>
        </p:txBody>
      </p:sp>
      <p:sp>
        <p:nvSpPr>
          <p:cNvPr id="857" name="Google Shape;857;p111"/>
          <p:cNvSpPr/>
          <p:nvPr/>
        </p:nvSpPr>
        <p:spPr>
          <a:xfrm>
            <a:off x="267650" y="1473200"/>
            <a:ext cx="14223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program</a:t>
            </a:r>
            <a:endParaRPr sz="2000"/>
          </a:p>
        </p:txBody>
      </p:sp>
      <p:cxnSp>
        <p:nvCxnSpPr>
          <p:cNvPr id="858" name="Google Shape;858;p111"/>
          <p:cNvCxnSpPr>
            <a:endCxn id="856" idx="1"/>
          </p:cNvCxnSpPr>
          <p:nvPr/>
        </p:nvCxnSpPr>
        <p:spPr>
          <a:xfrm flipH="1" rot="10800000">
            <a:off x="1689950" y="2074550"/>
            <a:ext cx="5589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9" name="Google Shape;859;p111"/>
          <p:cNvSpPr/>
          <p:nvPr/>
        </p:nvSpPr>
        <p:spPr>
          <a:xfrm>
            <a:off x="7595550" y="2085975"/>
            <a:ext cx="1343100" cy="3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Results</a:t>
            </a:r>
            <a:endParaRPr sz="2000"/>
          </a:p>
        </p:txBody>
      </p:sp>
      <p:sp>
        <p:nvSpPr>
          <p:cNvPr id="860" name="Google Shape;860;p111"/>
          <p:cNvSpPr/>
          <p:nvPr/>
        </p:nvSpPr>
        <p:spPr>
          <a:xfrm>
            <a:off x="267650" y="2357450"/>
            <a:ext cx="1422300" cy="396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Parser</a:t>
            </a:r>
            <a:endParaRPr b="1" sz="2000"/>
          </a:p>
        </p:txBody>
      </p:sp>
      <p:cxnSp>
        <p:nvCxnSpPr>
          <p:cNvPr id="861" name="Google Shape;861;p111"/>
          <p:cNvCxnSpPr>
            <a:endCxn id="860" idx="0"/>
          </p:cNvCxnSpPr>
          <p:nvPr/>
        </p:nvCxnSpPr>
        <p:spPr>
          <a:xfrm>
            <a:off x="978800" y="1869950"/>
            <a:ext cx="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2" name="Google Shape;862;p111"/>
          <p:cNvCxnSpPr>
            <a:endCxn id="859" idx="1"/>
          </p:cNvCxnSpPr>
          <p:nvPr/>
        </p:nvCxnSpPr>
        <p:spPr>
          <a:xfrm>
            <a:off x="4392150" y="2281125"/>
            <a:ext cx="320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3" name="Google Shape;863;p111"/>
          <p:cNvSpPr txBox="1"/>
          <p:nvPr/>
        </p:nvSpPr>
        <p:spPr>
          <a:xfrm>
            <a:off x="320925" y="2768475"/>
            <a:ext cx="16509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s-exp -&gt; WAE</a:t>
            </a:r>
            <a:endParaRPr sz="1600" u="sng"/>
          </a:p>
        </p:txBody>
      </p:sp>
      <p:sp>
        <p:nvSpPr>
          <p:cNvPr id="864" name="Google Shape;864;p111"/>
          <p:cNvSpPr txBox="1"/>
          <p:nvPr/>
        </p:nvSpPr>
        <p:spPr>
          <a:xfrm>
            <a:off x="3925650" y="1319500"/>
            <a:ext cx="2091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WAE -&gt; number</a:t>
            </a:r>
            <a:endParaRPr sz="1600" u="sng"/>
          </a:p>
        </p:txBody>
      </p:sp>
      <p:sp>
        <p:nvSpPr>
          <p:cNvPr id="865" name="Google Shape;865;p111"/>
          <p:cNvSpPr txBox="1"/>
          <p:nvPr/>
        </p:nvSpPr>
        <p:spPr>
          <a:xfrm>
            <a:off x="2357400" y="2754338"/>
            <a:ext cx="4065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Interpreter </a:t>
            </a:r>
            <a:r>
              <a:rPr lang="en" sz="1800"/>
              <a:t>now will support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(1) Substitution</a:t>
            </a:r>
            <a:endParaRPr sz="1800"/>
          </a:p>
        </p:txBody>
      </p:sp>
      <p:cxnSp>
        <p:nvCxnSpPr>
          <p:cNvPr id="866" name="Google Shape;866;p111"/>
          <p:cNvCxnSpPr>
            <a:stCxn id="856" idx="2"/>
          </p:cNvCxnSpPr>
          <p:nvPr/>
        </p:nvCxnSpPr>
        <p:spPr>
          <a:xfrm>
            <a:off x="3320450" y="2479700"/>
            <a:ext cx="21600" cy="3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67" name="Google Shape;867;p111"/>
          <p:cNvSpPr txBox="1"/>
          <p:nvPr>
            <p:ph idx="1" type="body"/>
          </p:nvPr>
        </p:nvSpPr>
        <p:spPr>
          <a:xfrm>
            <a:off x="311700" y="1106425"/>
            <a:ext cx="88323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12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we cover and schedule </a:t>
            </a:r>
            <a:r>
              <a:rPr lang="en" sz="3000"/>
              <a:t>(tentative)</a:t>
            </a:r>
            <a:endParaRPr sz="3000"/>
          </a:p>
        </p:txBody>
      </p:sp>
      <p:sp>
        <p:nvSpPr>
          <p:cNvPr id="873" name="Google Shape;873;p112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4" name="Google Shape;874;p112"/>
          <p:cNvSpPr txBox="1"/>
          <p:nvPr>
            <p:ph idx="1" type="body"/>
          </p:nvPr>
        </p:nvSpPr>
        <p:spPr>
          <a:xfrm>
            <a:off x="311700" y="1106425"/>
            <a:ext cx="76665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Racket tutorials </a:t>
            </a:r>
            <a:r>
              <a:rPr lang="en" sz="2000"/>
              <a:t>(L2,3)</a:t>
            </a:r>
            <a:endParaRPr sz="20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Modeling languages </a:t>
            </a:r>
            <a:r>
              <a:rPr lang="en" sz="2000"/>
              <a:t>(L4)</a:t>
            </a:r>
            <a:endParaRPr sz="20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Interpreting arithmetic </a:t>
            </a:r>
            <a:r>
              <a:rPr lang="en" sz="2000"/>
              <a:t>(L5)</a:t>
            </a:r>
            <a:endParaRPr sz="20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Language principles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>
                <a:highlight>
                  <a:srgbClr val="FFFF00"/>
                </a:highlight>
              </a:rPr>
              <a:t>Substitution </a:t>
            </a:r>
            <a:r>
              <a:rPr lang="en" sz="2000"/>
              <a:t>(L6,7)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Function </a:t>
            </a:r>
            <a:r>
              <a:rPr lang="en" sz="2000"/>
              <a:t>(L8,9)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Deferring Substitution </a:t>
            </a:r>
            <a:r>
              <a:rPr lang="en" sz="1400"/>
              <a:t>(L9,10)</a:t>
            </a:r>
            <a:endParaRPr sz="14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First-class Functions </a:t>
            </a:r>
            <a:r>
              <a:rPr lang="en" sz="1500"/>
              <a:t>(L10,11)</a:t>
            </a:r>
            <a:endParaRPr sz="15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Laziness </a:t>
            </a:r>
            <a:r>
              <a:rPr lang="en" sz="2000"/>
              <a:t>(L11,12)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Recursion </a:t>
            </a:r>
            <a:r>
              <a:rPr lang="en" sz="2000"/>
              <a:t>(L13,14)</a:t>
            </a:r>
            <a:endParaRPr sz="2000"/>
          </a:p>
        </p:txBody>
      </p:sp>
      <p:sp>
        <p:nvSpPr>
          <p:cNvPr id="875" name="Google Shape;875;p112"/>
          <p:cNvSpPr txBox="1"/>
          <p:nvPr>
            <p:ph idx="1" type="body"/>
          </p:nvPr>
        </p:nvSpPr>
        <p:spPr>
          <a:xfrm>
            <a:off x="4655100" y="1106425"/>
            <a:ext cx="4488900" cy="467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Representation choices </a:t>
            </a:r>
            <a:r>
              <a:rPr lang="en" sz="2000"/>
              <a:t>(L15)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Mutable data structures </a:t>
            </a:r>
            <a:r>
              <a:rPr lang="en" sz="2000"/>
              <a:t>(L16)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Variables </a:t>
            </a:r>
            <a:r>
              <a:rPr lang="en" sz="2000"/>
              <a:t>(L17)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Continuations </a:t>
            </a:r>
            <a:r>
              <a:rPr lang="en" sz="2000"/>
              <a:t>(L18,19,20,21)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Garbage collection </a:t>
            </a:r>
            <a:r>
              <a:rPr lang="en" sz="2000"/>
              <a:t>(L22)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Semantics </a:t>
            </a:r>
            <a:r>
              <a:rPr lang="en" sz="2000"/>
              <a:t>(L23,24)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Type </a:t>
            </a:r>
            <a:r>
              <a:rPr lang="en" sz="2000"/>
              <a:t>(L25,26,27)</a:t>
            </a:r>
            <a:endParaRPr sz="20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Guest Video Lecture </a:t>
            </a:r>
            <a:r>
              <a:rPr lang="en" sz="2000"/>
              <a:t>(L28)</a:t>
            </a:r>
            <a:endParaRPr sz="2000"/>
          </a:p>
        </p:txBody>
      </p:sp>
      <p:sp>
        <p:nvSpPr>
          <p:cNvPr id="876" name="Google Shape;876;p112"/>
          <p:cNvSpPr txBox="1"/>
          <p:nvPr/>
        </p:nvSpPr>
        <p:spPr>
          <a:xfrm>
            <a:off x="116900" y="5779950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</a:rPr>
              <a:t>No class: October 2 (Fri, Chuseok), October 9 (Fri, Hangul day)</a:t>
            </a:r>
            <a:br>
              <a:rPr lang="en" sz="1500">
                <a:solidFill>
                  <a:srgbClr val="0000FF"/>
                </a:solidFill>
              </a:rPr>
            </a:br>
            <a:r>
              <a:rPr lang="en" sz="1500">
                <a:solidFill>
                  <a:srgbClr val="0000FF"/>
                </a:solidFill>
              </a:rPr>
              <a:t>                Online only class can be provided.</a:t>
            </a:r>
            <a:endParaRPr sz="15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113"/>
          <p:cNvSpPr txBox="1"/>
          <p:nvPr>
            <p:ph idx="1" type="body"/>
          </p:nvPr>
        </p:nvSpPr>
        <p:spPr>
          <a:xfrm>
            <a:off x="311700" y="3562250"/>
            <a:ext cx="8832300" cy="14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/>
              <a:t>JC</a:t>
            </a:r>
            <a:br>
              <a:rPr lang="en"/>
            </a:br>
            <a:r>
              <a:rPr lang="en">
                <a:solidFill>
                  <a:schemeClr val="accent4"/>
                </a:solidFill>
              </a:rPr>
              <a:t>jcnam@handong.edu</a:t>
            </a:r>
            <a:br>
              <a:rPr lang="en">
                <a:solidFill>
                  <a:schemeClr val="accent4"/>
                </a:solidFill>
              </a:rPr>
            </a:br>
            <a:r>
              <a:rPr lang="en">
                <a:solidFill>
                  <a:schemeClr val="accent4"/>
                </a:solidFill>
              </a:rPr>
              <a:t>https://lifove.github.io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882" name="Google Shape;882;p113"/>
          <p:cNvSpPr txBox="1"/>
          <p:nvPr>
            <p:ph idx="12" type="sldNum"/>
          </p:nvPr>
        </p:nvSpPr>
        <p:spPr>
          <a:xfrm>
            <a:off x="8460431" y="64301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3" name="Google Shape;883;p113"/>
          <p:cNvSpPr txBox="1"/>
          <p:nvPr/>
        </p:nvSpPr>
        <p:spPr>
          <a:xfrm>
            <a:off x="1339575" y="163002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TODO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Read Chapter 4. An Introduction to Functions</a:t>
            </a:r>
            <a:endParaRPr sz="2000"/>
          </a:p>
        </p:txBody>
      </p:sp>
      <p:sp>
        <p:nvSpPr>
          <p:cNvPr id="884" name="Google Shape;884;p113"/>
          <p:cNvSpPr txBox="1"/>
          <p:nvPr>
            <p:ph type="title"/>
          </p:nvPr>
        </p:nvSpPr>
        <p:spPr>
          <a:xfrm>
            <a:off x="311700" y="2418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113"/>
          <p:cNvSpPr txBox="1"/>
          <p:nvPr/>
        </p:nvSpPr>
        <p:spPr>
          <a:xfrm>
            <a:off x="448025" y="5787825"/>
            <a:ext cx="73422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Slides are from Prof. Sukyoung Ryu's PL class in 2018 Spring</a:t>
            </a:r>
            <a:br>
              <a:rPr lang="en"/>
            </a:br>
            <a:r>
              <a:rPr lang="en"/>
              <a:t>or created by JC based on the main text book.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Motivating Example</a:t>
            </a:r>
            <a:endParaRPr/>
          </a:p>
        </p:txBody>
      </p:sp>
      <p:sp>
        <p:nvSpPr>
          <p:cNvPr id="231" name="Google Shape;231;p3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