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italic.fntdata"/><Relationship Id="rId21" Type="http://schemas.openxmlformats.org/officeDocument/2006/relationships/slide" Target="slides/slide15.xml"/><Relationship Id="rId65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12412c7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12412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12412c70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12412c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078540e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07854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f12412c70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f12412c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12412c70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12412c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12412c70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12412c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f12412c70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f12412c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f12412c70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f12412c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12412c70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12412c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f12412c70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f12412c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67a5d589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67a5d5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f12412c70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f12412c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12412c70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12412c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b32b640a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0b32b64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95e792e0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95e792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12412c70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12412c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12412c70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12412c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0d018e72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0d018e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order function, high order function, first class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values!!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26fef1af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26fef1a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f12412c70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f12412c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f12412c70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f12412c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95e792e0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95e792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67a5d589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67a5d58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f45eb985b_7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f45eb985b_7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f45eb985b_7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f45eb985b_7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20b6a34e9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20b6a34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f12412c70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f12412c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179d293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179d29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179d293d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179d293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f45eb985b_7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f45eb985b_7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20b6a34e9_5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20b6a34e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267a5d589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267a5d58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95e792e0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95e792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f45eb985b_7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f45eb985b_7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179d293d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179d293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179d293d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179d293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179d293d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179d293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179d293d0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179d293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179d293d0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179d293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179d293d0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179d293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179d293d0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179d293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179d293d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179d293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interp(subst(sub(num 20) (app ‘twice (id ‘x)) x (num10)))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179d293d0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179d293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5e792e0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5e792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179d293d0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179d293d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179d293d0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179d293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179d293d0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179d293d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79d293d0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79d293d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179d293d0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179d293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function call in the body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179d293d0_0_1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179d293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95e792e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95e79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95e792e0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95e792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95e792e0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95e792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95e792e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95e792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Functions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 to Function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cs.racket-lang.org/reference/local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cs.brown.edu/courses/cs173/2012/book/From_Substitution_to_Environment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L8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Lecture08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42" name="Google Shape;242;p34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243" name="Google Shape;243;p34"/>
          <p:cNvCxnSpPr>
            <a:endCxn id="241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245" name="Google Shape;245;p34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46" name="Google Shape;246;p34"/>
          <p:cNvCxnSpPr>
            <a:endCxn id="245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4"/>
          <p:cNvCxnSpPr>
            <a:endCxn id="244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4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WAE</a:t>
            </a:r>
            <a:endParaRPr sz="1600" u="sng"/>
          </a:p>
        </p:txBody>
      </p:sp>
      <p:sp>
        <p:nvSpPr>
          <p:cNvPr id="249" name="Google Shape;249;p34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WAE -&gt; number</a:t>
            </a:r>
            <a:endParaRPr sz="1600" u="sng"/>
          </a:p>
        </p:txBody>
      </p:sp>
      <p:sp>
        <p:nvSpPr>
          <p:cNvPr id="250" name="Google Shape;250;p34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endParaRPr sz="1800"/>
          </a:p>
        </p:txBody>
      </p:sp>
      <p:cxnSp>
        <p:nvCxnSpPr>
          <p:cNvPr id="251" name="Google Shape;251;p34"/>
          <p:cNvCxnSpPr>
            <a:stCxn id="241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60" name="Google Shape;260;p35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261" name="Google Shape;261;p35"/>
          <p:cNvCxnSpPr>
            <a:endCxn id="259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5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263" name="Google Shape;263;p35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64" name="Google Shape;264;p35"/>
          <p:cNvCxnSpPr>
            <a:endCxn id="263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5"/>
          <p:cNvCxnSpPr>
            <a:endCxn id="262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5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F1WAE</a:t>
            </a:r>
            <a:endParaRPr b="1" sz="1600" u="sng"/>
          </a:p>
        </p:txBody>
      </p:sp>
      <p:sp>
        <p:nvSpPr>
          <p:cNvPr id="267" name="Google Shape;267;p35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F1</a:t>
            </a:r>
            <a:r>
              <a:rPr b="1" lang="en" sz="1600" u="sng"/>
              <a:t>WAE</a:t>
            </a:r>
            <a:r>
              <a:rPr lang="en" sz="1600" u="sng"/>
              <a:t> -&gt; number</a:t>
            </a:r>
            <a:endParaRPr sz="1600" u="sng"/>
          </a:p>
        </p:txBody>
      </p:sp>
      <p:sp>
        <p:nvSpPr>
          <p:cNvPr id="268" name="Google Shape;268;p35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</a:t>
            </a:r>
            <a:r>
              <a:rPr b="1" lang="en" sz="1800"/>
              <a:t>Function</a:t>
            </a:r>
            <a:endParaRPr b="1" sz="1800"/>
          </a:p>
        </p:txBody>
      </p:sp>
      <p:cxnSp>
        <p:nvCxnSpPr>
          <p:cNvPr id="269" name="Google Shape;269;p35"/>
          <p:cNvCxnSpPr>
            <a:stCxn id="259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with an identifier</a:t>
            </a:r>
            <a:br>
              <a:rPr lang="en"/>
            </a:br>
            <a:r>
              <a:rPr lang="en" sz="3500"/>
              <a:t>{with {x 5} {+ x 5}}</a:t>
            </a: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br>
              <a:rPr baseline="30000" lang="en" sz="3200"/>
            </a:b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endParaRPr baseline="30000" sz="3200"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3500"/>
              <a:t>f(x) = x + 5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200"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5134600" y="35696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+ 5             	; f(1)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2 + 5		; f(2)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3 + 5		; f(3)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….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</a:t>
            </a:r>
            <a:r>
              <a:rPr lang="en"/>
              <a:t>Expression</a:t>
            </a:r>
            <a:br>
              <a:rPr lang="en"/>
            </a:br>
            <a:r>
              <a:rPr lang="en" sz="3500"/>
              <a:t>{+ x 5}</a:t>
            </a: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br>
              <a:rPr baseline="30000" lang="en" sz="3200"/>
            </a:b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endParaRPr baseline="30000" sz="3200"/>
          </a:p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5134600" y="35696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+ 5             	; f(1)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2 + 5		; f(2)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3 + 5		; f(3)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….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useful in PL?!</a:t>
            </a:r>
            <a:endParaRPr baseline="30000" sz="3200"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add functions to WAE</a:t>
            </a:r>
            <a:br>
              <a:rPr lang="en"/>
            </a:br>
            <a:r>
              <a:rPr lang="en" sz="2700"/>
              <a:t>We need to define its </a:t>
            </a:r>
            <a:r>
              <a:rPr lang="en" sz="2700">
                <a:solidFill>
                  <a:srgbClr val="FF9900"/>
                </a:solidFill>
              </a:rPr>
              <a:t>concrete and abstract syntax</a:t>
            </a:r>
            <a:r>
              <a:rPr lang="en" sz="2700"/>
              <a:t>.</a:t>
            </a:r>
            <a:br>
              <a:rPr lang="en" sz="2700"/>
            </a:br>
            <a:br>
              <a:rPr lang="en" sz="2700"/>
            </a:br>
            <a:r>
              <a:rPr lang="en" sz="2700"/>
              <a:t>⇒ Our new language, AE → WAE → </a:t>
            </a:r>
            <a:r>
              <a:rPr lang="en" sz="2700">
                <a:solidFill>
                  <a:srgbClr val="FF9900"/>
                </a:solidFill>
              </a:rPr>
              <a:t>F1WAE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</a:t>
            </a:r>
            <a:r>
              <a:rPr lang="en"/>
              <a:t>simple</a:t>
            </a:r>
            <a:r>
              <a:rPr lang="en"/>
              <a:t> functions</a:t>
            </a:r>
            <a:endParaRPr/>
          </a:p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identity(x) = x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twice(x) = x + x</a:t>
            </a:r>
            <a:endParaRPr i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simple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identity(x) = x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i="1" lang="en" sz="2300"/>
              <a:t>twice(x) = x + x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AE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{- 20 {+ 10 10}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{+ 17 17}}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{+ 3 3}}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simple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identity(x) = x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twice(x) = x + x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AE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{- 20 {+ 10 10}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{+ 17 17}}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{+ 3 3}}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054900" y="23256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WAE</a:t>
            </a:r>
            <a:br>
              <a:rPr lang="en" sz="2300"/>
            </a:br>
            <a:r>
              <a:rPr lang="en" sz="2300">
                <a:solidFill>
                  <a:schemeClr val="accent4"/>
                </a:solidFill>
              </a:rPr>
              <a:t>{with {x 10}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17}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3} {- 20 {+ x x}}}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Racket tutorials </a:t>
            </a:r>
            <a:r>
              <a:rPr lang="en" sz="2000"/>
              <a:t>(L2,3)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Modeling languages </a:t>
            </a:r>
            <a:r>
              <a:rPr lang="en" sz="2000"/>
              <a:t>(L4)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Interpreting arithmetic </a:t>
            </a:r>
            <a:r>
              <a:rPr lang="en" sz="2000"/>
              <a:t>(L5)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principles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/>
              <a:t>Substitution </a:t>
            </a:r>
            <a:r>
              <a:rPr lang="en" sz="2000"/>
              <a:t>(L6,7)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Function</a:t>
            </a:r>
            <a:r>
              <a:rPr lang="en"/>
              <a:t> </a:t>
            </a:r>
            <a:r>
              <a:rPr lang="en" sz="2000"/>
              <a:t>(L8)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Deferring Substitution </a:t>
            </a:r>
            <a:r>
              <a:rPr lang="en" sz="2000"/>
              <a:t>(L9)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First-class Functions </a:t>
            </a:r>
            <a:r>
              <a:rPr lang="en" sz="2000"/>
              <a:t>(L10)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Laziness </a:t>
            </a:r>
            <a:r>
              <a:rPr lang="en" sz="2000"/>
              <a:t>(L11,12)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Recursion </a:t>
            </a:r>
            <a:r>
              <a:rPr lang="en" sz="2000"/>
              <a:t>(L13,14)</a:t>
            </a:r>
            <a:endParaRPr sz="2000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Representation choices </a:t>
            </a:r>
            <a:r>
              <a:rPr lang="en" sz="2000"/>
              <a:t>(L15)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Mutable data structures </a:t>
            </a:r>
            <a:r>
              <a:rPr lang="en" sz="2000"/>
              <a:t>(L16)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Variables </a:t>
            </a:r>
            <a:r>
              <a:rPr lang="en" sz="2000"/>
              <a:t>(L17)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Continuations </a:t>
            </a:r>
            <a:r>
              <a:rPr lang="en" sz="2000"/>
              <a:t>(L18,19,20,21)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Garbage collection </a:t>
            </a:r>
            <a:r>
              <a:rPr lang="en" sz="2000"/>
              <a:t>(L22)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Semantics </a:t>
            </a:r>
            <a:r>
              <a:rPr lang="en" sz="2000"/>
              <a:t>(L23,24)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</a:t>
            </a:r>
            <a:r>
              <a:rPr lang="en" sz="2000"/>
              <a:t>(L25,26,27)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Guest Video Lecture </a:t>
            </a:r>
            <a:r>
              <a:rPr lang="en" sz="2000"/>
              <a:t>(L28)</a:t>
            </a:r>
            <a:endParaRPr sz="2000"/>
          </a:p>
        </p:txBody>
      </p:sp>
      <p:sp>
        <p:nvSpPr>
          <p:cNvPr id="173" name="Google Shape;173;p26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simple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identity(x) = x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twice(x) = x + x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AE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{- 20 {+ 10 10}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{+ 17 17}}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{+ 3 3}}</a:t>
            </a:r>
            <a:endParaRPr sz="2300">
              <a:solidFill>
                <a:srgbClr val="0000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F1WAE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{</a:t>
            </a:r>
            <a:r>
              <a:rPr lang="en" sz="2300">
                <a:solidFill>
                  <a:srgbClr val="0000FF"/>
                </a:solidFill>
              </a:rPr>
              <a:t>deffun</a:t>
            </a:r>
            <a:r>
              <a:rPr lang="en" sz="2300">
                <a:solidFill>
                  <a:srgbClr val="000000"/>
                </a:solidFill>
              </a:rPr>
              <a:t> {identity x}                    {</a:t>
            </a:r>
            <a:r>
              <a:rPr lang="en" sz="2300">
                <a:solidFill>
                  <a:srgbClr val="0000FF"/>
                </a:solidFill>
              </a:rPr>
              <a:t>deffun</a:t>
            </a:r>
            <a:r>
              <a:rPr lang="en" sz="2300">
                <a:solidFill>
                  <a:srgbClr val="000000"/>
                </a:solidFill>
              </a:rPr>
              <a:t> {twice x}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     x}                                   				{+ x x}} 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3054900" y="2325625"/>
            <a:ext cx="50025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WAE</a:t>
            </a:r>
            <a:br>
              <a:rPr lang="en" sz="2300"/>
            </a:br>
            <a:r>
              <a:rPr lang="en" sz="2300">
                <a:solidFill>
                  <a:schemeClr val="accent4"/>
                </a:solidFill>
              </a:rPr>
              <a:t>{with {x 10}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17}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3} {- 20 {+ x x}}}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simple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identity(x) = x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twice(x) = x + x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AE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{- 20 {+ 10 10}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{+ 17 17}}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{- 20 {+ 3 3}}</a:t>
            </a:r>
            <a:endParaRPr sz="2300">
              <a:solidFill>
                <a:srgbClr val="0000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F1WAE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{deffun {identity x}                    {deffun {twice x}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     x}                                   				{+ x x}} 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{identity 8}					   {twice 10}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								   {twice 17}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								   {twice 3}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054900" y="23256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WAE</a:t>
            </a:r>
            <a:br>
              <a:rPr lang="en" sz="2300"/>
            </a:br>
            <a:r>
              <a:rPr lang="en" sz="2300">
                <a:solidFill>
                  <a:schemeClr val="accent4"/>
                </a:solidFill>
              </a:rPr>
              <a:t>{with {x 10}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17} {- 20 {+ x x}}}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{with {x 3} {- 20 {+ x x}}}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WAE: Concrete Syntax</a:t>
            </a:r>
            <a:endParaRPr sz="3100"/>
          </a:p>
        </p:txBody>
      </p:sp>
      <p:sp>
        <p:nvSpPr>
          <p:cNvPr id="346" name="Google Shape;346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2000"/>
            </a:br>
            <a:r>
              <a:rPr lang="en" sz="2000"/>
              <a:t>&lt;WAE&gt; ::= &lt;num&gt;</a:t>
            </a:r>
            <a:br>
              <a:rPr lang="en" sz="2000"/>
            </a:br>
            <a:r>
              <a:rPr lang="en" sz="2000"/>
              <a:t>			| {+ &lt;WAE&gt; &lt;WAE&gt;}</a:t>
            </a:r>
            <a:br>
              <a:rPr lang="en" sz="2000"/>
            </a:br>
            <a:r>
              <a:rPr lang="en" sz="2000"/>
              <a:t>			</a:t>
            </a:r>
            <a:r>
              <a:rPr lang="en" sz="2000"/>
              <a:t>| {- &lt;WAE&gt; &lt;WAE&gt;}</a:t>
            </a:r>
            <a:br>
              <a:rPr lang="en" sz="2000"/>
            </a:br>
            <a:r>
              <a:rPr lang="en" sz="2000"/>
              <a:t>			| {with {&lt;id&gt; &lt;WAE&gt;} &lt;WAE&gt;}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Concrete Syntax</a:t>
            </a:r>
            <a:endParaRPr sz="3100"/>
          </a:p>
        </p:txBody>
      </p:sp>
      <p:sp>
        <p:nvSpPr>
          <p:cNvPr id="353" name="Google Shape;353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&lt;FunDef&gt; ::= {deffun {&lt;id&gt; &lt;id&gt;} &lt;F1WAE&gt;}</a:t>
            </a:r>
            <a:br>
              <a:rPr lang="en" sz="2000"/>
            </a:b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| {</a:t>
            </a:r>
            <a:r>
              <a:rPr lang="en" sz="2000">
                <a:solidFill>
                  <a:schemeClr val="accent4"/>
                </a:solidFill>
              </a:rPr>
              <a:t>&lt;id&gt; &lt;F1WAE&gt;</a:t>
            </a: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Concrete Syntax in BNF</a:t>
            </a:r>
            <a:endParaRPr sz="3100"/>
          </a:p>
        </p:txBody>
      </p:sp>
      <p:sp>
        <p:nvSpPr>
          <p:cNvPr id="360" name="Google Shape;360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&lt;FunDef&gt; ::= {deffun {&lt;id&gt; &lt;id&gt;} &lt;F1WAE&gt;}</a:t>
            </a:r>
            <a:br>
              <a:rPr lang="en" sz="2000"/>
            </a:b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</a:t>
            </a:r>
            <a:r>
              <a:rPr lang="en" sz="2000"/>
              <a:t>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| {</a:t>
            </a:r>
            <a:r>
              <a:rPr lang="en" sz="2000">
                <a:solidFill>
                  <a:schemeClr val="accent4"/>
                </a:solidFill>
              </a:rPr>
              <a:t>&lt;id&gt; &lt;F1WAE&gt;</a:t>
            </a:r>
            <a:r>
              <a:rPr lang="en" sz="2000"/>
              <a:t>}</a:t>
            </a:r>
            <a:endParaRPr sz="2000"/>
          </a:p>
        </p:txBody>
      </p:sp>
      <p:sp>
        <p:nvSpPr>
          <p:cNvPr id="362" name="Google Shape;362;p48"/>
          <p:cNvSpPr txBox="1"/>
          <p:nvPr/>
        </p:nvSpPr>
        <p:spPr>
          <a:xfrm>
            <a:off x="6217900" y="1192675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definition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6217900" y="3339950"/>
            <a:ext cx="2157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call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Concrete Syntax</a:t>
            </a:r>
            <a:endParaRPr sz="3100"/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&lt;FunDef&gt; ::= {deffun {&lt;id&gt; &lt;id&gt;} &lt;F1WAE&gt;}</a:t>
            </a:r>
            <a:br>
              <a:rPr lang="en" sz="2000"/>
            </a:b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</a:t>
            </a:r>
            <a:r>
              <a:rPr lang="en" sz="2000"/>
              <a:t>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| {</a:t>
            </a:r>
            <a:r>
              <a:rPr lang="en" sz="2000">
                <a:solidFill>
                  <a:schemeClr val="accent4"/>
                </a:solidFill>
              </a:rPr>
              <a:t>&lt;id&gt; &lt;F1WAE&gt;</a:t>
            </a: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1900">
                <a:solidFill>
                  <a:srgbClr val="0000FF"/>
                </a:solidFill>
              </a:rPr>
              <a:t>{deffun {identity x} x}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{identity 8}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{deffun {twice x} {+ x x}}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10}}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17}}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3}}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6217900" y="1192675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definition</a:t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6217900" y="3339950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call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4"/>
                </a:solidFill>
              </a:rPr>
              <a:t>How about this???</a:t>
            </a:r>
            <a:r>
              <a:rPr lang="en" sz="3100"/>
              <a:t> </a:t>
            </a:r>
            <a:r>
              <a:rPr lang="en" sz="3100"/>
              <a:t>F1WAE: Concrete Syntax</a:t>
            </a:r>
            <a:endParaRPr sz="3100"/>
          </a:p>
        </p:txBody>
      </p:sp>
      <p:sp>
        <p:nvSpPr>
          <p:cNvPr id="378" name="Google Shape;378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</a:t>
            </a:r>
            <a:r>
              <a:rPr lang="en" sz="2000">
                <a:solidFill>
                  <a:schemeClr val="accent4"/>
                </a:solidFill>
              </a:rPr>
              <a:t>| {&lt;</a:t>
            </a:r>
            <a:r>
              <a:rPr lang="en" sz="2000">
                <a:solidFill>
                  <a:schemeClr val="accent4"/>
                </a:solidFill>
              </a:rPr>
              <a:t>F1WAE</a:t>
            </a:r>
            <a:r>
              <a:rPr lang="en" sz="2000">
                <a:solidFill>
                  <a:schemeClr val="accent4"/>
                </a:solidFill>
              </a:rPr>
              <a:t>&gt; &lt;</a:t>
            </a:r>
            <a:r>
              <a:rPr lang="en" sz="2000">
                <a:solidFill>
                  <a:schemeClr val="accent4"/>
                </a:solidFill>
              </a:rPr>
              <a:t>F1WAE</a:t>
            </a:r>
            <a:r>
              <a:rPr lang="en" sz="2000">
                <a:solidFill>
                  <a:schemeClr val="accent4"/>
                </a:solidFill>
              </a:rPr>
              <a:t>&gt;}</a:t>
            </a:r>
            <a:br>
              <a:rPr lang="en" sz="2000">
                <a:solidFill>
                  <a:schemeClr val="accent4"/>
                </a:solidFill>
              </a:rPr>
            </a:br>
            <a:r>
              <a:rPr lang="en" sz="2000"/>
              <a:t>			</a:t>
            </a:r>
            <a:r>
              <a:rPr lang="en" sz="2000">
                <a:solidFill>
                  <a:schemeClr val="accent4"/>
                </a:solidFill>
              </a:rPr>
              <a:t>| {deffun {&lt;id&gt;} &lt;F1WAE&gt;}</a:t>
            </a:r>
            <a:br>
              <a:rPr lang="en" sz="2000">
                <a:solidFill>
                  <a:schemeClr val="accent4"/>
                </a:solidFill>
              </a:rPr>
            </a:br>
            <a:endParaRPr sz="1900">
              <a:solidFill>
                <a:schemeClr val="accent4"/>
              </a:solidFill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6303425" y="3291625"/>
            <a:ext cx="215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definition</a:t>
            </a:r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6303425" y="2910625"/>
            <a:ext cx="215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function call??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Concrete Syntax</a:t>
            </a:r>
            <a:endParaRPr sz="3100"/>
          </a:p>
        </p:txBody>
      </p:sp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&lt;FunDef&gt; ::= {deffun {&lt;id&gt; &lt;id&gt;} &lt;F1WAE&gt;}</a:t>
            </a:r>
            <a:br>
              <a:rPr lang="en" sz="2000"/>
            </a:b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| {</a:t>
            </a:r>
            <a:r>
              <a:rPr lang="en" sz="2000">
                <a:solidFill>
                  <a:schemeClr val="accent4"/>
                </a:solidFill>
              </a:rPr>
              <a:t>&lt;id&gt; &lt;F1WAE&gt;</a:t>
            </a: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1900">
                <a:solidFill>
                  <a:srgbClr val="0000FF"/>
                </a:solidFill>
              </a:rPr>
              <a:t>{deffun {identity x} x}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{identity 8}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{deffun {twice x} {+ x x}}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10}}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17}}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{- 20 {twice 3}}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6217900" y="1192675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definition</a:t>
            </a:r>
            <a:endParaRPr/>
          </a:p>
        </p:txBody>
      </p:sp>
      <p:sp>
        <p:nvSpPr>
          <p:cNvPr id="390" name="Google Shape;390;p51"/>
          <p:cNvSpPr txBox="1"/>
          <p:nvPr/>
        </p:nvSpPr>
        <p:spPr>
          <a:xfrm>
            <a:off x="6217900" y="3339950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call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Abstract Syntax</a:t>
            </a:r>
            <a:endParaRPr sz="3100"/>
          </a:p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(define-type FunDef</a:t>
            </a:r>
            <a:br>
              <a:rPr lang="en" sz="1800">
                <a:solidFill>
                  <a:schemeClr val="accent4"/>
                </a:solidFill>
              </a:rPr>
            </a:br>
            <a:r>
              <a:rPr lang="en" sz="1800">
                <a:solidFill>
                  <a:schemeClr val="accent4"/>
                </a:solidFill>
              </a:rPr>
              <a:t>	[fundef 	(fun-name symbol?)</a:t>
            </a:r>
            <a:br>
              <a:rPr lang="en" sz="1800">
                <a:solidFill>
                  <a:schemeClr val="accent4"/>
                </a:solidFill>
              </a:rPr>
            </a:br>
            <a:r>
              <a:rPr lang="en" sz="1800">
                <a:solidFill>
                  <a:schemeClr val="accent4"/>
                </a:solidFill>
              </a:rPr>
              <a:t>			(arg-name symbol?)</a:t>
            </a:r>
            <a:br>
              <a:rPr lang="en" sz="1800">
                <a:solidFill>
                  <a:schemeClr val="accent4"/>
                </a:solidFill>
              </a:rPr>
            </a:br>
            <a:r>
              <a:rPr lang="en" sz="1800">
                <a:solidFill>
                  <a:schemeClr val="accent4"/>
                </a:solidFill>
              </a:rPr>
              <a:t>			(body F1WAE?)])</a:t>
            </a:r>
            <a:br>
              <a:rPr lang="en" sz="1800">
                <a:solidFill>
                  <a:schemeClr val="accent4"/>
                </a:solidFill>
              </a:rPr>
            </a:br>
            <a:br>
              <a:rPr lang="en" sz="1800"/>
            </a:br>
            <a:r>
              <a:rPr lang="en" sz="1800"/>
              <a:t>(define-type F1WAE</a:t>
            </a:r>
            <a:br>
              <a:rPr lang="en" sz="1800"/>
            </a:br>
            <a:r>
              <a:rPr lang="en" sz="1800"/>
              <a:t>	[num	(n number?)]</a:t>
            </a:r>
            <a:br>
              <a:rPr lang="en" sz="1800"/>
            </a:br>
            <a:r>
              <a:rPr lang="en" sz="1800"/>
              <a:t>	[add 	(lhs F1WAE?) (rhs F1WAE?)]</a:t>
            </a:r>
            <a:br>
              <a:rPr lang="en" sz="1800"/>
            </a:br>
            <a:r>
              <a:rPr lang="en" sz="1800"/>
              <a:t>	[sub 	</a:t>
            </a:r>
            <a:r>
              <a:rPr lang="en" sz="1800"/>
              <a:t>(lhs F1WAE?) (rhs F1WAE?)]</a:t>
            </a:r>
            <a:br>
              <a:rPr lang="en" sz="1800"/>
            </a:br>
            <a:r>
              <a:rPr lang="en" sz="1800"/>
              <a:t>	[with	(name symbol?) (named-expr F1WAE?) (body F1WAE?)]</a:t>
            </a:r>
            <a:br>
              <a:rPr lang="en" sz="1800"/>
            </a:br>
            <a:r>
              <a:rPr lang="en" sz="1800"/>
              <a:t>	[id		(name symbol?)]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chemeClr val="accent4"/>
                </a:solidFill>
              </a:rPr>
              <a:t>[app 	(ftn symbol?)	(arg F1WAE?)]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Abstract Syntax</a:t>
            </a:r>
            <a:endParaRPr sz="3100"/>
          </a:p>
        </p:txBody>
      </p:sp>
      <p:sp>
        <p:nvSpPr>
          <p:cNvPr id="403" name="Google Shape;403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311700" y="1106425"/>
            <a:ext cx="8832300" cy="540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(define-type FunDef</a:t>
            </a:r>
            <a:br>
              <a:rPr lang="en" sz="1800">
                <a:solidFill>
                  <a:schemeClr val="accent4"/>
                </a:solidFill>
              </a:rPr>
            </a:br>
            <a:r>
              <a:rPr lang="en" sz="1800">
                <a:solidFill>
                  <a:schemeClr val="accent4"/>
                </a:solidFill>
              </a:rPr>
              <a:t>	[fundef 	(fun-name symbol?) (arg-name symbol?) (body F1WAE?)])</a:t>
            </a:r>
            <a:br>
              <a:rPr lang="en" sz="1800"/>
            </a:br>
            <a:r>
              <a:rPr lang="en" sz="1800"/>
              <a:t>(define-type F1WAE</a:t>
            </a:r>
            <a:br>
              <a:rPr lang="en" sz="1800"/>
            </a:br>
            <a:r>
              <a:rPr lang="en" sz="1800"/>
              <a:t>	[num	(n number?)]</a:t>
            </a:r>
            <a:br>
              <a:rPr lang="en" sz="1800"/>
            </a:br>
            <a:r>
              <a:rPr lang="en" sz="1800"/>
              <a:t>	[add 	(lhs F1WAE?) (rhs F1WAE?)]</a:t>
            </a:r>
            <a:br>
              <a:rPr lang="en" sz="1800"/>
            </a:br>
            <a:r>
              <a:rPr lang="en" sz="1800"/>
              <a:t>	[sub 	(lhs F1WAE?) (rhs F1WAE?)]</a:t>
            </a:r>
            <a:br>
              <a:rPr lang="en" sz="1800"/>
            </a:br>
            <a:r>
              <a:rPr lang="en" sz="1800"/>
              <a:t>	[with	(name symbol?) (named-expr F1WAE?) (body F1WAE?)]</a:t>
            </a:r>
            <a:br>
              <a:rPr lang="en" sz="1800"/>
            </a:br>
            <a:r>
              <a:rPr lang="en" sz="1800"/>
              <a:t>	[id		(name symbol?)]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chemeClr val="accent4"/>
                </a:solidFill>
              </a:rPr>
              <a:t>[app 	(ftn symbol?)	(arg F1WAE?)]</a:t>
            </a:r>
            <a:r>
              <a:rPr lang="en" sz="1800"/>
              <a:t>)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(fundef	'identify 'x (id 'x))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'identity (num 8))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(fundef 'twice 'x (add (id 'x) (id 'x)))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10))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17))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3))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5276875" y="5186300"/>
            <a:ext cx="3726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Abstract syntax </a:t>
            </a:r>
            <a:r>
              <a:rPr lang="en"/>
              <a:t>representation of the example code written in our new language.</a:t>
            </a:r>
            <a:r>
              <a:rPr lang="en"/>
              <a:t> 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4702200" y="4371525"/>
            <a:ext cx="465600" cy="205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 implement a new language in another language???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Yes. (It is a philosophical question.)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Which language was used for implementing C compiler?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C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Any other languages such as Java?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Which language was used for implementing Java compiler?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C and/or Java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…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 implement a new language like Racket by using Racket?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Yes!! (syntax: parenthesized prefix, sematic: Racket)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&lt;id&gt;: we just ust Racket's symbol to deal with &lt;id&gt;.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 Parser</a:t>
            </a:r>
            <a:endParaRPr/>
          </a:p>
        </p:txBody>
      </p:sp>
      <p:sp>
        <p:nvSpPr>
          <p:cNvPr id="412" name="Google Shape;412;p5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Concrete Syntax in BNF</a:t>
            </a:r>
            <a:endParaRPr sz="3100"/>
          </a:p>
        </p:txBody>
      </p:sp>
      <p:sp>
        <p:nvSpPr>
          <p:cNvPr id="418" name="Google Shape;418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&lt;FunDef&gt; ::= {deffun {&lt;id&gt; &lt;id&gt;} &lt;F1WAE&gt;}</a:t>
            </a:r>
            <a:br>
              <a:rPr lang="en" sz="2000"/>
            </a:br>
            <a:r>
              <a:rPr lang="en" sz="2000"/>
              <a:t>&lt;F1WAE&gt; ::= &lt;num&gt;</a:t>
            </a:r>
            <a:br>
              <a:rPr lang="en" sz="2000"/>
            </a:br>
            <a:r>
              <a:rPr lang="en" sz="2000"/>
              <a:t>			| {+ &lt;F1WAE&gt; &lt;F1WAE&gt;}</a:t>
            </a:r>
            <a:br>
              <a:rPr lang="en" sz="2000"/>
            </a:br>
            <a:r>
              <a:rPr lang="en" sz="2000"/>
              <a:t>			| {- &lt;F1WAE&gt; &lt;F1WAE&gt;}</a:t>
            </a:r>
            <a:br>
              <a:rPr lang="en" sz="2000"/>
            </a:br>
            <a:r>
              <a:rPr lang="en" sz="2000"/>
              <a:t>			| {with {&lt;id&gt; &lt;F1WAE&gt;} &lt;F1WAE&gt;}</a:t>
            </a:r>
            <a:br>
              <a:rPr lang="en" sz="2000"/>
            </a:br>
            <a:r>
              <a:rPr lang="en" sz="2000"/>
              <a:t>			| &lt;id&gt;</a:t>
            </a:r>
            <a:br>
              <a:rPr lang="en" sz="2000"/>
            </a:br>
            <a:r>
              <a:rPr lang="en" sz="2000"/>
              <a:t>			| {</a:t>
            </a:r>
            <a:r>
              <a:rPr lang="en" sz="2000">
                <a:solidFill>
                  <a:schemeClr val="accent4"/>
                </a:solidFill>
              </a:rPr>
              <a:t>&lt;id&gt; &lt;F1WAE&gt;</a:t>
            </a:r>
            <a:r>
              <a:rPr lang="en" sz="2000"/>
              <a:t>}</a:t>
            </a:r>
            <a:endParaRPr sz="2000"/>
          </a:p>
        </p:txBody>
      </p:sp>
      <p:sp>
        <p:nvSpPr>
          <p:cNvPr id="420" name="Google Shape;420;p55"/>
          <p:cNvSpPr txBox="1"/>
          <p:nvPr/>
        </p:nvSpPr>
        <p:spPr>
          <a:xfrm>
            <a:off x="6217900" y="1192675"/>
            <a:ext cx="2157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definition</a:t>
            </a:r>
            <a:endParaRPr/>
          </a:p>
        </p:txBody>
      </p:sp>
      <p:sp>
        <p:nvSpPr>
          <p:cNvPr id="421" name="Google Shape;421;p55"/>
          <p:cNvSpPr txBox="1"/>
          <p:nvPr/>
        </p:nvSpPr>
        <p:spPr>
          <a:xfrm>
            <a:off x="6217900" y="3339950"/>
            <a:ext cx="2157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for function call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F1WAE: Abstract Syntax</a:t>
            </a:r>
            <a:endParaRPr sz="3100"/>
          </a:p>
        </p:txBody>
      </p:sp>
      <p:sp>
        <p:nvSpPr>
          <p:cNvPr id="427" name="Google Shape;427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311700" y="1106425"/>
            <a:ext cx="8832300" cy="540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(define-type FunDef</a:t>
            </a:r>
            <a:br>
              <a:rPr lang="en" sz="1800">
                <a:solidFill>
                  <a:schemeClr val="accent4"/>
                </a:solidFill>
              </a:rPr>
            </a:br>
            <a:r>
              <a:rPr lang="en" sz="1800">
                <a:solidFill>
                  <a:schemeClr val="accent4"/>
                </a:solidFill>
              </a:rPr>
              <a:t>	[fundef 	(fun-name symbol?) (arg-name symbol?) (body F1WAE?)])</a:t>
            </a:r>
            <a:br>
              <a:rPr lang="en" sz="1800"/>
            </a:br>
            <a:r>
              <a:rPr lang="en" sz="1800"/>
              <a:t>(define-type F1WAE</a:t>
            </a:r>
            <a:br>
              <a:rPr lang="en" sz="1800"/>
            </a:br>
            <a:r>
              <a:rPr lang="en" sz="1800"/>
              <a:t>	[num	(n number?)]</a:t>
            </a:r>
            <a:br>
              <a:rPr lang="en" sz="1800"/>
            </a:br>
            <a:r>
              <a:rPr lang="en" sz="1800"/>
              <a:t>	[add 	(lhs F1WAE?) (rhs F1WAE?)]</a:t>
            </a:r>
            <a:br>
              <a:rPr lang="en" sz="1800"/>
            </a:br>
            <a:r>
              <a:rPr lang="en" sz="1800"/>
              <a:t>	[sub 	(lhs F1WAE?) (rhs F1WAE?)]</a:t>
            </a:r>
            <a:br>
              <a:rPr lang="en" sz="1800"/>
            </a:br>
            <a:r>
              <a:rPr lang="en" sz="1800"/>
              <a:t>	[with	(name symbol?) (named-expr F1WAE?) (body F1WAE?)]</a:t>
            </a:r>
            <a:br>
              <a:rPr lang="en" sz="1800"/>
            </a:br>
            <a:r>
              <a:rPr lang="en" sz="1800"/>
              <a:t>	[id		(name symbol?)]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chemeClr val="accent4"/>
                </a:solidFill>
              </a:rPr>
              <a:t>[app 	(ftn symbol?)	(arg F1WAE?)]</a:t>
            </a:r>
            <a:r>
              <a:rPr lang="en" sz="1800"/>
              <a:t>)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(fundef	'identify 'x (id 'x))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'identity (num 8))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(fundef 'twice 'x (add (id 'x) (id 'x)))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10))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17))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(app 'twice (num 3))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29" name="Google Shape;429;p56"/>
          <p:cNvSpPr txBox="1"/>
          <p:nvPr/>
        </p:nvSpPr>
        <p:spPr>
          <a:xfrm>
            <a:off x="5276875" y="5186300"/>
            <a:ext cx="3726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Abstract syntax representation of the example code written in our new language. </a:t>
            </a:r>
            <a:endParaRPr/>
          </a:p>
        </p:txBody>
      </p:sp>
      <p:sp>
        <p:nvSpPr>
          <p:cNvPr id="430" name="Google Shape;430;p56"/>
          <p:cNvSpPr/>
          <p:nvPr/>
        </p:nvSpPr>
        <p:spPr>
          <a:xfrm>
            <a:off x="4702200" y="4371525"/>
            <a:ext cx="465600" cy="205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 Parser</a:t>
            </a:r>
            <a:br>
              <a:rPr lang="en"/>
            </a:br>
            <a:br>
              <a:rPr lang="en"/>
            </a:br>
            <a:r>
              <a:rPr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; parse-fd: sexp -&gt; FunDef</a:t>
            </a:r>
            <a:endParaRPr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; parse : sexp -&gt; F1WAE</a:t>
            </a:r>
            <a:endParaRPr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Parser</a:t>
            </a:r>
            <a:endParaRPr/>
          </a:p>
        </p:txBody>
      </p:sp>
      <p:sp>
        <p:nvSpPr>
          <p:cNvPr id="442" name="Google Shape;442;p58"/>
          <p:cNvSpPr txBox="1"/>
          <p:nvPr>
            <p:ph idx="1" type="body"/>
          </p:nvPr>
        </p:nvSpPr>
        <p:spPr>
          <a:xfrm>
            <a:off x="311700" y="1106425"/>
            <a:ext cx="8832300" cy="5151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; parse-fd: sexp -&gt; FunDef</a:t>
            </a:r>
            <a:br>
              <a:rPr lang="en" sz="1900"/>
            </a:br>
            <a:br>
              <a:rPr lang="en" sz="1900"/>
            </a:br>
            <a:br>
              <a:rPr lang="en" sz="1900"/>
            </a:br>
            <a:br>
              <a:rPr lang="en" sz="1900"/>
            </a:br>
            <a:br>
              <a:rPr lang="en" sz="1900"/>
            </a:br>
            <a:r>
              <a:rPr lang="en" sz="1900"/>
              <a:t>; parse : sexp -&gt; F1WAE</a:t>
            </a:r>
            <a:br>
              <a:rPr lang="en" sz="1900"/>
            </a:b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(match sexp</a:t>
            </a:r>
            <a:br>
              <a:rPr lang="en" sz="1900"/>
            </a:br>
            <a:r>
              <a:rPr lang="en" sz="1900"/>
              <a:t>		[(? number?)			(num sexp)]</a:t>
            </a:r>
            <a:br>
              <a:rPr lang="en" sz="1900"/>
            </a:br>
            <a:r>
              <a:rPr lang="en" sz="1900"/>
              <a:t>		[(list '+ l r)			(add (parse l) (parse r))]</a:t>
            </a:r>
            <a:br>
              <a:rPr lang="en" sz="1900"/>
            </a:br>
            <a:r>
              <a:rPr lang="en" sz="1900"/>
              <a:t>		[(list '- l r)				(sub (parse l) (parse r))]</a:t>
            </a:r>
            <a:br>
              <a:rPr lang="en" sz="1900"/>
            </a:br>
            <a:r>
              <a:rPr lang="en" sz="1900"/>
              <a:t>		[(list 'with (list i v) e)	(with i (parse v) (parse e))]</a:t>
            </a:r>
            <a:br>
              <a:rPr lang="en" sz="1900"/>
            </a:br>
            <a:r>
              <a:rPr lang="en" sz="1900"/>
              <a:t>		[(? symbol?)			(id sexp)]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[(list f a)				(app f (parse a))]</a:t>
            </a:r>
            <a:br>
              <a:rPr lang="en" sz="1900"/>
            </a:br>
            <a:r>
              <a:rPr lang="en" sz="1900"/>
              <a:t>		[else 				(error 'parse "bad syntax: ~a" sexp)]))</a:t>
            </a:r>
            <a:endParaRPr sz="1900"/>
          </a:p>
        </p:txBody>
      </p:sp>
      <p:sp>
        <p:nvSpPr>
          <p:cNvPr id="443" name="Google Shape;443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Parser</a:t>
            </a:r>
            <a:endParaRPr/>
          </a:p>
        </p:txBody>
      </p:sp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311700" y="1106425"/>
            <a:ext cx="8832300" cy="5240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; parse-fd: sexp -&gt; FunDef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(define (parse-fd sexp)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	(match sexp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		[(list 'deffun (list f x) b)	(fundef f x (parse b))]))</a:t>
            </a:r>
            <a:br>
              <a:rPr lang="en" sz="1900"/>
            </a:br>
            <a:br>
              <a:rPr lang="en" sz="1900"/>
            </a:br>
            <a:r>
              <a:rPr lang="en" sz="1900"/>
              <a:t>; parse : sexp -&gt; F1WAE</a:t>
            </a:r>
            <a:br>
              <a:rPr lang="en" sz="1900"/>
            </a:b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(match sexp</a:t>
            </a:r>
            <a:br>
              <a:rPr lang="en" sz="1900"/>
            </a:br>
            <a:r>
              <a:rPr lang="en" sz="1900"/>
              <a:t>		</a:t>
            </a:r>
            <a:r>
              <a:rPr lang="en" sz="1900"/>
              <a:t>[(? number?)			(num sexp)]</a:t>
            </a:r>
            <a:br>
              <a:rPr lang="en" sz="1900"/>
            </a:br>
            <a:r>
              <a:rPr lang="en" sz="1900"/>
              <a:t>		[(list '+ l r)			(add (parse l) (parse r))]</a:t>
            </a:r>
            <a:br>
              <a:rPr lang="en" sz="1900"/>
            </a:br>
            <a:r>
              <a:rPr lang="en" sz="1900"/>
              <a:t>		[(list '- l r)				(sub (parse l) (parse r))]</a:t>
            </a:r>
            <a:br>
              <a:rPr lang="en" sz="1900"/>
            </a:br>
            <a:r>
              <a:rPr lang="en" sz="1900"/>
              <a:t>		[(list 'with (list i v) e)	(with i (parse v) (parse e))]</a:t>
            </a:r>
            <a:br>
              <a:rPr lang="en" sz="1900"/>
            </a:br>
            <a:r>
              <a:rPr lang="en" sz="1900"/>
              <a:t>		[(? symbol?)			(id sexp)]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[(list f a)				(app f (parse a))]</a:t>
            </a:r>
            <a:br>
              <a:rPr lang="en" sz="1900"/>
            </a:br>
            <a:r>
              <a:rPr lang="en" sz="1900"/>
              <a:t>		[else 				(error 'parse "bad syntax: ~a" sexp)]))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0" name="Google Shape;450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Parser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311700" y="1106425"/>
            <a:ext cx="8832300" cy="5186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parse-fd: sexp -&gt; </a:t>
            </a:r>
            <a:r>
              <a:rPr lang="en" sz="1900">
                <a:solidFill>
                  <a:schemeClr val="accent4"/>
                </a:solidFill>
              </a:rPr>
              <a:t>FunDef</a:t>
            </a:r>
            <a:br>
              <a:rPr lang="en" sz="1900"/>
            </a:br>
            <a:r>
              <a:rPr lang="en" sz="1900"/>
              <a:t>(define (parse-fd sexp)</a:t>
            </a:r>
            <a:br>
              <a:rPr lang="en" sz="1900"/>
            </a:br>
            <a:r>
              <a:rPr lang="en" sz="1900"/>
              <a:t>	(match sexp</a:t>
            </a:r>
            <a:br>
              <a:rPr lang="en" sz="1900"/>
            </a:br>
            <a:r>
              <a:rPr lang="en" sz="1900"/>
              <a:t>		[(list </a:t>
            </a:r>
            <a:r>
              <a:rPr lang="en" sz="1900"/>
              <a:t>'</a:t>
            </a:r>
            <a:r>
              <a:rPr lang="en" sz="1900">
                <a:solidFill>
                  <a:schemeClr val="accent4"/>
                </a:solidFill>
              </a:rPr>
              <a:t>deffun</a:t>
            </a:r>
            <a:r>
              <a:rPr lang="en" sz="1900"/>
              <a:t> (list f x) b)	(</a:t>
            </a:r>
            <a:r>
              <a:rPr lang="en" sz="1900">
                <a:solidFill>
                  <a:schemeClr val="accent4"/>
                </a:solidFill>
              </a:rPr>
              <a:t>fundef</a:t>
            </a:r>
            <a:r>
              <a:rPr lang="en" sz="1900"/>
              <a:t> f x (parse b))]))</a:t>
            </a:r>
            <a:br>
              <a:rPr lang="en" sz="1900"/>
            </a:br>
            <a:br>
              <a:rPr lang="en" sz="1900"/>
            </a:br>
            <a:r>
              <a:rPr lang="en" sz="1900"/>
              <a:t>; parse : sexp -&gt; F1WAE</a:t>
            </a:r>
            <a:br>
              <a:rPr lang="en" sz="1900"/>
            </a:br>
            <a:r>
              <a:rPr lang="en" sz="1900"/>
              <a:t>(define (parse sexp)</a:t>
            </a:r>
            <a:br>
              <a:rPr lang="en" sz="1900"/>
            </a:br>
            <a:r>
              <a:rPr lang="en" sz="1900"/>
              <a:t>	(match sexp</a:t>
            </a:r>
            <a:br>
              <a:rPr lang="en" sz="1900"/>
            </a:br>
            <a:r>
              <a:rPr lang="en" sz="1900"/>
              <a:t>		</a:t>
            </a:r>
            <a:r>
              <a:rPr lang="en" sz="1900"/>
              <a:t>[(? number?)			(num sexp)]</a:t>
            </a:r>
            <a:br>
              <a:rPr lang="en" sz="1900"/>
            </a:br>
            <a:r>
              <a:rPr lang="en" sz="1900"/>
              <a:t>		[(list '+ l r)			(add (parse l) (parse r))]</a:t>
            </a:r>
            <a:br>
              <a:rPr lang="en" sz="1900"/>
            </a:br>
            <a:r>
              <a:rPr lang="en" sz="1900"/>
              <a:t>		[(list '- l r)				(sub (parse l) (parse r))]</a:t>
            </a:r>
            <a:br>
              <a:rPr lang="en" sz="1900"/>
            </a:br>
            <a:r>
              <a:rPr lang="en" sz="1900"/>
              <a:t>		[(list 'with (list i v) e)	(with i (parse v) (parse e))]</a:t>
            </a:r>
            <a:br>
              <a:rPr lang="en" sz="1900"/>
            </a:br>
            <a:r>
              <a:rPr lang="en" sz="1900"/>
              <a:t>		[(? symbol?)			(id sexp)]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[(list f a)				(app f (parse a))]</a:t>
            </a:r>
            <a:br>
              <a:rPr lang="en" sz="1900"/>
            </a:br>
            <a:r>
              <a:rPr lang="en" sz="1900"/>
              <a:t>		[else 				(error 'parse "bad syntax: ~a" sexp)]))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7" name="Google Shape;457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60"/>
          <p:cNvSpPr txBox="1"/>
          <p:nvPr/>
        </p:nvSpPr>
        <p:spPr>
          <a:xfrm>
            <a:off x="4730175" y="1336525"/>
            <a:ext cx="2320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body ← F1WAE</a:t>
            </a:r>
            <a:endParaRPr b="1"/>
          </a:p>
        </p:txBody>
      </p:sp>
      <p:cxnSp>
        <p:nvCxnSpPr>
          <p:cNvPr id="459" name="Google Shape;459;p60"/>
          <p:cNvCxnSpPr>
            <a:stCxn id="458" idx="2"/>
          </p:cNvCxnSpPr>
          <p:nvPr/>
        </p:nvCxnSpPr>
        <p:spPr>
          <a:xfrm flipH="1">
            <a:off x="5786475" y="1695025"/>
            <a:ext cx="1038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 Interpreter</a:t>
            </a:r>
            <a:br>
              <a:rPr lang="en"/>
            </a:br>
            <a:br>
              <a:rPr lang="en"/>
            </a:b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; interp: F1WAE </a:t>
            </a:r>
            <a:r>
              <a:rPr lang="en" sz="27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??????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-&gt; number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465" name="Google Shape;465;p6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 Interpreter</a:t>
            </a:r>
            <a:br>
              <a:rPr lang="en"/>
            </a:br>
            <a:br>
              <a:rPr lang="en"/>
            </a:b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; interp: F1WAE </a:t>
            </a:r>
            <a:r>
              <a:rPr lang="en" sz="27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??????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-&gt; number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471" name="Google Shape;471;p6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2"/>
          <p:cNvSpPr txBox="1"/>
          <p:nvPr/>
        </p:nvSpPr>
        <p:spPr>
          <a:xfrm>
            <a:off x="692475" y="47918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(fundef	'identify 'x (id 'x))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(fundef 'twice 'x (add (id 'x) (id 'x)))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(app 'identity (num 8))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(app 'twice (num 10))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 Interpreter</a:t>
            </a:r>
            <a:br>
              <a:rPr lang="en"/>
            </a:br>
            <a:br>
              <a:rPr lang="en"/>
            </a:b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; interp: F1WAE </a:t>
            </a:r>
            <a:r>
              <a:rPr lang="en" sz="27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list-of-FuncDef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-&gt; number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478" name="Google Shape;478;p6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63"/>
          <p:cNvSpPr txBox="1"/>
          <p:nvPr/>
        </p:nvSpPr>
        <p:spPr>
          <a:xfrm>
            <a:off x="692475" y="47918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(fundef	'identify 'x (id 'x))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(fundef 'twice 'x (add (id 'x) (id 'x)))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(app 'identity (num 8))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(app 'twice (num 10))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Why and when is a free identifier substituted?</a:t>
            </a:r>
            <a:br>
              <a:rPr lang="en"/>
            </a:br>
            <a:br>
              <a:rPr lang="en"/>
            </a:br>
            <a:r>
              <a:rPr lang="en" sz="2200"/>
              <a:t>{with {x 5} {+ x {with {y x} x}}}</a:t>
            </a:r>
            <a:br>
              <a:rPr lang="en" sz="2200"/>
            </a:br>
            <a:br>
              <a:rPr lang="en" sz="2200"/>
            </a:br>
            <a:br>
              <a:rPr lang="en" sz="2200"/>
            </a:br>
            <a:br>
              <a:rPr lang="en" sz="2200"/>
            </a:br>
            <a:r>
              <a:rPr lang="en" sz="2200"/>
              <a:t>{with {x 5} {+ x {with {y x} z}}}</a:t>
            </a:r>
            <a:br>
              <a:rPr lang="en" sz="2200"/>
            </a:b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485" name="Google Shape;485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interp: F1WAE </a:t>
            </a:r>
            <a:r>
              <a:rPr lang="en" sz="2100">
                <a:solidFill>
                  <a:srgbClr val="0000FF"/>
                </a:solidFill>
              </a:rPr>
              <a:t>list-of-FuncDef</a:t>
            </a:r>
            <a:r>
              <a:rPr lang="en" sz="2100"/>
              <a:t> -&gt; number</a:t>
            </a:r>
            <a:br>
              <a:rPr lang="en" sz="2100"/>
            </a:br>
            <a:r>
              <a:rPr lang="en" sz="2100"/>
              <a:t>(define (interp f1wae </a:t>
            </a:r>
            <a:r>
              <a:rPr lang="en" sz="2100">
                <a:solidFill>
                  <a:srgbClr val="0000FF"/>
                </a:solidFill>
                <a:highlight>
                  <a:srgbClr val="FFF2CC"/>
                </a:highlight>
              </a:rPr>
              <a:t>fundef</a:t>
            </a:r>
            <a:r>
              <a:rPr b="1" i="1" lang="en" sz="2100">
                <a:solidFill>
                  <a:srgbClr val="0000FF"/>
                </a:solidFill>
                <a:highlight>
                  <a:srgbClr val="FFF2CC"/>
                </a:highlight>
              </a:rPr>
              <a:t>s</a:t>
            </a:r>
            <a:r>
              <a:rPr lang="en" sz="2100"/>
              <a:t>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 (interp r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))]</a:t>
            </a:r>
            <a:br>
              <a:rPr lang="en" sz="2100"/>
            </a:br>
            <a:r>
              <a:rPr lang="en" sz="2100"/>
              <a:t>		[sub 	(l r)		(- (interp l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 (interp r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))]</a:t>
            </a:r>
            <a:br>
              <a:rPr lang="en" sz="2100"/>
            </a:br>
            <a:r>
              <a:rPr lang="en" sz="2100"/>
              <a:t>		[with	(x i b)	(interp (subst b x (interp i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)) </a:t>
            </a:r>
            <a:r>
              <a:rPr lang="en" sz="2100">
                <a:solidFill>
                  <a:srgbClr val="0000FF"/>
                </a:solidFill>
              </a:rPr>
              <a:t>fundefs</a:t>
            </a:r>
            <a:r>
              <a:rPr lang="en" sz="2100"/>
              <a:t>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r>
              <a:rPr lang="en" sz="2100">
                <a:solidFill>
                  <a:schemeClr val="accent4"/>
                </a:solidFill>
              </a:rPr>
              <a:t>Let's make examples/tests first...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486" name="Google Shape;486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492" name="Google Shape;492;p65"/>
          <p:cNvSpPr txBox="1"/>
          <p:nvPr>
            <p:ph idx="1" type="body"/>
          </p:nvPr>
        </p:nvSpPr>
        <p:spPr>
          <a:xfrm>
            <a:off x="311700" y="1106425"/>
            <a:ext cx="8832300" cy="5037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(add (num 1)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	empty)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?)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493" name="Google Shape;493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311700" y="1106425"/>
            <a:ext cx="8832300" cy="5050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(add (num 1)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	empty)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2)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00" name="Google Shape;500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06425"/>
            <a:ext cx="8832300" cy="5024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(add (num 1)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(add (id 'x) (num 3)))))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?)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07" name="Google Shape;507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13" name="Google Shape;513;p68"/>
          <p:cNvSpPr txBox="1"/>
          <p:nvPr>
            <p:ph idx="1" type="body"/>
          </p:nvPr>
        </p:nvSpPr>
        <p:spPr>
          <a:xfrm>
            <a:off x="311700" y="1106425"/>
            <a:ext cx="8832300" cy="498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(add (num 1)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(add (id 'x) (num 3)))))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2)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14" name="Google Shape;514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20" name="Google Shape;520;p69"/>
          <p:cNvSpPr txBox="1"/>
          <p:nvPr>
            <p:ph idx="1" type="body"/>
          </p:nvPr>
        </p:nvSpPr>
        <p:spPr>
          <a:xfrm>
            <a:off x="311700" y="1106425"/>
            <a:ext cx="8832300" cy="494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</a:t>
            </a:r>
            <a:r>
              <a:rPr lang="en" sz="2100">
                <a:solidFill>
                  <a:schemeClr val="accent4"/>
                </a:solidFill>
              </a:rPr>
              <a:t>pp</a:t>
            </a:r>
            <a:r>
              <a:rPr lang="en" sz="2100">
                <a:solidFill>
                  <a:srgbClr val="0000FF"/>
                </a:solidFill>
              </a:rPr>
              <a:t> 'f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(add (id 'x) (num 3)))))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?)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21" name="Google Shape;521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311700" y="1106425"/>
            <a:ext cx="8832300" cy="5090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</a:t>
            </a:r>
            <a:r>
              <a:rPr lang="en" sz="2100">
                <a:solidFill>
                  <a:schemeClr val="accent4"/>
                </a:solidFill>
              </a:rPr>
              <a:t>pp</a:t>
            </a:r>
            <a:r>
              <a:rPr lang="en" sz="2100">
                <a:solidFill>
                  <a:srgbClr val="0000FF"/>
                </a:solidFill>
              </a:rPr>
              <a:t> 'f (num 1))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(add (id 'x) (num 3)))))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4)</a:t>
            </a:r>
            <a:br>
              <a:rPr lang="en" sz="2100"/>
            </a:br>
            <a:br>
              <a:rPr lang="en" sz="2100"/>
            </a:b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28" name="Google Shape;528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</a:t>
            </a:r>
            <a:r>
              <a:rPr lang="en" sz="2100">
                <a:solidFill>
                  <a:schemeClr val="accent4"/>
                </a:solidFill>
              </a:rPr>
              <a:t>pp</a:t>
            </a:r>
            <a:r>
              <a:rPr lang="en" sz="2100">
                <a:solidFill>
                  <a:srgbClr val="0000FF"/>
                </a:solidFill>
              </a:rPr>
              <a:t> 'f (num 10)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(sub (num 20)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					(app 'twice (id 'x))))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 		(fundef 'twice 'y (add (id 'y) (id 'y))))))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?)</a:t>
            </a:r>
            <a:br>
              <a:rPr lang="en" sz="2100"/>
            </a:br>
            <a:br>
              <a:rPr lang="en" sz="2100"/>
            </a:br>
            <a:r>
              <a:rPr lang="en" sz="1900"/>
              <a:t>; interp: F1WAE list-of-FuncDef -&gt; number</a:t>
            </a:r>
            <a:br>
              <a:rPr lang="en" sz="1900"/>
            </a:br>
            <a:r>
              <a:rPr lang="en" sz="1900"/>
              <a:t>(define (interp f1wae fundefs)</a:t>
            </a:r>
            <a:br>
              <a:rPr lang="en" sz="1900"/>
            </a:br>
            <a:r>
              <a:rPr lang="en" sz="1900"/>
              <a:t>	(type-case F1WAE f1wae</a:t>
            </a:r>
            <a:br>
              <a:rPr lang="en" sz="1900"/>
            </a:br>
            <a:r>
              <a:rPr lang="en" sz="1900"/>
              <a:t>		[num	(n)		n]</a:t>
            </a:r>
            <a:br>
              <a:rPr lang="en" sz="1900"/>
            </a:br>
            <a:r>
              <a:rPr lang="en" sz="1900"/>
              <a:t>		[add 	(l r)		(+ (interp l fundefs) (interp r fundefs))]</a:t>
            </a:r>
            <a:br>
              <a:rPr lang="en" sz="1900"/>
            </a:br>
            <a:r>
              <a:rPr lang="en" sz="1900"/>
              <a:t>		[sub 	(l r)		(- (interp l fundefs) (interp r fundefs))]</a:t>
            </a:r>
            <a:br>
              <a:rPr lang="en" sz="1900"/>
            </a:br>
            <a:r>
              <a:rPr lang="en" sz="1900"/>
              <a:t>		[with	(x i b)	(interp (subst b x (interp i fundefs)) fundefs)]</a:t>
            </a:r>
            <a:br>
              <a:rPr lang="en" sz="1900"/>
            </a:br>
            <a:r>
              <a:rPr lang="en" sz="1900"/>
              <a:t>		[id 		(s)		(error 'interp "free identifier")]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[app	(f a)	…]</a:t>
            </a:r>
            <a:r>
              <a:rPr lang="en" sz="1900"/>
              <a:t>))</a:t>
            </a:r>
            <a:br>
              <a:rPr lang="en" sz="1900"/>
            </a:br>
            <a:endParaRPr sz="1900">
              <a:solidFill>
                <a:schemeClr val="accent4"/>
              </a:solidFill>
            </a:endParaRPr>
          </a:p>
        </p:txBody>
      </p:sp>
      <p:sp>
        <p:nvSpPr>
          <p:cNvPr id="535" name="Google Shape;535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41" name="Google Shape;541;p72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(test (interp (a</a:t>
            </a:r>
            <a:r>
              <a:rPr lang="en" sz="2100">
                <a:solidFill>
                  <a:schemeClr val="accent4"/>
                </a:solidFill>
              </a:rPr>
              <a:t>pp</a:t>
            </a:r>
            <a:r>
              <a:rPr lang="en" sz="2100">
                <a:solidFill>
                  <a:srgbClr val="0000FF"/>
                </a:solidFill>
              </a:rPr>
              <a:t> 'f (num 10))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(list (fundef 'f 'x (sub (num 20)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					(app 'twice (id 'x))))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			 		(fundef 'twice 'y (add (id 'y) (id 'y)))))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0)</a:t>
            </a:r>
            <a:br>
              <a:rPr lang="en" sz="2100"/>
            </a:br>
            <a:br>
              <a:rPr lang="en" sz="2100"/>
            </a:br>
            <a:r>
              <a:rPr lang="en" sz="1900"/>
              <a:t>; interp: F1WAE list-of-FuncDef -&gt; number</a:t>
            </a:r>
            <a:br>
              <a:rPr lang="en" sz="1900"/>
            </a:br>
            <a:r>
              <a:rPr lang="en" sz="1900"/>
              <a:t>(define (interp f1wae fundefs)</a:t>
            </a:r>
            <a:br>
              <a:rPr lang="en" sz="1900"/>
            </a:br>
            <a:r>
              <a:rPr lang="en" sz="1900"/>
              <a:t>	(type-case F1WAE f1wae</a:t>
            </a:r>
            <a:br>
              <a:rPr lang="en" sz="1900"/>
            </a:br>
            <a:r>
              <a:rPr lang="en" sz="1900"/>
              <a:t>		[num	(n)		n]</a:t>
            </a:r>
            <a:br>
              <a:rPr lang="en" sz="1900"/>
            </a:br>
            <a:r>
              <a:rPr lang="en" sz="1900"/>
              <a:t>		[add 	(l r)		(+ (interp l fundefs) (interp r fundefs))]</a:t>
            </a:r>
            <a:br>
              <a:rPr lang="en" sz="1900"/>
            </a:br>
            <a:r>
              <a:rPr lang="en" sz="1900"/>
              <a:t>		[sub 	(l r)		(- (interp l fundefs) (interp r fundefs))]</a:t>
            </a:r>
            <a:br>
              <a:rPr lang="en" sz="1900"/>
            </a:br>
            <a:r>
              <a:rPr lang="en" sz="1900"/>
              <a:t>		[with	(x i b)	(interp (subst b x (interp i fundefs)) fundefs)]</a:t>
            </a:r>
            <a:br>
              <a:rPr lang="en" sz="1900"/>
            </a:br>
            <a:r>
              <a:rPr lang="en" sz="1900"/>
              <a:t>		[id 		(s)		(error 'interp "free identifier")]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[app	(f a)	…]</a:t>
            </a:r>
            <a:r>
              <a:rPr lang="en" sz="1900"/>
              <a:t>))</a:t>
            </a:r>
            <a:br>
              <a:rPr lang="en" sz="1900"/>
            </a:br>
            <a:endParaRPr sz="1900">
              <a:solidFill>
                <a:schemeClr val="accent4"/>
              </a:solidFill>
            </a:endParaRPr>
          </a:p>
        </p:txBody>
      </p:sp>
      <p:sp>
        <p:nvSpPr>
          <p:cNvPr id="542" name="Google Shape;542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48" name="Google Shape;548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 (interp a fundefs) ...]</a:t>
            </a:r>
            <a:r>
              <a:rPr lang="en" sz="2100"/>
              <a:t>))</a:t>
            </a: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49" name="Google Shape;549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Why and when is a free identifier substituted?</a:t>
            </a:r>
            <a:br>
              <a:rPr lang="en"/>
            </a:br>
            <a:br>
              <a:rPr lang="en"/>
            </a:br>
            <a:r>
              <a:rPr lang="en" sz="2200"/>
              <a:t>{with {x 5} {+ x {with {y x} </a:t>
            </a:r>
            <a:r>
              <a:rPr lang="en" sz="2200">
                <a:solidFill>
                  <a:schemeClr val="accent4"/>
                </a:solidFill>
              </a:rPr>
              <a:t>x</a:t>
            </a:r>
            <a:r>
              <a:rPr lang="en" sz="2200"/>
              <a:t>}}} ⇒ </a:t>
            </a:r>
            <a:r>
              <a:rPr lang="en" sz="2200">
                <a:solidFill>
                  <a:srgbClr val="0000FF"/>
                </a:solidFill>
              </a:rPr>
              <a:t>{+ 5 5}</a:t>
            </a:r>
            <a:r>
              <a:rPr lang="en" sz="2200"/>
              <a:t> ⇒ 10 (in our language)</a:t>
            </a:r>
            <a:br>
              <a:rPr lang="en" sz="2200"/>
            </a:br>
            <a:r>
              <a:rPr lang="en" sz="2200"/>
              <a:t>      </a:t>
            </a:r>
            <a:r>
              <a:rPr lang="en" sz="1900">
                <a:solidFill>
                  <a:schemeClr val="accent4"/>
                </a:solidFill>
              </a:rPr>
              <a:t>⇒ We may consider this as an error in another new language if we want.</a:t>
            </a:r>
            <a:br>
              <a:rPr lang="en" sz="2200"/>
            </a:br>
            <a:br>
              <a:rPr lang="en" sz="2200"/>
            </a:br>
            <a:br>
              <a:rPr lang="en" sz="2200"/>
            </a:br>
            <a:r>
              <a:rPr lang="en" sz="2200"/>
              <a:t>{with {x 5} {+ x {with {y x} </a:t>
            </a:r>
            <a:r>
              <a:rPr lang="en" sz="2200">
                <a:solidFill>
                  <a:schemeClr val="accent4"/>
                </a:solidFill>
              </a:rPr>
              <a:t>z</a:t>
            </a:r>
            <a:r>
              <a:rPr lang="en" sz="2200"/>
              <a:t>}}} ⇒ </a:t>
            </a:r>
            <a:r>
              <a:rPr lang="en" sz="2200">
                <a:solidFill>
                  <a:srgbClr val="0000FF"/>
                </a:solidFill>
              </a:rPr>
              <a:t>{+ 5 z}</a:t>
            </a:r>
            <a:r>
              <a:rPr lang="en" sz="2200"/>
              <a:t> ⇒ </a:t>
            </a:r>
            <a:r>
              <a:rPr lang="en" sz="2200">
                <a:solidFill>
                  <a:schemeClr val="accent4"/>
                </a:solidFill>
              </a:rPr>
              <a:t>Error </a:t>
            </a:r>
            <a:br>
              <a:rPr lang="en" sz="2200"/>
            </a:b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55" name="Google Shape;555;p7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	(n)		n]</a:t>
            </a:r>
            <a:br>
              <a:rPr lang="en" sz="2100"/>
            </a:br>
            <a:r>
              <a:rPr lang="en" sz="2100"/>
              <a:t>		[add 	(l r)		(+ (interp l fundefs) (interp r fundefs))]</a:t>
            </a:r>
            <a:br>
              <a:rPr lang="en" sz="2100"/>
            </a:br>
            <a:r>
              <a:rPr lang="en" sz="2100"/>
              <a:t>		[sub 	(l r)		(- (interp l fundefs) (interp r fundefs))]</a:t>
            </a:r>
            <a:br>
              <a:rPr lang="en" sz="2100"/>
            </a:br>
            <a:r>
              <a:rPr lang="en" sz="2100"/>
              <a:t>		[with	(x i b)	(interp (subst b x (interp i fundefs)) fundefs)]</a:t>
            </a:r>
            <a:br>
              <a:rPr lang="en" sz="2100"/>
            </a:br>
            <a:r>
              <a:rPr lang="en" sz="2100"/>
              <a:t>		[id 		(s)		(error 'interp "free identifier")]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	(f a)	… (interp a fundefs) ...]</a:t>
            </a:r>
            <a:r>
              <a:rPr lang="en" sz="2100"/>
              <a:t>))</a:t>
            </a:r>
            <a:br>
              <a:rPr lang="en" sz="2100"/>
            </a:br>
            <a:br>
              <a:rPr lang="en" sz="2100"/>
            </a:br>
            <a:r>
              <a:rPr lang="en" sz="2100">
                <a:solidFill>
                  <a:srgbClr val="0000FF"/>
                </a:solidFill>
              </a:rPr>
              <a:t>; lookup-fundef: symbol list-of-FunDef -&gt; FunDef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56" name="Google Shape;556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F1WAE: Interpreter</a:t>
            </a:r>
            <a:endParaRPr/>
          </a:p>
        </p:txBody>
      </p:sp>
      <p:sp>
        <p:nvSpPr>
          <p:cNvPr id="562" name="Google Shape;562;p75"/>
          <p:cNvSpPr txBox="1"/>
          <p:nvPr>
            <p:ph idx="1" type="body"/>
          </p:nvPr>
        </p:nvSpPr>
        <p:spPr>
          <a:xfrm>
            <a:off x="311700" y="1106425"/>
            <a:ext cx="8832300" cy="5434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interp: F1WAE list-of-FuncDef -&gt; number</a:t>
            </a:r>
            <a:br>
              <a:rPr lang="en" sz="2100"/>
            </a:br>
            <a:r>
              <a:rPr lang="en" sz="2100"/>
              <a:t>(define (interp f1wae fundefs)</a:t>
            </a:r>
            <a:br>
              <a:rPr lang="en" sz="2100"/>
            </a:br>
            <a:r>
              <a:rPr lang="en" sz="2100"/>
              <a:t>	(type-case F1WAE f1wae</a:t>
            </a:r>
            <a:br>
              <a:rPr lang="en" sz="2100"/>
            </a:br>
            <a:r>
              <a:rPr lang="en" sz="2100"/>
              <a:t>		[num    (n)     n]</a:t>
            </a:r>
            <a:br>
              <a:rPr lang="en" sz="2100"/>
            </a:br>
            <a:r>
              <a:rPr lang="en" sz="2100"/>
              <a:t>		[add     (l r)	   (+ (interp l fundefs) (interp r fundefs))]</a:t>
            </a:r>
            <a:br>
              <a:rPr lang="en" sz="2100"/>
            </a:br>
            <a:r>
              <a:rPr lang="en" sz="2100"/>
              <a:t>		...</a:t>
            </a:r>
            <a:br>
              <a:rPr lang="en" sz="2100"/>
            </a:br>
            <a:r>
              <a:rPr lang="en" sz="2100"/>
              <a:t>		</a:t>
            </a:r>
            <a:r>
              <a:rPr lang="en" sz="2100">
                <a:solidFill>
                  <a:schemeClr val="accent4"/>
                </a:solidFill>
              </a:rPr>
              <a:t>[app     (f a)	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                              (local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			             </a:t>
            </a:r>
            <a:r>
              <a:rPr lang="en" sz="2100">
                <a:solidFill>
                  <a:schemeClr val="accent4"/>
                </a:solidFill>
              </a:rPr>
              <a:t>[(define a_fundef (lookup-fundef f fundefs))]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			             (interp (subst (fundef-body a_fundef)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							          (fundef-arg-name a_fundef)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						                 (interp a fundefs))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							      fundefs))]</a:t>
            </a:r>
            <a:r>
              <a:rPr lang="en" sz="2100"/>
              <a:t>)</a:t>
            </a:r>
            <a:r>
              <a:rPr lang="en" sz="2100"/>
              <a:t>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63" name="Google Shape;563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75"/>
          <p:cNvSpPr txBox="1"/>
          <p:nvPr/>
        </p:nvSpPr>
        <p:spPr>
          <a:xfrm>
            <a:off x="26325" y="6015925"/>
            <a:ext cx="73377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local: to implement a local logic.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https://docs.racket-lang.org/reference/local.html</a:t>
            </a:r>
            <a:br>
              <a:rPr lang="en"/>
            </a:br>
            <a:r>
              <a:rPr lang="en"/>
              <a:t>In our case, we need a local logic for the result expression in a branch of type-case</a:t>
            </a:r>
            <a:endParaRPr/>
          </a:p>
        </p:txBody>
      </p:sp>
      <p:sp>
        <p:nvSpPr>
          <p:cNvPr id="565" name="Google Shape;565;p75"/>
          <p:cNvSpPr txBox="1"/>
          <p:nvPr/>
        </p:nvSpPr>
        <p:spPr>
          <a:xfrm>
            <a:off x="2794125" y="3387225"/>
            <a:ext cx="5310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Get the function body from the look-up function</a:t>
            </a:r>
            <a:endParaRPr b="1" sz="1600"/>
          </a:p>
        </p:txBody>
      </p:sp>
      <p:cxnSp>
        <p:nvCxnSpPr>
          <p:cNvPr id="566" name="Google Shape;566;p75"/>
          <p:cNvCxnSpPr>
            <a:stCxn id="565" idx="2"/>
          </p:cNvCxnSpPr>
          <p:nvPr/>
        </p:nvCxnSpPr>
        <p:spPr>
          <a:xfrm flipH="1">
            <a:off x="4312125" y="3729525"/>
            <a:ext cx="1137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75"/>
          <p:cNvSpPr txBox="1"/>
          <p:nvPr/>
        </p:nvSpPr>
        <p:spPr>
          <a:xfrm>
            <a:off x="98325" y="3845425"/>
            <a:ext cx="412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(fundef 'f 'x (add (id 'x) (num 3)))</a:t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lookup-fundef: symbol list-of-FunDef -&gt; FunDef</a:t>
            </a:r>
            <a:br>
              <a:rPr lang="en" sz="2100"/>
            </a:br>
            <a:r>
              <a:rPr lang="en" sz="2100"/>
              <a:t>(define (lookup-fundef name fundefs)</a:t>
            </a:r>
            <a:br>
              <a:rPr lang="en" sz="2100"/>
            </a:br>
            <a:r>
              <a:rPr lang="en" sz="2100"/>
              <a:t>	...)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74" name="Google Shape;574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</a:t>
            </a:r>
            <a:endParaRPr/>
          </a:p>
        </p:txBody>
      </p:sp>
      <p:sp>
        <p:nvSpPr>
          <p:cNvPr id="580" name="Google Shape;580;p7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lookup-fundef: symbol list-of-FunDef -&gt; FunDef</a:t>
            </a:r>
            <a:br>
              <a:rPr lang="en" sz="2100"/>
            </a:br>
            <a:r>
              <a:rPr lang="en" sz="2100"/>
              <a:t>(define (lookup-fundef name fundefs)</a:t>
            </a:r>
            <a:br>
              <a:rPr lang="en" sz="2100"/>
            </a:br>
            <a:r>
              <a:rPr lang="en" sz="2100"/>
              <a:t>	(cond</a:t>
            </a:r>
            <a:br>
              <a:rPr lang="en" sz="2100"/>
            </a:br>
            <a:r>
              <a:rPr lang="en" sz="2100"/>
              <a:t>		[(empty? fundefs)</a:t>
            </a:r>
            <a:br>
              <a:rPr lang="en" sz="2100"/>
            </a:br>
            <a:r>
              <a:rPr lang="en" sz="2100"/>
              <a:t>			…]</a:t>
            </a:r>
            <a:br>
              <a:rPr lang="en" sz="2100"/>
            </a:br>
            <a:r>
              <a:rPr lang="en" sz="2100"/>
              <a:t>		[else</a:t>
            </a:r>
            <a:br>
              <a:rPr lang="en" sz="2100"/>
            </a:br>
            <a:r>
              <a:rPr lang="en" sz="2100"/>
              <a:t>			</a:t>
            </a:r>
            <a:r>
              <a:rPr lang="en" sz="2100"/>
              <a:t>...</a:t>
            </a:r>
            <a:r>
              <a:rPr lang="en" sz="2100"/>
              <a:t> (first fundefs)</a:t>
            </a:r>
            <a:br>
              <a:rPr lang="en" sz="2100"/>
            </a:br>
            <a:r>
              <a:rPr lang="en" sz="2100"/>
              <a:t>			</a:t>
            </a:r>
            <a:r>
              <a:rPr lang="en" sz="2100"/>
              <a:t>... (lookup-fundef name (rest fundefs)) …]))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81" name="Google Shape;581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</a:t>
            </a:r>
            <a:endParaRPr/>
          </a:p>
        </p:txBody>
      </p:sp>
      <p:sp>
        <p:nvSpPr>
          <p:cNvPr id="587" name="Google Shape;587;p7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lookup-fundef: symbol list-of-FunDef -&gt; FunDef</a:t>
            </a:r>
            <a:br>
              <a:rPr lang="en" sz="2100"/>
            </a:br>
            <a:r>
              <a:rPr lang="en" sz="2100"/>
              <a:t>(define (lookup-fundef name fundefs)</a:t>
            </a:r>
            <a:br>
              <a:rPr lang="en" sz="2100"/>
            </a:br>
            <a:r>
              <a:rPr lang="en" sz="2100"/>
              <a:t>	(cond</a:t>
            </a:r>
            <a:br>
              <a:rPr lang="en" sz="2100"/>
            </a:br>
            <a:r>
              <a:rPr lang="en" sz="2100"/>
              <a:t>		[(empty? fundefs)</a:t>
            </a:r>
            <a:br>
              <a:rPr lang="en" sz="2100"/>
            </a:br>
            <a:r>
              <a:rPr lang="en" sz="2100"/>
              <a:t>			(error 'lookup-fundef "unknown function")]</a:t>
            </a:r>
            <a:br>
              <a:rPr lang="en" sz="2100"/>
            </a:br>
            <a:r>
              <a:rPr lang="en" sz="2100"/>
              <a:t>		[else</a:t>
            </a:r>
            <a:br>
              <a:rPr lang="en" sz="2100"/>
            </a:br>
            <a:r>
              <a:rPr lang="en" sz="2100"/>
              <a:t>			(if (symbol=? name (fundef-fun-name (first fundefs)))</a:t>
            </a:r>
            <a:br>
              <a:rPr lang="en" sz="2100"/>
            </a:br>
            <a:r>
              <a:rPr lang="en" sz="2100"/>
              <a:t>				     (first fundefs)</a:t>
            </a:r>
            <a:br>
              <a:rPr lang="en" sz="2100"/>
            </a:br>
            <a:r>
              <a:rPr lang="en" sz="2100"/>
              <a:t>				     (lookup-fundef name (rest fundefs)))]))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>
              <a:solidFill>
                <a:schemeClr val="accent4"/>
              </a:solidFill>
            </a:endParaRPr>
          </a:p>
        </p:txBody>
      </p:sp>
      <p:sp>
        <p:nvSpPr>
          <p:cNvPr id="588" name="Google Shape;588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/>
              <a:t>ubstitution for F1WAE Interpreter</a:t>
            </a:r>
            <a:endParaRPr sz="3200"/>
          </a:p>
        </p:txBody>
      </p:sp>
      <p:sp>
        <p:nvSpPr>
          <p:cNvPr id="594" name="Google Shape;594;p79"/>
          <p:cNvSpPr txBox="1"/>
          <p:nvPr>
            <p:ph idx="1" type="body"/>
          </p:nvPr>
        </p:nvSpPr>
        <p:spPr>
          <a:xfrm>
            <a:off x="311700" y="1106425"/>
            <a:ext cx="8832300" cy="54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F1WAE symbol number -&gt; F1WAE</a:t>
            </a:r>
            <a:br>
              <a:rPr lang="en" sz="1900"/>
            </a:br>
            <a:r>
              <a:rPr lang="en" sz="1900"/>
              <a:t>(define (subst f1wae idtf val)</a:t>
            </a:r>
            <a:br>
              <a:rPr lang="en" sz="1900"/>
            </a:br>
            <a:r>
              <a:rPr lang="en" sz="1900"/>
              <a:t>	(type-case F1WAE f1wae</a:t>
            </a:r>
            <a:br>
              <a:rPr lang="en" sz="1900"/>
            </a:br>
            <a:r>
              <a:rPr lang="en" sz="1900"/>
              <a:t>		[num	(n)		f1wae]</a:t>
            </a:r>
            <a:br>
              <a:rPr lang="en" sz="1900"/>
            </a:br>
            <a:r>
              <a:rPr lang="en" sz="1900"/>
              <a:t>		[add	(l r) 		(add (subst l idtf val) (subst r idtf val))]</a:t>
            </a:r>
            <a:br>
              <a:rPr lang="en" sz="1900"/>
            </a:br>
            <a:r>
              <a:rPr lang="en" sz="1900"/>
              <a:t>		[sub		(l r)	 	(sub (subst l idtf val) (subst r idtf val))]</a:t>
            </a:r>
            <a:br>
              <a:rPr lang="en" sz="1900"/>
            </a:br>
            <a:r>
              <a:rPr lang="en" sz="1900"/>
              <a:t>		[with	(i v e) 	(with i (subst v idtf val) (if (symbol=? i idtf) e</a:t>
            </a:r>
            <a:br>
              <a:rPr lang="en" sz="1900"/>
            </a:br>
            <a:r>
              <a:rPr lang="en" sz="1900"/>
              <a:t>									(subst e idtf val)))]</a:t>
            </a:r>
            <a:br>
              <a:rPr lang="en" sz="1900"/>
            </a:br>
            <a:r>
              <a:rPr lang="en" sz="1900"/>
              <a:t>		[id		(s) 		(if (symbol=? s idtf) (num val) f1wae)]</a:t>
            </a:r>
            <a:br>
              <a:rPr lang="en" sz="1900"/>
            </a:br>
            <a:r>
              <a:rPr lang="en" sz="1900"/>
              <a:t>		</a:t>
            </a:r>
            <a:r>
              <a:rPr lang="en" sz="1900">
                <a:solidFill>
                  <a:schemeClr val="accent4"/>
                </a:solidFill>
              </a:rPr>
              <a:t>[app	(f a)		(app f	(subst a idtf val))]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r>
              <a:rPr lang="en" sz="1900"/>
              <a:t>; {with {x 1} </a:t>
            </a:r>
            <a:r>
              <a:rPr i="1" lang="en" sz="1900" u="sng"/>
              <a:t>{fn x</a:t>
            </a:r>
            <a:r>
              <a:rPr lang="en" sz="1900"/>
              <a:t>}}    </a:t>
            </a:r>
            <a:r>
              <a:rPr i="1" lang="en" sz="1900">
                <a:solidFill>
                  <a:srgbClr val="999999"/>
                </a:solidFill>
              </a:rPr>
              <a:t>&lt;- function call in the body of 'with'.</a:t>
            </a:r>
            <a:br>
              <a:rPr lang="en" sz="1900"/>
            </a:br>
            <a:r>
              <a:rPr lang="en" sz="1900"/>
              <a:t>(subst (app 'fn (id 'x)) 'x 1</a:t>
            </a:r>
            <a:r>
              <a:rPr lang="en" sz="1900"/>
              <a:t>) </a:t>
            </a:r>
            <a:r>
              <a:rPr i="1" lang="en" sz="1900">
                <a:solidFill>
                  <a:srgbClr val="999999"/>
                </a:solidFill>
              </a:rPr>
              <a:t>; (app 'fn (num 1))</a:t>
            </a:r>
            <a:br>
              <a:rPr lang="en" sz="1900"/>
            </a:br>
            <a:r>
              <a:rPr lang="en" sz="1900"/>
              <a:t>; {with {x 1} </a:t>
            </a:r>
            <a:r>
              <a:rPr i="1" lang="en" sz="1900" u="sng"/>
              <a:t>{fn {with {y 10} {+ y x}}}</a:t>
            </a:r>
            <a:r>
              <a:rPr lang="en" sz="1900"/>
              <a:t>}    </a:t>
            </a:r>
            <a:r>
              <a:rPr i="1" lang="en" sz="1900">
                <a:solidFill>
                  <a:schemeClr val="lt2"/>
                </a:solidFill>
              </a:rPr>
              <a:t>&lt;- function call in the body of 'with'.</a:t>
            </a:r>
            <a:br>
              <a:rPr lang="en" sz="1900"/>
            </a:br>
            <a:r>
              <a:rPr lang="en" sz="1900"/>
              <a:t>(subst (app 'fn (with 'y (num 10) (add  (id 'y) (id 'x)))) 'x 1)</a:t>
            </a:r>
            <a:br>
              <a:rPr lang="en" sz="1900"/>
            </a:br>
            <a:r>
              <a:rPr i="1" lang="en" sz="1900">
                <a:solidFill>
                  <a:srgbClr val="999999"/>
                </a:solidFill>
              </a:rPr>
              <a:t>; (app 'fn (with 'y (num 10) (add (id 'y) (num 1))))</a:t>
            </a:r>
            <a:endParaRPr i="1" sz="1900">
              <a:solidFill>
                <a:srgbClr val="999999"/>
              </a:solidFill>
            </a:endParaRPr>
          </a:p>
        </p:txBody>
      </p:sp>
      <p:sp>
        <p:nvSpPr>
          <p:cNvPr id="595" name="Google Shape;595;p7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601" name="Google Shape;601;p8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8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Racket tutorials </a:t>
            </a:r>
            <a:r>
              <a:rPr lang="en" sz="2000"/>
              <a:t>(L2,3)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Modeling languages </a:t>
            </a:r>
            <a:r>
              <a:rPr lang="en" sz="2000"/>
              <a:t>(L4)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Interpreting arithmetic </a:t>
            </a:r>
            <a:r>
              <a:rPr lang="en" sz="2000"/>
              <a:t>(L5)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principles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Substitution </a:t>
            </a:r>
            <a:r>
              <a:rPr lang="en" sz="2000"/>
              <a:t>(L6,7)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Function</a:t>
            </a:r>
            <a:r>
              <a:rPr lang="en"/>
              <a:t> </a:t>
            </a:r>
            <a:r>
              <a:rPr lang="en" sz="2000"/>
              <a:t>(L8)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Deferring Substitution </a:t>
            </a:r>
            <a:r>
              <a:rPr lang="en" sz="2000"/>
              <a:t>(L9)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First-class Functions </a:t>
            </a:r>
            <a:r>
              <a:rPr lang="en" sz="2000"/>
              <a:t>(L10)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Laziness </a:t>
            </a:r>
            <a:r>
              <a:rPr lang="en" sz="2000"/>
              <a:t>(L11,12)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Recursion </a:t>
            </a:r>
            <a:r>
              <a:rPr lang="en" sz="2000"/>
              <a:t>(L13,14)</a:t>
            </a:r>
            <a:endParaRPr sz="2000"/>
          </a:p>
        </p:txBody>
      </p:sp>
      <p:sp>
        <p:nvSpPr>
          <p:cNvPr id="603" name="Google Shape;603;p80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Representation choices </a:t>
            </a:r>
            <a:r>
              <a:rPr lang="en" sz="2000"/>
              <a:t>(L15)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Mutable data structures </a:t>
            </a:r>
            <a:r>
              <a:rPr lang="en" sz="2000"/>
              <a:t>(L16)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Variables </a:t>
            </a:r>
            <a:r>
              <a:rPr lang="en" sz="2000"/>
              <a:t>(L17)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Continuations </a:t>
            </a:r>
            <a:r>
              <a:rPr lang="en" sz="2000"/>
              <a:t>(L18,19,20,21)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Garbage collection </a:t>
            </a:r>
            <a:r>
              <a:rPr lang="en" sz="2000"/>
              <a:t>(L22)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Semantics </a:t>
            </a:r>
            <a:r>
              <a:rPr lang="en" sz="2000"/>
              <a:t>(L23,24)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</a:t>
            </a:r>
            <a:r>
              <a:rPr lang="en" sz="2000"/>
              <a:t>(L25,26,27)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Guest Video Lecture </a:t>
            </a:r>
            <a:r>
              <a:rPr lang="en" sz="2000"/>
              <a:t>(L28)</a:t>
            </a:r>
            <a:endParaRPr sz="2000"/>
          </a:p>
        </p:txBody>
      </p:sp>
      <p:sp>
        <p:nvSpPr>
          <p:cNvPr id="604" name="Google Shape;604;p80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1"/>
          <p:cNvSpPr txBox="1"/>
          <p:nvPr>
            <p:ph idx="1" type="body"/>
          </p:nvPr>
        </p:nvSpPr>
        <p:spPr>
          <a:xfrm>
            <a:off x="311700" y="3492925"/>
            <a:ext cx="8832300" cy="20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0" name="Google Shape;610;p8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81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PLAI (first edition) Chapter 5. Deferring Substitution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Second edition Ch 6. From Substitution to Environments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http://cs.brown.edu/courses/cs173/2012/book/From_Substitution_to_Environments.html</a:t>
            </a:r>
            <a:r>
              <a:rPr lang="en" sz="2000"/>
              <a:t> </a:t>
            </a:r>
            <a:endParaRPr sz="2000"/>
          </a:p>
        </p:txBody>
      </p:sp>
      <p:sp>
        <p:nvSpPr>
          <p:cNvPr id="612" name="Google Shape;612;p8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1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06425"/>
            <a:ext cx="8832300" cy="5379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The 'with' part of the function, subst.</a:t>
            </a:r>
            <a:br>
              <a:rPr lang="en"/>
            </a:b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    (n)       wae]</a:t>
            </a:r>
            <a:br>
              <a:rPr lang="en" sz="1900"/>
            </a:br>
            <a:r>
              <a:rPr lang="en" sz="1900"/>
              <a:t>		[add     (l r)       (add (subst l idtf val) (subst r idtf val))]</a:t>
            </a:r>
            <a:br>
              <a:rPr lang="en" sz="1900"/>
            </a:br>
            <a:r>
              <a:rPr lang="en" sz="1900"/>
              <a:t>		[sub     (l r)       (sub (subst l idtf val) (subst r idtf val))]</a:t>
            </a:r>
            <a:br>
              <a:rPr lang="en" sz="1900"/>
            </a:br>
            <a:r>
              <a:rPr lang="en" sz="1900"/>
              <a:t>		[with    (i v e)    (with i (</a:t>
            </a:r>
            <a:r>
              <a:rPr lang="en" sz="1900">
                <a:solidFill>
                  <a:srgbClr val="0000FF"/>
                </a:solidFill>
              </a:rPr>
              <a:t>subst</a:t>
            </a:r>
            <a:r>
              <a:rPr lang="en" sz="1900"/>
              <a:t> </a:t>
            </a:r>
            <a:r>
              <a:rPr lang="en" sz="1900">
                <a:solidFill>
                  <a:schemeClr val="accent4"/>
                </a:solidFill>
              </a:rPr>
              <a:t>v</a:t>
            </a:r>
            <a:r>
              <a:rPr lang="en" sz="1900"/>
              <a:t> idtf val) (if (symbol=? i idtf) e</a:t>
            </a:r>
            <a:br>
              <a:rPr lang="en" sz="1900"/>
            </a:br>
            <a:r>
              <a:rPr lang="en" sz="1900"/>
              <a:t>		                          (</a:t>
            </a:r>
            <a:r>
              <a:rPr lang="en" sz="1900">
                <a:solidFill>
                  <a:srgbClr val="0000FF"/>
                </a:solidFill>
              </a:rPr>
              <a:t>subst</a:t>
            </a:r>
            <a:r>
              <a:rPr lang="en" sz="1900"/>
              <a:t> </a:t>
            </a:r>
            <a:r>
              <a:rPr lang="en" sz="1900">
                <a:solidFill>
                  <a:schemeClr val="accent4"/>
                </a:solidFill>
              </a:rPr>
              <a:t>e</a:t>
            </a:r>
            <a:r>
              <a:rPr lang="en" sz="1900"/>
              <a:t> idtf val)))]</a:t>
            </a:r>
            <a:br>
              <a:rPr lang="en" sz="1900"/>
            </a:br>
            <a:r>
              <a:rPr lang="en" sz="1900"/>
              <a:t>		[id         (s)         (if (symbol=? s idtf) (num val) wae)]))</a:t>
            </a:r>
            <a:br>
              <a:rPr lang="en" sz="1900"/>
            </a:br>
            <a:endParaRPr sz="2400"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06425"/>
            <a:ext cx="8832300" cy="514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Calling subst in the interpreter.</a:t>
            </a:r>
            <a:br>
              <a:rPr lang="en"/>
            </a:b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</a:t>
            </a:r>
            <a:br>
              <a:rPr lang="en" sz="2300"/>
            </a:br>
            <a:r>
              <a:rPr lang="en" sz="2300"/>
              <a:t>		[with (i v e) (interp (</a:t>
            </a:r>
            <a:r>
              <a:rPr lang="en" sz="2300">
                <a:solidFill>
                  <a:srgbClr val="0000FF"/>
                </a:solidFill>
              </a:rPr>
              <a:t>subst</a:t>
            </a:r>
            <a:r>
              <a:rPr lang="en" sz="2300"/>
              <a:t> </a:t>
            </a:r>
            <a:r>
              <a:rPr lang="en" sz="2300" u="sng">
                <a:solidFill>
                  <a:schemeClr val="accent4"/>
                </a:solidFill>
              </a:rPr>
              <a:t>e</a:t>
            </a:r>
            <a:r>
              <a:rPr lang="en" sz="2300"/>
              <a:t> i (</a:t>
            </a:r>
            <a:r>
              <a:rPr lang="en" sz="2300">
                <a:solidFill>
                  <a:srgbClr val="0000FF"/>
                </a:solidFill>
              </a:rPr>
              <a:t>interp</a:t>
            </a:r>
            <a:r>
              <a:rPr lang="en" sz="2300"/>
              <a:t> </a:t>
            </a:r>
            <a:r>
              <a:rPr lang="en" sz="2300">
                <a:solidFill>
                  <a:schemeClr val="accent4"/>
                </a:solidFill>
              </a:rPr>
              <a:t>v</a:t>
            </a:r>
            <a:r>
              <a:rPr lang="en" sz="2300"/>
              <a:t>)))]</a:t>
            </a:r>
            <a:br>
              <a:rPr lang="en" sz="2300"/>
            </a:br>
            <a:r>
              <a:rPr lang="en" sz="2300"/>
              <a:t>		[id (s)		(error 'interp "free identifier")]))</a:t>
            </a:r>
            <a:br>
              <a:rPr lang="en" sz="2300"/>
            </a:br>
            <a:br>
              <a:rPr lang="en" sz="2300"/>
            </a:br>
            <a:br>
              <a:rPr lang="en" sz="2300"/>
            </a:br>
            <a:r>
              <a:rPr lang="en" sz="1900"/>
              <a:t>(test (interp (with 'x </a:t>
            </a:r>
            <a:r>
              <a:rPr lang="en" sz="1900">
                <a:solidFill>
                  <a:schemeClr val="accent4"/>
                </a:solidFill>
              </a:rPr>
              <a:t>(sub (num 7) (num 2))</a:t>
            </a:r>
            <a:r>
              <a:rPr lang="en" sz="1900"/>
              <a:t>) </a:t>
            </a:r>
            <a:r>
              <a:rPr lang="en" sz="1900" u="sng">
                <a:solidFill>
                  <a:schemeClr val="accent4"/>
                </a:solidFill>
              </a:rPr>
              <a:t>(add (id 'x) (id 'x))</a:t>
            </a:r>
            <a:r>
              <a:rPr lang="en" sz="1900"/>
              <a:t>)) 10)</a:t>
            </a:r>
            <a:endParaRPr sz="2200"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31"/>
          <p:cNvCxnSpPr/>
          <p:nvPr/>
        </p:nvCxnSpPr>
        <p:spPr>
          <a:xfrm flipH="1">
            <a:off x="4225825" y="4403000"/>
            <a:ext cx="22188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5135850" y="4411650"/>
            <a:ext cx="110070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06425"/>
            <a:ext cx="8832300" cy="5751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The 'with' part of the function, subst.</a:t>
            </a:r>
            <a:br>
              <a:rPr lang="en"/>
            </a:b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      (n)          wae]</a:t>
            </a:r>
            <a:br>
              <a:rPr lang="en" sz="1900"/>
            </a:br>
            <a:r>
              <a:rPr lang="en" sz="1900"/>
              <a:t>		[add       (l r)         (add (subst l idtf val) (subst r idtf val))]</a:t>
            </a:r>
            <a:br>
              <a:rPr lang="en" sz="1900"/>
            </a:br>
            <a:r>
              <a:rPr lang="en" sz="1900"/>
              <a:t>		[sub       (l r)         (sub (subst l idtf val) (subst r idtf val))]</a:t>
            </a:r>
            <a:br>
              <a:rPr lang="en" sz="1900"/>
            </a:br>
            <a:r>
              <a:rPr lang="en" sz="1900"/>
              <a:t>		[with       (i v e)     (with i (</a:t>
            </a:r>
            <a:r>
              <a:rPr lang="en" sz="1900">
                <a:solidFill>
                  <a:srgbClr val="0000FF"/>
                </a:solidFill>
              </a:rPr>
              <a:t>subst</a:t>
            </a:r>
            <a:r>
              <a:rPr lang="en" sz="1900"/>
              <a:t> </a:t>
            </a:r>
            <a:r>
              <a:rPr lang="en" sz="1900">
                <a:solidFill>
                  <a:schemeClr val="accent4"/>
                </a:solidFill>
              </a:rPr>
              <a:t>v</a:t>
            </a:r>
            <a:r>
              <a:rPr lang="en" sz="1900"/>
              <a:t> idtf val) </a:t>
            </a:r>
            <a:br>
              <a:rPr lang="en" sz="1900"/>
            </a:br>
            <a:r>
              <a:rPr lang="en" sz="1900"/>
              <a:t>		                                      (if (symbol=? i idtf) e</a:t>
            </a:r>
            <a:br>
              <a:rPr lang="en" sz="1900"/>
            </a:br>
            <a:r>
              <a:rPr lang="en" sz="1900"/>
              <a:t>		                                                      (</a:t>
            </a:r>
            <a:r>
              <a:rPr lang="en" sz="1900">
                <a:solidFill>
                  <a:srgbClr val="0000FF"/>
                </a:solidFill>
              </a:rPr>
              <a:t>subst</a:t>
            </a:r>
            <a:r>
              <a:rPr lang="en" sz="1900"/>
              <a:t> </a:t>
            </a:r>
            <a:r>
              <a:rPr b="1" lang="en" sz="1900" u="sng">
                <a:solidFill>
                  <a:schemeClr val="accent4"/>
                </a:solidFill>
              </a:rPr>
              <a:t>e</a:t>
            </a:r>
            <a:r>
              <a:rPr lang="en" sz="1900"/>
              <a:t> idtf val)))]</a:t>
            </a:r>
            <a:br>
              <a:rPr lang="en" sz="1900"/>
            </a:br>
            <a:r>
              <a:rPr lang="en" sz="1900"/>
              <a:t>		[id           (s)         (if (symbol=? s idtf) (num val) wae)]))</a:t>
            </a:r>
            <a:br>
              <a:rPr lang="en" sz="1900"/>
            </a:br>
            <a:br>
              <a:rPr lang="en" sz="1900"/>
            </a:br>
            <a:r>
              <a:rPr lang="en" sz="1400"/>
              <a:t>; </a:t>
            </a:r>
            <a:r>
              <a:rPr lang="en" sz="1400">
                <a:solidFill>
                  <a:srgbClr val="B7B7B7"/>
                </a:solidFill>
              </a:rPr>
              <a:t>{with {x 10} {...</a:t>
            </a:r>
            <a:r>
              <a:rPr lang="en" sz="1400">
                <a:solidFill>
                  <a:srgbClr val="0000FF"/>
                </a:solidFill>
              </a:rPr>
              <a:t>{with {y 17} x}</a:t>
            </a:r>
            <a:r>
              <a:rPr lang="en" sz="1400">
                <a:solidFill>
                  <a:srgbClr val="B7B7B7"/>
                </a:solidFill>
              </a:rPr>
              <a:t>}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/>
              <a:t>	⇒ </a:t>
            </a:r>
            <a:r>
              <a:rPr lang="en" sz="1400">
                <a:solidFill>
                  <a:srgbClr val="0000FF"/>
                </a:solidFill>
              </a:rPr>
              <a:t>10 for x in {with {y 17} x}</a:t>
            </a:r>
            <a:r>
              <a:rPr lang="en" sz="1400"/>
              <a:t> 	⇒  </a:t>
            </a:r>
            <a:r>
              <a:rPr lang="en" sz="1400">
                <a:solidFill>
                  <a:srgbClr val="0000FF"/>
                </a:solidFill>
              </a:rPr>
              <a:t>{with {y 17} 10}</a:t>
            </a:r>
            <a:br>
              <a:rPr lang="en" sz="1400"/>
            </a:br>
            <a:r>
              <a:rPr lang="en" sz="1400"/>
              <a:t>(test (subst (with 'y (num 17) (id 'x)) 'x 10) (with 'y (num 17) (num 10)))</a:t>
            </a:r>
            <a:br>
              <a:rPr lang="en" sz="1400"/>
            </a:br>
            <a:r>
              <a:rPr lang="en" sz="1400"/>
              <a:t>; </a:t>
            </a:r>
            <a:r>
              <a:rPr lang="en" sz="1400">
                <a:solidFill>
                  <a:srgbClr val="B7B7B7"/>
                </a:solidFill>
              </a:rPr>
              <a:t>{with {x 10} {...</a:t>
            </a:r>
            <a:r>
              <a:rPr lang="en" sz="1400">
                <a:solidFill>
                  <a:srgbClr val="0000FF"/>
                </a:solidFill>
              </a:rPr>
              <a:t>{with {y x} y}</a:t>
            </a:r>
            <a:r>
              <a:rPr lang="en" sz="1400">
                <a:solidFill>
                  <a:srgbClr val="B7B7B7"/>
                </a:solidFill>
              </a:rPr>
              <a:t>}}</a:t>
            </a:r>
            <a:r>
              <a:rPr lang="en" sz="1400"/>
              <a:t>	⇒ </a:t>
            </a:r>
            <a:r>
              <a:rPr lang="en" sz="1400">
                <a:solidFill>
                  <a:srgbClr val="0000FF"/>
                </a:solidFill>
              </a:rPr>
              <a:t>10 for x in {with {y x} y}</a:t>
            </a:r>
            <a:r>
              <a:rPr lang="en" sz="1400"/>
              <a:t> 	⇒  </a:t>
            </a:r>
            <a:r>
              <a:rPr lang="en" sz="1400">
                <a:solidFill>
                  <a:srgbClr val="0000FF"/>
                </a:solidFill>
              </a:rPr>
              <a:t>{with {y 10} y} </a:t>
            </a:r>
            <a:br>
              <a:rPr lang="en" sz="1400"/>
            </a:br>
            <a:r>
              <a:rPr lang="en" sz="1400"/>
              <a:t>(test (subst (with 'y </a:t>
            </a:r>
            <a:r>
              <a:rPr b="1" lang="en" sz="1400">
                <a:solidFill>
                  <a:schemeClr val="accent4"/>
                </a:solidFill>
              </a:rPr>
              <a:t>(id 'x)</a:t>
            </a:r>
            <a:r>
              <a:rPr lang="en" sz="1400"/>
              <a:t> (id 'y)) 'x 10) (with 'y (num 10) (id 'y)))</a:t>
            </a:r>
            <a:br>
              <a:rPr lang="en" sz="1400"/>
            </a:br>
            <a:r>
              <a:rPr lang="en" sz="1400"/>
              <a:t>; </a:t>
            </a:r>
            <a:r>
              <a:rPr lang="en" sz="1400">
                <a:solidFill>
                  <a:srgbClr val="B7B7B7"/>
                </a:solidFill>
              </a:rPr>
              <a:t>{with {x 10} {...</a:t>
            </a:r>
            <a:r>
              <a:rPr lang="en" sz="1400">
                <a:solidFill>
                  <a:srgbClr val="0000FF"/>
                </a:solidFill>
              </a:rPr>
              <a:t>{with {y x} x}</a:t>
            </a:r>
            <a:r>
              <a:rPr lang="en" sz="1400">
                <a:solidFill>
                  <a:srgbClr val="B7B7B7"/>
                </a:solidFill>
              </a:rPr>
              <a:t>}}</a:t>
            </a:r>
            <a:r>
              <a:rPr lang="en" sz="1400"/>
              <a:t>	⇒ </a:t>
            </a:r>
            <a:r>
              <a:rPr lang="en" sz="1400">
                <a:solidFill>
                  <a:srgbClr val="0000FF"/>
                </a:solidFill>
              </a:rPr>
              <a:t>10 for x in {with {y x} x}</a:t>
            </a:r>
            <a:r>
              <a:rPr lang="en" sz="1400"/>
              <a:t> 	⇒  </a:t>
            </a:r>
            <a:r>
              <a:rPr lang="en" sz="1400">
                <a:solidFill>
                  <a:srgbClr val="0000FF"/>
                </a:solidFill>
              </a:rPr>
              <a:t>{with {y 10} 10} </a:t>
            </a:r>
            <a:br>
              <a:rPr lang="en" sz="1400"/>
            </a:br>
            <a:r>
              <a:rPr lang="en" sz="1400"/>
              <a:t>(test (subst (with 'y </a:t>
            </a:r>
            <a:r>
              <a:rPr b="1" lang="en" sz="1400">
                <a:solidFill>
                  <a:schemeClr val="accent4"/>
                </a:solidFill>
              </a:rPr>
              <a:t>(id 'x)</a:t>
            </a:r>
            <a:r>
              <a:rPr lang="en" sz="1400"/>
              <a:t> </a:t>
            </a:r>
            <a:r>
              <a:rPr b="1" lang="en" sz="1400" u="sng">
                <a:solidFill>
                  <a:schemeClr val="accent4"/>
                </a:solidFill>
              </a:rPr>
              <a:t>(id 'x)</a:t>
            </a:r>
            <a:r>
              <a:rPr lang="en" sz="1400"/>
              <a:t>) 'x 10) (with 'y (num 10) (num  10)))</a:t>
            </a:r>
            <a:endParaRPr sz="2400"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3181550" y="513325"/>
            <a:ext cx="37728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expression for substitution</a:t>
            </a:r>
            <a:endParaRPr b="1"/>
          </a:p>
        </p:txBody>
      </p:sp>
      <p:cxnSp>
        <p:nvCxnSpPr>
          <p:cNvPr id="219" name="Google Shape;219;p32"/>
          <p:cNvCxnSpPr/>
          <p:nvPr/>
        </p:nvCxnSpPr>
        <p:spPr>
          <a:xfrm flipH="1">
            <a:off x="2715350" y="953425"/>
            <a:ext cx="2352600" cy="1064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2"/>
          <p:cNvCxnSpPr>
            <a:stCxn id="218" idx="2"/>
          </p:cNvCxnSpPr>
          <p:nvPr/>
        </p:nvCxnSpPr>
        <p:spPr>
          <a:xfrm>
            <a:off x="5067950" y="953425"/>
            <a:ext cx="51300" cy="2734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2"/>
          <p:cNvCxnSpPr>
            <a:stCxn id="218" idx="2"/>
          </p:cNvCxnSpPr>
          <p:nvPr/>
        </p:nvCxnSpPr>
        <p:spPr>
          <a:xfrm>
            <a:off x="5067950" y="953425"/>
            <a:ext cx="733200" cy="3485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06425"/>
            <a:ext cx="8832300" cy="514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Calling subst in the interpreter.</a:t>
            </a:r>
            <a:br>
              <a:rPr lang="en"/>
            </a:b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</a:t>
            </a:r>
            <a:br>
              <a:rPr lang="en" sz="2300"/>
            </a:br>
            <a:r>
              <a:rPr lang="en" sz="2300"/>
              <a:t>		[with (i v e) (interp (</a:t>
            </a:r>
            <a:r>
              <a:rPr lang="en" sz="2300">
                <a:solidFill>
                  <a:srgbClr val="0000FF"/>
                </a:solidFill>
              </a:rPr>
              <a:t>subst</a:t>
            </a:r>
            <a:r>
              <a:rPr lang="en" sz="2300"/>
              <a:t> </a:t>
            </a:r>
            <a:r>
              <a:rPr lang="en" sz="2300">
                <a:solidFill>
                  <a:schemeClr val="accent4"/>
                </a:solidFill>
              </a:rPr>
              <a:t>e</a:t>
            </a:r>
            <a:r>
              <a:rPr lang="en" sz="2300"/>
              <a:t> i (</a:t>
            </a:r>
            <a:r>
              <a:rPr lang="en" sz="2300">
                <a:solidFill>
                  <a:srgbClr val="0000FF"/>
                </a:solidFill>
              </a:rPr>
              <a:t>interp</a:t>
            </a:r>
            <a:r>
              <a:rPr lang="en" sz="2300"/>
              <a:t> </a:t>
            </a:r>
            <a:r>
              <a:rPr lang="en" sz="2300">
                <a:solidFill>
                  <a:schemeClr val="accent4"/>
                </a:solidFill>
              </a:rPr>
              <a:t>v</a:t>
            </a:r>
            <a:r>
              <a:rPr lang="en" sz="2300"/>
              <a:t>)))]</a:t>
            </a:r>
            <a:br>
              <a:rPr lang="en" sz="2300"/>
            </a:br>
            <a:r>
              <a:rPr lang="en" sz="2300"/>
              <a:t>		[id (s)		(error 'interp "free identifier")]))</a:t>
            </a:r>
            <a:br>
              <a:rPr lang="en" sz="2300"/>
            </a:br>
            <a:br>
              <a:rPr lang="en" sz="2300"/>
            </a:br>
            <a:br>
              <a:rPr lang="en" sz="2300"/>
            </a:br>
            <a:r>
              <a:rPr lang="en" sz="1900"/>
              <a:t>(test (interp (with 'x </a:t>
            </a:r>
            <a:r>
              <a:rPr lang="en" sz="1900">
                <a:solidFill>
                  <a:schemeClr val="accent4"/>
                </a:solidFill>
              </a:rPr>
              <a:t>(sub (num 7) (num 2))</a:t>
            </a:r>
            <a:r>
              <a:rPr lang="en" sz="1900"/>
              <a:t>) </a:t>
            </a:r>
            <a:r>
              <a:rPr lang="en" sz="1900" u="sng">
                <a:solidFill>
                  <a:schemeClr val="accent4"/>
                </a:solidFill>
              </a:rPr>
              <a:t>(add (id 'x) (id 'x))</a:t>
            </a:r>
            <a:r>
              <a:rPr lang="en" sz="1900"/>
              <a:t>)) 10)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4399875" y="2294950"/>
            <a:ext cx="37728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expression for substitution</a:t>
            </a:r>
            <a:endParaRPr b="1"/>
          </a:p>
        </p:txBody>
      </p:sp>
      <p:cxnSp>
        <p:nvCxnSpPr>
          <p:cNvPr id="230" name="Google Shape;230;p33"/>
          <p:cNvCxnSpPr>
            <a:stCxn id="229" idx="2"/>
          </p:cNvCxnSpPr>
          <p:nvPr/>
        </p:nvCxnSpPr>
        <p:spPr>
          <a:xfrm flipH="1">
            <a:off x="5158575" y="2735050"/>
            <a:ext cx="1127700" cy="1358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1" name="Google Shape;231;p33"/>
          <p:cNvSpPr txBox="1"/>
          <p:nvPr/>
        </p:nvSpPr>
        <p:spPr>
          <a:xfrm>
            <a:off x="6363825" y="2938600"/>
            <a:ext cx="26208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WAE in a value expression</a:t>
            </a:r>
            <a:endParaRPr b="1"/>
          </a:p>
        </p:txBody>
      </p:sp>
      <p:cxnSp>
        <p:nvCxnSpPr>
          <p:cNvPr id="232" name="Google Shape;232;p33"/>
          <p:cNvCxnSpPr>
            <a:stCxn id="231" idx="2"/>
          </p:cNvCxnSpPr>
          <p:nvPr/>
        </p:nvCxnSpPr>
        <p:spPr>
          <a:xfrm flipH="1">
            <a:off x="6409725" y="3378700"/>
            <a:ext cx="1264500" cy="728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3" name="Google Shape;233;p33"/>
          <p:cNvSpPr txBox="1"/>
          <p:nvPr/>
        </p:nvSpPr>
        <p:spPr>
          <a:xfrm>
            <a:off x="2198125" y="5082650"/>
            <a:ext cx="6786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Identifiers (i) in e will be substituted with an actual value from (</a:t>
            </a:r>
            <a:r>
              <a:rPr b="1" lang="en" sz="1500">
                <a:solidFill>
                  <a:srgbClr val="0000FF"/>
                </a:solidFill>
              </a:rPr>
              <a:t>interp</a:t>
            </a:r>
            <a:r>
              <a:rPr b="1" lang="en" sz="1500"/>
              <a:t> </a:t>
            </a:r>
            <a:r>
              <a:rPr b="1" lang="en" sz="1500">
                <a:solidFill>
                  <a:schemeClr val="accent4"/>
                </a:solidFill>
              </a:rPr>
              <a:t>v</a:t>
            </a:r>
            <a:r>
              <a:rPr b="1" lang="en" sz="1500"/>
              <a:t>).</a:t>
            </a:r>
            <a:endParaRPr b="1" sz="1500"/>
          </a:p>
        </p:txBody>
      </p:sp>
      <p:cxnSp>
        <p:nvCxnSpPr>
          <p:cNvPr id="234" name="Google Shape;234;p33"/>
          <p:cNvCxnSpPr/>
          <p:nvPr/>
        </p:nvCxnSpPr>
        <p:spPr>
          <a:xfrm rot="10800000">
            <a:off x="5372425" y="4451450"/>
            <a:ext cx="523800" cy="63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