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68580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f12412c70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f12412c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f23a71c0a_0_1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f23a71c0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f23a71c0a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f23a71c0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f23a71c0a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f23a71c0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f23a71c0a_0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f23a71c0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2e6032fa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2e6032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f23a71c0a_0_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f23a71c0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f23a71c0a_0_2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f23a71c0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f23a71c0a_0_2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f23a71c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f23a71c0a_0_2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f23a71c0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f12412c70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f12412c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f23a71c0a_0_2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f23a71c0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f23a71c0a_0_2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f23a71c0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f23a71c0a_0_2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f23a71c0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f23a71c0a_0_2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f23a71c0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f23a71c0a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f23a71c0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f23a71c0a_0_2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f23a71c0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f23a71c0a_0_2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f23a71c0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f23a71c0a_0_2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f23a71c0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f23a71c0a_0_3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f23a71c0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f23a71c0a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f23a71c0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f23a71c0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f23a71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f23a71c0a_0_3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f23a71c0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f23a71c0a_0_3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f23a71c0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f23a71c0a_0_3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f23a71c0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f23a71c0a_0_3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f23a71c0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f23a71c0a_0_3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f23a71c0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f23a71c0a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f23a71c0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23a71c0a_0_3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23a71c0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f23a71c0a_0_3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f23a71c0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f23a71c0a_0_3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f23a71c0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f23a71c0a_0_3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f23a71c0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078540e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07854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x, subst function is recursively called for v and e.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f23a71c0a_0_3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f23a71c0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f23a71c0a_0_3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f23a71c0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f23a71c0a_0_3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f23a71c0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f23a71c0a_0_4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f23a71c0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f23a71c0a_0_4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f23a71c0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f23a71c0a_0_4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f23a71c0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f23a71c0a_0_4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f23a71c0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f23a71c0a_0_4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f23a71c0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f23a71c0a_0_4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f23a71c0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f23a71c0a_0_4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f23a71c0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23a71c0a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f23a71c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f23a71c0a_0_4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f23a71c0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f23a71c0a_0_4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f23a71c0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3b3d172bc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3b3d172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local: suspend current value of a global variable but use local value for the global variable.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3b3d172bc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3b3d172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b6b22997ca6f9c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b6b22997ca6f9c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f23a71c0a_0_4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f23a71c0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branches are same as WAE with DefrdSub. Just interp have one more argument, DefrdSub.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branch we need to focus on is for app branch.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f23a71c0a_0_4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f23a71c0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previous class, 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f23a71c0a_0_4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f23a71c0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f23a71c0a_0_4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f23a71c0a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42df8ed05f_1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42df8ed05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23a71c0a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23a71c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3b3d172bc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3b3d172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23a71c0a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f23a71c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23a71c0a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23a71c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has size n in abstract syntax tree node. Basically </a:t>
            </a:r>
            <a:r>
              <a:rPr lang="en"/>
              <a:t>substitution happens</a:t>
            </a:r>
            <a:r>
              <a:rPr lang="en"/>
              <a:t> for all nodes. (n) and also substitution sweeps the rest of program once (n). So its complexity is O(n^2).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f23a71c0a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f23a71c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Deferring Substitution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65" name="Google Shape;165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7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75" name="Google Shape;175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8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84" name="Google Shape;184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 to Function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07" name="Google Shape;207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2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Deferring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Substitution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3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3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26" name="Google Shape;226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5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stackoverflow.com/questions/129607/what-is-the-difference-between-my-and-local-in-per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 L9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Deferring Substitution</a:t>
            </a:r>
            <a:endParaRPr sz="3500"/>
          </a:p>
        </p:txBody>
      </p:sp>
      <p:sp>
        <p:nvSpPr>
          <p:cNvPr id="241" name="Google Shape;241;p37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Lecture09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improve Substitution!</a:t>
            </a:r>
            <a:br>
              <a:rPr lang="en"/>
            </a:br>
            <a:br>
              <a:rPr lang="en" sz="2700"/>
            </a:br>
            <a:r>
              <a:rPr lang="en" sz="2700"/>
              <a:t>⇒ Our new language</a:t>
            </a:r>
            <a:br>
              <a:rPr lang="en" sz="2700"/>
            </a:br>
            <a:r>
              <a:rPr lang="en" sz="2700"/>
              <a:t>     AE → WAE → </a:t>
            </a:r>
            <a:r>
              <a:rPr lang="en" sz="2700">
                <a:solidFill>
                  <a:srgbClr val="FF9900"/>
                </a:solidFill>
              </a:rPr>
              <a:t>F1WAE with better substitution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</a:t>
            </a:r>
            <a:r>
              <a:rPr lang="en" sz="3200"/>
              <a:t>ubstitution</a:t>
            </a:r>
            <a:endParaRPr sz="32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06425"/>
            <a:ext cx="8832300" cy="538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wae]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</a:t>
            </a:r>
            <a:r>
              <a:rPr lang="en" sz="1900"/>
              <a:t>      </a:t>
            </a:r>
            <a:r>
              <a:rPr lang="en" sz="1900"/>
              <a:t>(l r) </a:t>
            </a:r>
            <a:r>
              <a:rPr lang="en" sz="1900"/>
              <a:t>          </a:t>
            </a:r>
            <a:r>
              <a:rPr lang="en" sz="1900"/>
              <a:t>(add (subst l idtf val) (subst r idtf val))]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</a:t>
            </a:r>
            <a:r>
              <a:rPr lang="en" sz="1900"/>
              <a:t>       </a:t>
            </a:r>
            <a:r>
              <a:rPr lang="en" sz="1900"/>
              <a:t>(l r)</a:t>
            </a:r>
            <a:r>
              <a:rPr lang="en" sz="1900"/>
              <a:t>      </a:t>
            </a:r>
            <a:r>
              <a:rPr lang="en" sz="1900"/>
              <a:t> </a:t>
            </a:r>
            <a:r>
              <a:rPr lang="en" sz="1900"/>
              <a:t>    </a:t>
            </a:r>
            <a:r>
              <a:rPr lang="en" sz="1900"/>
              <a:t>(sub (subst l idtf val) (subst r idtf val))]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[with</a:t>
            </a:r>
            <a:r>
              <a:rPr lang="en" sz="1900"/>
              <a:t>      </a:t>
            </a:r>
            <a:r>
              <a:rPr lang="en" sz="1900"/>
              <a:t>(i v e) </a:t>
            </a:r>
            <a:r>
              <a:rPr lang="en" sz="1900"/>
              <a:t>      </a:t>
            </a:r>
            <a:r>
              <a:rPr lang="en" sz="1900"/>
              <a:t>(with i (subst v idtf val) </a:t>
            </a:r>
            <a:br>
              <a:rPr lang="en" sz="1900"/>
            </a:br>
            <a:r>
              <a:rPr lang="en" sz="1900"/>
              <a:t>                                                             (if (symbol=? i idtf)</a:t>
            </a:r>
            <a:br>
              <a:rPr lang="en" sz="1900"/>
            </a:br>
            <a:r>
              <a:rPr lang="en" sz="1900"/>
              <a:t>                                                                                   e</a:t>
            </a:r>
            <a:br>
              <a:rPr lang="en" sz="1900"/>
            </a:br>
            <a:r>
              <a:rPr lang="en" sz="1900"/>
              <a:t>                                                                                   </a:t>
            </a:r>
            <a:r>
              <a:rPr lang="en" sz="1900"/>
              <a:t>(subst e idtf val)))]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[id</a:t>
            </a:r>
            <a:r>
              <a:rPr lang="en" sz="1900"/>
              <a:t>          </a:t>
            </a:r>
            <a:r>
              <a:rPr lang="en" sz="1900"/>
              <a:t>(s) </a:t>
            </a:r>
            <a:r>
              <a:rPr lang="en" sz="1900"/>
              <a:t>           </a:t>
            </a:r>
            <a:r>
              <a:rPr lang="en" sz="1900"/>
              <a:t>(if (symbol=? s idtf) (num val) wae)]))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{y 17} x}</a:t>
            </a:r>
            <a:r>
              <a:rPr lang="en" sz="1600">
                <a:solidFill>
                  <a:srgbClr val="B7B7B7"/>
                </a:solidFill>
              </a:rPr>
              <a:t>}</a:t>
            </a:r>
            <a:r>
              <a:rPr lang="en" sz="1600">
                <a:solidFill>
                  <a:srgbClr val="0000FF"/>
                </a:solidFill>
              </a:rPr>
              <a:t> 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{y 17} x}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{y 17} 10}</a:t>
            </a:r>
            <a:br>
              <a:rPr lang="en" sz="1600"/>
            </a:br>
            <a:r>
              <a:rPr lang="en" sz="1600"/>
              <a:t>(test (subst (with 'y (num 17) (id 'x)) 'x 10) (with 'y (num 17) (num 10)))</a:t>
            </a:r>
            <a:br>
              <a:rPr lang="en" sz="16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{x x} x}</a:t>
            </a:r>
            <a:r>
              <a:rPr lang="en" sz="1600">
                <a:solidFill>
                  <a:srgbClr val="B7B7B7"/>
                </a:solidFill>
              </a:rPr>
              <a:t>}}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{x x} x}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{x 10} x} </a:t>
            </a:r>
            <a:br>
              <a:rPr lang="en" sz="1600"/>
            </a:br>
            <a:r>
              <a:rPr lang="en" sz="1600"/>
              <a:t>(test (subst (with 'x (id 'x) (id 'x)) 'x 10) (with 'x (num 10) (id 'x)))</a:t>
            </a:r>
            <a:br>
              <a:rPr lang="en" sz="1600"/>
            </a:b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 </a:t>
            </a:r>
            <a:br>
              <a:rPr lang="en" sz="1900"/>
            </a:br>
            <a:br>
              <a:rPr lang="en" sz="1900"/>
            </a:br>
            <a:endParaRPr sz="1900"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Cost of Substitution</a:t>
            </a:r>
            <a:endParaRPr sz="3200"/>
          </a:p>
        </p:txBody>
      </p:sp>
      <p:sp>
        <p:nvSpPr>
          <p:cNvPr id="334" name="Google Shape;334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x}...}</a:t>
            </a:r>
            <a:r>
              <a:rPr lang="en" sz="1900"/>
              <a:t>))</a:t>
            </a:r>
            <a:endParaRPr sz="1900"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Cost of Substitution</a:t>
            </a:r>
            <a:endParaRPr sz="3200"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x}...}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1} …}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Cost of Substitution</a:t>
            </a:r>
            <a:endParaRPr sz="3200"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x}...}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1} …}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{+ 100 {+ 99 {+ 98 … {+ 2 1} …}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With  identifiers, evaluation will take </a:t>
            </a:r>
            <a:r>
              <a:rPr i="1" lang="en" sz="1900">
                <a:solidFill>
                  <a:srgbClr val="0000FF"/>
                </a:solidFill>
              </a:rPr>
              <a:t>O(n</a:t>
            </a:r>
            <a:r>
              <a:rPr baseline="30000" i="1" lang="en" sz="1900">
                <a:solidFill>
                  <a:srgbClr val="0000FF"/>
                </a:solidFill>
              </a:rPr>
              <a:t>2</a:t>
            </a:r>
            <a:r>
              <a:rPr i="1" lang="en" sz="1900">
                <a:solidFill>
                  <a:srgbClr val="0000FF"/>
                </a:solidFill>
              </a:rPr>
              <a:t>)</a:t>
            </a:r>
            <a:r>
              <a:rPr lang="en" sz="1900">
                <a:solidFill>
                  <a:srgbClr val="0000FF"/>
                </a:solidFill>
              </a:rPr>
              <a:t> time!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/>
            </a:br>
            <a:endParaRPr sz="1900"/>
          </a:p>
        </p:txBody>
      </p:sp>
      <p:sp>
        <p:nvSpPr>
          <p:cNvPr id="349" name="Google Shape;349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0"/>
          <p:cNvSpPr txBox="1"/>
          <p:nvPr/>
        </p:nvSpPr>
        <p:spPr>
          <a:xfrm>
            <a:off x="417725" y="5942600"/>
            <a:ext cx="4925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n = the number of abstract syntax tree nodes of a program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490250" y="701800"/>
            <a:ext cx="790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do better?</a:t>
            </a:r>
            <a:br>
              <a:rPr lang="en"/>
            </a:br>
            <a:r>
              <a:rPr lang="en" sz="4100">
                <a:solidFill>
                  <a:srgbClr val="FFF2CC"/>
                </a:solidFill>
              </a:rPr>
              <a:t>Do you have any idea?</a:t>
            </a:r>
            <a:endParaRPr sz="4100">
              <a:solidFill>
                <a:srgbClr val="FFF2CC"/>
              </a:solidFill>
            </a:endParaRPr>
          </a:p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</a:t>
            </a:r>
            <a:r>
              <a:rPr lang="en" sz="3200"/>
              <a:t>Substitution</a:t>
            </a:r>
            <a:endParaRPr sz="3200"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x}...}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x}...}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{y 2}        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{+ 100 {+ 99 {+ 98 … {+ y x} …}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370" name="Google Shape;370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x}...}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{y 2}        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{+ 100 {+ 99 {+ 98 … {+ y x} …} </a:t>
            </a:r>
            <a:r>
              <a:rPr lang="en" sz="1900">
                <a:solidFill>
                  <a:srgbClr val="0000FF"/>
                </a:solidFill>
              </a:rPr>
              <a:t>[y=2 x=1] 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377" name="Google Shape;377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x}...}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{y 2}        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{+ 100 {+ 99 {+ 98 … {+ y x} …} </a:t>
            </a:r>
            <a:r>
              <a:rPr lang="en" sz="1900">
                <a:solidFill>
                  <a:srgbClr val="0000FF"/>
                </a:solidFill>
              </a:rPr>
              <a:t>[y=2 x=1] 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 … ⇒</a:t>
            </a:r>
            <a:br>
              <a:rPr lang="en" sz="1900"/>
            </a:br>
            <a:r>
              <a:rPr lang="en" sz="1900"/>
              <a:t>(interp (parse </a:t>
            </a:r>
            <a:r>
              <a:rPr lang="en" sz="1900">
                <a:solidFill>
                  <a:schemeClr val="accent4"/>
                </a:solidFill>
              </a:rPr>
              <a:t>'y</a:t>
            </a: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[y=2 x=1]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br>
              <a:rPr lang="en" sz="1900"/>
            </a:br>
            <a:endParaRPr sz="1900"/>
          </a:p>
        </p:txBody>
      </p:sp>
      <p:sp>
        <p:nvSpPr>
          <p:cNvPr id="384" name="Google Shape;384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49" name="Google Shape;249;p38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250" name="Google Shape;250;p38"/>
          <p:cNvCxnSpPr>
            <a:endCxn id="248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8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252" name="Google Shape;252;p38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53" name="Google Shape;253;p38"/>
          <p:cNvCxnSpPr>
            <a:endCxn id="252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8"/>
          <p:cNvCxnSpPr>
            <a:endCxn id="251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8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F1WAE</a:t>
            </a:r>
            <a:endParaRPr b="1" sz="1600" u="sng"/>
          </a:p>
        </p:txBody>
      </p:sp>
      <p:sp>
        <p:nvSpPr>
          <p:cNvPr id="256" name="Google Shape;256;p38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F1</a:t>
            </a:r>
            <a:r>
              <a:rPr b="1" lang="en" sz="1600" u="sng"/>
              <a:t>WAE</a:t>
            </a:r>
            <a:r>
              <a:rPr lang="en" sz="1600" u="sng"/>
              <a:t> -&gt; number</a:t>
            </a:r>
            <a:endParaRPr sz="1600" u="sng"/>
          </a:p>
        </p:txBody>
      </p:sp>
      <p:sp>
        <p:nvSpPr>
          <p:cNvPr id="257" name="Google Shape;257;p38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</a:t>
            </a:r>
            <a:r>
              <a:rPr b="1" lang="en" sz="1800"/>
              <a:t>Function</a:t>
            </a:r>
            <a:endParaRPr b="1" sz="1800"/>
          </a:p>
        </p:txBody>
      </p:sp>
      <p:cxnSp>
        <p:nvCxnSpPr>
          <p:cNvPr id="258" name="Google Shape;258;p38"/>
          <p:cNvCxnSpPr>
            <a:stCxn id="248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{x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x}}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2}        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x}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x           </a:t>
            </a:r>
            <a:r>
              <a:rPr lang="en" sz="1900">
                <a:solidFill>
                  <a:schemeClr val="accent4"/>
                </a:solidFill>
              </a:rPr>
              <a:t> </a:t>
            </a:r>
            <a:r>
              <a:rPr lang="en" sz="1900">
                <a:solidFill>
                  <a:srgbClr val="0000FF"/>
                </a:solidFill>
              </a:rPr>
              <a:t>[x=2 x=1] 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Always add to start, then always check from start</a:t>
            </a:r>
            <a:br>
              <a:rPr lang="en" sz="1900"/>
            </a:br>
            <a:br>
              <a:rPr lang="en" sz="1900"/>
            </a:br>
            <a:endParaRPr sz="1900"/>
          </a:p>
        </p:txBody>
      </p:sp>
      <p:sp>
        <p:nvSpPr>
          <p:cNvPr id="391" name="Google Shape;391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97" name="Google Shape;397;p5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{with {x 2} x}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x}}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398" name="Google Shape;398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04" name="Google Shape;404;p5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{with {x 2} x}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x}}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{with {x 2} x}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</a:t>
            </a:r>
            <a:r>
              <a:rPr lang="en" sz="1900">
                <a:solidFill>
                  <a:schemeClr val="accent4"/>
                </a:solidFill>
              </a:rPr>
              <a:t>x}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405" name="Google Shape;405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11" name="Google Shape;411;p5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{with {x 2} x}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x}}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{with {x 2} x}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</a:t>
            </a:r>
            <a:r>
              <a:rPr lang="en" sz="1900">
                <a:solidFill>
                  <a:schemeClr val="accent4"/>
                </a:solidFill>
              </a:rPr>
              <a:t>x}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(+ </a:t>
            </a:r>
            <a:r>
              <a:rPr lang="en" sz="1900"/>
              <a:t>      </a:t>
            </a: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2} x}</a:t>
            </a:r>
            <a:r>
              <a:rPr lang="en" sz="1900">
                <a:solidFill>
                  <a:schemeClr val="accent4"/>
                </a:solidFill>
              </a:rPr>
              <a:t>     </a:t>
            </a:r>
            <a:r>
              <a:rPr lang="en" sz="1900">
                <a:solidFill>
                  <a:srgbClr val="0000FF"/>
                </a:solidFill>
              </a:rPr>
              <a:t>[x=1] 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(interp (parse 'x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r>
              <a:rPr lang="en" sz="1900"/>
              <a:t>)))</a:t>
            </a:r>
            <a:br>
              <a:rPr lang="en" sz="1900"/>
            </a:br>
            <a:endParaRPr sz="1900"/>
          </a:p>
        </p:txBody>
      </p:sp>
      <p:sp>
        <p:nvSpPr>
          <p:cNvPr id="412" name="Google Shape;412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18" name="Google Shape;418;p6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{with {x 2} x}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x}}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{with {x 2} x}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</a:t>
            </a:r>
            <a:r>
              <a:rPr lang="en" sz="1900">
                <a:solidFill>
                  <a:schemeClr val="accent4"/>
                </a:solidFill>
              </a:rPr>
              <a:t>x}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(+ </a:t>
            </a:r>
            <a:r>
              <a:rPr lang="en" sz="1900"/>
              <a:t>      </a:t>
            </a: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2} x}     </a:t>
            </a:r>
            <a:r>
              <a:rPr lang="en" sz="1900">
                <a:solidFill>
                  <a:srgbClr val="0000FF"/>
                </a:solidFill>
              </a:rPr>
              <a:t>[x=1] 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x</a:t>
            </a:r>
            <a:r>
              <a:rPr lang="en" sz="1900"/>
              <a:t>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r>
              <a:rPr lang="en" sz="1900"/>
              <a:t>)))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(+ (interp (parse '</a:t>
            </a:r>
            <a:r>
              <a:rPr lang="en" sz="1900">
                <a:solidFill>
                  <a:schemeClr val="accent4"/>
                </a:solidFill>
              </a:rPr>
              <a:t>x</a:t>
            </a:r>
            <a:r>
              <a:rPr lang="en" sz="1900"/>
              <a:t>  </a:t>
            </a:r>
            <a:r>
              <a:rPr lang="en" sz="1900">
                <a:solidFill>
                  <a:srgbClr val="0000FF"/>
                </a:solidFill>
              </a:rPr>
              <a:t>[x=2 x=1]</a:t>
            </a:r>
            <a:r>
              <a:rPr lang="en" sz="1900"/>
              <a:t>)) (interp (parse '</a:t>
            </a:r>
            <a:r>
              <a:rPr lang="en" sz="1900">
                <a:solidFill>
                  <a:schemeClr val="accent4"/>
                </a:solidFill>
              </a:rPr>
              <a:t>x</a:t>
            </a:r>
            <a:r>
              <a:rPr lang="en" sz="1900"/>
              <a:t>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r>
              <a:rPr lang="en" sz="1900"/>
              <a:t>)))</a:t>
            </a:r>
            <a:br>
              <a:rPr lang="en" sz="1900"/>
            </a:br>
            <a:endParaRPr sz="1900"/>
          </a:p>
        </p:txBody>
      </p:sp>
      <p:sp>
        <p:nvSpPr>
          <p:cNvPr id="419" name="Google Shape;419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Deferring Substitution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25" name="Google Shape;425;p6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 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>
                <a:solidFill>
                  <a:schemeClr val="accent4"/>
                </a:solidFill>
              </a:rPr>
              <a:t>                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{+ {with {x 2} x}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x}}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{+ {with {x 2} x}  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</a:t>
            </a:r>
            <a:r>
              <a:rPr lang="en" sz="1900">
                <a:solidFill>
                  <a:schemeClr val="accent4"/>
                </a:solidFill>
              </a:rPr>
              <a:t>x}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(+ </a:t>
            </a:r>
            <a:r>
              <a:rPr lang="en" sz="1900"/>
              <a:t>      </a:t>
            </a: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2} x}     </a:t>
            </a:r>
            <a:r>
              <a:rPr lang="en" sz="1900">
                <a:solidFill>
                  <a:srgbClr val="0000FF"/>
                </a:solidFill>
              </a:rPr>
              <a:t>[x=1] 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x</a:t>
            </a:r>
            <a:r>
              <a:rPr lang="en" sz="1900"/>
              <a:t>  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r>
              <a:rPr lang="en" sz="1900"/>
              <a:t>)))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(+ (interp (parse '</a:t>
            </a:r>
            <a:r>
              <a:rPr lang="en" sz="1900">
                <a:solidFill>
                  <a:schemeClr val="accent4"/>
                </a:solidFill>
              </a:rPr>
              <a:t>x</a:t>
            </a:r>
            <a:r>
              <a:rPr lang="en" sz="1900"/>
              <a:t>  </a:t>
            </a:r>
            <a:r>
              <a:rPr lang="en" sz="1900">
                <a:solidFill>
                  <a:srgbClr val="0000FF"/>
                </a:solidFill>
              </a:rPr>
              <a:t>[x=2 x=1]</a:t>
            </a:r>
            <a:r>
              <a:rPr lang="en" sz="1900"/>
              <a:t>)) (interp (parse '</a:t>
            </a:r>
            <a:r>
              <a:rPr lang="en" sz="1900">
                <a:solidFill>
                  <a:schemeClr val="accent4"/>
                </a:solidFill>
              </a:rPr>
              <a:t>x</a:t>
            </a:r>
            <a:r>
              <a:rPr lang="en" sz="1900"/>
              <a:t> </a:t>
            </a:r>
            <a:r>
              <a:rPr lang="en" sz="1900">
                <a:solidFill>
                  <a:srgbClr val="0000FF"/>
                </a:solidFill>
              </a:rPr>
              <a:t>[x=1]</a:t>
            </a:r>
            <a:r>
              <a:rPr lang="en" sz="1900"/>
              <a:t>)))</a:t>
            </a:r>
            <a:br>
              <a:rPr lang="en" sz="1900"/>
            </a:br>
            <a:r>
              <a:rPr lang="en" sz="1900"/>
              <a:t>⇒ (+ 2 1)</a:t>
            </a:r>
            <a:br>
              <a:rPr lang="en" sz="1900"/>
            </a:br>
            <a:endParaRPr sz="1900"/>
          </a:p>
        </p:txBody>
      </p:sp>
      <p:sp>
        <p:nvSpPr>
          <p:cNvPr id="426" name="Google Shape;426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Representing Deferred Substitution</a:t>
            </a:r>
            <a:endParaRPr sz="3200"/>
          </a:p>
        </p:txBody>
      </p:sp>
      <p:sp>
        <p:nvSpPr>
          <p:cNvPr id="432" name="Google Shape;432;p6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Change</a:t>
            </a: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; </a:t>
            </a:r>
            <a:r>
              <a:rPr lang="en" sz="1900">
                <a:solidFill>
                  <a:srgbClr val="0000FF"/>
                </a:solidFill>
              </a:rPr>
              <a:t>interp : WAE -&gt; number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/>
              <a:t>to</a:t>
            </a: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; interp : WAE DefrdSub -&gt; number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(define-type DefrdSub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[mtSub]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[aSub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(name symbol?)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</a:t>
            </a:r>
            <a:r>
              <a:rPr lang="en" sz="1900">
                <a:solidFill>
                  <a:schemeClr val="accent4"/>
                </a:solidFill>
              </a:rPr>
              <a:t>(value number?)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</a:t>
            </a:r>
            <a:r>
              <a:rPr lang="en" sz="1900">
                <a:solidFill>
                  <a:schemeClr val="accent4"/>
                </a:solidFill>
              </a:rPr>
              <a:t>(saved DefrdSub?)])</a:t>
            </a:r>
            <a:br>
              <a:rPr lang="en" sz="1900">
                <a:solidFill>
                  <a:schemeClr val="accent4"/>
                </a:solidFill>
              </a:rPr>
            </a:b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; example instance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(aSub 'x 1 (aSub 'y 4 </a:t>
            </a:r>
            <a:r>
              <a:rPr lang="en" sz="1900">
                <a:solidFill>
                  <a:srgbClr val="000000"/>
                </a:solidFill>
              </a:rPr>
              <a:t>(aSub 'x 2 (mtSub)</a:t>
            </a:r>
            <a:r>
              <a:rPr lang="en" sz="1900">
                <a:solidFill>
                  <a:srgbClr val="000000"/>
                </a:solidFill>
              </a:rPr>
              <a:t>)))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33" name="Google Shape;433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2"/>
          <p:cNvSpPr txBox="1"/>
          <p:nvPr/>
        </p:nvSpPr>
        <p:spPr>
          <a:xfrm>
            <a:off x="350425" y="5990150"/>
            <a:ext cx="8520600" cy="5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mtSub: mt stands for 'empty' cache (repository)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aSub: non-empty cache, a pair of an identifier and a value for </a:t>
            </a:r>
            <a:r>
              <a:rPr lang="en"/>
              <a:t>substitution and the next pair.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interp </a:t>
            </a:r>
            <a:r>
              <a:rPr b="1" lang="en" sz="3200"/>
              <a:t>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40" name="Google Shape;440;p6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 }}}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(mtSub)</a:t>
            </a:r>
            <a:r>
              <a:rPr lang="en" sz="1900"/>
              <a:t>)</a:t>
            </a:r>
            <a:endParaRPr sz="1900"/>
          </a:p>
        </p:txBody>
      </p:sp>
      <p:sp>
        <p:nvSpPr>
          <p:cNvPr id="441" name="Google Shape;441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interp </a:t>
            </a:r>
            <a:r>
              <a:rPr b="1" lang="en" sz="3200"/>
              <a:t>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47" name="Google Shape;447;p6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 }}}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(mtSub)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'{with {y 2}</a:t>
            </a:r>
            <a:br>
              <a:rPr lang="en" sz="1900"/>
            </a:br>
            <a:r>
              <a:rPr lang="en" sz="1900"/>
              <a:t>                        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(...)</a:t>
            </a:r>
            <a:r>
              <a:rPr lang="en" sz="1900"/>
              <a:t>)</a:t>
            </a:r>
            <a:endParaRPr sz="1900"/>
          </a:p>
        </p:txBody>
      </p:sp>
      <p:sp>
        <p:nvSpPr>
          <p:cNvPr id="448" name="Google Shape;448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interp </a:t>
            </a:r>
            <a:r>
              <a:rPr b="1" lang="en" sz="3200"/>
              <a:t>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54" name="Google Shape;454;p6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 }}}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(mtSub)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'{with {y 2}</a:t>
            </a:r>
            <a:br>
              <a:rPr lang="en" sz="1900"/>
            </a:br>
            <a:r>
              <a:rPr lang="en" sz="1900"/>
              <a:t>                        </a:t>
            </a:r>
            <a:r>
              <a:rPr lang="en" sz="1900"/>
              <a:t>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(aSub 'x 1 (mtSub))</a:t>
            </a:r>
            <a:r>
              <a:rPr lang="en" sz="1900"/>
              <a:t>)</a:t>
            </a:r>
            <a:endParaRPr sz="1900"/>
          </a:p>
        </p:txBody>
      </p:sp>
      <p:sp>
        <p:nvSpPr>
          <p:cNvPr id="455" name="Google Shape;455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67" name="Google Shape;267;p39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268" name="Google Shape;268;p39"/>
          <p:cNvCxnSpPr>
            <a:endCxn id="266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9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270" name="Google Shape;270;p39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71" name="Google Shape;271;p39"/>
          <p:cNvCxnSpPr>
            <a:endCxn id="270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9"/>
          <p:cNvCxnSpPr>
            <a:endCxn id="269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9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F1WAE</a:t>
            </a:r>
            <a:endParaRPr b="1" sz="1600" u="sng"/>
          </a:p>
        </p:txBody>
      </p:sp>
      <p:sp>
        <p:nvSpPr>
          <p:cNvPr id="274" name="Google Shape;274;p39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F1WAE</a:t>
            </a:r>
            <a:r>
              <a:rPr lang="en" sz="1600" u="sng"/>
              <a:t> -&gt; number</a:t>
            </a:r>
            <a:endParaRPr sz="1600" u="sng"/>
          </a:p>
        </p:txBody>
      </p:sp>
      <p:sp>
        <p:nvSpPr>
          <p:cNvPr id="275" name="Google Shape;275;p39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Function</a:t>
            </a:r>
            <a:br>
              <a:rPr b="1" lang="en" sz="1800"/>
            </a:br>
            <a:r>
              <a:rPr b="1" lang="en" sz="1800"/>
              <a:t>(3) Deferring Substitution</a:t>
            </a:r>
            <a:endParaRPr b="1" sz="1800"/>
          </a:p>
        </p:txBody>
      </p:sp>
      <p:cxnSp>
        <p:nvCxnSpPr>
          <p:cNvPr id="276" name="Google Shape;276;p39"/>
          <p:cNvCxnSpPr>
            <a:stCxn id="266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interp </a:t>
            </a:r>
            <a:r>
              <a:rPr b="1" lang="en" sz="3200"/>
              <a:t>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61" name="Google Shape;461;p6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 }}}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(mtSub)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'{with {y 2}</a:t>
            </a:r>
            <a:br>
              <a:rPr lang="en" sz="1900"/>
            </a:br>
            <a:r>
              <a:rPr lang="en" sz="1900"/>
              <a:t>                        </a:t>
            </a:r>
            <a:r>
              <a:rPr lang="en" sz="1900"/>
              <a:t>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(aSub 'x 1 (mtSub))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(...)</a:t>
            </a:r>
            <a:r>
              <a:rPr lang="en" sz="1900"/>
              <a:t>)</a:t>
            </a:r>
            <a:endParaRPr sz="1900"/>
          </a:p>
        </p:txBody>
      </p:sp>
      <p:sp>
        <p:nvSpPr>
          <p:cNvPr id="462" name="Google Shape;462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interp </a:t>
            </a:r>
            <a:r>
              <a:rPr b="1" lang="en" sz="3200"/>
              <a:t>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68" name="Google Shape;468;p6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 }}}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(mtSub)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'{with {y 2}</a:t>
            </a:r>
            <a:br>
              <a:rPr lang="en" sz="1900"/>
            </a:br>
            <a:r>
              <a:rPr lang="en" sz="1900"/>
              <a:t>                        </a:t>
            </a:r>
            <a:r>
              <a:rPr lang="en" sz="1900"/>
              <a:t>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(aSub 'x 1 (mtSub))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(aSub 'y 2 (aSub 'x 1 (mtSub)))</a:t>
            </a:r>
            <a:r>
              <a:rPr lang="en" sz="1900"/>
              <a:t>)</a:t>
            </a:r>
            <a:endParaRPr sz="1900"/>
          </a:p>
        </p:txBody>
      </p:sp>
      <p:sp>
        <p:nvSpPr>
          <p:cNvPr id="469" name="Google Shape;469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interp </a:t>
            </a:r>
            <a:r>
              <a:rPr b="1" lang="en" sz="3200"/>
              <a:t>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75" name="Google Shape;475;p6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{with {x 1}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{with {y 2}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</a:t>
            </a:r>
            <a:r>
              <a:rPr lang="en" sz="1900">
                <a:solidFill>
                  <a:schemeClr val="accent4"/>
                </a:solidFill>
              </a:rPr>
              <a:t>{+ 100 {+ 99 {+ 98 … {+ y x} … }}}</a:t>
            </a:r>
            <a:r>
              <a:rPr lang="en" sz="1900"/>
              <a:t>)</a:t>
            </a:r>
            <a:r>
              <a:rPr lang="en" sz="1900">
                <a:solidFill>
                  <a:srgbClr val="0000FF"/>
                </a:solidFill>
              </a:rPr>
              <a:t>(mtSub)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'{with {y 2}</a:t>
            </a:r>
            <a:br>
              <a:rPr lang="en" sz="1900"/>
            </a:br>
            <a:r>
              <a:rPr lang="en" sz="1900"/>
              <a:t>                        </a:t>
            </a:r>
            <a:r>
              <a:rPr lang="en" sz="1900"/>
              <a:t>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(aSub 'x 1 (mtSub))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'{+ 100 {+ 99 {+ 98 … {+ y x} … }}})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(aSub 'y 2 (aSub 'x 1 (mtSub)))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⇒ …</a:t>
            </a:r>
            <a:br>
              <a:rPr lang="en" sz="1900"/>
            </a:br>
            <a:r>
              <a:rPr lang="en" sz="1900"/>
              <a:t>⇒ </a:t>
            </a:r>
            <a:br>
              <a:rPr lang="en" sz="1900"/>
            </a:br>
            <a:r>
              <a:rPr lang="en" sz="1900"/>
              <a:t>(interp (parse '</a:t>
            </a:r>
            <a:r>
              <a:rPr lang="en" sz="1900">
                <a:solidFill>
                  <a:schemeClr val="accent4"/>
                </a:solidFill>
              </a:rPr>
              <a:t>y</a:t>
            </a:r>
            <a:r>
              <a:rPr lang="en" sz="1900"/>
              <a:t>) </a:t>
            </a:r>
            <a:r>
              <a:rPr lang="en" sz="1900">
                <a:solidFill>
                  <a:srgbClr val="0000FF"/>
                </a:solidFill>
              </a:rPr>
              <a:t>(aSub 'y 2 (aSub 'x 1 (mtSub)))</a:t>
            </a:r>
            <a:r>
              <a:rPr lang="en" sz="1900"/>
              <a:t>)</a:t>
            </a:r>
            <a:endParaRPr sz="1900"/>
          </a:p>
        </p:txBody>
      </p:sp>
      <p:sp>
        <p:nvSpPr>
          <p:cNvPr id="476" name="Google Shape;476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82" name="Google Shape;482;p6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WAE DefrdSub -&gt; number</a:t>
            </a:r>
            <a:br>
              <a:rPr lang="en" sz="1900"/>
            </a:br>
            <a:r>
              <a:rPr lang="en" sz="1900"/>
              <a:t>(define (interp wae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n]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(+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(-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chemeClr val="accent4"/>
                </a:solidFill>
              </a:rPr>
              <a:t>[with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 v e)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…]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[id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(s)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…]</a:t>
            </a:r>
            <a:r>
              <a:rPr lang="en" sz="1900"/>
              <a:t>))</a:t>
            </a:r>
            <a:endParaRPr sz="1900"/>
          </a:p>
        </p:txBody>
      </p:sp>
      <p:sp>
        <p:nvSpPr>
          <p:cNvPr id="483" name="Google Shape;483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</a:t>
            </a:r>
            <a:r>
              <a:rPr b="1" lang="en" sz="3200">
                <a:solidFill>
                  <a:schemeClr val="accent4"/>
                </a:solidFill>
              </a:rPr>
              <a:t>out</a:t>
            </a:r>
            <a:r>
              <a:rPr b="1" lang="en" sz="3200"/>
              <a:t>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89" name="Google Shape;489;p7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WAE DefrdSub -&gt; number</a:t>
            </a:r>
            <a:br>
              <a:rPr lang="en" sz="1900"/>
            </a:br>
            <a:r>
              <a:rPr lang="en" sz="1900"/>
              <a:t>(define (interp wae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n]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(+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(-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chemeClr val="accent4"/>
                </a:solidFill>
              </a:rPr>
              <a:t>[with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 v e)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(interp (subst e i (interp v)))]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[id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(s)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(error 'interp "free identifier")]</a:t>
            </a:r>
            <a:r>
              <a:rPr lang="en" sz="1900"/>
              <a:t>)</a:t>
            </a:r>
            <a:endParaRPr sz="1900"/>
          </a:p>
        </p:txBody>
      </p:sp>
      <p:sp>
        <p:nvSpPr>
          <p:cNvPr id="490" name="Google Shape;490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70"/>
          <p:cNvSpPr txBox="1"/>
          <p:nvPr/>
        </p:nvSpPr>
        <p:spPr>
          <a:xfrm>
            <a:off x="610575" y="4835875"/>
            <a:ext cx="7434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deferred substitution, we need a helper function to </a:t>
            </a:r>
            <a:r>
              <a:rPr lang="en"/>
              <a:t>lookup</a:t>
            </a:r>
            <a:r>
              <a:rPr lang="en"/>
              <a:t> a value of the id, s from ds!!</a:t>
            </a:r>
            <a:endParaRPr/>
          </a:p>
        </p:txBody>
      </p:sp>
      <p:cxnSp>
        <p:nvCxnSpPr>
          <p:cNvPr id="492" name="Google Shape;492;p70"/>
          <p:cNvCxnSpPr/>
          <p:nvPr/>
        </p:nvCxnSpPr>
        <p:spPr>
          <a:xfrm flipH="1" rot="10800000">
            <a:off x="4308125" y="3866600"/>
            <a:ext cx="183000" cy="95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498" name="Google Shape;498;p7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WAE DefrdSub -&gt; number</a:t>
            </a:r>
            <a:br>
              <a:rPr lang="en" sz="1900"/>
            </a:br>
            <a:r>
              <a:rPr lang="en" sz="1900"/>
              <a:t>(define (interp wae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n]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(+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(-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chemeClr val="accent4"/>
                </a:solidFill>
              </a:rPr>
              <a:t>[with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 v e)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…]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[id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(s)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(lookup s ds)]</a:t>
            </a:r>
            <a:r>
              <a:rPr lang="en" sz="1900"/>
              <a:t>))</a:t>
            </a:r>
            <a:endParaRPr sz="1900"/>
          </a:p>
        </p:txBody>
      </p:sp>
      <p:sp>
        <p:nvSpPr>
          <p:cNvPr id="499" name="Google Shape;499;p7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505" name="Google Shape;505;p7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lookup: symbol DefrdSub -&gt; number</a:t>
            </a:r>
            <a:br>
              <a:rPr lang="en" sz="1900"/>
            </a:br>
            <a:r>
              <a:rPr lang="en" sz="1900"/>
              <a:t>(define (lookup name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DefrdSub ds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[mtSub </a:t>
            </a:r>
            <a:r>
              <a:rPr lang="en" sz="1900"/>
              <a:t>      </a:t>
            </a:r>
            <a:r>
              <a:rPr lang="en" sz="1900"/>
              <a:t>()</a:t>
            </a:r>
            <a:r>
              <a:rPr lang="en" sz="1900"/>
              <a:t>                  </a:t>
            </a:r>
            <a:r>
              <a:rPr lang="en" sz="1900"/>
              <a:t>(error 'lookup "free identifier")]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[aSub</a:t>
            </a:r>
            <a:r>
              <a:rPr lang="en" sz="1900"/>
              <a:t>      </a:t>
            </a:r>
            <a:r>
              <a:rPr lang="en" sz="1900"/>
              <a:t>(i v saved)</a:t>
            </a:r>
            <a:r>
              <a:rPr lang="en" sz="1900"/>
              <a:t>      </a:t>
            </a:r>
            <a:r>
              <a:rPr lang="en" sz="1900"/>
              <a:t>(if (symbol=? i name)</a:t>
            </a:r>
            <a:br>
              <a:rPr lang="en" sz="1900"/>
            </a:br>
            <a:r>
              <a:rPr lang="en" sz="1900"/>
              <a:t>                                                                     </a:t>
            </a:r>
            <a:r>
              <a:rPr lang="en" sz="1900"/>
              <a:t>v</a:t>
            </a:r>
            <a:br>
              <a:rPr lang="en" sz="1900"/>
            </a:br>
            <a:r>
              <a:rPr lang="en" sz="1900"/>
              <a:t>                                                                     </a:t>
            </a:r>
            <a:r>
              <a:rPr lang="en" sz="1900"/>
              <a:t>(</a:t>
            </a:r>
            <a:r>
              <a:rPr lang="en" sz="1900"/>
              <a:t>lookup</a:t>
            </a:r>
            <a:r>
              <a:rPr lang="en" sz="1900"/>
              <a:t> name saved))]))</a:t>
            </a:r>
            <a:br>
              <a:rPr lang="en" sz="1900"/>
            </a:br>
            <a:br>
              <a:rPr lang="en" sz="1900"/>
            </a:br>
            <a:br>
              <a:rPr lang="en" sz="1900"/>
            </a:br>
            <a:br>
              <a:rPr lang="en" sz="1900"/>
            </a:br>
            <a:r>
              <a:rPr lang="en" sz="1900"/>
              <a:t>(test (lookup 'x (aSub 'x 1 (mtSub))) 1)</a:t>
            </a:r>
            <a:br>
              <a:rPr lang="en" sz="1900"/>
            </a:br>
            <a:r>
              <a:rPr lang="en" sz="1900"/>
              <a:t>(test (lookup 'y (aSub 'x 1 (aSub 'y 4 (mtSub)))) 4)</a:t>
            </a:r>
            <a:endParaRPr sz="1900"/>
          </a:p>
        </p:txBody>
      </p:sp>
      <p:sp>
        <p:nvSpPr>
          <p:cNvPr id="506" name="Google Shape;506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512" name="Google Shape;512;p7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WAE DefrdSub -&gt; number</a:t>
            </a:r>
            <a:br>
              <a:rPr lang="en" sz="1900"/>
            </a:br>
            <a:r>
              <a:rPr lang="en" sz="1900"/>
              <a:t>(define (interp wae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n]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(+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(-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chemeClr val="accent4"/>
                </a:solidFill>
              </a:rPr>
              <a:t>[with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 v e)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…]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[id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(s)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(lookup s ds)]</a:t>
            </a:r>
            <a:r>
              <a:rPr lang="en" sz="1900"/>
              <a:t>))</a:t>
            </a:r>
            <a:endParaRPr sz="1900"/>
          </a:p>
        </p:txBody>
      </p:sp>
      <p:sp>
        <p:nvSpPr>
          <p:cNvPr id="513" name="Google Shape;513;p7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WAE DefrdSub -&gt; number</a:t>
            </a:r>
            <a:br>
              <a:rPr lang="en" sz="1900"/>
            </a:br>
            <a:r>
              <a:rPr lang="en" sz="1900"/>
              <a:t>(define (interp wae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n]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(+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(-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chemeClr val="accent4"/>
                </a:solidFill>
              </a:rPr>
              <a:t>[with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 v e)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… (interp v ds) … 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[id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(s)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(lookup s ds)]</a:t>
            </a:r>
            <a:r>
              <a:rPr lang="en" sz="1900"/>
              <a:t>))</a:t>
            </a:r>
            <a:endParaRPr sz="1900"/>
          </a:p>
        </p:txBody>
      </p:sp>
      <p:sp>
        <p:nvSpPr>
          <p:cNvPr id="520" name="Google Shape;520;p7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526" name="Google Shape;526;p7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WAE DefrdSub -&gt; number</a:t>
            </a:r>
            <a:br>
              <a:rPr lang="en" sz="1900"/>
            </a:br>
            <a:r>
              <a:rPr lang="en" sz="1900"/>
              <a:t>(define (interp wae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n]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(+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(-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chemeClr val="accent4"/>
                </a:solidFill>
              </a:rPr>
              <a:t>[with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 v e)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… (aSub i (interp v ds) ds) … 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[id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(s)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(lookup s ds)]</a:t>
            </a:r>
            <a:r>
              <a:rPr lang="en" sz="1900"/>
              <a:t>))</a:t>
            </a:r>
            <a:endParaRPr sz="1900"/>
          </a:p>
        </p:txBody>
      </p:sp>
      <p:sp>
        <p:nvSpPr>
          <p:cNvPr id="527" name="Google Shape;527;p7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490250" y="579727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program</a:t>
            </a:r>
            <a:br>
              <a:rPr lang="en"/>
            </a:br>
            <a:r>
              <a:rPr lang="en" sz="2600"/>
              <a:t>{with {x 3}</a:t>
            </a:r>
            <a:br>
              <a:rPr lang="en" sz="2600"/>
            </a:br>
            <a:r>
              <a:rPr lang="en" sz="2600"/>
              <a:t>      {with {y 4}</a:t>
            </a:r>
            <a:br>
              <a:rPr lang="en" sz="2600"/>
            </a:br>
            <a:r>
              <a:rPr lang="en" sz="2600"/>
              <a:t>            {with {z 5}</a:t>
            </a:r>
            <a:br>
              <a:rPr lang="en" sz="2600"/>
            </a:br>
            <a:r>
              <a:rPr lang="en" sz="2600"/>
              <a:t>                  {+ x {+ y z}}}}}</a:t>
            </a:r>
            <a:endParaRPr baseline="3000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br>
              <a:rPr baseline="30000" lang="en" sz="3200"/>
            </a:b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endParaRPr baseline="30000" sz="3200"/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WAE </a:t>
            </a:r>
            <a:r>
              <a:rPr b="1" lang="en" sz="3200"/>
              <a:t>Interpreter with </a:t>
            </a:r>
            <a:r>
              <a:rPr lang="en" sz="3200"/>
              <a:t>DefrdSub</a:t>
            </a:r>
            <a:endParaRPr sz="3200"/>
          </a:p>
        </p:txBody>
      </p:sp>
      <p:sp>
        <p:nvSpPr>
          <p:cNvPr id="533" name="Google Shape;533;p7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WAE DefrdSub -&gt; number</a:t>
            </a:r>
            <a:br>
              <a:rPr lang="en" sz="1900"/>
            </a:br>
            <a:r>
              <a:rPr lang="en" sz="1900"/>
              <a:t>(define (interp wae ds)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WAE wae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[num</a:t>
            </a:r>
            <a:r>
              <a:rPr lang="en" sz="1900"/>
              <a:t>      </a:t>
            </a:r>
            <a:r>
              <a:rPr lang="en" sz="1900"/>
              <a:t>(n)</a:t>
            </a:r>
            <a:r>
              <a:rPr lang="en" sz="1900"/>
              <a:t>            </a:t>
            </a:r>
            <a:r>
              <a:rPr lang="en" sz="1900"/>
              <a:t>n]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[add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(+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/>
              <a:t>[sub </a:t>
            </a:r>
            <a:r>
              <a:rPr lang="en" sz="1900"/>
              <a:t>      </a:t>
            </a:r>
            <a:r>
              <a:rPr lang="en" sz="1900"/>
              <a:t>(l r)</a:t>
            </a:r>
            <a:r>
              <a:rPr lang="en" sz="1900"/>
              <a:t>            </a:t>
            </a:r>
            <a:r>
              <a:rPr lang="en" sz="1900"/>
              <a:t>(- (interp l ds) (interp r ds))]</a:t>
            </a:r>
            <a:br>
              <a:rPr lang="en" sz="1900"/>
            </a:br>
            <a:r>
              <a:rPr lang="en" sz="1900"/>
              <a:t>            </a:t>
            </a:r>
            <a:r>
              <a:rPr lang="en" sz="1900">
                <a:solidFill>
                  <a:schemeClr val="accent4"/>
                </a:solidFill>
              </a:rPr>
              <a:t>[with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 v e) 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(interp e (aSub i (interp v ds) ds))]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[id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(s)</a:t>
            </a: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(lookup s ds)]</a:t>
            </a:r>
            <a:r>
              <a:rPr lang="en" sz="1900"/>
              <a:t>))</a:t>
            </a:r>
            <a:endParaRPr sz="1900"/>
          </a:p>
        </p:txBody>
      </p:sp>
      <p:sp>
        <p:nvSpPr>
          <p:cNvPr id="534" name="Google Shape;534;p7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40" name="Google Shape;540;p7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{deffun {f x} {+ 1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541" name="Google Shape;541;p7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47" name="Google Shape;547;p7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{deffun {f x} {+ 1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'{f 10}</a:t>
            </a:r>
            <a:r>
              <a:rPr lang="en" sz="1900"/>
              <a:t>      </a:t>
            </a:r>
            <a:r>
              <a:rPr lang="en" sz="1900"/>
              <a:t>[y=2]))</a:t>
            </a:r>
            <a:endParaRPr sz="1900"/>
          </a:p>
        </p:txBody>
      </p:sp>
      <p:sp>
        <p:nvSpPr>
          <p:cNvPr id="548" name="Google Shape;548;p7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54" name="Google Shape;554;p7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{deffun {f x} {+ 1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'{f 10}</a:t>
            </a: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[y=2]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'{+ 1 x}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[...]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endParaRPr sz="1900"/>
          </a:p>
        </p:txBody>
      </p:sp>
      <p:sp>
        <p:nvSpPr>
          <p:cNvPr id="555" name="Google Shape;555;p7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61" name="Google Shape;561;p8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{deffun {f x} {+ 1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'{f 10}</a:t>
            </a: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[y=2]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'{+ 1 x}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[...]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Interpreting function body starts with only one substitution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562" name="Google Shape;562;p8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68" name="Google Shape;568;p8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accent4"/>
                </a:solidFill>
              </a:rPr>
              <a:t>What goes wrong if you extend the old substitution?</a:t>
            </a:r>
            <a:br>
              <a:rPr lang="en" sz="1900">
                <a:solidFill>
                  <a:schemeClr val="accent4"/>
                </a:solidFill>
              </a:rPr>
            </a:br>
            <a:br>
              <a:rPr lang="en" sz="1900"/>
            </a:br>
            <a:r>
              <a:rPr lang="en" sz="1900"/>
              <a:t>{deffun {f x} {+ </a:t>
            </a:r>
            <a:r>
              <a:rPr b="1" lang="en" sz="1900">
                <a:solidFill>
                  <a:schemeClr val="accent4"/>
                </a:solidFill>
              </a:rPr>
              <a:t>y</a:t>
            </a:r>
            <a:r>
              <a:rPr lang="en" sz="1900"/>
              <a:t>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569" name="Google Shape;569;p8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75" name="Google Shape;575;p8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accent4"/>
                </a:solidFill>
              </a:rPr>
              <a:t>What goes wrong if you extend the old substitution?</a:t>
            </a:r>
            <a:br>
              <a:rPr lang="en" sz="1900"/>
            </a:br>
            <a:br>
              <a:rPr lang="en" sz="1900"/>
            </a:br>
            <a:r>
              <a:rPr lang="en" sz="1900"/>
              <a:t>{deffun {f x} {+ y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'{f 10}</a:t>
            </a: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[y=2]</a:t>
            </a:r>
            <a:r>
              <a:rPr lang="en" sz="1900"/>
              <a:t>))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576" name="Google Shape;576;p8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82" name="Google Shape;582;p8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accent4"/>
                </a:solidFill>
              </a:rPr>
              <a:t>What goes wrong if you extend the old substitution?</a:t>
            </a:r>
            <a:br>
              <a:rPr lang="en" sz="1900"/>
            </a:br>
            <a:br>
              <a:rPr lang="en" sz="1900"/>
            </a:br>
            <a:r>
              <a:rPr lang="en" sz="1900"/>
              <a:t>{deffun {f x} {+ y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'{f 10}</a:t>
            </a: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[y=2]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'{+ y x}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[x=10 y=2]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12</a:t>
            </a:r>
            <a:r>
              <a:rPr lang="en" sz="1900"/>
              <a:t>                  </a:t>
            </a:r>
            <a:r>
              <a:rPr lang="en" sz="1900">
                <a:solidFill>
                  <a:schemeClr val="accent4"/>
                </a:solidFill>
              </a:rPr>
              <a:t>Wrong!</a:t>
            </a:r>
            <a:endParaRPr sz="1900">
              <a:solidFill>
                <a:schemeClr val="accent4"/>
              </a:solidFill>
            </a:endParaRPr>
          </a:p>
        </p:txBody>
      </p:sp>
      <p:sp>
        <p:nvSpPr>
          <p:cNvPr id="583" name="Google Shape;583;p8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 Calls</a:t>
            </a:r>
            <a:endParaRPr sz="3200"/>
          </a:p>
        </p:txBody>
      </p:sp>
      <p:sp>
        <p:nvSpPr>
          <p:cNvPr id="589" name="Google Shape;589;p8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accent4"/>
                </a:solidFill>
              </a:rPr>
              <a:t>What goes wrong if you extend the old substitution?</a:t>
            </a:r>
            <a:br>
              <a:rPr lang="en" sz="1900"/>
            </a:br>
            <a:br>
              <a:rPr lang="en" sz="1900"/>
            </a:br>
            <a:r>
              <a:rPr lang="en" sz="1900"/>
              <a:t>{deffun {f x} {+ y x}}</a:t>
            </a:r>
            <a:br>
              <a:rPr lang="en" sz="1900"/>
            </a:br>
            <a:r>
              <a:rPr lang="en" sz="1900"/>
              <a:t>(interp (parse '{with {y 2} {f 10}}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 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'{f 10}</a:t>
            </a: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[y=2]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(interp (parse '{+ y x}</a:t>
            </a:r>
            <a:r>
              <a:rPr lang="en" sz="1900"/>
              <a:t>            </a:t>
            </a:r>
            <a:r>
              <a:rPr lang="en" sz="1900">
                <a:solidFill>
                  <a:srgbClr val="0000FF"/>
                </a:solidFill>
              </a:rPr>
              <a:t>[x=10]</a:t>
            </a:r>
            <a:r>
              <a:rPr lang="en" sz="1900"/>
              <a:t>))</a:t>
            </a:r>
            <a:br>
              <a:rPr lang="en" sz="1900"/>
            </a:br>
            <a:r>
              <a:rPr lang="en" sz="1900"/>
              <a:t>⇒</a:t>
            </a:r>
            <a:br>
              <a:rPr lang="en" sz="1900"/>
            </a:br>
            <a:r>
              <a:rPr lang="en" sz="1900"/>
              <a:t>"free var: y"</a:t>
            </a:r>
            <a:br>
              <a:rPr lang="en" sz="1900"/>
            </a:b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Interpreting function body starts with only one substitution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590" name="Google Shape;590;p8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Scope</a:t>
            </a:r>
            <a:endParaRPr sz="3200"/>
          </a:p>
        </p:txBody>
      </p:sp>
      <p:sp>
        <p:nvSpPr>
          <p:cNvPr id="596" name="Google Shape;596;p8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Static scope</a:t>
            </a:r>
            <a:br>
              <a:rPr lang="en" sz="1900"/>
            </a:br>
            <a:r>
              <a:rPr lang="en" sz="1900"/>
              <a:t>In a language with static scope, the scope of an identifier's binding is a syntactically delimited region.</a:t>
            </a:r>
            <a:br>
              <a:rPr lang="en" sz="1900"/>
            </a:b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Dynamic scope</a:t>
            </a:r>
            <a:br>
              <a:rPr lang="en" sz="1900"/>
            </a:br>
            <a:r>
              <a:rPr lang="en" sz="1900"/>
              <a:t>In a language with dynamic scope, the scope of an identifier's binding is the entire remainder of the execution during which that binding is in effect.</a:t>
            </a:r>
            <a:endParaRPr sz="1900"/>
          </a:p>
        </p:txBody>
      </p:sp>
      <p:sp>
        <p:nvSpPr>
          <p:cNvPr id="597" name="Google Shape;597;p8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490250" y="674514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program</a:t>
            </a:r>
            <a:br>
              <a:rPr lang="en"/>
            </a:br>
            <a:r>
              <a:rPr lang="en" sz="2600"/>
              <a:t>{with {x 3}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{y 4}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      </a:t>
            </a:r>
            <a:r>
              <a:rPr lang="en" sz="2600"/>
              <a:t>{+ x {+ y z}}}}}</a:t>
            </a:r>
            <a:br>
              <a:rPr lang="en" sz="2600"/>
            </a:br>
            <a:r>
              <a:rPr lang="en" sz="2600"/>
              <a:t>= {with {y 4}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{+ 3 {+ y z}}}}</a:t>
            </a:r>
            <a:br>
              <a:rPr lang="en" sz="2600"/>
            </a:b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endParaRPr baseline="30000" sz="3200"/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Scope</a:t>
            </a:r>
            <a:endParaRPr sz="3200"/>
          </a:p>
        </p:txBody>
      </p:sp>
      <p:sp>
        <p:nvSpPr>
          <p:cNvPr id="603" name="Google Shape;603;p8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{deffun {f p} n}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</a:t>
            </a:r>
            <a:r>
              <a:rPr lang="en" sz="1900">
                <a:solidFill>
                  <a:srgbClr val="0000FF"/>
                </a:solidFill>
              </a:rPr>
              <a:t>{with {n 5} {f 10}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Static scope</a:t>
            </a:r>
            <a:br>
              <a:rPr lang="en" sz="1900"/>
            </a:br>
            <a:r>
              <a:rPr lang="en" sz="1900"/>
              <a:t>In a language with static scope, the scope of an identifier's binding is a syntactically delimited region.</a:t>
            </a:r>
            <a:br>
              <a:rPr lang="en" sz="1900"/>
            </a:b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Dynamic scope</a:t>
            </a:r>
            <a:br>
              <a:rPr lang="en" sz="1900"/>
            </a:br>
            <a:r>
              <a:rPr lang="en" sz="1900"/>
              <a:t>In a language with dynamic scope, the scope of an identifier's binding is the entire remainder of the execution during which that binding is in effect.</a:t>
            </a:r>
            <a:endParaRPr sz="1900"/>
          </a:p>
        </p:txBody>
      </p:sp>
      <p:sp>
        <p:nvSpPr>
          <p:cNvPr id="604" name="Google Shape;604;p8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Scope</a:t>
            </a:r>
            <a:endParaRPr sz="3200"/>
          </a:p>
        </p:txBody>
      </p:sp>
      <p:sp>
        <p:nvSpPr>
          <p:cNvPr id="610" name="Google Shape;610;p8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</a:t>
            </a:r>
            <a:r>
              <a:rPr lang="en" sz="1900">
                <a:solidFill>
                  <a:srgbClr val="0000FF"/>
                </a:solidFill>
              </a:rPr>
              <a:t>{deffun {f p} n}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</a:t>
            </a:r>
            <a:r>
              <a:rPr lang="en" sz="1900">
                <a:solidFill>
                  <a:srgbClr val="0000FF"/>
                </a:solidFill>
              </a:rPr>
              <a:t>{with {n 5} {f 10}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Static scope</a:t>
            </a:r>
            <a:br>
              <a:rPr lang="en" sz="1900"/>
            </a:br>
            <a:r>
              <a:rPr lang="en" sz="1900"/>
              <a:t>In a language with static scope, the scope of an identifier's binding is a syntactically delimited region.</a:t>
            </a:r>
            <a:br>
              <a:rPr lang="en" sz="1900"/>
            </a:br>
            <a:r>
              <a:rPr lang="en" sz="1900">
                <a:solidFill>
                  <a:schemeClr val="accent4"/>
                </a:solidFill>
              </a:rPr>
              <a:t>The code signals an error.</a:t>
            </a:r>
            <a:br>
              <a:rPr lang="en" sz="1900"/>
            </a:b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Dynamic scope</a:t>
            </a:r>
            <a:br>
              <a:rPr lang="en" sz="1900"/>
            </a:br>
            <a:r>
              <a:rPr lang="en" sz="1900"/>
              <a:t>In a language with dynamic scope, the scope of an identifier's binding is the entire remainder of the execution during which that binding is in effect.</a:t>
            </a:r>
            <a:br>
              <a:rPr lang="en" sz="1900"/>
            </a:br>
            <a:r>
              <a:rPr lang="en" sz="1900">
                <a:solidFill>
                  <a:schemeClr val="accent4"/>
                </a:solidFill>
              </a:rPr>
              <a:t>The code evaluates to 5.</a:t>
            </a:r>
            <a:br>
              <a:rPr lang="en" sz="1900"/>
            </a:br>
            <a:endParaRPr sz="1900"/>
          </a:p>
        </p:txBody>
      </p:sp>
      <p:sp>
        <p:nvSpPr>
          <p:cNvPr id="611" name="Google Shape;611;p8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and dynamic scope in Perl</a:t>
            </a:r>
            <a:endParaRPr/>
          </a:p>
        </p:txBody>
      </p:sp>
      <p:sp>
        <p:nvSpPr>
          <p:cNvPr id="617" name="Google Shape;617;p88"/>
          <p:cNvSpPr txBox="1"/>
          <p:nvPr>
            <p:ph idx="1" type="body"/>
          </p:nvPr>
        </p:nvSpPr>
        <p:spPr>
          <a:xfrm>
            <a:off x="311700" y="1106425"/>
            <a:ext cx="3099300" cy="473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$x = 50;</a:t>
            </a:r>
            <a:br>
              <a:rPr lang="en" sz="2000"/>
            </a:br>
            <a:br>
              <a:rPr lang="en" sz="2000"/>
            </a:br>
            <a:r>
              <a:rPr lang="en" sz="2000"/>
              <a:t>sub fun2 {</a:t>
            </a:r>
            <a:br>
              <a:rPr lang="en" sz="2000"/>
            </a:br>
            <a:r>
              <a:rPr lang="en" sz="2000"/>
              <a:t>   return $x;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2000"/>
              <a:t>sub fun1 {</a:t>
            </a:r>
            <a:br>
              <a:rPr lang="en" sz="2000"/>
            </a:br>
            <a:r>
              <a:rPr lang="en" sz="2000"/>
              <a:t>   </a:t>
            </a:r>
            <a:r>
              <a:rPr lang="en" sz="2000">
                <a:solidFill>
                  <a:srgbClr val="0000FF"/>
                </a:solidFill>
              </a:rPr>
              <a:t>my</a:t>
            </a:r>
            <a:r>
              <a:rPr lang="en" sz="2000"/>
              <a:t> $x = 10;</a:t>
            </a:r>
            <a:br>
              <a:rPr lang="en" sz="2000"/>
            </a:br>
            <a:r>
              <a:rPr lang="en" sz="2000"/>
              <a:t>   my $y = fun2();</a:t>
            </a:r>
            <a:br>
              <a:rPr lang="en" sz="2000"/>
            </a:br>
            <a:r>
              <a:rPr lang="en" sz="2000"/>
              <a:t>   return $y;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2000"/>
              <a:t>print fun1();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618" name="Google Shape;618;p8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88"/>
          <p:cNvSpPr txBox="1"/>
          <p:nvPr>
            <p:ph idx="1" type="body"/>
          </p:nvPr>
        </p:nvSpPr>
        <p:spPr>
          <a:xfrm>
            <a:off x="4674950" y="1137300"/>
            <a:ext cx="3099300" cy="470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$x = 50;</a:t>
            </a:r>
            <a:br>
              <a:rPr lang="en" sz="2000"/>
            </a:br>
            <a:br>
              <a:rPr lang="en" sz="2000"/>
            </a:br>
            <a:r>
              <a:rPr lang="en" sz="2000"/>
              <a:t>sub fun2 {</a:t>
            </a:r>
            <a:br>
              <a:rPr lang="en" sz="2000"/>
            </a:br>
            <a:r>
              <a:rPr lang="en" sz="2000"/>
              <a:t>   return $x;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2000"/>
              <a:t>sub fun1 {</a:t>
            </a:r>
            <a:br>
              <a:rPr lang="en" sz="2000"/>
            </a:br>
            <a:r>
              <a:rPr lang="en" sz="2000"/>
              <a:t>   </a:t>
            </a:r>
            <a:r>
              <a:rPr lang="en" sz="2000">
                <a:solidFill>
                  <a:srgbClr val="0000FF"/>
                </a:solidFill>
              </a:rPr>
              <a:t>local </a:t>
            </a:r>
            <a:r>
              <a:rPr lang="en" sz="2000"/>
              <a:t>$x = 10;</a:t>
            </a:r>
            <a:br>
              <a:rPr lang="en" sz="2000"/>
            </a:br>
            <a:r>
              <a:rPr lang="en" sz="2000"/>
              <a:t>   my $y = fun2();</a:t>
            </a:r>
            <a:br>
              <a:rPr lang="en" sz="2000"/>
            </a:br>
            <a:r>
              <a:rPr lang="en" sz="2000"/>
              <a:t>   return $y;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2000"/>
              <a:t>print fun1();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620" name="Google Shape;620;p88"/>
          <p:cNvSpPr/>
          <p:nvPr/>
        </p:nvSpPr>
        <p:spPr>
          <a:xfrm>
            <a:off x="627150" y="6073725"/>
            <a:ext cx="2468400" cy="35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scope: Output 50</a:t>
            </a:r>
            <a:endParaRPr/>
          </a:p>
        </p:txBody>
      </p:sp>
      <p:sp>
        <p:nvSpPr>
          <p:cNvPr id="621" name="Google Shape;621;p88"/>
          <p:cNvSpPr/>
          <p:nvPr/>
        </p:nvSpPr>
        <p:spPr>
          <a:xfrm>
            <a:off x="4948525" y="6073725"/>
            <a:ext cx="2468400" cy="35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r>
              <a:rPr lang="en"/>
              <a:t> scope: Output 10</a:t>
            </a:r>
            <a:endParaRPr/>
          </a:p>
        </p:txBody>
      </p:sp>
      <p:sp>
        <p:nvSpPr>
          <p:cNvPr id="622" name="Google Shape;622;p88"/>
          <p:cNvSpPr txBox="1"/>
          <p:nvPr/>
        </p:nvSpPr>
        <p:spPr>
          <a:xfrm>
            <a:off x="2621575" y="6505250"/>
            <a:ext cx="643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https://stackoverflow.com/questions/129607/what-is-the-difference-between-my-and-local-in-perl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scope only in C</a:t>
            </a:r>
            <a:endParaRPr/>
          </a:p>
        </p:txBody>
      </p:sp>
      <p:sp>
        <p:nvSpPr>
          <p:cNvPr id="628" name="Google Shape;628;p89"/>
          <p:cNvSpPr txBox="1"/>
          <p:nvPr>
            <p:ph idx="1" type="body"/>
          </p:nvPr>
        </p:nvSpPr>
        <p:spPr>
          <a:xfrm>
            <a:off x="311700" y="1106425"/>
            <a:ext cx="4127100" cy="53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int </a:t>
            </a:r>
            <a:r>
              <a:rPr lang="en" sz="2000"/>
              <a:t> x = 50;</a:t>
            </a:r>
            <a:br>
              <a:rPr lang="en" sz="2000"/>
            </a:br>
            <a:br>
              <a:rPr lang="en" sz="2000"/>
            </a:br>
            <a:r>
              <a:rPr lang="en" sz="2000"/>
              <a:t>int fun2() {</a:t>
            </a:r>
            <a:br>
              <a:rPr lang="en" sz="2000"/>
            </a:br>
            <a:r>
              <a:rPr lang="en" sz="2000"/>
              <a:t>   return x;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2000"/>
              <a:t>int fun1() {</a:t>
            </a:r>
            <a:br>
              <a:rPr lang="en" sz="2000"/>
            </a:br>
            <a:r>
              <a:rPr lang="en" sz="2000"/>
              <a:t>   int x = 10;</a:t>
            </a:r>
            <a:br>
              <a:rPr lang="en" sz="2000"/>
            </a:br>
            <a:r>
              <a:rPr lang="en" sz="2000"/>
              <a:t>   int y = fun2();</a:t>
            </a:r>
            <a:br>
              <a:rPr lang="en" sz="2000"/>
            </a:br>
            <a:r>
              <a:rPr lang="en" sz="2000"/>
              <a:t>   return y;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r>
              <a:rPr lang="en" sz="2000"/>
              <a:t>int main() {</a:t>
            </a:r>
            <a:br>
              <a:rPr lang="en" sz="2000"/>
            </a:br>
            <a:r>
              <a:rPr lang="en" sz="2000"/>
              <a:t>   printf("%d", fun1());</a:t>
            </a:r>
            <a:br>
              <a:rPr lang="en" sz="2000"/>
            </a:br>
            <a:r>
              <a:rPr lang="en" sz="2000"/>
              <a:t>}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629" name="Google Shape;629;p8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89"/>
          <p:cNvSpPr/>
          <p:nvPr/>
        </p:nvSpPr>
        <p:spPr>
          <a:xfrm>
            <a:off x="4882675" y="2868100"/>
            <a:ext cx="2468400" cy="35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Static scope: Output 50</a:t>
            </a:r>
            <a:endParaRPr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is more reasonable?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Why??</a:t>
            </a:r>
            <a:endParaRPr/>
          </a:p>
        </p:txBody>
      </p:sp>
      <p:sp>
        <p:nvSpPr>
          <p:cNvPr id="636" name="Google Shape;636;p9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F1WAE Interpreter with Defrdsub</a:t>
            </a:r>
            <a:endParaRPr sz="3200"/>
          </a:p>
        </p:txBody>
      </p:sp>
      <p:sp>
        <p:nvSpPr>
          <p:cNvPr id="642" name="Google Shape;642;p9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F1WAE list-of-FucDef DefrdSub -&gt; number</a:t>
            </a:r>
            <a:br>
              <a:rPr lang="en" sz="1900"/>
            </a:br>
            <a:r>
              <a:rPr lang="en" sz="1900"/>
              <a:t>(define (interp f1wae fundefs ds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F1WAE f1wae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…</a:t>
            </a:r>
            <a:br>
              <a:rPr lang="en" sz="1900"/>
            </a:br>
            <a:r>
              <a:rPr lang="en" sz="1900"/>
              <a:t>      </a:t>
            </a:r>
            <a:r>
              <a:rPr lang="en" sz="1900">
                <a:solidFill>
                  <a:schemeClr val="accent4"/>
                </a:solidFill>
              </a:rPr>
              <a:t>[app (ftn arg)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…]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643" name="Google Shape;643;p9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F1WAE Interpreter with Defrdsub</a:t>
            </a:r>
            <a:endParaRPr sz="3200"/>
          </a:p>
        </p:txBody>
      </p:sp>
      <p:sp>
        <p:nvSpPr>
          <p:cNvPr id="649" name="Google Shape;649;p9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F1WAE list-of-FucDef DefrdSub -&gt; number</a:t>
            </a:r>
            <a:br>
              <a:rPr lang="en" sz="1900"/>
            </a:br>
            <a:r>
              <a:rPr lang="en" sz="1900"/>
              <a:t>(define (interp f1wae </a:t>
            </a:r>
            <a:r>
              <a:rPr lang="en" sz="1900"/>
              <a:t>fundefs ds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F1WAE f1wae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…</a:t>
            </a:r>
            <a:br>
              <a:rPr lang="en" sz="1900"/>
            </a:br>
            <a:r>
              <a:rPr lang="en" sz="1900"/>
              <a:t>      </a:t>
            </a:r>
            <a:r>
              <a:rPr lang="en" sz="1900">
                <a:solidFill>
                  <a:schemeClr val="accent4"/>
                </a:solidFill>
              </a:rPr>
              <a:t>[app (ftn arg)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  (local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[(define a-fundef (lookup-fundef ftn fundefs))]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</a:t>
            </a:r>
            <a:r>
              <a:rPr lang="en" sz="1900">
                <a:solidFill>
                  <a:schemeClr val="accent4"/>
                </a:solidFill>
              </a:rPr>
              <a:t>(interp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(fundef-body a-fundef)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fundefs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…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(interp arg fundefs ds)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… ))]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650" name="Google Shape;650;p9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F1WAE Interpreter with Defrdsub</a:t>
            </a:r>
            <a:endParaRPr sz="3200"/>
          </a:p>
        </p:txBody>
      </p:sp>
      <p:sp>
        <p:nvSpPr>
          <p:cNvPr id="656" name="Google Shape;656;p9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F1WAE list-of-FucDef DefrdSub -&gt; number</a:t>
            </a:r>
            <a:br>
              <a:rPr lang="en" sz="1900"/>
            </a:br>
            <a:r>
              <a:rPr lang="en" sz="1900"/>
              <a:t>(define (interp f1wae </a:t>
            </a:r>
            <a:r>
              <a:rPr lang="en" sz="1900"/>
              <a:t>fundefs ds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F1WAE f1wae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…</a:t>
            </a:r>
            <a:br>
              <a:rPr lang="en" sz="1900"/>
            </a:br>
            <a:r>
              <a:rPr lang="en" sz="1900"/>
              <a:t>      </a:t>
            </a:r>
            <a:r>
              <a:rPr lang="en" sz="1900">
                <a:solidFill>
                  <a:schemeClr val="accent4"/>
                </a:solidFill>
              </a:rPr>
              <a:t>[app (ftn arg)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  (local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[(define a-fundef (lookup-fundef ftn fundefs))]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</a:t>
            </a:r>
            <a:r>
              <a:rPr lang="en" sz="1900">
                <a:solidFill>
                  <a:schemeClr val="accent4"/>
                </a:solidFill>
              </a:rPr>
              <a:t>(interp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(fundef-body a-fundef)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fundefs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(aSub (fundef-arg-name a-fundef)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 </a:t>
            </a:r>
            <a:r>
              <a:rPr lang="en" sz="1900">
                <a:solidFill>
                  <a:schemeClr val="accent4"/>
                </a:solidFill>
              </a:rPr>
              <a:t>(interp arg fundefs ds)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 </a:t>
            </a:r>
            <a:r>
              <a:rPr lang="en" sz="1900">
                <a:solidFill>
                  <a:schemeClr val="accent4"/>
                </a:solidFill>
              </a:rPr>
              <a:t>(</a:t>
            </a:r>
            <a:r>
              <a:rPr lang="en" sz="1900" u="sng">
                <a:solidFill>
                  <a:schemeClr val="accent4"/>
                </a:solidFill>
              </a:rPr>
              <a:t>                  </a:t>
            </a:r>
            <a:r>
              <a:rPr lang="en" sz="1900">
                <a:solidFill>
                  <a:schemeClr val="accent4"/>
                </a:solidFill>
              </a:rPr>
              <a:t>))))]</a:t>
            </a:r>
            <a:r>
              <a:rPr lang="en" sz="1900"/>
              <a:t>))</a:t>
            </a:r>
            <a:br>
              <a:rPr lang="en" sz="1900"/>
            </a:br>
            <a:endParaRPr sz="1900"/>
          </a:p>
        </p:txBody>
      </p:sp>
      <p:sp>
        <p:nvSpPr>
          <p:cNvPr id="657" name="Google Shape;657;p9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F1WAE Interpreter with Defrdsub</a:t>
            </a:r>
            <a:endParaRPr sz="3200"/>
          </a:p>
        </p:txBody>
      </p:sp>
      <p:sp>
        <p:nvSpPr>
          <p:cNvPr id="663" name="Google Shape;663;p94"/>
          <p:cNvSpPr txBox="1"/>
          <p:nvPr>
            <p:ph idx="1" type="body"/>
          </p:nvPr>
        </p:nvSpPr>
        <p:spPr>
          <a:xfrm>
            <a:off x="311700" y="1106425"/>
            <a:ext cx="8832300" cy="477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interp : F1WAE list-of-FucDef DefrdSub -&gt; number</a:t>
            </a:r>
            <a:br>
              <a:rPr lang="en" sz="1900"/>
            </a:br>
            <a:r>
              <a:rPr lang="en" sz="1900"/>
              <a:t>(define (interp f1wae </a:t>
            </a:r>
            <a:r>
              <a:rPr lang="en" sz="1900"/>
              <a:t>fundefs ds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(type-case F1WAE f1wae</a:t>
            </a:r>
            <a:br>
              <a:rPr lang="en" sz="1900"/>
            </a:br>
            <a:r>
              <a:rPr lang="en" sz="1900"/>
              <a:t>      </a:t>
            </a:r>
            <a:r>
              <a:rPr lang="en" sz="1900"/>
              <a:t>…</a:t>
            </a:r>
            <a:br>
              <a:rPr lang="en" sz="1900"/>
            </a:br>
            <a:r>
              <a:rPr lang="en" sz="1900"/>
              <a:t>      </a:t>
            </a:r>
            <a:r>
              <a:rPr lang="en" sz="1900">
                <a:solidFill>
                  <a:schemeClr val="accent4"/>
                </a:solidFill>
              </a:rPr>
              <a:t>[app (ftn arg)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</a:t>
            </a:r>
            <a:r>
              <a:rPr lang="en" sz="1900">
                <a:solidFill>
                  <a:schemeClr val="accent4"/>
                </a:solidFill>
              </a:rPr>
              <a:t>  (local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[(define a-fundef (lookup-fundef ftn fundefs))]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</a:t>
            </a:r>
            <a:r>
              <a:rPr lang="en" sz="1900">
                <a:solidFill>
                  <a:schemeClr val="accent4"/>
                </a:solidFill>
              </a:rPr>
              <a:t>(interp</a:t>
            </a:r>
            <a:r>
              <a:rPr lang="en" sz="1900">
                <a:solidFill>
                  <a:schemeClr val="accent4"/>
                </a:solidFill>
              </a:rPr>
              <a:t>      </a:t>
            </a:r>
            <a:r>
              <a:rPr lang="en" sz="1900">
                <a:solidFill>
                  <a:schemeClr val="accent4"/>
                </a:solidFill>
              </a:rPr>
              <a:t>(fundef-body a-fundef)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fundefs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</a:t>
            </a:r>
            <a:r>
              <a:rPr lang="en" sz="1900">
                <a:solidFill>
                  <a:schemeClr val="accent4"/>
                </a:solidFill>
              </a:rPr>
              <a:t>(aSub (fundef-arg-name a-fundef)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 </a:t>
            </a:r>
            <a:r>
              <a:rPr lang="en" sz="1900">
                <a:solidFill>
                  <a:schemeClr val="accent4"/>
                </a:solidFill>
              </a:rPr>
              <a:t>(interp arg fundefs ds)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                                    </a:t>
            </a:r>
            <a:r>
              <a:rPr lang="en" sz="1900">
                <a:solidFill>
                  <a:schemeClr val="accent4"/>
                </a:solidFill>
              </a:rPr>
              <a:t>(</a:t>
            </a:r>
            <a:r>
              <a:rPr lang="en" sz="1900">
                <a:solidFill>
                  <a:schemeClr val="accent4"/>
                </a:solidFill>
              </a:rPr>
              <a:t>mtSub</a:t>
            </a:r>
            <a:r>
              <a:rPr lang="en" sz="1900">
                <a:solidFill>
                  <a:schemeClr val="accent4"/>
                </a:solidFill>
              </a:rPr>
              <a:t>))))]</a:t>
            </a:r>
            <a:r>
              <a:rPr lang="en" sz="1900"/>
              <a:t>))</a:t>
            </a:r>
            <a:br>
              <a:rPr lang="en" sz="1900"/>
            </a:br>
            <a:br>
              <a:rPr lang="en" sz="1900"/>
            </a:br>
            <a:br>
              <a:rPr lang="en" sz="1900"/>
            </a:br>
            <a:r>
              <a:rPr lang="en" sz="1900"/>
              <a:t>(test (interp (parse '{f 1}) (list (parse-fd '{deffun (f x) {+ x 3}})) (mtSub)) 4) </a:t>
            </a:r>
            <a:br>
              <a:rPr lang="en" sz="1900"/>
            </a:br>
            <a:endParaRPr sz="1900"/>
          </a:p>
        </p:txBody>
      </p:sp>
      <p:sp>
        <p:nvSpPr>
          <p:cNvPr id="664" name="Google Shape;664;p9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Google Shape;665;p94"/>
          <p:cNvSpPr/>
          <p:nvPr/>
        </p:nvSpPr>
        <p:spPr>
          <a:xfrm>
            <a:off x="6013575" y="3898600"/>
            <a:ext cx="234600" cy="92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94"/>
          <p:cNvSpPr txBox="1"/>
          <p:nvPr/>
        </p:nvSpPr>
        <p:spPr>
          <a:xfrm>
            <a:off x="6248175" y="3986800"/>
            <a:ext cx="2334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substitution info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for the function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parameter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F1WAE Interpreter with Defrdsub</a:t>
            </a:r>
            <a:endParaRPr sz="3200"/>
          </a:p>
        </p:txBody>
      </p:sp>
      <p:sp>
        <p:nvSpPr>
          <p:cNvPr id="672" name="Google Shape;672;p95"/>
          <p:cNvSpPr txBox="1"/>
          <p:nvPr>
            <p:ph idx="1" type="body"/>
          </p:nvPr>
        </p:nvSpPr>
        <p:spPr>
          <a:xfrm>
            <a:off x="311700" y="1106425"/>
            <a:ext cx="8832300" cy="5398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; interp : F1WAE list-of-FucDef DefrdSub -&gt; number</a:t>
            </a:r>
            <a:br>
              <a:rPr lang="en" sz="1700"/>
            </a:br>
            <a:r>
              <a:rPr lang="en" sz="1700"/>
              <a:t>(define (interp f1wae fundefs ds)</a:t>
            </a:r>
            <a:br>
              <a:rPr lang="en" sz="1700"/>
            </a:br>
            <a:r>
              <a:rPr lang="en" sz="1700"/>
              <a:t> (type-case F1WAE f1wae</a:t>
            </a:r>
            <a:br>
              <a:rPr lang="en" sz="1700"/>
            </a:br>
            <a:r>
              <a:rPr lang="en" sz="1700"/>
              <a:t>  [num  (n)      n]</a:t>
            </a:r>
            <a:br>
              <a:rPr lang="en" sz="1700"/>
            </a:br>
            <a:r>
              <a:rPr lang="en" sz="1700"/>
              <a:t>  [add  (l r)      (+ (interp l fundefs ds) (interp r fundefs ds))]</a:t>
            </a:r>
            <a:br>
              <a:rPr lang="en" sz="1700"/>
            </a:br>
            <a:r>
              <a:rPr lang="en" sz="1700"/>
              <a:t>  [sub  (l r)      (- (interp l fundefs ds) (interp r fundefs ds))]</a:t>
            </a:r>
            <a:br>
              <a:rPr lang="en" sz="1700"/>
            </a:br>
            <a:r>
              <a:rPr lang="en" sz="1700"/>
              <a:t>  [with (i v e)  (interp e fundefs (aSub i (interp v fundefs ds) ds))]</a:t>
            </a:r>
            <a:br>
              <a:rPr lang="en" sz="1700"/>
            </a:br>
            <a:r>
              <a:rPr lang="en" sz="1700"/>
              <a:t>  [id     (s)       (</a:t>
            </a:r>
            <a:r>
              <a:rPr lang="en" sz="1700">
                <a:highlight>
                  <a:srgbClr val="FFFF00"/>
                </a:highlight>
              </a:rPr>
              <a:t>lookup</a:t>
            </a:r>
            <a:r>
              <a:rPr lang="en" sz="1700"/>
              <a:t> s ds)]</a:t>
            </a:r>
            <a:br>
              <a:rPr lang="en" sz="1700"/>
            </a:br>
            <a:r>
              <a:rPr lang="en" sz="1700"/>
              <a:t>  [app  (f a)    (local</a:t>
            </a:r>
            <a:br>
              <a:rPr lang="en" sz="1700"/>
            </a:br>
            <a:r>
              <a:rPr lang="en" sz="1700"/>
              <a:t> 		                   [(define a-fundef (lookup-fundef f fundefs))]</a:t>
            </a:r>
            <a:br>
              <a:rPr lang="en" sz="1700"/>
            </a:br>
            <a:r>
              <a:rPr lang="en" sz="1700"/>
              <a:t>		                   (interp (fundef-body a-fundef)</a:t>
            </a:r>
            <a:br>
              <a:rPr lang="en" sz="1700"/>
            </a:br>
            <a:r>
              <a:rPr lang="en" sz="1700"/>
              <a:t>	                                         fundefs</a:t>
            </a:r>
            <a:br>
              <a:rPr lang="en" sz="1700"/>
            </a:br>
            <a:r>
              <a:rPr lang="en" sz="1700"/>
              <a:t>                                                 (aSub (fundef-arg-name a-fundef)</a:t>
            </a:r>
            <a:br>
              <a:rPr lang="en" sz="1700"/>
            </a:br>
            <a:r>
              <a:rPr lang="en" sz="1700"/>
              <a:t>	                                                    (interp a fundefs ds)</a:t>
            </a:r>
            <a:br>
              <a:rPr lang="en" sz="1700"/>
            </a:br>
            <a:r>
              <a:rPr lang="en" sz="1700"/>
              <a:t>		                                            (mtSub))  </a:t>
            </a:r>
            <a:br>
              <a:rPr lang="en" sz="1700"/>
            </a:br>
            <a:r>
              <a:rPr lang="en" sz="1700"/>
              <a:t>                                     ))]))</a:t>
            </a:r>
            <a:br>
              <a:rPr lang="en" sz="1700"/>
            </a:br>
            <a:br>
              <a:rPr lang="en" sz="1700"/>
            </a:br>
            <a:r>
              <a:rPr lang="en" sz="1700"/>
              <a:t>(test (interp (parse '{f 1}) (list (parse-fd '{deffun (f x) {+ x 3}})) (mtSub)) 4) </a:t>
            </a:r>
            <a:br>
              <a:rPr lang="en" sz="1700"/>
            </a:br>
            <a:endParaRPr sz="1700"/>
          </a:p>
        </p:txBody>
      </p:sp>
      <p:sp>
        <p:nvSpPr>
          <p:cNvPr id="673" name="Google Shape;673;p9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490250" y="587958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program</a:t>
            </a:r>
            <a:br>
              <a:rPr lang="en"/>
            </a:br>
            <a:r>
              <a:rPr lang="en" sz="2600"/>
              <a:t>{with {x 3}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{y 4}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      </a:t>
            </a:r>
            <a:r>
              <a:rPr lang="en" sz="2600"/>
              <a:t>{+ x {+ y z}}}}}</a:t>
            </a:r>
            <a:br>
              <a:rPr lang="en" sz="2600"/>
            </a:br>
            <a:r>
              <a:rPr lang="en" sz="2600"/>
              <a:t>= {with {y 4}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{+ 3 {+ y z}}}}</a:t>
            </a:r>
            <a:br>
              <a:rPr lang="en" sz="2600"/>
            </a:br>
            <a:r>
              <a:rPr lang="en" sz="2600"/>
              <a:t>= {with z 5}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{+ 3 {+ 4 z}}}</a:t>
            </a:r>
            <a:br>
              <a:rPr lang="en" sz="2600"/>
            </a:br>
            <a:endParaRPr baseline="30000" sz="3200"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Compare with </a:t>
            </a:r>
            <a:r>
              <a:rPr lang="en" sz="3200"/>
              <a:t>F1WAE Interpreter in L08</a:t>
            </a:r>
            <a:endParaRPr sz="3200"/>
          </a:p>
        </p:txBody>
      </p:sp>
      <p:sp>
        <p:nvSpPr>
          <p:cNvPr id="679" name="Google Shape;679;p96"/>
          <p:cNvSpPr txBox="1"/>
          <p:nvPr>
            <p:ph idx="1" type="body"/>
          </p:nvPr>
        </p:nvSpPr>
        <p:spPr>
          <a:xfrm>
            <a:off x="311700" y="1106425"/>
            <a:ext cx="8832300" cy="54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; [contract] subst: F1WAE symbol number -&gt; F1WAE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(define 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f1wae idtf val)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(type-case F1WAE f1wae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	[num	(n)		f1wae]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	[add	(l r) 		(add 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l idtf val) 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r idtf val))]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	[sub		(l r)	 	(sub 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l idtf val) 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r idtf val))]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	[with	(i v e) 	(with i 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v idtf val) (if (symbol=? i idtf) 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								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e idtf val)))]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	[id		(s) 		(if (symbol=? s idtf) (num val) f1wae)]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		[app	(f a)		(app f	(</a:t>
            </a:r>
            <a:r>
              <a:rPr lang="en" sz="1900">
                <a:solidFill>
                  <a:srgbClr val="000000"/>
                </a:solidFill>
                <a:highlight>
                  <a:srgbClr val="FFFF00"/>
                </a:highlight>
              </a:rPr>
              <a:t>subst</a:t>
            </a:r>
            <a:r>
              <a:rPr lang="en" sz="1900">
                <a:solidFill>
                  <a:srgbClr val="000000"/>
                </a:solidFill>
              </a:rPr>
              <a:t> a idtf val))]))</a:t>
            </a:r>
            <a:br>
              <a:rPr lang="en" sz="1900">
                <a:solidFill>
                  <a:srgbClr val="000000"/>
                </a:solidFill>
              </a:rPr>
            </a:br>
            <a:endParaRPr i="1" sz="1900">
              <a:solidFill>
                <a:srgbClr val="000000"/>
              </a:solidFill>
            </a:endParaRPr>
          </a:p>
        </p:txBody>
      </p:sp>
      <p:sp>
        <p:nvSpPr>
          <p:cNvPr id="680" name="Google Shape;680;p9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686" name="Google Shape;686;p9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9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Substitution </a:t>
            </a:r>
            <a:r>
              <a:rPr lang="en" sz="1800"/>
              <a:t>(L6,7,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Function</a:t>
            </a:r>
            <a:r>
              <a:rPr lang="en" sz="2000"/>
              <a:t> </a:t>
            </a:r>
            <a:r>
              <a:rPr lang="en" sz="1800"/>
              <a:t>(L8)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Deferring Substitution</a:t>
            </a:r>
            <a:r>
              <a:rPr lang="en" sz="2000"/>
              <a:t> </a:t>
            </a:r>
            <a:r>
              <a:rPr lang="en" sz="1800"/>
              <a:t>(L9)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First-class Functions </a:t>
            </a:r>
            <a:r>
              <a:rPr lang="en" sz="1300"/>
              <a:t>(L10,11,HW)</a:t>
            </a:r>
            <a:endParaRPr sz="13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Laziness </a:t>
            </a:r>
            <a:r>
              <a:rPr lang="en" sz="1800"/>
              <a:t>(L11,12)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Recursion </a:t>
            </a:r>
            <a:r>
              <a:rPr lang="en" sz="1800"/>
              <a:t>(L13,14)</a:t>
            </a:r>
            <a:endParaRPr sz="1800"/>
          </a:p>
        </p:txBody>
      </p:sp>
      <p:sp>
        <p:nvSpPr>
          <p:cNvPr id="688" name="Google Shape;688;p97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Representation choices </a:t>
            </a:r>
            <a:r>
              <a:rPr lang="en" sz="1800"/>
              <a:t>(L15)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Mutable data structures </a:t>
            </a:r>
            <a:r>
              <a:rPr lang="en" sz="1800"/>
              <a:t>(L16,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Variables </a:t>
            </a:r>
            <a:r>
              <a:rPr lang="en" sz="1800"/>
              <a:t>(L17,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Continuations </a:t>
            </a:r>
            <a:r>
              <a:rPr lang="en" sz="1800"/>
              <a:t>(L18,19,20,21,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 </a:t>
            </a:r>
            <a:r>
              <a:rPr lang="en" sz="1800"/>
              <a:t>(L22)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Semantics </a:t>
            </a:r>
            <a:r>
              <a:rPr lang="en" sz="1800"/>
              <a:t>(L23,24)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Type </a:t>
            </a:r>
            <a:r>
              <a:rPr lang="en" sz="1800"/>
              <a:t>(L25,26,27, HWs)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 </a:t>
            </a:r>
            <a:r>
              <a:rPr lang="en" sz="1800"/>
              <a:t>(L28)</a:t>
            </a:r>
            <a:endParaRPr sz="1800"/>
          </a:p>
        </p:txBody>
      </p:sp>
      <p:sp>
        <p:nvSpPr>
          <p:cNvPr id="689" name="Google Shape;689;p97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8"/>
          <p:cNvSpPr txBox="1"/>
          <p:nvPr>
            <p:ph idx="1" type="body"/>
          </p:nvPr>
        </p:nvSpPr>
        <p:spPr>
          <a:xfrm>
            <a:off x="311700" y="3627225"/>
            <a:ext cx="88323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95" name="Google Shape;695;p9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98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6. First-Class Functions</a:t>
            </a:r>
            <a:endParaRPr sz="2000"/>
          </a:p>
        </p:txBody>
      </p:sp>
      <p:sp>
        <p:nvSpPr>
          <p:cNvPr id="697" name="Google Shape;697;p9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98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490250" y="519988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program</a:t>
            </a:r>
            <a:br>
              <a:rPr lang="en"/>
            </a:br>
            <a:r>
              <a:rPr lang="en" sz="2600"/>
              <a:t>{with {x 3}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{y 4}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      </a:t>
            </a:r>
            <a:r>
              <a:rPr lang="en" sz="2600"/>
              <a:t>{+ x {+ y z}}}}}</a:t>
            </a:r>
            <a:br>
              <a:rPr lang="en" sz="2600"/>
            </a:br>
            <a:r>
              <a:rPr lang="en" sz="2600"/>
              <a:t>= {with {y 4}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{+ 3 {+ y z}}}}</a:t>
            </a:r>
            <a:br>
              <a:rPr lang="en" sz="2600"/>
            </a:br>
            <a:r>
              <a:rPr lang="en" sz="2600"/>
              <a:t>= {with z 5}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{+ 3 {+ 4 z}}}</a:t>
            </a:r>
            <a:br>
              <a:rPr lang="en" sz="2600"/>
            </a:br>
            <a:r>
              <a:rPr lang="en" sz="2600"/>
              <a:t>= {+ 3 {+ 4 5}}</a:t>
            </a:r>
            <a:endParaRPr baseline="30000" sz="3200"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490250" y="520000"/>
            <a:ext cx="5555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program</a:t>
            </a:r>
            <a:br>
              <a:rPr lang="en"/>
            </a:br>
            <a:r>
              <a:rPr lang="en" sz="2600"/>
              <a:t>{with {x 3}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{y 4}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      </a:t>
            </a:r>
            <a:r>
              <a:rPr lang="en" sz="2600"/>
              <a:t>{+ x {+ y z}}}}}</a:t>
            </a:r>
            <a:br>
              <a:rPr lang="en" sz="2600"/>
            </a:br>
            <a:r>
              <a:rPr lang="en" sz="2600"/>
              <a:t>= {with {y 4}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{+ 3 {+ y z}}}}</a:t>
            </a:r>
            <a:br>
              <a:rPr lang="en" sz="2600"/>
            </a:br>
            <a:r>
              <a:rPr lang="en" sz="2600"/>
              <a:t>= {with z 5}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{+ 3 {+ 4 z}}}</a:t>
            </a:r>
            <a:br>
              <a:rPr lang="en" sz="2600"/>
            </a:br>
            <a:r>
              <a:rPr lang="en" sz="2600"/>
              <a:t>= {+ 3 {+ 4 5}}</a:t>
            </a:r>
            <a:endParaRPr baseline="30000" sz="3200"/>
          </a:p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4"/>
          <p:cNvSpPr txBox="1"/>
          <p:nvPr/>
        </p:nvSpPr>
        <p:spPr>
          <a:xfrm>
            <a:off x="4704425" y="3133675"/>
            <a:ext cx="4326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CE5CD"/>
                </a:solidFill>
              </a:rPr>
              <a:t>Complexity </a:t>
            </a:r>
            <a:r>
              <a:rPr lang="en" sz="1500">
                <a:solidFill>
                  <a:srgbClr val="FFFFFF"/>
                </a:solidFill>
              </a:rPr>
              <a:t>of the </a:t>
            </a:r>
            <a:r>
              <a:rPr lang="en" sz="1500">
                <a:solidFill>
                  <a:srgbClr val="FFFFFF"/>
                </a:solidFill>
              </a:rPr>
              <a:t>interpreter</a:t>
            </a:r>
            <a:r>
              <a:rPr lang="en" sz="1500">
                <a:solidFill>
                  <a:srgbClr val="FFFFFF"/>
                </a:solidFill>
              </a:rPr>
              <a:t> for this </a:t>
            </a:r>
            <a:r>
              <a:rPr lang="en" sz="1500">
                <a:solidFill>
                  <a:srgbClr val="FFFFFF"/>
                </a:solidFill>
              </a:rPr>
              <a:t>program:</a:t>
            </a:r>
            <a:br>
              <a:rPr lang="en" sz="1500">
                <a:solidFill>
                  <a:srgbClr val="FFFFFF"/>
                </a:solidFill>
              </a:rPr>
            </a:br>
            <a:br>
              <a:rPr lang="en" sz="1100">
                <a:solidFill>
                  <a:srgbClr val="FFFFFF"/>
                </a:solidFill>
              </a:rPr>
            </a:br>
            <a:r>
              <a:rPr i="1" lang="en" sz="2200">
                <a:solidFill>
                  <a:srgbClr val="FCE5CD"/>
                </a:solidFill>
              </a:rPr>
              <a:t>O(n</a:t>
            </a:r>
            <a:r>
              <a:rPr baseline="30000" i="1" lang="en" sz="2200">
                <a:solidFill>
                  <a:srgbClr val="FCE5CD"/>
                </a:solidFill>
              </a:rPr>
              <a:t>2</a:t>
            </a:r>
            <a:r>
              <a:rPr i="1" lang="en" sz="2200">
                <a:solidFill>
                  <a:srgbClr val="FCE5CD"/>
                </a:solidFill>
              </a:rPr>
              <a:t>)</a:t>
            </a:r>
            <a:endParaRPr i="1" sz="22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490250" y="520000"/>
            <a:ext cx="55554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program</a:t>
            </a:r>
            <a:br>
              <a:rPr lang="en"/>
            </a:br>
            <a:r>
              <a:rPr lang="en" sz="2600"/>
              <a:t>{with {x 3}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{y 4}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      </a:t>
            </a:r>
            <a:r>
              <a:rPr lang="en" sz="2600"/>
              <a:t>{+ x {+ y z}}}}}</a:t>
            </a:r>
            <a:br>
              <a:rPr lang="en" sz="2600"/>
            </a:br>
            <a:r>
              <a:rPr lang="en" sz="2600"/>
              <a:t>= {with {y 4}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{with {z 5}</a:t>
            </a:r>
            <a:br>
              <a:rPr lang="en" sz="2600"/>
            </a:br>
            <a:r>
              <a:rPr lang="en" sz="2600"/>
              <a:t>            </a:t>
            </a:r>
            <a:r>
              <a:rPr lang="en" sz="2600"/>
              <a:t>{+ 3 {+ y z}}}}</a:t>
            </a:r>
            <a:br>
              <a:rPr lang="en" sz="2600"/>
            </a:br>
            <a:r>
              <a:rPr lang="en" sz="2600"/>
              <a:t>= {with z 5}</a:t>
            </a:r>
            <a:br>
              <a:rPr lang="en" sz="2600"/>
            </a:br>
            <a:r>
              <a:rPr lang="en" sz="2600"/>
              <a:t>      </a:t>
            </a:r>
            <a:r>
              <a:rPr lang="en" sz="2600"/>
              <a:t>{+ 3 {+ 4 z}}}</a:t>
            </a:r>
            <a:br>
              <a:rPr lang="en" sz="2600"/>
            </a:br>
            <a:r>
              <a:rPr lang="en" sz="2600"/>
              <a:t>= {+ 3 {+ 4 5}}</a:t>
            </a:r>
            <a:endParaRPr baseline="30000" sz="3200"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4704425" y="3133675"/>
            <a:ext cx="4326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CE5CD"/>
                </a:solidFill>
              </a:rPr>
              <a:t>WE CAN do BETTER??</a:t>
            </a:r>
            <a:endParaRPr i="1" sz="22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