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2" r:id="rId4"/>
    <p:sldMasterId id="2147483693" r:id="rId5"/>
    <p:sldMasterId id="2147483694" r:id="rId6"/>
    <p:sldMasterId id="214748369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Lst>
  <p:sldSz cy="6858000" cx="9144000"/>
  <p:notesSz cx="6858000" cy="9144000"/>
  <p:embeddedFontLst>
    <p:embeddedFont>
      <p:font typeface="Roboto"/>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slide" Target="slides/slide76.xml"/><Relationship Id="rId83" Type="http://schemas.openxmlformats.org/officeDocument/2006/relationships/slide" Target="slides/slide75.xml"/><Relationship Id="rId42" Type="http://schemas.openxmlformats.org/officeDocument/2006/relationships/slide" Target="slides/slide34.xml"/><Relationship Id="rId86" Type="http://schemas.openxmlformats.org/officeDocument/2006/relationships/slide" Target="slides/slide78.xml"/><Relationship Id="rId41" Type="http://schemas.openxmlformats.org/officeDocument/2006/relationships/slide" Target="slides/slide33.xml"/><Relationship Id="rId85" Type="http://schemas.openxmlformats.org/officeDocument/2006/relationships/slide" Target="slides/slide77.xml"/><Relationship Id="rId44" Type="http://schemas.openxmlformats.org/officeDocument/2006/relationships/slide" Target="slides/slide36.xml"/><Relationship Id="rId88" Type="http://schemas.openxmlformats.org/officeDocument/2006/relationships/slide" Target="slides/slide80.xml"/><Relationship Id="rId43" Type="http://schemas.openxmlformats.org/officeDocument/2006/relationships/slide" Target="slides/slide35.xml"/><Relationship Id="rId87" Type="http://schemas.openxmlformats.org/officeDocument/2006/relationships/slide" Target="slides/slide79.xml"/><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94" Type="http://schemas.openxmlformats.org/officeDocument/2006/relationships/font" Target="fonts/Roboto-boldItalic.fntdata"/><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schemas.openxmlformats.org/officeDocument/2006/relationships/font" Target="fonts/Roboto-regular.fntdata"/><Relationship Id="rId90" Type="http://schemas.openxmlformats.org/officeDocument/2006/relationships/slide" Target="slides/slide82.xml"/><Relationship Id="rId93" Type="http://schemas.openxmlformats.org/officeDocument/2006/relationships/font" Target="fonts/Roboto-italic.fntdata"/><Relationship Id="rId92" Type="http://schemas.openxmlformats.org/officeDocument/2006/relationships/font" Target="fonts/Roboto-bold.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422ae6c92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22ae6c9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f23a71c0a_0_1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f23a71c0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is identifier binding with {fun {x} {+ x 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427cdcdda5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27cdcdda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428c75dc6d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28c75dc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428c75dc6d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28c75dc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428c75dc6d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428c75dc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646f6d1f15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46f6d1f1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428c75dc6d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28c75dc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428c75dc6d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28c75dc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46f6d1f15_0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46f6d1f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64729541fa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4729541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422ae6c929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422ae6c9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f23a71c0a_0_2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f23a71c0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42e79b3dc1_2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42e79b3dc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42e79b3dc1_2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42e79b3dc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422ae6c929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22ae6c9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422ae6c929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22ae6c92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422ae6c929_0_1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422ae6c92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422ae6c929_0_1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422ae6c92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422ae6c929_0_1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422ae6c92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422ae6c929_0_2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422ae6c92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64729541fa_0_9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4729541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42f9c8bd58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42f9c8bd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648273c96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48273c9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Interpreter is who know a language very well!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646f6d1f15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646f6d1f1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22ae6c929_0_30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22ae6c92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need num+ and num- rather than + and -? That is because we changed the output of the interpreter from number to FWAE</a:t>
            </a:r>
            <a:endParaRPr/>
          </a:p>
          <a:p>
            <a:pPr indent="0" lvl="0" marL="0" rtl="0" algn="l">
              <a:spcBef>
                <a:spcPts val="0"/>
              </a:spcBef>
              <a:spcAft>
                <a:spcPts val="0"/>
              </a:spcAft>
              <a:buNone/>
            </a:pPr>
            <a:r>
              <a:rPr lang="en"/>
              <a:t>(add (num 3) (num 2) =&gt; (num 5)</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422ae6c929_0_3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422ae6c92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422ae6c929_0_3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422ae6c92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422ae6c929_0_3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422ae6c92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422ae6c929_0_3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422ae6c92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422ae6c929_0_3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422ae6c92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422ae6c929_0_3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422ae6c92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427cdcdda5_0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27cdcdd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422ae6c929_0_3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422ae6c92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22ae6c929_0_3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22ae6c92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{x 3} {with {y ??} {+ x y}</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422ae6c929_0_3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422ae6c92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64729541f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64729541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4322102cc6_2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4322102cc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stack?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4322102cc6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4322102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4396548372_0_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439654837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432c520552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432c5205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432c520552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32c52055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22ae6c929_0_3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22ae6c929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f23a71c0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f23a71c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Interpreter is who know a language very well!</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422ae6c929_0_3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422ae6c92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422ae6c929_0_3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422ae6c929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422ae6c929_0_4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22ae6c929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42bca78e48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42bca78e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64b9018cfc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64b9018c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64b9018cfc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64b9018c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42bca78e48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42bca78e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43cefed75f_2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43cefed75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stack?</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43cefed75f_2_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43cefed75f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432c52055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32c5205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427cdcdda5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27cdcdd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Interpreter is who know a language very well!</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42bca78e48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42bca78e4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42bca78e48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42bca78e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42bca78e48_0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42bca78e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42bca78e48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42bca78e4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42bca78e48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42bca78e4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42bca78e48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42bca78e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42bca78e48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42bca78e4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closureV: we named this </a:t>
            </a:r>
            <a:r>
              <a:rPr lang="en"/>
              <a:t>because</a:t>
            </a:r>
            <a:r>
              <a:rPr lang="en"/>
              <a:t> it closes the function body over the substitution that are waiting to occur.</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42bca78e48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42bca78e4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42bca78e48_0_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42bca78e4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42bca78e48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42bca78e4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f078540e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f078540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42bca78e48_0_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42bca78e4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42bca78e48_0_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42bca78e4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42bca78e48_0_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42bca78e4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42bca78e48_0_1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42bca78e4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42bca78e48_0_1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42bca78e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42bca78e48_0_10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42bca78e4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42bca78e48_0_1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42bca78e4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42bca78e48_0_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42bca78e4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42bca78e48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42bca78e4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43cefed75f_2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43cefed75f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427cdcdda5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27cdcdda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64b9018cfc_3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64b9018cf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42bca78e48_0_2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42bca78e4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400a250866_0_5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400a250866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427cdcdda5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27cdcdd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7"/>
            <a:ext cx="3045625"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2366963"/>
            <a:ext cx="8222100" cy="1118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3621217"/>
            <a:ext cx="8222100" cy="57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0" name="Shape 70"/>
        <p:cNvGrpSpPr/>
        <p:nvPr/>
      </p:nvGrpSpPr>
      <p:grpSpPr>
        <a:xfrm>
          <a:off x="0" y="0"/>
          <a:ext cx="0" cy="0"/>
          <a:chOff x="0" y="0"/>
          <a:chExt cx="0" cy="0"/>
        </a:xfrm>
      </p:grpSpPr>
      <p:grpSp>
        <p:nvGrpSpPr>
          <p:cNvPr id="71" name="Google Shape;71;p11"/>
          <p:cNvGrpSpPr/>
          <p:nvPr/>
        </p:nvGrpSpPr>
        <p:grpSpPr>
          <a:xfrm>
            <a:off x="6098378" y="7"/>
            <a:ext cx="3045625" cy="2707359"/>
            <a:chOff x="6098378" y="5"/>
            <a:chExt cx="3045625" cy="2030570"/>
          </a:xfrm>
        </p:grpSpPr>
        <p:sp>
          <p:nvSpPr>
            <p:cNvPr id="72" name="Google Shape;72;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311700" y="1674733"/>
            <a:ext cx="8520600" cy="2707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8" name="Google Shape;78;p11"/>
          <p:cNvSpPr txBox="1"/>
          <p:nvPr>
            <p:ph idx="1" type="body"/>
          </p:nvPr>
        </p:nvSpPr>
        <p:spPr>
          <a:xfrm>
            <a:off x="311700" y="4492300"/>
            <a:ext cx="8520600" cy="17091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9" name="Google Shape;79;p11"/>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6" name="Shape 86"/>
        <p:cNvGrpSpPr/>
        <p:nvPr/>
      </p:nvGrpSpPr>
      <p:grpSpPr>
        <a:xfrm>
          <a:off x="0" y="0"/>
          <a:ext cx="0" cy="0"/>
          <a:chOff x="0" y="0"/>
          <a:chExt cx="0" cy="0"/>
        </a:xfrm>
      </p:grpSpPr>
      <p:grpSp>
        <p:nvGrpSpPr>
          <p:cNvPr id="87" name="Google Shape;87;p14"/>
          <p:cNvGrpSpPr/>
          <p:nvPr/>
        </p:nvGrpSpPr>
        <p:grpSpPr>
          <a:xfrm>
            <a:off x="6098378" y="7"/>
            <a:ext cx="3045625" cy="2707359"/>
            <a:chOff x="6098378" y="5"/>
            <a:chExt cx="3045625" cy="2030570"/>
          </a:xfrm>
        </p:grpSpPr>
        <p:sp>
          <p:nvSpPr>
            <p:cNvPr id="88" name="Google Shape;88;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txBox="1"/>
          <p:nvPr>
            <p:ph type="ctrTitle"/>
          </p:nvPr>
        </p:nvSpPr>
        <p:spPr>
          <a:xfrm>
            <a:off x="598100" y="2366963"/>
            <a:ext cx="8222100" cy="111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94" name="Google Shape;94;p14"/>
          <p:cNvSpPr txBox="1"/>
          <p:nvPr>
            <p:ph idx="1" type="subTitle"/>
          </p:nvPr>
        </p:nvSpPr>
        <p:spPr>
          <a:xfrm>
            <a:off x="598088" y="3621217"/>
            <a:ext cx="8222100" cy="5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95" name="Google Shape;95;p14"/>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r>
              <a:rPr lang="en"/>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6" name="Shape 96"/>
        <p:cNvGrpSpPr/>
        <p:nvPr/>
      </p:nvGrpSpPr>
      <p:grpSpPr>
        <a:xfrm>
          <a:off x="0" y="0"/>
          <a:ext cx="0" cy="0"/>
          <a:chOff x="0" y="0"/>
          <a:chExt cx="0" cy="0"/>
        </a:xfrm>
      </p:grpSpPr>
      <p:grpSp>
        <p:nvGrpSpPr>
          <p:cNvPr id="97" name="Google Shape;97;p15"/>
          <p:cNvGrpSpPr/>
          <p:nvPr/>
        </p:nvGrpSpPr>
        <p:grpSpPr>
          <a:xfrm>
            <a:off x="6098378" y="7"/>
            <a:ext cx="3045625" cy="2707359"/>
            <a:chOff x="6098378" y="5"/>
            <a:chExt cx="3045625" cy="2030570"/>
          </a:xfrm>
        </p:grpSpPr>
        <p:sp>
          <p:nvSpPr>
            <p:cNvPr id="98" name="Google Shape;98;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ph type="title"/>
          </p:nvPr>
        </p:nvSpPr>
        <p:spPr>
          <a:xfrm>
            <a:off x="598100" y="2869796"/>
            <a:ext cx="8222100" cy="111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04" name="Google Shape;104;p15"/>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grpSp>
        <p:nvGrpSpPr>
          <p:cNvPr id="106" name="Google Shape;106;p16"/>
          <p:cNvGrpSpPr/>
          <p:nvPr/>
        </p:nvGrpSpPr>
        <p:grpSpPr>
          <a:xfrm>
            <a:off x="0" y="5204762"/>
            <a:ext cx="9144000" cy="1653192"/>
            <a:chOff x="0" y="3903669"/>
            <a:chExt cx="9144000" cy="1239925"/>
          </a:xfrm>
        </p:grpSpPr>
        <p:sp>
          <p:nvSpPr>
            <p:cNvPr id="107" name="Google Shape;107;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7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6"/>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lvl1pPr indent="-393700" lvl="0" marL="457200" rtl="0">
              <a:spcBef>
                <a:spcPts val="0"/>
              </a:spcBef>
              <a:spcAft>
                <a:spcPts val="0"/>
              </a:spcAft>
              <a:buSzPts val="2600"/>
              <a:buChar char="●"/>
              <a:defRPr sz="2600"/>
            </a:lvl1pPr>
            <a:lvl2pPr indent="-368300" lvl="1" marL="914400" rtl="0">
              <a:spcBef>
                <a:spcPts val="1600"/>
              </a:spcBef>
              <a:spcAft>
                <a:spcPts val="0"/>
              </a:spcAft>
              <a:buSzPts val="2200"/>
              <a:buChar char="○"/>
              <a:defRPr sz="2200"/>
            </a:lvl2pPr>
            <a:lvl3pPr indent="-368300" lvl="2" marL="1371600" rtl="0">
              <a:spcBef>
                <a:spcPts val="1600"/>
              </a:spcBef>
              <a:spcAft>
                <a:spcPts val="0"/>
              </a:spcAft>
              <a:buSzPts val="2200"/>
              <a:buChar char="■"/>
              <a:defRPr sz="2200"/>
            </a:lvl3pPr>
            <a:lvl4pPr indent="-368300" lvl="3" marL="1828800" rtl="0">
              <a:spcBef>
                <a:spcPts val="1600"/>
              </a:spcBef>
              <a:spcAft>
                <a:spcPts val="0"/>
              </a:spcAft>
              <a:buSzPts val="2200"/>
              <a:buChar char="●"/>
              <a:defRPr sz="2200"/>
            </a:lvl4pPr>
            <a:lvl5pPr indent="-368300" lvl="4" marL="2286000" rtl="0">
              <a:spcBef>
                <a:spcPts val="1600"/>
              </a:spcBef>
              <a:spcAft>
                <a:spcPts val="0"/>
              </a:spcAft>
              <a:buSzPts val="2200"/>
              <a:buChar char="○"/>
              <a:defRPr sz="2200"/>
            </a:lvl5pPr>
            <a:lvl6pPr indent="-368300" lvl="5" marL="2743200" rtl="0">
              <a:spcBef>
                <a:spcPts val="1600"/>
              </a:spcBef>
              <a:spcAft>
                <a:spcPts val="0"/>
              </a:spcAft>
              <a:buSzPts val="2200"/>
              <a:buChar char="■"/>
              <a:defRPr sz="2200"/>
            </a:lvl6pPr>
            <a:lvl7pPr indent="-368300" lvl="6" marL="3200400" rtl="0">
              <a:spcBef>
                <a:spcPts val="1600"/>
              </a:spcBef>
              <a:spcAft>
                <a:spcPts val="0"/>
              </a:spcAft>
              <a:buSzPts val="2200"/>
              <a:buChar char="●"/>
              <a:defRPr sz="2200"/>
            </a:lvl7pPr>
            <a:lvl8pPr indent="-368300" lvl="7" marL="3657600" rtl="0">
              <a:spcBef>
                <a:spcPts val="1600"/>
              </a:spcBef>
              <a:spcAft>
                <a:spcPts val="0"/>
              </a:spcAft>
              <a:buSzPts val="2200"/>
              <a:buChar char="○"/>
              <a:defRPr sz="2200"/>
            </a:lvl8pPr>
            <a:lvl9pPr indent="-368300" lvl="8" marL="4114800" rtl="0">
              <a:spcBef>
                <a:spcPts val="1600"/>
              </a:spcBef>
              <a:spcAft>
                <a:spcPts val="1600"/>
              </a:spcAft>
              <a:buSzPts val="2200"/>
              <a:buChar char="■"/>
              <a:defRPr sz="2200"/>
            </a:lvl9pPr>
          </a:lstStyle>
          <a:p/>
        </p:txBody>
      </p:sp>
      <p:sp>
        <p:nvSpPr>
          <p:cNvPr id="114" name="Google Shape;114;p1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16"/>
          <p:cNvSpPr txBox="1"/>
          <p:nvPr/>
        </p:nvSpPr>
        <p:spPr>
          <a:xfrm>
            <a:off x="46647" y="6505760"/>
            <a:ext cx="67179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ITP20005 </a:t>
            </a:r>
            <a:r>
              <a:rPr lang="en" sz="1200">
                <a:solidFill>
                  <a:schemeClr val="lt1"/>
                </a:solidFill>
                <a:latin typeface="Roboto"/>
                <a:ea typeface="Roboto"/>
                <a:cs typeface="Roboto"/>
                <a:sym typeface="Roboto"/>
              </a:rPr>
              <a:t>Firsrt-Class Functions</a:t>
            </a:r>
            <a:endParaRPr sz="1200">
              <a:solidFill>
                <a:srgbClr val="FFFFFF"/>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8" name="Google Shape;118;p17"/>
          <p:cNvSpPr txBox="1"/>
          <p:nvPr>
            <p:ph idx="1" type="body"/>
          </p:nvPr>
        </p:nvSpPr>
        <p:spPr>
          <a:xfrm>
            <a:off x="311700" y="1639967"/>
            <a:ext cx="3999900" cy="4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9" name="Google Shape;119;p17"/>
          <p:cNvSpPr txBox="1"/>
          <p:nvPr>
            <p:ph idx="2" type="body"/>
          </p:nvPr>
        </p:nvSpPr>
        <p:spPr>
          <a:xfrm>
            <a:off x="4832400" y="1639967"/>
            <a:ext cx="3999900" cy="4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0" name="Google Shape;120;p17"/>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18"/>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6" name="Google Shape;126;p19"/>
          <p:cNvSpPr txBox="1"/>
          <p:nvPr>
            <p:ph idx="1" type="body"/>
          </p:nvPr>
        </p:nvSpPr>
        <p:spPr>
          <a:xfrm>
            <a:off x="311700" y="1954405"/>
            <a:ext cx="2808000" cy="41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7" name="Google Shape;127;p19"/>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28" name="Shape 128"/>
        <p:cNvGrpSpPr/>
        <p:nvPr/>
      </p:nvGrpSpPr>
      <p:grpSpPr>
        <a:xfrm>
          <a:off x="0" y="0"/>
          <a:ext cx="0" cy="0"/>
          <a:chOff x="0" y="0"/>
          <a:chExt cx="0" cy="0"/>
        </a:xfrm>
      </p:grpSpPr>
      <p:grpSp>
        <p:nvGrpSpPr>
          <p:cNvPr id="129" name="Google Shape;129;p20"/>
          <p:cNvGrpSpPr/>
          <p:nvPr/>
        </p:nvGrpSpPr>
        <p:grpSpPr>
          <a:xfrm>
            <a:off x="6098378" y="7"/>
            <a:ext cx="3045625" cy="2707359"/>
            <a:chOff x="6098378" y="5"/>
            <a:chExt cx="3045625" cy="2030570"/>
          </a:xfrm>
        </p:grpSpPr>
        <p:sp>
          <p:nvSpPr>
            <p:cNvPr id="130" name="Google Shape;130;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20"/>
          <p:cNvSpPr txBox="1"/>
          <p:nvPr>
            <p:ph type="title"/>
          </p:nvPr>
        </p:nvSpPr>
        <p:spPr>
          <a:xfrm>
            <a:off x="490250" y="701800"/>
            <a:ext cx="56187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36" name="Google Shape;136;p20"/>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7" name="Shape 137"/>
        <p:cNvGrpSpPr/>
        <p:nvPr/>
      </p:nvGrpSpPr>
      <p:grpSpPr>
        <a:xfrm>
          <a:off x="0" y="0"/>
          <a:ext cx="0" cy="0"/>
          <a:chOff x="0" y="0"/>
          <a:chExt cx="0" cy="0"/>
        </a:xfrm>
      </p:grpSpPr>
      <p:sp>
        <p:nvSpPr>
          <p:cNvPr id="138" name="Google Shape;138;p21"/>
          <p:cNvSpPr/>
          <p:nvPr/>
        </p:nvSpPr>
        <p:spPr>
          <a:xfrm>
            <a:off x="4572000" y="-2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140" name="Google Shape;140;p21"/>
          <p:cNvSpPr txBox="1"/>
          <p:nvPr>
            <p:ph type="title"/>
          </p:nvPr>
        </p:nvSpPr>
        <p:spPr>
          <a:xfrm>
            <a:off x="265500" y="1534800"/>
            <a:ext cx="4045200" cy="208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1" name="Google Shape;141;p21"/>
          <p:cNvSpPr txBox="1"/>
          <p:nvPr>
            <p:ph idx="1" type="subTitle"/>
          </p:nvPr>
        </p:nvSpPr>
        <p:spPr>
          <a:xfrm>
            <a:off x="265500" y="3692002"/>
            <a:ext cx="4045200" cy="169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2" name="Google Shape;142;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43" name="Google Shape;143;p21"/>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7"/>
            <a:ext cx="3045625"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869796"/>
            <a:ext cx="8222100" cy="1118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22"/>
          <p:cNvSpPr txBox="1"/>
          <p:nvPr>
            <p:ph idx="1" type="body"/>
          </p:nvPr>
        </p:nvSpPr>
        <p:spPr>
          <a:xfrm>
            <a:off x="319500" y="56407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46" name="Google Shape;146;p22"/>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47" name="Shape 147"/>
        <p:cNvGrpSpPr/>
        <p:nvPr/>
      </p:nvGrpSpPr>
      <p:grpSpPr>
        <a:xfrm>
          <a:off x="0" y="0"/>
          <a:ext cx="0" cy="0"/>
          <a:chOff x="0" y="0"/>
          <a:chExt cx="0" cy="0"/>
        </a:xfrm>
      </p:grpSpPr>
      <p:grpSp>
        <p:nvGrpSpPr>
          <p:cNvPr id="148" name="Google Shape;148;p23"/>
          <p:cNvGrpSpPr/>
          <p:nvPr/>
        </p:nvGrpSpPr>
        <p:grpSpPr>
          <a:xfrm>
            <a:off x="6098378" y="7"/>
            <a:ext cx="3045625" cy="2707359"/>
            <a:chOff x="6098378" y="5"/>
            <a:chExt cx="3045625" cy="2030570"/>
          </a:xfrm>
        </p:grpSpPr>
        <p:sp>
          <p:nvSpPr>
            <p:cNvPr id="149" name="Google Shape;149;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311700" y="1674733"/>
            <a:ext cx="8520600" cy="2707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55" name="Google Shape;155;p23"/>
          <p:cNvSpPr txBox="1"/>
          <p:nvPr>
            <p:ph idx="1" type="body"/>
          </p:nvPr>
        </p:nvSpPr>
        <p:spPr>
          <a:xfrm>
            <a:off x="311700" y="4492300"/>
            <a:ext cx="8520600" cy="1709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156" name="Google Shape;156;p23"/>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63" name="Shape 163"/>
        <p:cNvGrpSpPr/>
        <p:nvPr/>
      </p:nvGrpSpPr>
      <p:grpSpPr>
        <a:xfrm>
          <a:off x="0" y="0"/>
          <a:ext cx="0" cy="0"/>
          <a:chOff x="0" y="0"/>
          <a:chExt cx="0" cy="0"/>
        </a:xfrm>
      </p:grpSpPr>
      <p:grpSp>
        <p:nvGrpSpPr>
          <p:cNvPr id="164" name="Google Shape;164;p26"/>
          <p:cNvGrpSpPr/>
          <p:nvPr/>
        </p:nvGrpSpPr>
        <p:grpSpPr>
          <a:xfrm>
            <a:off x="6098378" y="7"/>
            <a:ext cx="3045625" cy="2707359"/>
            <a:chOff x="6098378" y="5"/>
            <a:chExt cx="3045625" cy="2030570"/>
          </a:xfrm>
        </p:grpSpPr>
        <p:sp>
          <p:nvSpPr>
            <p:cNvPr id="165" name="Google Shape;165;p2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6"/>
          <p:cNvSpPr txBox="1"/>
          <p:nvPr>
            <p:ph type="ctrTitle"/>
          </p:nvPr>
        </p:nvSpPr>
        <p:spPr>
          <a:xfrm>
            <a:off x="598100" y="2366963"/>
            <a:ext cx="8222100" cy="111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1" name="Google Shape;171;p26"/>
          <p:cNvSpPr txBox="1"/>
          <p:nvPr>
            <p:ph idx="1" type="subTitle"/>
          </p:nvPr>
        </p:nvSpPr>
        <p:spPr>
          <a:xfrm>
            <a:off x="598088" y="3621217"/>
            <a:ext cx="8222100" cy="5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72" name="Google Shape;172;p26"/>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r>
              <a:rPr lang="en"/>
              <a:t>/#</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3" name="Shape 173"/>
        <p:cNvGrpSpPr/>
        <p:nvPr/>
      </p:nvGrpSpPr>
      <p:grpSpPr>
        <a:xfrm>
          <a:off x="0" y="0"/>
          <a:ext cx="0" cy="0"/>
          <a:chOff x="0" y="0"/>
          <a:chExt cx="0" cy="0"/>
        </a:xfrm>
      </p:grpSpPr>
      <p:grpSp>
        <p:nvGrpSpPr>
          <p:cNvPr id="174" name="Google Shape;174;p27"/>
          <p:cNvGrpSpPr/>
          <p:nvPr/>
        </p:nvGrpSpPr>
        <p:grpSpPr>
          <a:xfrm>
            <a:off x="6098378" y="7"/>
            <a:ext cx="3045625" cy="2707359"/>
            <a:chOff x="6098378" y="5"/>
            <a:chExt cx="3045625" cy="2030570"/>
          </a:xfrm>
        </p:grpSpPr>
        <p:sp>
          <p:nvSpPr>
            <p:cNvPr id="175" name="Google Shape;175;p2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7"/>
          <p:cNvSpPr txBox="1"/>
          <p:nvPr>
            <p:ph type="title"/>
          </p:nvPr>
        </p:nvSpPr>
        <p:spPr>
          <a:xfrm>
            <a:off x="598100" y="2869796"/>
            <a:ext cx="8222100" cy="111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81" name="Google Shape;181;p27"/>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2" name="Shape 182"/>
        <p:cNvGrpSpPr/>
        <p:nvPr/>
      </p:nvGrpSpPr>
      <p:grpSpPr>
        <a:xfrm>
          <a:off x="0" y="0"/>
          <a:ext cx="0" cy="0"/>
          <a:chOff x="0" y="0"/>
          <a:chExt cx="0" cy="0"/>
        </a:xfrm>
      </p:grpSpPr>
      <p:grpSp>
        <p:nvGrpSpPr>
          <p:cNvPr id="183" name="Google Shape;183;p28"/>
          <p:cNvGrpSpPr/>
          <p:nvPr/>
        </p:nvGrpSpPr>
        <p:grpSpPr>
          <a:xfrm>
            <a:off x="0" y="5204762"/>
            <a:ext cx="9144000" cy="1653192"/>
            <a:chOff x="0" y="3903669"/>
            <a:chExt cx="9144000" cy="1239925"/>
          </a:xfrm>
        </p:grpSpPr>
        <p:sp>
          <p:nvSpPr>
            <p:cNvPr id="184" name="Google Shape;184;p28"/>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7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28"/>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lvl1pPr indent="-393700" lvl="0" marL="457200" rtl="0">
              <a:spcBef>
                <a:spcPts val="0"/>
              </a:spcBef>
              <a:spcAft>
                <a:spcPts val="0"/>
              </a:spcAft>
              <a:buSzPts val="2600"/>
              <a:buChar char="●"/>
              <a:defRPr sz="2600"/>
            </a:lvl1pPr>
            <a:lvl2pPr indent="-368300" lvl="1" marL="914400" rtl="0">
              <a:spcBef>
                <a:spcPts val="1600"/>
              </a:spcBef>
              <a:spcAft>
                <a:spcPts val="0"/>
              </a:spcAft>
              <a:buSzPts val="2200"/>
              <a:buChar char="○"/>
              <a:defRPr sz="2200"/>
            </a:lvl2pPr>
            <a:lvl3pPr indent="-368300" lvl="2" marL="1371600" rtl="0">
              <a:spcBef>
                <a:spcPts val="1600"/>
              </a:spcBef>
              <a:spcAft>
                <a:spcPts val="0"/>
              </a:spcAft>
              <a:buSzPts val="2200"/>
              <a:buChar char="■"/>
              <a:defRPr sz="2200"/>
            </a:lvl3pPr>
            <a:lvl4pPr indent="-368300" lvl="3" marL="1828800" rtl="0">
              <a:spcBef>
                <a:spcPts val="1600"/>
              </a:spcBef>
              <a:spcAft>
                <a:spcPts val="0"/>
              </a:spcAft>
              <a:buSzPts val="2200"/>
              <a:buChar char="●"/>
              <a:defRPr sz="2200"/>
            </a:lvl4pPr>
            <a:lvl5pPr indent="-368300" lvl="4" marL="2286000" rtl="0">
              <a:spcBef>
                <a:spcPts val="1600"/>
              </a:spcBef>
              <a:spcAft>
                <a:spcPts val="0"/>
              </a:spcAft>
              <a:buSzPts val="2200"/>
              <a:buChar char="○"/>
              <a:defRPr sz="2200"/>
            </a:lvl5pPr>
            <a:lvl6pPr indent="-368300" lvl="5" marL="2743200" rtl="0">
              <a:spcBef>
                <a:spcPts val="1600"/>
              </a:spcBef>
              <a:spcAft>
                <a:spcPts val="0"/>
              </a:spcAft>
              <a:buSzPts val="2200"/>
              <a:buChar char="■"/>
              <a:defRPr sz="2200"/>
            </a:lvl6pPr>
            <a:lvl7pPr indent="-368300" lvl="6" marL="3200400" rtl="0">
              <a:spcBef>
                <a:spcPts val="1600"/>
              </a:spcBef>
              <a:spcAft>
                <a:spcPts val="0"/>
              </a:spcAft>
              <a:buSzPts val="2200"/>
              <a:buChar char="●"/>
              <a:defRPr sz="2200"/>
            </a:lvl7pPr>
            <a:lvl8pPr indent="-368300" lvl="7" marL="3657600" rtl="0">
              <a:spcBef>
                <a:spcPts val="1600"/>
              </a:spcBef>
              <a:spcAft>
                <a:spcPts val="0"/>
              </a:spcAft>
              <a:buSzPts val="2200"/>
              <a:buChar char="○"/>
              <a:defRPr sz="2200"/>
            </a:lvl8pPr>
            <a:lvl9pPr indent="-368300" lvl="8" marL="4114800" rtl="0">
              <a:spcBef>
                <a:spcPts val="1600"/>
              </a:spcBef>
              <a:spcAft>
                <a:spcPts val="1600"/>
              </a:spcAft>
              <a:buSzPts val="2200"/>
              <a:buChar char="■"/>
              <a:defRPr sz="2200"/>
            </a:lvl9pPr>
          </a:lstStyle>
          <a:p/>
        </p:txBody>
      </p:sp>
      <p:sp>
        <p:nvSpPr>
          <p:cNvPr id="191" name="Google Shape;191;p2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2" name="Google Shape;192;p28"/>
          <p:cNvSpPr txBox="1"/>
          <p:nvPr/>
        </p:nvSpPr>
        <p:spPr>
          <a:xfrm>
            <a:off x="46647" y="6505760"/>
            <a:ext cx="67179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ITP20005 </a:t>
            </a:r>
            <a:r>
              <a:rPr lang="en" sz="1200">
                <a:solidFill>
                  <a:schemeClr val="lt1"/>
                </a:solidFill>
                <a:latin typeface="Roboto"/>
                <a:ea typeface="Roboto"/>
                <a:cs typeface="Roboto"/>
                <a:sym typeface="Roboto"/>
              </a:rPr>
              <a:t>First-class Functions</a:t>
            </a:r>
            <a:endParaRPr sz="1200">
              <a:solidFill>
                <a:srgbClr val="FFFFFF"/>
              </a:solidFill>
              <a:latin typeface="Roboto"/>
              <a:ea typeface="Roboto"/>
              <a:cs typeface="Roboto"/>
              <a:sym typeface="Robo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5" name="Google Shape;195;p29"/>
          <p:cNvSpPr txBox="1"/>
          <p:nvPr>
            <p:ph idx="1" type="body"/>
          </p:nvPr>
        </p:nvSpPr>
        <p:spPr>
          <a:xfrm>
            <a:off x="311700" y="1639967"/>
            <a:ext cx="3999900" cy="4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96" name="Google Shape;196;p29"/>
          <p:cNvSpPr txBox="1"/>
          <p:nvPr>
            <p:ph idx="2" type="body"/>
          </p:nvPr>
        </p:nvSpPr>
        <p:spPr>
          <a:xfrm>
            <a:off x="4832400" y="1639967"/>
            <a:ext cx="3999900" cy="4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97" name="Google Shape;197;p29"/>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0" name="Google Shape;200;p30"/>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3" name="Google Shape;203;p31"/>
          <p:cNvSpPr txBox="1"/>
          <p:nvPr>
            <p:ph idx="1" type="body"/>
          </p:nvPr>
        </p:nvSpPr>
        <p:spPr>
          <a:xfrm>
            <a:off x="311700" y="1954405"/>
            <a:ext cx="2808000" cy="41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4" name="Google Shape;204;p31"/>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205" name="Shape 205"/>
        <p:cNvGrpSpPr/>
        <p:nvPr/>
      </p:nvGrpSpPr>
      <p:grpSpPr>
        <a:xfrm>
          <a:off x="0" y="0"/>
          <a:ext cx="0" cy="0"/>
          <a:chOff x="0" y="0"/>
          <a:chExt cx="0" cy="0"/>
        </a:xfrm>
      </p:grpSpPr>
      <p:grpSp>
        <p:nvGrpSpPr>
          <p:cNvPr id="206" name="Google Shape;206;p32"/>
          <p:cNvGrpSpPr/>
          <p:nvPr/>
        </p:nvGrpSpPr>
        <p:grpSpPr>
          <a:xfrm>
            <a:off x="6098378" y="7"/>
            <a:ext cx="3045625" cy="2707359"/>
            <a:chOff x="6098378" y="5"/>
            <a:chExt cx="3045625" cy="2030570"/>
          </a:xfrm>
        </p:grpSpPr>
        <p:sp>
          <p:nvSpPr>
            <p:cNvPr id="207" name="Google Shape;207;p3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2"/>
          <p:cNvSpPr txBox="1"/>
          <p:nvPr>
            <p:ph type="title"/>
          </p:nvPr>
        </p:nvSpPr>
        <p:spPr>
          <a:xfrm>
            <a:off x="490250" y="701800"/>
            <a:ext cx="56187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13" name="Google Shape;213;p32"/>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5204762"/>
            <a:ext cx="9144000"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lvl1pPr lvl="0">
              <a:spcBef>
                <a:spcPts val="0"/>
              </a:spcBef>
              <a:spcAft>
                <a:spcPts val="0"/>
              </a:spcAft>
              <a:buSzPts val="3700"/>
              <a:buNone/>
              <a:defRPr sz="37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lvl1pPr indent="-393700" lvl="0" marL="457200">
              <a:spcBef>
                <a:spcPts val="0"/>
              </a:spcBef>
              <a:spcAft>
                <a:spcPts val="0"/>
              </a:spcAft>
              <a:buSzPts val="2600"/>
              <a:buChar char="●"/>
              <a:defRPr sz="2600"/>
            </a:lvl1pPr>
            <a:lvl2pPr indent="-368300" lvl="1" marL="914400">
              <a:spcBef>
                <a:spcPts val="1600"/>
              </a:spcBef>
              <a:spcAft>
                <a:spcPts val="0"/>
              </a:spcAft>
              <a:buSzPts val="2200"/>
              <a:buChar char="○"/>
              <a:defRPr sz="2200"/>
            </a:lvl2pPr>
            <a:lvl3pPr indent="-368300" lvl="2" marL="1371600">
              <a:spcBef>
                <a:spcPts val="1600"/>
              </a:spcBef>
              <a:spcAft>
                <a:spcPts val="0"/>
              </a:spcAft>
              <a:buSzPts val="2200"/>
              <a:buChar char="■"/>
              <a:defRPr sz="2200"/>
            </a:lvl3pPr>
            <a:lvl4pPr indent="-368300" lvl="3" marL="1828800">
              <a:spcBef>
                <a:spcPts val="1600"/>
              </a:spcBef>
              <a:spcAft>
                <a:spcPts val="0"/>
              </a:spcAft>
              <a:buSzPts val="2200"/>
              <a:buChar char="●"/>
              <a:defRPr sz="2200"/>
            </a:lvl4pPr>
            <a:lvl5pPr indent="-368300" lvl="4" marL="2286000">
              <a:spcBef>
                <a:spcPts val="1600"/>
              </a:spcBef>
              <a:spcAft>
                <a:spcPts val="0"/>
              </a:spcAft>
              <a:buSzPts val="2200"/>
              <a:buChar char="○"/>
              <a:defRPr sz="2200"/>
            </a:lvl5pPr>
            <a:lvl6pPr indent="-368300" lvl="5" marL="2743200">
              <a:spcBef>
                <a:spcPts val="1600"/>
              </a:spcBef>
              <a:spcAft>
                <a:spcPts val="0"/>
              </a:spcAft>
              <a:buSzPts val="2200"/>
              <a:buChar char="■"/>
              <a:defRPr sz="2200"/>
            </a:lvl6pPr>
            <a:lvl7pPr indent="-368300" lvl="6" marL="3200400">
              <a:spcBef>
                <a:spcPts val="1600"/>
              </a:spcBef>
              <a:spcAft>
                <a:spcPts val="0"/>
              </a:spcAft>
              <a:buSzPts val="2200"/>
              <a:buChar char="●"/>
              <a:defRPr sz="2200"/>
            </a:lvl7pPr>
            <a:lvl8pPr indent="-368300" lvl="7" marL="3657600">
              <a:spcBef>
                <a:spcPts val="1600"/>
              </a:spcBef>
              <a:spcAft>
                <a:spcPts val="0"/>
              </a:spcAft>
              <a:buSzPts val="2200"/>
              <a:buChar char="○"/>
              <a:defRPr sz="2200"/>
            </a:lvl8pPr>
            <a:lvl9pPr indent="-368300" lvl="8" marL="4114800">
              <a:spcBef>
                <a:spcPts val="1600"/>
              </a:spcBef>
              <a:spcAft>
                <a:spcPts val="1600"/>
              </a:spcAft>
              <a:buSzPts val="2200"/>
              <a:buChar char="■"/>
              <a:defRPr sz="2200"/>
            </a:lvl9pPr>
          </a:lstStyle>
          <a:p/>
        </p:txBody>
      </p:sp>
      <p:sp>
        <p:nvSpPr>
          <p:cNvPr id="37" name="Google Shape;37;p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4"/>
          <p:cNvSpPr txBox="1"/>
          <p:nvPr/>
        </p:nvSpPr>
        <p:spPr>
          <a:xfrm>
            <a:off x="46647" y="6505760"/>
            <a:ext cx="67179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ITP20005 First-class Functions</a:t>
            </a:r>
            <a:endParaRPr sz="1200">
              <a:solidFill>
                <a:srgbClr val="FFFFFF"/>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4" name="Shape 214"/>
        <p:cNvGrpSpPr/>
        <p:nvPr/>
      </p:nvGrpSpPr>
      <p:grpSpPr>
        <a:xfrm>
          <a:off x="0" y="0"/>
          <a:ext cx="0" cy="0"/>
          <a:chOff x="0" y="0"/>
          <a:chExt cx="0" cy="0"/>
        </a:xfrm>
      </p:grpSpPr>
      <p:sp>
        <p:nvSpPr>
          <p:cNvPr id="215" name="Google Shape;215;p33"/>
          <p:cNvSpPr/>
          <p:nvPr/>
        </p:nvSpPr>
        <p:spPr>
          <a:xfrm>
            <a:off x="4572000" y="-2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33"/>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217" name="Google Shape;217;p33"/>
          <p:cNvSpPr txBox="1"/>
          <p:nvPr>
            <p:ph type="title"/>
          </p:nvPr>
        </p:nvSpPr>
        <p:spPr>
          <a:xfrm>
            <a:off x="265500" y="1534800"/>
            <a:ext cx="4045200" cy="208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8" name="Google Shape;218;p33"/>
          <p:cNvSpPr txBox="1"/>
          <p:nvPr>
            <p:ph idx="1" type="subTitle"/>
          </p:nvPr>
        </p:nvSpPr>
        <p:spPr>
          <a:xfrm>
            <a:off x="265500" y="3692002"/>
            <a:ext cx="4045200" cy="169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9" name="Google Shape;219;p33"/>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20" name="Google Shape;220;p33"/>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1" name="Shape 221"/>
        <p:cNvGrpSpPr/>
        <p:nvPr/>
      </p:nvGrpSpPr>
      <p:grpSpPr>
        <a:xfrm>
          <a:off x="0" y="0"/>
          <a:ext cx="0" cy="0"/>
          <a:chOff x="0" y="0"/>
          <a:chExt cx="0" cy="0"/>
        </a:xfrm>
      </p:grpSpPr>
      <p:sp>
        <p:nvSpPr>
          <p:cNvPr id="222" name="Google Shape;222;p34"/>
          <p:cNvSpPr txBox="1"/>
          <p:nvPr>
            <p:ph idx="1" type="body"/>
          </p:nvPr>
        </p:nvSpPr>
        <p:spPr>
          <a:xfrm>
            <a:off x="319500" y="56407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23" name="Google Shape;223;p34"/>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24" name="Shape 224"/>
        <p:cNvGrpSpPr/>
        <p:nvPr/>
      </p:nvGrpSpPr>
      <p:grpSpPr>
        <a:xfrm>
          <a:off x="0" y="0"/>
          <a:ext cx="0" cy="0"/>
          <a:chOff x="0" y="0"/>
          <a:chExt cx="0" cy="0"/>
        </a:xfrm>
      </p:grpSpPr>
      <p:grpSp>
        <p:nvGrpSpPr>
          <p:cNvPr id="225" name="Google Shape;225;p35"/>
          <p:cNvGrpSpPr/>
          <p:nvPr/>
        </p:nvGrpSpPr>
        <p:grpSpPr>
          <a:xfrm>
            <a:off x="6098378" y="7"/>
            <a:ext cx="3045625" cy="2707359"/>
            <a:chOff x="6098378" y="5"/>
            <a:chExt cx="3045625" cy="2030570"/>
          </a:xfrm>
        </p:grpSpPr>
        <p:sp>
          <p:nvSpPr>
            <p:cNvPr id="226" name="Google Shape;226;p3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35"/>
          <p:cNvSpPr txBox="1"/>
          <p:nvPr>
            <p:ph hasCustomPrompt="1" type="title"/>
          </p:nvPr>
        </p:nvSpPr>
        <p:spPr>
          <a:xfrm>
            <a:off x="311700" y="1674733"/>
            <a:ext cx="8520600" cy="2707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232" name="Google Shape;232;p35"/>
          <p:cNvSpPr txBox="1"/>
          <p:nvPr>
            <p:ph idx="1" type="body"/>
          </p:nvPr>
        </p:nvSpPr>
        <p:spPr>
          <a:xfrm>
            <a:off x="311700" y="4492300"/>
            <a:ext cx="8520600" cy="1709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233" name="Google Shape;233;p35"/>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4" name="Shape 234"/>
        <p:cNvGrpSpPr/>
        <p:nvPr/>
      </p:nvGrpSpPr>
      <p:grpSpPr>
        <a:xfrm>
          <a:off x="0" y="0"/>
          <a:ext cx="0" cy="0"/>
          <a:chOff x="0" y="0"/>
          <a:chExt cx="0" cy="0"/>
        </a:xfrm>
      </p:grpSpPr>
      <p:sp>
        <p:nvSpPr>
          <p:cNvPr id="235" name="Google Shape;235;p36"/>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40" name="Shape 240"/>
        <p:cNvGrpSpPr/>
        <p:nvPr/>
      </p:nvGrpSpPr>
      <p:grpSpPr>
        <a:xfrm>
          <a:off x="0" y="0"/>
          <a:ext cx="0" cy="0"/>
          <a:chOff x="0" y="0"/>
          <a:chExt cx="0" cy="0"/>
        </a:xfrm>
      </p:grpSpPr>
      <p:grpSp>
        <p:nvGrpSpPr>
          <p:cNvPr id="241" name="Google Shape;241;p38"/>
          <p:cNvGrpSpPr/>
          <p:nvPr/>
        </p:nvGrpSpPr>
        <p:grpSpPr>
          <a:xfrm>
            <a:off x="6098378" y="7"/>
            <a:ext cx="3045625" cy="2707359"/>
            <a:chOff x="6098378" y="5"/>
            <a:chExt cx="3045625" cy="2030570"/>
          </a:xfrm>
        </p:grpSpPr>
        <p:sp>
          <p:nvSpPr>
            <p:cNvPr id="242" name="Google Shape;242;p38"/>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8"/>
          <p:cNvSpPr txBox="1"/>
          <p:nvPr>
            <p:ph type="ctrTitle"/>
          </p:nvPr>
        </p:nvSpPr>
        <p:spPr>
          <a:xfrm>
            <a:off x="598100" y="2366963"/>
            <a:ext cx="8222100" cy="111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48" name="Google Shape;248;p38"/>
          <p:cNvSpPr txBox="1"/>
          <p:nvPr>
            <p:ph idx="1" type="subTitle"/>
          </p:nvPr>
        </p:nvSpPr>
        <p:spPr>
          <a:xfrm>
            <a:off x="598088" y="3621217"/>
            <a:ext cx="8222100" cy="5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249" name="Google Shape;249;p38"/>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r>
              <a:rPr lang="en"/>
              <a:t>/#</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0" name="Shape 250"/>
        <p:cNvGrpSpPr/>
        <p:nvPr/>
      </p:nvGrpSpPr>
      <p:grpSpPr>
        <a:xfrm>
          <a:off x="0" y="0"/>
          <a:ext cx="0" cy="0"/>
          <a:chOff x="0" y="0"/>
          <a:chExt cx="0" cy="0"/>
        </a:xfrm>
      </p:grpSpPr>
      <p:grpSp>
        <p:nvGrpSpPr>
          <p:cNvPr id="251" name="Google Shape;251;p39"/>
          <p:cNvGrpSpPr/>
          <p:nvPr/>
        </p:nvGrpSpPr>
        <p:grpSpPr>
          <a:xfrm>
            <a:off x="6098378" y="7"/>
            <a:ext cx="3045625" cy="2707359"/>
            <a:chOff x="6098378" y="5"/>
            <a:chExt cx="3045625" cy="2030570"/>
          </a:xfrm>
        </p:grpSpPr>
        <p:sp>
          <p:nvSpPr>
            <p:cNvPr id="252" name="Google Shape;252;p3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9"/>
          <p:cNvSpPr txBox="1"/>
          <p:nvPr>
            <p:ph type="title"/>
          </p:nvPr>
        </p:nvSpPr>
        <p:spPr>
          <a:xfrm>
            <a:off x="598100" y="2869796"/>
            <a:ext cx="8222100" cy="111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58" name="Google Shape;258;p39"/>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9" name="Shape 259"/>
        <p:cNvGrpSpPr/>
        <p:nvPr/>
      </p:nvGrpSpPr>
      <p:grpSpPr>
        <a:xfrm>
          <a:off x="0" y="0"/>
          <a:ext cx="0" cy="0"/>
          <a:chOff x="0" y="0"/>
          <a:chExt cx="0" cy="0"/>
        </a:xfrm>
      </p:grpSpPr>
      <p:grpSp>
        <p:nvGrpSpPr>
          <p:cNvPr id="260" name="Google Shape;260;p40"/>
          <p:cNvGrpSpPr/>
          <p:nvPr/>
        </p:nvGrpSpPr>
        <p:grpSpPr>
          <a:xfrm>
            <a:off x="0" y="5204762"/>
            <a:ext cx="9144000" cy="1653192"/>
            <a:chOff x="0" y="3903669"/>
            <a:chExt cx="9144000" cy="1239925"/>
          </a:xfrm>
        </p:grpSpPr>
        <p:sp>
          <p:nvSpPr>
            <p:cNvPr id="261" name="Google Shape;261;p4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0"/>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4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7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7" name="Google Shape;267;p40"/>
          <p:cNvSpPr txBox="1"/>
          <p:nvPr>
            <p:ph idx="1" type="body"/>
          </p:nvPr>
        </p:nvSpPr>
        <p:spPr>
          <a:xfrm>
            <a:off x="311700" y="1106425"/>
            <a:ext cx="8832300" cy="5269200"/>
          </a:xfrm>
          <a:prstGeom prst="rect">
            <a:avLst/>
          </a:prstGeom>
          <a:solidFill>
            <a:srgbClr val="FFFFFF"/>
          </a:solidFill>
        </p:spPr>
        <p:txBody>
          <a:bodyPr anchorCtr="0" anchor="t" bIns="91425" lIns="91425" spcFirstLastPara="1" rIns="91425" wrap="square" tIns="91425">
            <a:noAutofit/>
          </a:bodyPr>
          <a:lstStyle>
            <a:lvl1pPr indent="-393700" lvl="0" marL="457200" rtl="0">
              <a:spcBef>
                <a:spcPts val="0"/>
              </a:spcBef>
              <a:spcAft>
                <a:spcPts val="0"/>
              </a:spcAft>
              <a:buSzPts val="2600"/>
              <a:buChar char="●"/>
              <a:defRPr sz="2600"/>
            </a:lvl1pPr>
            <a:lvl2pPr indent="-368300" lvl="1" marL="914400" rtl="0">
              <a:spcBef>
                <a:spcPts val="1600"/>
              </a:spcBef>
              <a:spcAft>
                <a:spcPts val="0"/>
              </a:spcAft>
              <a:buSzPts val="2200"/>
              <a:buChar char="○"/>
              <a:defRPr sz="2200"/>
            </a:lvl2pPr>
            <a:lvl3pPr indent="-368300" lvl="2" marL="1371600" rtl="0">
              <a:spcBef>
                <a:spcPts val="1600"/>
              </a:spcBef>
              <a:spcAft>
                <a:spcPts val="0"/>
              </a:spcAft>
              <a:buSzPts val="2200"/>
              <a:buChar char="■"/>
              <a:defRPr sz="2200"/>
            </a:lvl3pPr>
            <a:lvl4pPr indent="-368300" lvl="3" marL="1828800" rtl="0">
              <a:spcBef>
                <a:spcPts val="1600"/>
              </a:spcBef>
              <a:spcAft>
                <a:spcPts val="0"/>
              </a:spcAft>
              <a:buSzPts val="2200"/>
              <a:buChar char="●"/>
              <a:defRPr sz="2200"/>
            </a:lvl4pPr>
            <a:lvl5pPr indent="-368300" lvl="4" marL="2286000" rtl="0">
              <a:spcBef>
                <a:spcPts val="1600"/>
              </a:spcBef>
              <a:spcAft>
                <a:spcPts val="0"/>
              </a:spcAft>
              <a:buSzPts val="2200"/>
              <a:buChar char="○"/>
              <a:defRPr sz="2200"/>
            </a:lvl5pPr>
            <a:lvl6pPr indent="-368300" lvl="5" marL="2743200" rtl="0">
              <a:spcBef>
                <a:spcPts val="1600"/>
              </a:spcBef>
              <a:spcAft>
                <a:spcPts val="0"/>
              </a:spcAft>
              <a:buSzPts val="2200"/>
              <a:buChar char="■"/>
              <a:defRPr sz="2200"/>
            </a:lvl6pPr>
            <a:lvl7pPr indent="-368300" lvl="6" marL="3200400" rtl="0">
              <a:spcBef>
                <a:spcPts val="1600"/>
              </a:spcBef>
              <a:spcAft>
                <a:spcPts val="0"/>
              </a:spcAft>
              <a:buSzPts val="2200"/>
              <a:buChar char="●"/>
              <a:defRPr sz="2200"/>
            </a:lvl7pPr>
            <a:lvl8pPr indent="-368300" lvl="7" marL="3657600" rtl="0">
              <a:spcBef>
                <a:spcPts val="1600"/>
              </a:spcBef>
              <a:spcAft>
                <a:spcPts val="0"/>
              </a:spcAft>
              <a:buSzPts val="2200"/>
              <a:buChar char="○"/>
              <a:defRPr sz="2200"/>
            </a:lvl8pPr>
            <a:lvl9pPr indent="-368300" lvl="8" marL="4114800" rtl="0">
              <a:spcBef>
                <a:spcPts val="1600"/>
              </a:spcBef>
              <a:spcAft>
                <a:spcPts val="1600"/>
              </a:spcAft>
              <a:buSzPts val="2200"/>
              <a:buChar char="■"/>
              <a:defRPr sz="2200"/>
            </a:lvl9pPr>
          </a:lstStyle>
          <a:p/>
        </p:txBody>
      </p:sp>
      <p:sp>
        <p:nvSpPr>
          <p:cNvPr id="268" name="Google Shape;268;p4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40"/>
          <p:cNvSpPr txBox="1"/>
          <p:nvPr/>
        </p:nvSpPr>
        <p:spPr>
          <a:xfrm>
            <a:off x="46647" y="6505760"/>
            <a:ext cx="67179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ITP20005 </a:t>
            </a:r>
            <a:r>
              <a:rPr lang="en" sz="1200">
                <a:solidFill>
                  <a:schemeClr val="lt1"/>
                </a:solidFill>
                <a:latin typeface="Roboto"/>
                <a:ea typeface="Roboto"/>
                <a:cs typeface="Roboto"/>
                <a:sym typeface="Roboto"/>
              </a:rPr>
              <a:t>Substitution</a:t>
            </a:r>
            <a:endParaRPr sz="1200">
              <a:solidFill>
                <a:srgbClr val="FFFFFF"/>
              </a:solidFill>
              <a:latin typeface="Roboto"/>
              <a:ea typeface="Roboto"/>
              <a:cs typeface="Roboto"/>
              <a:sym typeface="Robo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0" name="Shape 270"/>
        <p:cNvGrpSpPr/>
        <p:nvPr/>
      </p:nvGrpSpPr>
      <p:grpSpPr>
        <a:xfrm>
          <a:off x="0" y="0"/>
          <a:ext cx="0" cy="0"/>
          <a:chOff x="0" y="0"/>
          <a:chExt cx="0" cy="0"/>
        </a:xfrm>
      </p:grpSpPr>
      <p:sp>
        <p:nvSpPr>
          <p:cNvPr id="271" name="Google Shape;271;p41"/>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2" name="Google Shape;272;p41"/>
          <p:cNvSpPr txBox="1"/>
          <p:nvPr>
            <p:ph idx="1" type="body"/>
          </p:nvPr>
        </p:nvSpPr>
        <p:spPr>
          <a:xfrm>
            <a:off x="311700" y="1639967"/>
            <a:ext cx="3999900" cy="4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3" name="Google Shape;273;p41"/>
          <p:cNvSpPr txBox="1"/>
          <p:nvPr>
            <p:ph idx="2" type="body"/>
          </p:nvPr>
        </p:nvSpPr>
        <p:spPr>
          <a:xfrm>
            <a:off x="4832400" y="1639967"/>
            <a:ext cx="3999900" cy="4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4" name="Google Shape;274;p41"/>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7" name="Google Shape;277;p42"/>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8" name="Shape 278"/>
        <p:cNvGrpSpPr/>
        <p:nvPr/>
      </p:nvGrpSpPr>
      <p:grpSpPr>
        <a:xfrm>
          <a:off x="0" y="0"/>
          <a:ext cx="0" cy="0"/>
          <a:chOff x="0" y="0"/>
          <a:chExt cx="0" cy="0"/>
        </a:xfrm>
      </p:grpSpPr>
      <p:sp>
        <p:nvSpPr>
          <p:cNvPr id="279" name="Google Shape;279;p43"/>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0" name="Google Shape;280;p43"/>
          <p:cNvSpPr txBox="1"/>
          <p:nvPr>
            <p:ph idx="1" type="body"/>
          </p:nvPr>
        </p:nvSpPr>
        <p:spPr>
          <a:xfrm>
            <a:off x="311700" y="1954405"/>
            <a:ext cx="2808000" cy="41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1" name="Google Shape;281;p43"/>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639967"/>
            <a:ext cx="3999900" cy="4452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2" type="body"/>
          </p:nvPr>
        </p:nvSpPr>
        <p:spPr>
          <a:xfrm>
            <a:off x="4832400" y="1639967"/>
            <a:ext cx="3999900" cy="4452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5"/>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282" name="Shape 282"/>
        <p:cNvGrpSpPr/>
        <p:nvPr/>
      </p:nvGrpSpPr>
      <p:grpSpPr>
        <a:xfrm>
          <a:off x="0" y="0"/>
          <a:ext cx="0" cy="0"/>
          <a:chOff x="0" y="0"/>
          <a:chExt cx="0" cy="0"/>
        </a:xfrm>
      </p:grpSpPr>
      <p:grpSp>
        <p:nvGrpSpPr>
          <p:cNvPr id="283" name="Google Shape;283;p44"/>
          <p:cNvGrpSpPr/>
          <p:nvPr/>
        </p:nvGrpSpPr>
        <p:grpSpPr>
          <a:xfrm>
            <a:off x="6098378" y="7"/>
            <a:ext cx="3045625" cy="2707359"/>
            <a:chOff x="6098378" y="5"/>
            <a:chExt cx="3045625" cy="2030570"/>
          </a:xfrm>
        </p:grpSpPr>
        <p:sp>
          <p:nvSpPr>
            <p:cNvPr id="284" name="Google Shape;284;p44"/>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4"/>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4"/>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4"/>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44"/>
          <p:cNvSpPr txBox="1"/>
          <p:nvPr>
            <p:ph type="title"/>
          </p:nvPr>
        </p:nvSpPr>
        <p:spPr>
          <a:xfrm>
            <a:off x="490250" y="701800"/>
            <a:ext cx="56187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90" name="Google Shape;290;p44"/>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1" name="Shape 291"/>
        <p:cNvGrpSpPr/>
        <p:nvPr/>
      </p:nvGrpSpPr>
      <p:grpSpPr>
        <a:xfrm>
          <a:off x="0" y="0"/>
          <a:ext cx="0" cy="0"/>
          <a:chOff x="0" y="0"/>
          <a:chExt cx="0" cy="0"/>
        </a:xfrm>
      </p:grpSpPr>
      <p:sp>
        <p:nvSpPr>
          <p:cNvPr id="292" name="Google Shape;292;p45"/>
          <p:cNvSpPr/>
          <p:nvPr/>
        </p:nvSpPr>
        <p:spPr>
          <a:xfrm>
            <a:off x="4572000" y="-2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 name="Google Shape;293;p45"/>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294" name="Google Shape;294;p45"/>
          <p:cNvSpPr txBox="1"/>
          <p:nvPr>
            <p:ph type="title"/>
          </p:nvPr>
        </p:nvSpPr>
        <p:spPr>
          <a:xfrm>
            <a:off x="265500" y="1534800"/>
            <a:ext cx="4045200" cy="208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5" name="Google Shape;295;p45"/>
          <p:cNvSpPr txBox="1"/>
          <p:nvPr>
            <p:ph idx="1" type="subTitle"/>
          </p:nvPr>
        </p:nvSpPr>
        <p:spPr>
          <a:xfrm>
            <a:off x="265500" y="3692002"/>
            <a:ext cx="4045200" cy="169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6" name="Google Shape;296;p45"/>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97" name="Google Shape;297;p45"/>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8" name="Shape 298"/>
        <p:cNvGrpSpPr/>
        <p:nvPr/>
      </p:nvGrpSpPr>
      <p:grpSpPr>
        <a:xfrm>
          <a:off x="0" y="0"/>
          <a:ext cx="0" cy="0"/>
          <a:chOff x="0" y="0"/>
          <a:chExt cx="0" cy="0"/>
        </a:xfrm>
      </p:grpSpPr>
      <p:sp>
        <p:nvSpPr>
          <p:cNvPr id="299" name="Google Shape;299;p46"/>
          <p:cNvSpPr txBox="1"/>
          <p:nvPr>
            <p:ph idx="1" type="body"/>
          </p:nvPr>
        </p:nvSpPr>
        <p:spPr>
          <a:xfrm>
            <a:off x="319500" y="56407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300" name="Google Shape;300;p46"/>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301" name="Shape 301"/>
        <p:cNvGrpSpPr/>
        <p:nvPr/>
      </p:nvGrpSpPr>
      <p:grpSpPr>
        <a:xfrm>
          <a:off x="0" y="0"/>
          <a:ext cx="0" cy="0"/>
          <a:chOff x="0" y="0"/>
          <a:chExt cx="0" cy="0"/>
        </a:xfrm>
      </p:grpSpPr>
      <p:grpSp>
        <p:nvGrpSpPr>
          <p:cNvPr id="302" name="Google Shape;302;p47"/>
          <p:cNvGrpSpPr/>
          <p:nvPr/>
        </p:nvGrpSpPr>
        <p:grpSpPr>
          <a:xfrm>
            <a:off x="6098378" y="7"/>
            <a:ext cx="3045625" cy="2707359"/>
            <a:chOff x="6098378" y="5"/>
            <a:chExt cx="3045625" cy="2030570"/>
          </a:xfrm>
        </p:grpSpPr>
        <p:sp>
          <p:nvSpPr>
            <p:cNvPr id="303" name="Google Shape;303;p4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47"/>
          <p:cNvSpPr txBox="1"/>
          <p:nvPr>
            <p:ph hasCustomPrompt="1" type="title"/>
          </p:nvPr>
        </p:nvSpPr>
        <p:spPr>
          <a:xfrm>
            <a:off x="311700" y="1674733"/>
            <a:ext cx="8520600" cy="2707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09" name="Google Shape;309;p47"/>
          <p:cNvSpPr txBox="1"/>
          <p:nvPr>
            <p:ph idx="1" type="body"/>
          </p:nvPr>
        </p:nvSpPr>
        <p:spPr>
          <a:xfrm>
            <a:off x="311700" y="4492300"/>
            <a:ext cx="8520600" cy="1709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310" name="Google Shape;310;p47"/>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1" name="Shape 311"/>
        <p:cNvGrpSpPr/>
        <p:nvPr/>
      </p:nvGrpSpPr>
      <p:grpSpPr>
        <a:xfrm>
          <a:off x="0" y="0"/>
          <a:ext cx="0" cy="0"/>
          <a:chOff x="0" y="0"/>
          <a:chExt cx="0" cy="0"/>
        </a:xfrm>
      </p:grpSpPr>
      <p:sp>
        <p:nvSpPr>
          <p:cNvPr id="312" name="Google Shape;312;p48"/>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311700" y="546667"/>
            <a:ext cx="8520600" cy="81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6"/>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1700" y="1954405"/>
            <a:ext cx="2808000" cy="413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 name="Google Shape;50;p7"/>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1" name="Shape 51"/>
        <p:cNvGrpSpPr/>
        <p:nvPr/>
      </p:nvGrpSpPr>
      <p:grpSpPr>
        <a:xfrm>
          <a:off x="0" y="0"/>
          <a:ext cx="0" cy="0"/>
          <a:chOff x="0" y="0"/>
          <a:chExt cx="0" cy="0"/>
        </a:xfrm>
      </p:grpSpPr>
      <p:grpSp>
        <p:nvGrpSpPr>
          <p:cNvPr id="52" name="Google Shape;52;p8"/>
          <p:cNvGrpSpPr/>
          <p:nvPr/>
        </p:nvGrpSpPr>
        <p:grpSpPr>
          <a:xfrm>
            <a:off x="6098378" y="7"/>
            <a:ext cx="3045625" cy="2707359"/>
            <a:chOff x="6098378" y="5"/>
            <a:chExt cx="3045625" cy="2030570"/>
          </a:xfrm>
        </p:grpSpPr>
        <p:sp>
          <p:nvSpPr>
            <p:cNvPr id="53" name="Google Shape;53;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490250" y="701800"/>
            <a:ext cx="5618700" cy="545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8"/>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4572000" y="-2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9"/>
          <p:cNvSpPr txBox="1"/>
          <p:nvPr>
            <p:ph type="title"/>
          </p:nvPr>
        </p:nvSpPr>
        <p:spPr>
          <a:xfrm>
            <a:off x="265500" y="1534800"/>
            <a:ext cx="4045200" cy="20859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4" name="Google Shape;64;p9"/>
          <p:cNvSpPr txBox="1"/>
          <p:nvPr>
            <p:ph idx="1" type="subTitle"/>
          </p:nvPr>
        </p:nvSpPr>
        <p:spPr>
          <a:xfrm>
            <a:off x="265500" y="3692002"/>
            <a:ext cx="4045200" cy="1692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6" name="Google Shape;66;p9"/>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txBox="1"/>
          <p:nvPr>
            <p:ph idx="1" type="body"/>
          </p:nvPr>
        </p:nvSpPr>
        <p:spPr>
          <a:xfrm>
            <a:off x="319500" y="5640767"/>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9" name="Google Shape;69;p10"/>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4.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46667"/>
            <a:ext cx="8520600" cy="8103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639833"/>
            <a:ext cx="8520600" cy="4452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6201587"/>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546667"/>
            <a:ext cx="8520600" cy="81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84" name="Google Shape;84;p13"/>
          <p:cNvSpPr txBox="1"/>
          <p:nvPr>
            <p:ph idx="1" type="body"/>
          </p:nvPr>
        </p:nvSpPr>
        <p:spPr>
          <a:xfrm>
            <a:off x="311700" y="1639833"/>
            <a:ext cx="8520600" cy="4452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5" name="Google Shape;85;p13"/>
          <p:cNvSpPr txBox="1"/>
          <p:nvPr>
            <p:ph idx="12" type="sldNum"/>
          </p:nvPr>
        </p:nvSpPr>
        <p:spPr>
          <a:xfrm>
            <a:off x="8460431" y="6201587"/>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546667"/>
            <a:ext cx="8520600" cy="81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161" name="Google Shape;161;p25"/>
          <p:cNvSpPr txBox="1"/>
          <p:nvPr>
            <p:ph idx="1" type="body"/>
          </p:nvPr>
        </p:nvSpPr>
        <p:spPr>
          <a:xfrm>
            <a:off x="311700" y="1639833"/>
            <a:ext cx="8520600" cy="4452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162" name="Google Shape;162;p25"/>
          <p:cNvSpPr txBox="1"/>
          <p:nvPr>
            <p:ph idx="12" type="sldNum"/>
          </p:nvPr>
        </p:nvSpPr>
        <p:spPr>
          <a:xfrm>
            <a:off x="8460431" y="6201587"/>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546667"/>
            <a:ext cx="8520600" cy="81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238" name="Google Shape;238;p37"/>
          <p:cNvSpPr txBox="1"/>
          <p:nvPr>
            <p:ph idx="1" type="body"/>
          </p:nvPr>
        </p:nvSpPr>
        <p:spPr>
          <a:xfrm>
            <a:off x="311700" y="1639833"/>
            <a:ext cx="8520600" cy="4452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239" name="Google Shape;239;p37"/>
          <p:cNvSpPr txBox="1"/>
          <p:nvPr>
            <p:ph idx="12" type="sldNum"/>
          </p:nvPr>
        </p:nvSpPr>
        <p:spPr>
          <a:xfrm>
            <a:off x="8460431" y="6201587"/>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s.brown.edu/~sk/Publications/Books/ProgLangs/2007-04-26/plai-2007-04-26.pdf" TargetMode="External"/><Relationship Id="rId4" Type="http://schemas.openxmlformats.org/officeDocument/2006/relationships/hyperlink" Target="http://cs.brown.edu/courses/cs173/2012/book/higher-order-functions.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en.wikipedia.org/wiki/First-class_function" TargetMode="External"/><Relationship Id="rId4" Type="http://schemas.openxmlformats.org/officeDocument/2006/relationships/hyperlink" Target="https://developer.mozilla.org/en-US/docs/Glossary/First-class_Function" TargetMode="External"/><Relationship Id="rId10" Type="http://schemas.openxmlformats.org/officeDocument/2006/relationships/hyperlink" Target="https://stackoverflow.com/questions/2755445/how-can-i-write-an-anonymous-function-in-java" TargetMode="External"/><Relationship Id="rId9" Type="http://schemas.openxmlformats.org/officeDocument/2006/relationships/hyperlink" Target="https://stackoverflow.com/questions/5178068/what-is-a-first-class-citizen-function" TargetMode="External"/><Relationship Id="rId5" Type="http://schemas.openxmlformats.org/officeDocument/2006/relationships/hyperlink" Target="https://dzone.com/articles/java-lambda-expressions-functions-as-first-class-citizens" TargetMode="External"/><Relationship Id="rId6" Type="http://schemas.openxmlformats.org/officeDocument/2006/relationships/hyperlink" Target="https://docs.oracle.com/javase/tutorial/java/javaOO/lambdaexpressions.html" TargetMode="External"/><Relationship Id="rId7" Type="http://schemas.openxmlformats.org/officeDocument/2006/relationships/hyperlink" Target="https://www.baeldung.com/java-8-lambda-expressions-tips" TargetMode="External"/><Relationship Id="rId8" Type="http://schemas.openxmlformats.org/officeDocument/2006/relationships/hyperlink" Target="http://tutorials.jenkov.com/java/lambda-expression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en.wikipedia.org/wiki/Lambda_calculu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ocs.racket-lang.org/guide/lambd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en.wikipedia.org/wiki/Anonymous_functio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cs.brown.edu/courses/cs173/2012/book/From_Substitution_to_Environments.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ctrTitle"/>
          </p:nvPr>
        </p:nvSpPr>
        <p:spPr>
          <a:xfrm>
            <a:off x="598100" y="2366963"/>
            <a:ext cx="8222100" cy="111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ITP20005 L10/L1</a:t>
            </a:r>
            <a:r>
              <a:rPr lang="en" sz="3400"/>
              <a:t>1/12</a:t>
            </a:r>
            <a:endParaRPr sz="3400"/>
          </a:p>
          <a:p>
            <a:pPr indent="0" lvl="0" marL="0" rtl="0" algn="l">
              <a:spcBef>
                <a:spcPts val="0"/>
              </a:spcBef>
              <a:spcAft>
                <a:spcPts val="0"/>
              </a:spcAft>
              <a:buNone/>
            </a:pPr>
            <a:r>
              <a:rPr lang="en"/>
              <a:t>First-class Functions</a:t>
            </a:r>
            <a:endParaRPr sz="3500"/>
          </a:p>
        </p:txBody>
      </p:sp>
      <p:sp>
        <p:nvSpPr>
          <p:cNvPr id="318" name="Google Shape;318;p49"/>
          <p:cNvSpPr txBox="1"/>
          <p:nvPr>
            <p:ph idx="1" type="subTitle"/>
          </p:nvPr>
        </p:nvSpPr>
        <p:spPr>
          <a:xfrm>
            <a:off x="598088" y="3621217"/>
            <a:ext cx="8222100" cy="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Lecture10</a:t>
            </a:r>
            <a:endParaRPr/>
          </a:p>
          <a:p>
            <a:pPr indent="0" lvl="0" marL="0" rtl="0" algn="l">
              <a:spcBef>
                <a:spcPts val="0"/>
              </a:spcBef>
              <a:spcAft>
                <a:spcPts val="0"/>
              </a:spcAft>
              <a:buNone/>
            </a:pPr>
            <a:r>
              <a:rPr lang="en"/>
              <a:t>JC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PLAI Ch 6 First class functions</a:t>
            </a:r>
            <a:endParaRPr/>
          </a:p>
          <a:p>
            <a:pPr indent="0" lvl="0" marL="0" rtl="0" algn="l">
              <a:spcBef>
                <a:spcPts val="0"/>
              </a:spcBef>
              <a:spcAft>
                <a:spcPts val="0"/>
              </a:spcAft>
              <a:buNone/>
            </a:pPr>
            <a:r>
              <a:rPr lang="en" sz="1500" u="sng">
                <a:solidFill>
                  <a:schemeClr val="hlink"/>
                </a:solidFill>
                <a:hlinkClick r:id="rId3"/>
              </a:rPr>
              <a:t>http://cs.brown.edu/~sk/Publications/Books/ProgLangs/2007-04-26/plai-2007-04-26.pdf</a:t>
            </a:r>
            <a:r>
              <a:rPr lang="en" sz="1500"/>
              <a:t> </a:t>
            </a:r>
            <a:endParaRPr sz="1500"/>
          </a:p>
          <a:p>
            <a:pPr indent="0" lvl="0" marL="0" rtl="0" algn="l">
              <a:spcBef>
                <a:spcPts val="0"/>
              </a:spcBef>
              <a:spcAft>
                <a:spcPts val="0"/>
              </a:spcAft>
              <a:buNone/>
            </a:pPr>
            <a:r>
              <a:t/>
            </a:r>
            <a:endParaRPr/>
          </a:p>
          <a:p>
            <a:pPr indent="0" lvl="0" marL="0" rtl="0" algn="l">
              <a:spcBef>
                <a:spcPts val="0"/>
              </a:spcBef>
              <a:spcAft>
                <a:spcPts val="0"/>
              </a:spcAft>
              <a:buNone/>
            </a:pPr>
            <a:r>
              <a:rPr lang="en"/>
              <a:t>PLAI 2nd Ed. Ch7 Functions anywhere!</a:t>
            </a:r>
            <a:br>
              <a:rPr lang="en"/>
            </a:br>
            <a:r>
              <a:rPr lang="en" sz="1500" u="sng">
                <a:solidFill>
                  <a:schemeClr val="hlink"/>
                </a:solidFill>
                <a:hlinkClick r:id="rId4"/>
              </a:rPr>
              <a:t>http://cs.brown.edu/courses/cs173/2012/book/higher-order-functions.html</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real world examples in any PLs?</a:t>
            </a:r>
            <a:endParaRPr/>
          </a:p>
        </p:txBody>
      </p:sp>
      <p:sp>
        <p:nvSpPr>
          <p:cNvPr id="397" name="Google Shape;397;p5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58"/>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u="sng">
                <a:solidFill>
                  <a:schemeClr val="hlink"/>
                </a:solidFill>
                <a:hlinkClick r:id="rId3"/>
              </a:rPr>
              <a:t>https://en.wikipedia.org/wiki/First-class_function</a:t>
            </a:r>
            <a:endParaRPr sz="2000"/>
          </a:p>
          <a:p>
            <a:pPr indent="-355600" lvl="0" marL="457200" rtl="0" algn="l">
              <a:spcBef>
                <a:spcPts val="0"/>
              </a:spcBef>
              <a:spcAft>
                <a:spcPts val="0"/>
              </a:spcAft>
              <a:buSzPts val="2000"/>
              <a:buChar char="●"/>
            </a:pPr>
            <a:r>
              <a:rPr lang="en" sz="2000" u="sng">
                <a:solidFill>
                  <a:schemeClr val="accent5"/>
                </a:solidFill>
                <a:hlinkClick r:id="rId4">
                  <a:extLst>
                    <a:ext uri="{A12FA001-AC4F-418D-AE19-62706E023703}">
                      <ahyp:hlinkClr val="tx"/>
                    </a:ext>
                  </a:extLst>
                </a:hlinkClick>
              </a:rPr>
              <a:t>https://developer.mozilla.org/en-US/docs/Glossary/First-class_Function</a:t>
            </a:r>
            <a:endParaRPr sz="2000"/>
          </a:p>
          <a:p>
            <a:pPr indent="-355600" lvl="0" marL="457200" rtl="0" algn="l">
              <a:spcBef>
                <a:spcPts val="0"/>
              </a:spcBef>
              <a:spcAft>
                <a:spcPts val="0"/>
              </a:spcAft>
              <a:buSzPts val="2000"/>
              <a:buChar char="●"/>
            </a:pPr>
            <a:r>
              <a:rPr lang="en" sz="2000" u="sng">
                <a:solidFill>
                  <a:schemeClr val="hlink"/>
                </a:solidFill>
                <a:hlinkClick r:id="rId5"/>
              </a:rPr>
              <a:t>https://dzone.com/articles/java-lambda-expressions-functions-as-first-class-citizens</a:t>
            </a:r>
            <a:endParaRPr sz="2000"/>
          </a:p>
          <a:p>
            <a:pPr indent="-355600" lvl="0" marL="457200" rtl="0" algn="l">
              <a:spcBef>
                <a:spcPts val="0"/>
              </a:spcBef>
              <a:spcAft>
                <a:spcPts val="0"/>
              </a:spcAft>
              <a:buSzPts val="2000"/>
              <a:buChar char="●"/>
            </a:pPr>
            <a:r>
              <a:rPr lang="en" sz="2000" u="sng">
                <a:solidFill>
                  <a:schemeClr val="hlink"/>
                </a:solidFill>
                <a:hlinkClick r:id="rId6"/>
              </a:rPr>
              <a:t>https://docs.oracle.com/javase/tutorial/java/javaOO/lambdaexpressions.html</a:t>
            </a:r>
            <a:r>
              <a:rPr lang="en" sz="2000"/>
              <a:t> </a:t>
            </a:r>
            <a:endParaRPr sz="2000"/>
          </a:p>
          <a:p>
            <a:pPr indent="-355600" lvl="0" marL="457200" rtl="0" algn="l">
              <a:spcBef>
                <a:spcPts val="0"/>
              </a:spcBef>
              <a:spcAft>
                <a:spcPts val="0"/>
              </a:spcAft>
              <a:buSzPts val="2000"/>
              <a:buChar char="●"/>
            </a:pPr>
            <a:r>
              <a:rPr lang="en" sz="2000" u="sng">
                <a:solidFill>
                  <a:schemeClr val="hlink"/>
                </a:solidFill>
                <a:hlinkClick r:id="rId7"/>
              </a:rPr>
              <a:t>https://www.baeldung.com/java-8-lambda-expressions-tips</a:t>
            </a:r>
            <a:r>
              <a:rPr lang="en" sz="2000"/>
              <a:t> </a:t>
            </a:r>
            <a:endParaRPr sz="2000"/>
          </a:p>
          <a:p>
            <a:pPr indent="-355600" lvl="0" marL="457200" rtl="0" algn="l">
              <a:spcBef>
                <a:spcPts val="0"/>
              </a:spcBef>
              <a:spcAft>
                <a:spcPts val="0"/>
              </a:spcAft>
              <a:buSzPts val="2000"/>
              <a:buChar char="●"/>
            </a:pPr>
            <a:r>
              <a:rPr lang="en" sz="2000" u="sng">
                <a:solidFill>
                  <a:schemeClr val="hlink"/>
                </a:solidFill>
                <a:hlinkClick r:id="rId8"/>
              </a:rPr>
              <a:t>http://tutorials.jenkov.com/java/lambda-expressions.html</a:t>
            </a:r>
            <a:r>
              <a:rPr lang="en" sz="2000"/>
              <a:t> </a:t>
            </a:r>
            <a:endParaRPr sz="2000"/>
          </a:p>
          <a:p>
            <a:pPr indent="-355600" lvl="0" marL="457200" rtl="0" algn="l">
              <a:spcBef>
                <a:spcPts val="0"/>
              </a:spcBef>
              <a:spcAft>
                <a:spcPts val="0"/>
              </a:spcAft>
              <a:buSzPts val="2000"/>
              <a:buChar char="●"/>
            </a:pPr>
            <a:r>
              <a:rPr lang="en" sz="2000" u="sng">
                <a:solidFill>
                  <a:schemeClr val="hlink"/>
                </a:solidFill>
                <a:hlinkClick r:id="rId9"/>
              </a:rPr>
              <a:t>https://stackoverflow.com/questions/5178068/what-is-a-first-class-citizen-function</a:t>
            </a:r>
            <a:endParaRPr sz="2000"/>
          </a:p>
          <a:p>
            <a:pPr indent="-355600" lvl="0" marL="457200" rtl="0" algn="l">
              <a:spcBef>
                <a:spcPts val="0"/>
              </a:spcBef>
              <a:spcAft>
                <a:spcPts val="0"/>
              </a:spcAft>
              <a:buSzPts val="2000"/>
              <a:buChar char="●"/>
            </a:pPr>
            <a:r>
              <a:rPr lang="en" sz="2000" u="sng">
                <a:solidFill>
                  <a:schemeClr val="accent5"/>
                </a:solidFill>
                <a:hlinkClick r:id="rId10">
                  <a:extLst>
                    <a:ext uri="{A12FA001-AC4F-418D-AE19-62706E023703}">
                      <ahyp:hlinkClr val="tx"/>
                    </a:ext>
                  </a:extLst>
                </a:hlinkClick>
              </a:rPr>
              <a:t>https://stackoverflow.com/questions/2755445/how-can-i-write-an-anonymous-function-in-java</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How does First-class functions look like in our language we are going to make?</a:t>
            </a:r>
            <a:endParaRPr sz="2600"/>
          </a:p>
          <a:p>
            <a:pPr indent="0" lvl="0" marL="0" rtl="0" algn="l">
              <a:spcBef>
                <a:spcPts val="0"/>
              </a:spcBef>
              <a:spcAft>
                <a:spcPts val="0"/>
              </a:spcAft>
              <a:buNone/>
            </a:pPr>
            <a:r>
              <a:t/>
            </a:r>
            <a:endParaRPr sz="3200"/>
          </a:p>
        </p:txBody>
      </p:sp>
      <p:sp>
        <p:nvSpPr>
          <p:cNvPr id="404" name="Google Shape;404;p59"/>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br>
              <a:rPr lang="en" sz="2400"/>
            </a:br>
            <a:r>
              <a:rPr lang="en" sz="2400"/>
              <a:t>{with {double {fun {x} {+ x x}}</a:t>
            </a:r>
            <a:br>
              <a:rPr lang="en" sz="2400"/>
            </a:br>
            <a:r>
              <a:rPr lang="en" sz="2400"/>
              <a:t>            </a:t>
            </a:r>
            <a:r>
              <a:rPr lang="en" sz="2400"/>
              <a:t>{+ {double 10}</a:t>
            </a:r>
            <a:br>
              <a:rPr lang="en" sz="2400"/>
            </a:br>
            <a:r>
              <a:rPr lang="en" sz="2400"/>
              <a:t>                         </a:t>
            </a:r>
            <a:r>
              <a:rPr lang="en" sz="2400"/>
              <a:t>{double 5}}}</a:t>
            </a:r>
            <a:endParaRPr sz="2400"/>
          </a:p>
        </p:txBody>
      </p:sp>
      <p:sp>
        <p:nvSpPr>
          <p:cNvPr id="405" name="Google Shape;405;p5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0"/>
          <p:cNvSpPr txBox="1"/>
          <p:nvPr>
            <p:ph type="title"/>
          </p:nvPr>
        </p:nvSpPr>
        <p:spPr>
          <a:xfrm>
            <a:off x="311700" y="241875"/>
            <a:ext cx="8520600" cy="10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How does First-class functions look like in our language we are going to make?</a:t>
            </a:r>
            <a:endParaRPr sz="2600"/>
          </a:p>
        </p:txBody>
      </p:sp>
      <p:sp>
        <p:nvSpPr>
          <p:cNvPr id="411" name="Google Shape;411;p60"/>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br>
              <a:rPr lang="en" sz="2400"/>
            </a:br>
            <a:r>
              <a:rPr lang="en" sz="2400"/>
              <a:t>{with {double {fun {x} {+ x x}}</a:t>
            </a:r>
            <a:br>
              <a:rPr lang="en" sz="2400"/>
            </a:br>
            <a:r>
              <a:rPr lang="en" sz="2400"/>
              <a:t>            </a:t>
            </a:r>
            <a:r>
              <a:rPr lang="en" sz="2400"/>
              <a:t>{+ {double 10}</a:t>
            </a:r>
            <a:br>
              <a:rPr lang="en" sz="2400"/>
            </a:br>
            <a:r>
              <a:rPr lang="en" sz="2400"/>
              <a:t>                         </a:t>
            </a:r>
            <a:r>
              <a:rPr lang="en" sz="2400"/>
              <a:t>{double 5}}}</a:t>
            </a:r>
            <a:br>
              <a:rPr lang="en" sz="2400"/>
            </a:br>
            <a:br>
              <a:rPr lang="en" sz="2400"/>
            </a:br>
            <a:r>
              <a:rPr lang="en" sz="2400"/>
              <a:t>; Equivalent program by F1WAE</a:t>
            </a:r>
            <a:br>
              <a:rPr lang="en" sz="2400"/>
            </a:br>
            <a:r>
              <a:rPr lang="en" sz="2400"/>
              <a:t>{deffun {f x} {+ x x}}</a:t>
            </a:r>
            <a:br>
              <a:rPr lang="en" sz="2400"/>
            </a:br>
            <a:r>
              <a:rPr lang="en" sz="2400"/>
              <a:t>{+ {f 10} {f 5}}</a:t>
            </a:r>
            <a:endParaRPr sz="2400"/>
          </a:p>
        </p:txBody>
      </p:sp>
      <p:sp>
        <p:nvSpPr>
          <p:cNvPr id="412" name="Google Shape;412;p6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F1WAE...</a:t>
            </a:r>
            <a:endParaRPr/>
          </a:p>
        </p:txBody>
      </p:sp>
      <p:sp>
        <p:nvSpPr>
          <p:cNvPr id="418" name="Google Shape;418;p61"/>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Concrete syntax of F1WAE</a:t>
            </a:r>
            <a:br>
              <a:rPr lang="en" sz="2000"/>
            </a:br>
            <a:r>
              <a:rPr lang="en" sz="2000"/>
              <a:t>&lt;FunDef&gt; ::= {deffun {&lt;id&gt; &lt;id&gt;} &lt;F1WAE&gt;}</a:t>
            </a:r>
            <a:br>
              <a:rPr lang="en" sz="2000"/>
            </a:br>
            <a:r>
              <a:rPr lang="en" sz="2000"/>
              <a:t>&lt;F1WAE&gt; ::= &lt;num&gt;</a:t>
            </a:r>
            <a:br>
              <a:rPr lang="en" sz="2000"/>
            </a:br>
            <a:r>
              <a:rPr lang="en" sz="2000"/>
              <a:t>                     </a:t>
            </a:r>
            <a:r>
              <a:rPr lang="en" sz="2000"/>
              <a:t>| {+ &lt;F1WAE&gt; &lt;F1WAE&gt;}</a:t>
            </a:r>
            <a:br>
              <a:rPr lang="en" sz="2000"/>
            </a:br>
            <a:r>
              <a:rPr lang="en" sz="2000"/>
              <a:t>                     </a:t>
            </a:r>
            <a:r>
              <a:rPr lang="en" sz="2000"/>
              <a:t>| {- &lt;F1WAE&gt; &lt;F1WAE&gt;}</a:t>
            </a:r>
            <a:br>
              <a:rPr lang="en" sz="2000"/>
            </a:br>
            <a:r>
              <a:rPr lang="en" sz="2000"/>
              <a:t>                     </a:t>
            </a:r>
            <a:r>
              <a:rPr lang="en" sz="2000"/>
              <a:t>| {with {&lt;id&gt; &lt;F1WAE&gt;} &lt;F1WAE&gt;}</a:t>
            </a:r>
            <a:br>
              <a:rPr lang="en" sz="2000"/>
            </a:br>
            <a:r>
              <a:rPr lang="en" sz="2000"/>
              <a:t>                     </a:t>
            </a:r>
            <a:r>
              <a:rPr lang="en" sz="2000"/>
              <a:t>| &lt;id&gt;</a:t>
            </a:r>
            <a:br>
              <a:rPr lang="en" sz="2000"/>
            </a:br>
            <a:r>
              <a:rPr lang="en" sz="2000"/>
              <a:t>                     </a:t>
            </a:r>
            <a:r>
              <a:rPr lang="en" sz="2000"/>
              <a:t>| {&lt;id&gt; &lt;F1WAE&gt;}</a:t>
            </a:r>
            <a:br>
              <a:rPr lang="en" sz="2000"/>
            </a:br>
            <a:br>
              <a:rPr lang="en" sz="2000"/>
            </a:br>
            <a:r>
              <a:rPr lang="en" sz="2000">
                <a:solidFill>
                  <a:srgbClr val="0000FF"/>
                </a:solidFill>
              </a:rPr>
              <a:t>{deffun {twice x} {+ x x}}</a:t>
            </a:r>
            <a:br>
              <a:rPr lang="en" sz="2000">
                <a:solidFill>
                  <a:srgbClr val="0000FF"/>
                </a:solidFill>
              </a:rPr>
            </a:br>
            <a:r>
              <a:rPr lang="en" sz="2000">
                <a:solidFill>
                  <a:srgbClr val="0000FF"/>
                </a:solidFill>
              </a:rPr>
              <a:t>{- 20 {twice 10}}</a:t>
            </a:r>
            <a:br>
              <a:rPr lang="en" sz="2000">
                <a:solidFill>
                  <a:srgbClr val="0000FF"/>
                </a:solidFill>
              </a:rPr>
            </a:br>
            <a:r>
              <a:rPr lang="en" sz="2000">
                <a:solidFill>
                  <a:srgbClr val="0000FF"/>
                </a:solidFill>
              </a:rPr>
              <a:t>{- 20 {twice 17}}</a:t>
            </a:r>
            <a:br>
              <a:rPr lang="en" sz="2000">
                <a:solidFill>
                  <a:srgbClr val="0000FF"/>
                </a:solidFill>
              </a:rPr>
            </a:br>
            <a:r>
              <a:rPr lang="en" sz="2000">
                <a:solidFill>
                  <a:srgbClr val="0000FF"/>
                </a:solidFill>
              </a:rPr>
              <a:t>{- 20 {twice 3}}</a:t>
            </a:r>
            <a:endParaRPr sz="2000">
              <a:solidFill>
                <a:srgbClr val="0000FF"/>
              </a:solidFill>
            </a:endParaRPr>
          </a:p>
        </p:txBody>
      </p:sp>
      <p:sp>
        <p:nvSpPr>
          <p:cNvPr id="419" name="Google Shape;419;p6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from WAE to add functions</a:t>
            </a:r>
            <a:endParaRPr/>
          </a:p>
        </p:txBody>
      </p:sp>
      <p:sp>
        <p:nvSpPr>
          <p:cNvPr id="425" name="Google Shape;425;p62"/>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name our language that supports first-class functions as </a:t>
            </a:r>
            <a:r>
              <a:rPr lang="en" sz="2000">
                <a:solidFill>
                  <a:srgbClr val="0000FF"/>
                </a:solidFill>
              </a:rPr>
              <a:t>FWAE</a:t>
            </a:r>
            <a:br>
              <a:rPr lang="en" sz="2000"/>
            </a:br>
            <a:r>
              <a:rPr lang="en" sz="2000"/>
              <a:t>&lt;FWAE&gt; ::= &lt;num&gt;</a:t>
            </a:r>
            <a:br>
              <a:rPr lang="en" sz="2000"/>
            </a:br>
            <a:r>
              <a:rPr lang="en" sz="2000"/>
              <a:t>                  </a:t>
            </a:r>
            <a:r>
              <a:rPr lang="en" sz="2000"/>
              <a:t>| {+ &lt;FWAE&gt; &lt;FWAE&gt;}</a:t>
            </a:r>
            <a:br>
              <a:rPr lang="en" sz="2000"/>
            </a:br>
            <a:r>
              <a:rPr lang="en" sz="2000"/>
              <a:t>                  </a:t>
            </a:r>
            <a:r>
              <a:rPr lang="en" sz="2000"/>
              <a:t>| {- &lt;FWAE&gt; &lt;FWAE&gt;}</a:t>
            </a:r>
            <a:br>
              <a:rPr lang="en" sz="2000"/>
            </a:br>
            <a:r>
              <a:rPr lang="en" sz="2000"/>
              <a:t>                  </a:t>
            </a:r>
            <a:r>
              <a:rPr lang="en" sz="2000"/>
              <a:t>| {with {&lt;id&gt; &lt;FWAE&gt;} &lt;FWAE&gt;}</a:t>
            </a:r>
            <a:br>
              <a:rPr lang="en" sz="2000"/>
            </a:br>
            <a:r>
              <a:rPr lang="en" sz="2000"/>
              <a:t>                  </a:t>
            </a:r>
            <a:r>
              <a:rPr lang="en" sz="2000"/>
              <a:t>| &lt;id&gt;</a:t>
            </a:r>
            <a:br>
              <a:rPr lang="en" sz="2000"/>
            </a:br>
            <a:r>
              <a:rPr lang="en" sz="2000"/>
              <a:t>                  </a:t>
            </a:r>
            <a:r>
              <a:rPr lang="en" sz="2000"/>
              <a:t>| </a:t>
            </a:r>
            <a:r>
              <a:rPr lang="en" sz="2000">
                <a:solidFill>
                  <a:srgbClr val="FF0000"/>
                </a:solidFill>
              </a:rPr>
              <a:t>{&lt;id&gt; &lt;FWAE&gt;}</a:t>
            </a:r>
            <a:br>
              <a:rPr lang="en" sz="2000"/>
            </a:br>
            <a:r>
              <a:rPr lang="en" sz="2000"/>
              <a:t>                  </a:t>
            </a:r>
            <a:r>
              <a:rPr lang="en" sz="2000"/>
              <a:t>| </a:t>
            </a:r>
            <a:r>
              <a:rPr lang="en" sz="2000">
                <a:solidFill>
                  <a:srgbClr val="0000FF"/>
                </a:solidFill>
              </a:rPr>
              <a:t>{fun {&lt;id&gt;} &lt;FWAE&gt;}</a:t>
            </a:r>
            <a:endParaRPr sz="2000">
              <a:solidFill>
                <a:srgbClr val="0000FF"/>
              </a:solidFill>
            </a:endParaRPr>
          </a:p>
        </p:txBody>
      </p:sp>
      <p:sp>
        <p:nvSpPr>
          <p:cNvPr id="426" name="Google Shape;426;p6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from WAE to add functions</a:t>
            </a:r>
            <a:endParaRPr/>
          </a:p>
        </p:txBody>
      </p:sp>
      <p:sp>
        <p:nvSpPr>
          <p:cNvPr id="432" name="Google Shape;432;p63"/>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name our language that supports first-class functions as </a:t>
            </a:r>
            <a:r>
              <a:rPr lang="en" sz="2000">
                <a:solidFill>
                  <a:srgbClr val="0000FF"/>
                </a:solidFill>
              </a:rPr>
              <a:t>FWAE</a:t>
            </a:r>
            <a:br>
              <a:rPr lang="en" sz="2000"/>
            </a:br>
            <a:r>
              <a:rPr lang="en" sz="2000"/>
              <a:t>&lt;FWAE&gt; ::= &lt;num&gt;</a:t>
            </a:r>
            <a:br>
              <a:rPr lang="en" sz="2000"/>
            </a:br>
            <a:r>
              <a:rPr lang="en" sz="2000"/>
              <a:t>                  | {+ &lt;FWAE&gt; &lt;FWAE&gt;}</a:t>
            </a:r>
            <a:br>
              <a:rPr lang="en" sz="2000"/>
            </a:br>
            <a:r>
              <a:rPr lang="en" sz="2000"/>
              <a:t>                  </a:t>
            </a:r>
            <a:r>
              <a:rPr lang="en" sz="2000"/>
              <a:t>| {- &lt;FWAE&gt; &lt;FWAE&gt;}</a:t>
            </a:r>
            <a:br>
              <a:rPr lang="en" sz="2000"/>
            </a:br>
            <a:r>
              <a:rPr lang="en" sz="2000"/>
              <a:t>                  </a:t>
            </a:r>
            <a:r>
              <a:rPr lang="en" sz="2000"/>
              <a:t>| {with {&lt;id&gt; &lt;FWAE&gt;} &lt;FWAE&gt;}</a:t>
            </a:r>
            <a:br>
              <a:rPr lang="en" sz="2000"/>
            </a:br>
            <a:r>
              <a:rPr lang="en" sz="2000"/>
              <a:t>                  </a:t>
            </a:r>
            <a:r>
              <a:rPr lang="en" sz="2000"/>
              <a:t>| &lt;id&gt;</a:t>
            </a:r>
            <a:br>
              <a:rPr lang="en" sz="2000"/>
            </a:br>
            <a:r>
              <a:rPr lang="en" sz="2000"/>
              <a:t>                  </a:t>
            </a:r>
            <a:r>
              <a:rPr lang="en" sz="2000"/>
              <a:t>| </a:t>
            </a:r>
            <a:r>
              <a:rPr lang="en" sz="2000">
                <a:solidFill>
                  <a:srgbClr val="FF0000"/>
                </a:solidFill>
              </a:rPr>
              <a:t>{&lt;id&gt; &lt;FWAE&gt;}</a:t>
            </a:r>
            <a:r>
              <a:rPr lang="en" sz="2000">
                <a:solidFill>
                  <a:srgbClr val="FF0000"/>
                </a:solidFill>
              </a:rPr>
              <a:t>                                </a:t>
            </a:r>
            <a:r>
              <a:rPr lang="en" sz="2000">
                <a:solidFill>
                  <a:srgbClr val="FF0000"/>
                </a:solidFill>
              </a:rPr>
              <a:t>???</a:t>
            </a:r>
            <a:br>
              <a:rPr lang="en" sz="2000"/>
            </a:br>
            <a:r>
              <a:rPr lang="en" sz="2000"/>
              <a:t>                  </a:t>
            </a:r>
            <a:r>
              <a:rPr lang="en" sz="2000"/>
              <a:t>| </a:t>
            </a:r>
            <a:r>
              <a:rPr lang="en" sz="2000">
                <a:solidFill>
                  <a:srgbClr val="0000FF"/>
                </a:solidFill>
              </a:rPr>
              <a:t>{fun {&lt;id&gt;} &lt;FWAE&gt;}</a:t>
            </a:r>
            <a:r>
              <a:rPr lang="en" sz="2000">
                <a:solidFill>
                  <a:srgbClr val="0000FF"/>
                </a:solidFill>
              </a:rPr>
              <a:t>        </a:t>
            </a:r>
            <a:r>
              <a:rPr lang="en" sz="2000">
                <a:solidFill>
                  <a:srgbClr val="0000FF"/>
                </a:solidFill>
              </a:rPr>
              <a:t>            </a:t>
            </a:r>
            <a:r>
              <a:rPr lang="en" sz="2000"/>
              <a:t>e.g., {fun {x} {+ x x}}</a:t>
            </a:r>
            <a:br>
              <a:rPr lang="en" sz="2000"/>
            </a:br>
            <a:br>
              <a:rPr lang="en" sz="2000"/>
            </a:br>
            <a:r>
              <a:rPr lang="en" sz="2000"/>
              <a:t>       </a:t>
            </a:r>
            <a:endParaRPr sz="2000">
              <a:solidFill>
                <a:srgbClr val="0000FF"/>
              </a:solidFill>
            </a:endParaRPr>
          </a:p>
        </p:txBody>
      </p:sp>
      <p:sp>
        <p:nvSpPr>
          <p:cNvPr id="433" name="Google Shape;433;p6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4" name="Google Shape;434;p63"/>
          <p:cNvSpPr txBox="1"/>
          <p:nvPr/>
        </p:nvSpPr>
        <p:spPr>
          <a:xfrm>
            <a:off x="2141275" y="4376825"/>
            <a:ext cx="3720000" cy="12660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2"/>
                </a:solidFill>
                <a:latin typeface="Roboto"/>
                <a:ea typeface="Roboto"/>
                <a:cs typeface="Roboto"/>
                <a:sym typeface="Roboto"/>
              </a:rPr>
              <a:t> </a:t>
            </a:r>
            <a:r>
              <a:rPr lang="en" sz="2000">
                <a:solidFill>
                  <a:srgbClr val="0000FF"/>
                </a:solidFill>
                <a:latin typeface="Roboto"/>
                <a:ea typeface="Roboto"/>
                <a:cs typeface="Roboto"/>
                <a:sym typeface="Roboto"/>
              </a:rPr>
              <a:t>f(x) = x + x        ⇒ f(5)</a:t>
            </a:r>
            <a:br>
              <a:rPr lang="en" sz="2000">
                <a:solidFill>
                  <a:srgbClr val="0000FF"/>
                </a:solidFill>
                <a:latin typeface="Roboto"/>
                <a:ea typeface="Roboto"/>
                <a:cs typeface="Roboto"/>
                <a:sym typeface="Roboto"/>
              </a:rPr>
            </a:br>
            <a:r>
              <a:rPr lang="en" sz="2000">
                <a:solidFill>
                  <a:srgbClr val="0000FF"/>
                </a:solidFill>
                <a:latin typeface="Roboto"/>
                <a:ea typeface="Roboto"/>
                <a:cs typeface="Roboto"/>
                <a:sym typeface="Roboto"/>
              </a:rPr>
              <a:t> f      = λ(x)x+x   ⇒ f(5)</a:t>
            </a:r>
            <a:br>
              <a:rPr lang="en" sz="2000">
                <a:solidFill>
                  <a:srgbClr val="0000FF"/>
                </a:solidFill>
                <a:latin typeface="Roboto"/>
                <a:ea typeface="Roboto"/>
                <a:cs typeface="Roboto"/>
                <a:sym typeface="Roboto"/>
              </a:rPr>
            </a:br>
            <a:r>
              <a:rPr lang="en" sz="2000">
                <a:solidFill>
                  <a:srgbClr val="0000FF"/>
                </a:solidFill>
                <a:latin typeface="Roboto"/>
                <a:ea typeface="Roboto"/>
                <a:cs typeface="Roboto"/>
                <a:sym typeface="Roboto"/>
              </a:rPr>
              <a:t>                                (λ(x)x+x)(5)</a:t>
            </a:r>
            <a:endParaRPr sz="2000">
              <a:solidFill>
                <a:srgbClr val="0000FF"/>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
        <p:nvSpPr>
          <p:cNvPr id="435" name="Google Shape;435;p63"/>
          <p:cNvSpPr txBox="1"/>
          <p:nvPr/>
        </p:nvSpPr>
        <p:spPr>
          <a:xfrm>
            <a:off x="49325" y="5781935"/>
            <a:ext cx="9094800" cy="744600"/>
          </a:xfrm>
          <a:prstGeom prst="rect">
            <a:avLst/>
          </a:prstGeom>
          <a:solidFill>
            <a:srgbClr val="FFFFFF"/>
          </a:solidFill>
          <a:ln>
            <a:noFill/>
          </a:ln>
        </p:spPr>
        <p:txBody>
          <a:bodyPr anchorCtr="0" anchor="t" bIns="91425" lIns="91425" spcFirstLastPara="1" rIns="91425" wrap="square" tIns="91425">
            <a:noAutofit/>
          </a:bodyPr>
          <a:lstStyle/>
          <a:p>
            <a:pPr indent="-114300" lvl="0" marL="171450" rtl="0" algn="l">
              <a:spcBef>
                <a:spcPts val="0"/>
              </a:spcBef>
              <a:spcAft>
                <a:spcPts val="0"/>
              </a:spcAft>
              <a:buNone/>
            </a:pPr>
            <a:r>
              <a:rPr lang="en">
                <a:latin typeface="Roboto"/>
                <a:ea typeface="Roboto"/>
                <a:cs typeface="Roboto"/>
                <a:sym typeface="Roboto"/>
              </a:rPr>
              <a:t>* Lambda calculus: </a:t>
            </a:r>
            <a:r>
              <a:rPr lang="en" u="sng">
                <a:solidFill>
                  <a:schemeClr val="hlink"/>
                </a:solidFill>
                <a:latin typeface="Roboto"/>
                <a:ea typeface="Roboto"/>
                <a:cs typeface="Roboto"/>
                <a:sym typeface="Roboto"/>
                <a:hlinkClick r:id="rId3"/>
              </a:rPr>
              <a:t>https://en.wikipedia.org/wiki/Lambda_calculus</a:t>
            </a:r>
            <a:br>
              <a:rPr lang="en">
                <a:latin typeface="Roboto"/>
                <a:ea typeface="Roboto"/>
                <a:cs typeface="Roboto"/>
                <a:sym typeface="Roboto"/>
              </a:rPr>
            </a:br>
            <a:r>
              <a:rPr lang="en">
                <a:latin typeface="Roboto"/>
                <a:ea typeface="Roboto"/>
                <a:cs typeface="Roboto"/>
                <a:sym typeface="Roboto"/>
              </a:rPr>
              <a:t>"Lambda calculus (also written as λ-calculus) is a formal system in mathematical logic for expressing computation based on function abstraction and application using variable binding and substitution."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from WAE to add functions</a:t>
            </a:r>
            <a:endParaRPr/>
          </a:p>
        </p:txBody>
      </p:sp>
      <p:sp>
        <p:nvSpPr>
          <p:cNvPr id="441" name="Google Shape;441;p64"/>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name our language that supports first-class functions as </a:t>
            </a:r>
            <a:r>
              <a:rPr lang="en" sz="2000">
                <a:solidFill>
                  <a:srgbClr val="0000FF"/>
                </a:solidFill>
              </a:rPr>
              <a:t>FWAE</a:t>
            </a:r>
            <a:br>
              <a:rPr lang="en" sz="2000"/>
            </a:br>
            <a:r>
              <a:rPr lang="en" sz="2000"/>
              <a:t>&lt;FWAE&gt; ::= &lt;num&gt;</a:t>
            </a:r>
            <a:br>
              <a:rPr lang="en" sz="2000"/>
            </a:br>
            <a:r>
              <a:rPr lang="en" sz="2000"/>
              <a:t>                  | {+ &lt;FWAE&gt; &lt;FWAE&gt;}</a:t>
            </a:r>
            <a:br>
              <a:rPr lang="en" sz="2000"/>
            </a:br>
            <a:r>
              <a:rPr lang="en" sz="2000"/>
              <a:t>                  | {- &lt;FWAE&gt; &lt;FWAE&gt;}</a:t>
            </a:r>
            <a:br>
              <a:rPr lang="en" sz="2000"/>
            </a:br>
            <a:r>
              <a:rPr lang="en" sz="2000"/>
              <a:t>                  | {with {&lt;id&gt; &lt;FWAE&gt;} &lt;FWAE&gt;}</a:t>
            </a:r>
            <a:br>
              <a:rPr lang="en" sz="2000"/>
            </a:br>
            <a:r>
              <a:rPr lang="en" sz="2000"/>
              <a:t>                  | &lt;id&gt;</a:t>
            </a:r>
            <a:br>
              <a:rPr lang="en" sz="2000"/>
            </a:br>
            <a:r>
              <a:rPr lang="en" sz="2000"/>
              <a:t>                  | </a:t>
            </a:r>
            <a:r>
              <a:rPr lang="en" sz="2000">
                <a:solidFill>
                  <a:srgbClr val="FF0000"/>
                </a:solidFill>
              </a:rPr>
              <a:t>{&lt;id&gt; &lt;FWAE&gt;}                                ???</a:t>
            </a:r>
            <a:br>
              <a:rPr lang="en" sz="2000"/>
            </a:br>
            <a:r>
              <a:rPr lang="en" sz="2000"/>
              <a:t>                  | </a:t>
            </a:r>
            <a:r>
              <a:rPr lang="en" sz="2000">
                <a:solidFill>
                  <a:srgbClr val="0000FF"/>
                </a:solidFill>
              </a:rPr>
              <a:t>{fun {&lt;id&gt;} &lt;FWAE&gt;}                    </a:t>
            </a:r>
            <a:r>
              <a:rPr lang="en" sz="2000"/>
              <a:t>e.g., {fun {x} {+ x x}}</a:t>
            </a:r>
            <a:br>
              <a:rPr lang="en" sz="2000"/>
            </a:br>
            <a:br>
              <a:rPr lang="en" sz="2000"/>
            </a:br>
            <a:r>
              <a:rPr lang="en" sz="2000">
                <a:solidFill>
                  <a:srgbClr val="0000FF"/>
                </a:solidFill>
              </a:rPr>
              <a:t>{- 20 {</a:t>
            </a:r>
            <a:r>
              <a:rPr lang="en" sz="2000">
                <a:solidFill>
                  <a:srgbClr val="FF0000"/>
                </a:solidFill>
              </a:rPr>
              <a:t>???</a:t>
            </a:r>
            <a:r>
              <a:rPr lang="en" sz="2000">
                <a:solidFill>
                  <a:srgbClr val="0000FF"/>
                </a:solidFill>
              </a:rPr>
              <a:t> 10}}</a:t>
            </a:r>
            <a:br>
              <a:rPr lang="en" sz="2000">
                <a:solidFill>
                  <a:srgbClr val="0000FF"/>
                </a:solidFill>
              </a:rPr>
            </a:br>
            <a:r>
              <a:rPr lang="en" sz="2000">
                <a:solidFill>
                  <a:srgbClr val="0000FF"/>
                </a:solidFill>
              </a:rPr>
              <a:t>{- 20 {</a:t>
            </a:r>
            <a:r>
              <a:rPr lang="en" sz="2000">
                <a:solidFill>
                  <a:srgbClr val="FF0000"/>
                </a:solidFill>
              </a:rPr>
              <a:t>???</a:t>
            </a:r>
            <a:r>
              <a:rPr lang="en" sz="2000">
                <a:solidFill>
                  <a:srgbClr val="0000FF"/>
                </a:solidFill>
              </a:rPr>
              <a:t> 17}}</a:t>
            </a:r>
            <a:br>
              <a:rPr lang="en" sz="2000">
                <a:solidFill>
                  <a:srgbClr val="0000FF"/>
                </a:solidFill>
              </a:rPr>
            </a:br>
            <a:r>
              <a:rPr lang="en" sz="2000">
                <a:solidFill>
                  <a:srgbClr val="0000FF"/>
                </a:solidFill>
              </a:rPr>
              <a:t>{- 20 {</a:t>
            </a:r>
            <a:r>
              <a:rPr lang="en" sz="2000">
                <a:solidFill>
                  <a:srgbClr val="FF0000"/>
                </a:solidFill>
              </a:rPr>
              <a:t>???</a:t>
            </a:r>
            <a:r>
              <a:rPr lang="en" sz="2000">
                <a:solidFill>
                  <a:srgbClr val="0000FF"/>
                </a:solidFill>
              </a:rPr>
              <a:t> 3}}</a:t>
            </a:r>
            <a:endParaRPr sz="2000">
              <a:solidFill>
                <a:srgbClr val="0000FF"/>
              </a:solidFill>
            </a:endParaRPr>
          </a:p>
        </p:txBody>
      </p:sp>
      <p:sp>
        <p:nvSpPr>
          <p:cNvPr id="442" name="Google Shape;442;p6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5"/>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from WAE to add functions</a:t>
            </a:r>
            <a:endParaRPr/>
          </a:p>
        </p:txBody>
      </p:sp>
      <p:sp>
        <p:nvSpPr>
          <p:cNvPr id="448" name="Google Shape;448;p65"/>
          <p:cNvSpPr txBox="1"/>
          <p:nvPr>
            <p:ph idx="1" type="body"/>
          </p:nvPr>
        </p:nvSpPr>
        <p:spPr>
          <a:xfrm>
            <a:off x="311700" y="1106425"/>
            <a:ext cx="8832300" cy="4959000"/>
          </a:xfrm>
          <a:prstGeom prst="rect">
            <a:avLst/>
          </a:prstGeom>
          <a:solidFill>
            <a:srgbClr val="FFFFFF"/>
          </a:solidFill>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name our language that supports first-class functions as </a:t>
            </a:r>
            <a:r>
              <a:rPr lang="en" sz="2000">
                <a:solidFill>
                  <a:srgbClr val="0000FF"/>
                </a:solidFill>
              </a:rPr>
              <a:t>FWAE</a:t>
            </a:r>
            <a:br>
              <a:rPr lang="en" sz="2000"/>
            </a:br>
            <a:r>
              <a:rPr lang="en" sz="2000"/>
              <a:t>&lt;FWAE&gt; ::= &lt;num&gt;</a:t>
            </a:r>
            <a:br>
              <a:rPr lang="en" sz="2000"/>
            </a:br>
            <a:r>
              <a:rPr lang="en" sz="2000"/>
              <a:t>                  </a:t>
            </a:r>
            <a:r>
              <a:rPr lang="en" sz="2000"/>
              <a:t>| {+ &lt;FWAE&gt; &lt;FWAE&gt;}</a:t>
            </a:r>
            <a:br>
              <a:rPr lang="en" sz="2000"/>
            </a:br>
            <a:r>
              <a:rPr lang="en" sz="2000"/>
              <a:t>                  </a:t>
            </a:r>
            <a:r>
              <a:rPr lang="en" sz="2000"/>
              <a:t>| {- &lt;FWAE&gt; &lt;FWAE&gt;}</a:t>
            </a:r>
            <a:br>
              <a:rPr lang="en" sz="2000"/>
            </a:br>
            <a:r>
              <a:rPr lang="en" sz="2000"/>
              <a:t>                  </a:t>
            </a:r>
            <a:r>
              <a:rPr lang="en" sz="2000"/>
              <a:t>| {with {&lt;id&gt; &lt;FWAE&gt;} &lt;FWAE&gt;}</a:t>
            </a:r>
            <a:br>
              <a:rPr lang="en" sz="2000"/>
            </a:br>
            <a:r>
              <a:rPr lang="en" sz="2000"/>
              <a:t>                  </a:t>
            </a:r>
            <a:r>
              <a:rPr lang="en" sz="2000"/>
              <a:t>| &lt;id&gt;</a:t>
            </a:r>
            <a:br>
              <a:rPr lang="en" sz="2000"/>
            </a:br>
            <a:r>
              <a:rPr lang="en" sz="2000"/>
              <a:t>                  | </a:t>
            </a:r>
            <a:r>
              <a:rPr lang="en" sz="2000">
                <a:solidFill>
                  <a:srgbClr val="FF0000"/>
                </a:solidFill>
              </a:rPr>
              <a:t>{&lt;FWAE&gt; &lt;FWAE&gt;}                                </a:t>
            </a:r>
            <a:br>
              <a:rPr lang="en" sz="2000"/>
            </a:br>
            <a:r>
              <a:rPr lang="en" sz="2000"/>
              <a:t>                  </a:t>
            </a:r>
            <a:r>
              <a:rPr lang="en" sz="2000"/>
              <a:t>| </a:t>
            </a:r>
            <a:r>
              <a:rPr lang="en" sz="2000">
                <a:solidFill>
                  <a:srgbClr val="0000FF"/>
                </a:solidFill>
              </a:rPr>
              <a:t>{fun {&lt;id&gt;} &lt;FWAE&gt;}</a:t>
            </a:r>
            <a:r>
              <a:rPr lang="en" sz="2000">
                <a:solidFill>
                  <a:srgbClr val="0000FF"/>
                </a:solidFill>
              </a:rPr>
              <a:t>        </a:t>
            </a:r>
            <a:r>
              <a:rPr lang="en" sz="2000">
                <a:solidFill>
                  <a:srgbClr val="0000FF"/>
                </a:solidFill>
              </a:rPr>
              <a:t>           </a:t>
            </a:r>
            <a:br>
              <a:rPr lang="en" sz="2000"/>
            </a:br>
            <a:br>
              <a:rPr lang="en" sz="2000"/>
            </a:br>
            <a:r>
              <a:rPr lang="en" sz="2000">
                <a:solidFill>
                  <a:srgbClr val="0000FF"/>
                </a:solidFill>
              </a:rPr>
              <a:t>{with {f {fun {x} {+ x x}}}                         </a:t>
            </a:r>
            <a:br>
              <a:rPr lang="en" sz="2000">
                <a:solidFill>
                  <a:srgbClr val="0000FF"/>
                </a:solidFill>
              </a:rPr>
            </a:br>
            <a:r>
              <a:rPr lang="en" sz="2000"/>
              <a:t>          </a:t>
            </a:r>
            <a:r>
              <a:rPr lang="en" sz="2000">
                <a:solidFill>
                  <a:srgbClr val="0000FF"/>
                </a:solidFill>
              </a:rPr>
              <a:t>{- 20 {</a:t>
            </a:r>
            <a:r>
              <a:rPr lang="en" sz="2000">
                <a:solidFill>
                  <a:srgbClr val="FF0000"/>
                </a:solidFill>
              </a:rPr>
              <a:t>f</a:t>
            </a:r>
            <a:r>
              <a:rPr lang="en" sz="2000">
                <a:solidFill>
                  <a:srgbClr val="0000FF"/>
                </a:solidFill>
              </a:rPr>
              <a:t> 10}}}</a:t>
            </a:r>
            <a:br>
              <a:rPr lang="en" sz="2000">
                <a:solidFill>
                  <a:srgbClr val="0000FF"/>
                </a:solidFill>
              </a:rPr>
            </a:br>
            <a:br>
              <a:rPr lang="en" sz="2000">
                <a:solidFill>
                  <a:srgbClr val="0000FF"/>
                </a:solidFill>
              </a:rPr>
            </a:br>
            <a:r>
              <a:rPr lang="en" sz="2000">
                <a:solidFill>
                  <a:srgbClr val="0000FF"/>
                </a:solidFill>
              </a:rPr>
              <a:t>{- 20 {</a:t>
            </a:r>
            <a:r>
              <a:rPr lang="en" sz="2000">
                <a:solidFill>
                  <a:srgbClr val="FF0000"/>
                </a:solidFill>
              </a:rPr>
              <a:t>{fun {x} {+ x x}} 10</a:t>
            </a:r>
            <a:r>
              <a:rPr lang="en" sz="2000">
                <a:solidFill>
                  <a:srgbClr val="0000FF"/>
                </a:solidFill>
              </a:rPr>
              <a:t>}}                      </a:t>
            </a:r>
            <a:r>
              <a:rPr lang="en" sz="2000">
                <a:solidFill>
                  <a:srgbClr val="0000FF"/>
                </a:solidFill>
              </a:rPr>
              <a:t> </a:t>
            </a:r>
            <a:endParaRPr sz="2000">
              <a:solidFill>
                <a:srgbClr val="0000FF"/>
              </a:solidFill>
            </a:endParaRPr>
          </a:p>
        </p:txBody>
      </p:sp>
      <p:sp>
        <p:nvSpPr>
          <p:cNvPr id="449" name="Google Shape;449;p65"/>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Example of FWAE Evaluation</a:t>
            </a:r>
            <a:endParaRPr sz="3200"/>
          </a:p>
        </p:txBody>
      </p:sp>
      <p:sp>
        <p:nvSpPr>
          <p:cNvPr id="455" name="Google Shape;455;p66"/>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900">
                <a:solidFill>
                  <a:srgbClr val="0000FF"/>
                </a:solidFill>
              </a:rPr>
              <a:t>10</a:t>
            </a:r>
            <a:r>
              <a:rPr lang="en" sz="1900"/>
              <a:t>                                  </a:t>
            </a:r>
            <a:r>
              <a:rPr lang="en" sz="1900"/>
              <a:t>⇒    </a:t>
            </a:r>
            <a:r>
              <a:rPr lang="en" sz="1900">
                <a:solidFill>
                  <a:srgbClr val="0000FF"/>
                </a:solidFill>
              </a:rPr>
              <a:t>10</a:t>
            </a:r>
            <a:br>
              <a:rPr lang="en" sz="1900"/>
            </a:br>
            <a:r>
              <a:rPr lang="en" sz="1900">
                <a:solidFill>
                  <a:srgbClr val="0000FF"/>
                </a:solidFill>
              </a:rPr>
              <a:t>{+ 1 2}</a:t>
            </a:r>
            <a:r>
              <a:rPr lang="en" sz="1900"/>
              <a:t>                           </a:t>
            </a:r>
            <a:r>
              <a:rPr lang="en" sz="1900"/>
              <a:t>⇒    </a:t>
            </a:r>
            <a:r>
              <a:rPr lang="en" sz="1900">
                <a:solidFill>
                  <a:srgbClr val="0000FF"/>
                </a:solidFill>
              </a:rPr>
              <a:t>3</a:t>
            </a:r>
            <a:br>
              <a:rPr lang="en" sz="1900"/>
            </a:br>
            <a:r>
              <a:rPr lang="en" sz="1900">
                <a:solidFill>
                  <a:srgbClr val="0000FF"/>
                </a:solidFill>
              </a:rPr>
              <a:t>{- 1 2}</a:t>
            </a:r>
            <a:r>
              <a:rPr lang="en" sz="1900"/>
              <a:t>                            </a:t>
            </a:r>
            <a:r>
              <a:rPr lang="en" sz="1900"/>
              <a:t>⇒    </a:t>
            </a:r>
            <a:r>
              <a:rPr lang="en" sz="1900">
                <a:solidFill>
                  <a:srgbClr val="0000FF"/>
                </a:solidFill>
              </a:rPr>
              <a:t>-1</a:t>
            </a:r>
            <a:br>
              <a:rPr lang="en" sz="1900"/>
            </a:br>
            <a:r>
              <a:rPr lang="en" sz="1900">
                <a:solidFill>
                  <a:srgbClr val="0000FF"/>
                </a:solidFill>
              </a:rPr>
              <a:t>{with {x 7} {+ x 2}}</a:t>
            </a:r>
            <a:r>
              <a:rPr lang="en" sz="1900"/>
              <a:t>       </a:t>
            </a:r>
            <a:r>
              <a:rPr lang="en" sz="1900"/>
              <a:t>⇒    </a:t>
            </a:r>
            <a:r>
              <a:rPr lang="en" sz="1900">
                <a:solidFill>
                  <a:srgbClr val="0000FF"/>
                </a:solidFill>
              </a:rPr>
              <a:t>{+ 7 2}</a:t>
            </a:r>
            <a:r>
              <a:rPr lang="en" sz="1900"/>
              <a:t>    </a:t>
            </a:r>
            <a:r>
              <a:rPr lang="en" sz="1900"/>
              <a:t>⇒    </a:t>
            </a:r>
            <a:r>
              <a:rPr lang="en" sz="1900">
                <a:solidFill>
                  <a:srgbClr val="0000FF"/>
                </a:solidFill>
              </a:rPr>
              <a:t>9</a:t>
            </a:r>
            <a:br>
              <a:rPr lang="en" sz="1900"/>
            </a:br>
            <a:r>
              <a:rPr lang="en" sz="1900">
                <a:solidFill>
                  <a:srgbClr val="0000FF"/>
                </a:solidFill>
              </a:rPr>
              <a:t>y</a:t>
            </a:r>
            <a:r>
              <a:rPr lang="en" sz="1900"/>
              <a:t>                                    </a:t>
            </a:r>
            <a:r>
              <a:rPr lang="en" sz="1900"/>
              <a:t>⇒    </a:t>
            </a:r>
            <a:r>
              <a:rPr lang="en" sz="1900">
                <a:solidFill>
                  <a:srgbClr val="FF0000"/>
                </a:solidFill>
              </a:rPr>
              <a:t>error: free identifier!</a:t>
            </a:r>
            <a:br>
              <a:rPr lang="en" sz="1900"/>
            </a:br>
            <a:r>
              <a:rPr lang="en" sz="1900">
                <a:solidFill>
                  <a:srgbClr val="0000FF"/>
                </a:solidFill>
              </a:rPr>
              <a:t>{fun {x} {+ 1 x}}</a:t>
            </a:r>
            <a:r>
              <a:rPr lang="en" sz="1900"/>
              <a:t>           </a:t>
            </a:r>
            <a:r>
              <a:rPr lang="en" sz="1900"/>
              <a:t>⇒   ???</a:t>
            </a:r>
            <a:br>
              <a:rPr lang="en" sz="1900">
                <a:solidFill>
                  <a:srgbClr val="0000FF"/>
                </a:solidFill>
              </a:rPr>
            </a:br>
            <a:br>
              <a:rPr lang="en" sz="1900"/>
            </a:br>
            <a:r>
              <a:rPr lang="en" sz="1900"/>
              <a:t>                </a:t>
            </a:r>
            <a:endParaRPr sz="1900">
              <a:solidFill>
                <a:srgbClr val="0000FF"/>
              </a:solidFill>
            </a:endParaRPr>
          </a:p>
        </p:txBody>
      </p:sp>
      <p:sp>
        <p:nvSpPr>
          <p:cNvPr id="456" name="Google Shape;456;p6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Example of FWAE Evaluation</a:t>
            </a:r>
            <a:endParaRPr sz="3200"/>
          </a:p>
        </p:txBody>
      </p:sp>
      <p:sp>
        <p:nvSpPr>
          <p:cNvPr id="462" name="Google Shape;462;p67"/>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900">
                <a:solidFill>
                  <a:srgbClr val="0000FF"/>
                </a:solidFill>
              </a:rPr>
              <a:t>10</a:t>
            </a:r>
            <a:r>
              <a:rPr lang="en" sz="1900"/>
              <a:t>                                  ⇒    </a:t>
            </a:r>
            <a:r>
              <a:rPr lang="en" sz="1900">
                <a:solidFill>
                  <a:srgbClr val="0000FF"/>
                </a:solidFill>
              </a:rPr>
              <a:t>10</a:t>
            </a:r>
            <a:br>
              <a:rPr lang="en" sz="1900"/>
            </a:br>
            <a:r>
              <a:rPr lang="en" sz="1900">
                <a:solidFill>
                  <a:srgbClr val="0000FF"/>
                </a:solidFill>
              </a:rPr>
              <a:t>{+ 1 2}</a:t>
            </a:r>
            <a:r>
              <a:rPr lang="en" sz="1900"/>
              <a:t>                           ⇒    </a:t>
            </a:r>
            <a:r>
              <a:rPr lang="en" sz="1900">
                <a:solidFill>
                  <a:srgbClr val="0000FF"/>
                </a:solidFill>
              </a:rPr>
              <a:t>3</a:t>
            </a:r>
            <a:br>
              <a:rPr lang="en" sz="1900"/>
            </a:br>
            <a:r>
              <a:rPr lang="en" sz="1900">
                <a:solidFill>
                  <a:srgbClr val="0000FF"/>
                </a:solidFill>
              </a:rPr>
              <a:t>{- 1 2}</a:t>
            </a:r>
            <a:r>
              <a:rPr lang="en" sz="1900"/>
              <a:t>                            ⇒    </a:t>
            </a:r>
            <a:r>
              <a:rPr lang="en" sz="1900">
                <a:solidFill>
                  <a:srgbClr val="0000FF"/>
                </a:solidFill>
              </a:rPr>
              <a:t>-1</a:t>
            </a:r>
            <a:br>
              <a:rPr lang="en" sz="1900"/>
            </a:br>
            <a:r>
              <a:rPr lang="en" sz="1900">
                <a:solidFill>
                  <a:srgbClr val="0000FF"/>
                </a:solidFill>
              </a:rPr>
              <a:t>{with {x 7} {+ x 2}}</a:t>
            </a:r>
            <a:r>
              <a:rPr lang="en" sz="1900"/>
              <a:t>       ⇒    </a:t>
            </a:r>
            <a:r>
              <a:rPr lang="en" sz="1900">
                <a:solidFill>
                  <a:srgbClr val="0000FF"/>
                </a:solidFill>
              </a:rPr>
              <a:t>{+ 7 2}</a:t>
            </a:r>
            <a:r>
              <a:rPr lang="en" sz="1900"/>
              <a:t>    ⇒    </a:t>
            </a:r>
            <a:r>
              <a:rPr lang="en" sz="1900">
                <a:solidFill>
                  <a:srgbClr val="0000FF"/>
                </a:solidFill>
              </a:rPr>
              <a:t>9</a:t>
            </a:r>
            <a:br>
              <a:rPr lang="en" sz="1900"/>
            </a:br>
            <a:r>
              <a:rPr lang="en" sz="1900">
                <a:solidFill>
                  <a:srgbClr val="0000FF"/>
                </a:solidFill>
              </a:rPr>
              <a:t>y</a:t>
            </a:r>
            <a:r>
              <a:rPr lang="en" sz="1900"/>
              <a:t>                                    ⇒    </a:t>
            </a:r>
            <a:r>
              <a:rPr lang="en" sz="1900">
                <a:solidFill>
                  <a:srgbClr val="FF0000"/>
                </a:solidFill>
              </a:rPr>
              <a:t>error: free identifier!</a:t>
            </a:r>
            <a:br>
              <a:rPr lang="en" sz="1900"/>
            </a:br>
            <a:r>
              <a:rPr lang="en" sz="1900">
                <a:solidFill>
                  <a:srgbClr val="0000FF"/>
                </a:solidFill>
              </a:rPr>
              <a:t>{fun {x} {+ 1 x}}</a:t>
            </a:r>
            <a:r>
              <a:rPr lang="en" sz="1900"/>
              <a:t>           ⇒    </a:t>
            </a:r>
            <a:r>
              <a:rPr lang="en" sz="1900">
                <a:solidFill>
                  <a:srgbClr val="0000FF"/>
                </a:solidFill>
              </a:rPr>
              <a:t>{fun {x} {+ 1 x}}</a:t>
            </a:r>
            <a:br>
              <a:rPr lang="en" sz="1900">
                <a:solidFill>
                  <a:srgbClr val="0000FF"/>
                </a:solidFill>
              </a:rPr>
            </a:br>
            <a:br>
              <a:rPr lang="en" sz="1900"/>
            </a:br>
            <a:r>
              <a:rPr lang="en" sz="1900"/>
              <a:t>                </a:t>
            </a:r>
            <a:endParaRPr sz="1900">
              <a:solidFill>
                <a:srgbClr val="0000FF"/>
              </a:solidFill>
            </a:endParaRPr>
          </a:p>
        </p:txBody>
      </p:sp>
      <p:sp>
        <p:nvSpPr>
          <p:cNvPr id="463" name="Google Shape;463;p6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490250" y="701800"/>
            <a:ext cx="81045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Q&amp;A</a:t>
            </a:r>
            <a:endParaRPr sz="3100"/>
          </a:p>
          <a:p>
            <a:pPr indent="0" lvl="0" marL="0" rtl="0" algn="l">
              <a:spcBef>
                <a:spcPts val="0"/>
              </a:spcBef>
              <a:spcAft>
                <a:spcPts val="0"/>
              </a:spcAft>
              <a:buNone/>
            </a:pPr>
            <a:r>
              <a:rPr lang="en"/>
              <a:t>Time complexity of the deferred </a:t>
            </a:r>
            <a:r>
              <a:rPr lang="en"/>
              <a:t>substitution</a:t>
            </a:r>
            <a:r>
              <a:rPr lang="en"/>
              <a:t> algorithm???</a:t>
            </a:r>
            <a:endParaRPr/>
          </a:p>
        </p:txBody>
      </p:sp>
      <p:sp>
        <p:nvSpPr>
          <p:cNvPr id="324" name="Google Shape;324;p50"/>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Example of FWAE Evaluation</a:t>
            </a:r>
            <a:endParaRPr sz="3200"/>
          </a:p>
        </p:txBody>
      </p:sp>
      <p:sp>
        <p:nvSpPr>
          <p:cNvPr id="469" name="Google Shape;469;p68"/>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900">
                <a:solidFill>
                  <a:srgbClr val="0000FF"/>
                </a:solidFill>
              </a:rPr>
              <a:t>10</a:t>
            </a:r>
            <a:r>
              <a:rPr lang="en" sz="1900"/>
              <a:t>                                  ⇒    </a:t>
            </a:r>
            <a:r>
              <a:rPr lang="en" sz="1900">
                <a:solidFill>
                  <a:srgbClr val="0000FF"/>
                </a:solidFill>
              </a:rPr>
              <a:t>10</a:t>
            </a:r>
            <a:br>
              <a:rPr lang="en" sz="1900"/>
            </a:br>
            <a:r>
              <a:rPr lang="en" sz="1900">
                <a:solidFill>
                  <a:srgbClr val="0000FF"/>
                </a:solidFill>
              </a:rPr>
              <a:t>{+ 1 2}</a:t>
            </a:r>
            <a:r>
              <a:rPr lang="en" sz="1900"/>
              <a:t>                           ⇒    </a:t>
            </a:r>
            <a:r>
              <a:rPr lang="en" sz="1900">
                <a:solidFill>
                  <a:srgbClr val="0000FF"/>
                </a:solidFill>
              </a:rPr>
              <a:t>3</a:t>
            </a:r>
            <a:br>
              <a:rPr lang="en" sz="1900"/>
            </a:br>
            <a:r>
              <a:rPr lang="en" sz="1900">
                <a:solidFill>
                  <a:srgbClr val="0000FF"/>
                </a:solidFill>
              </a:rPr>
              <a:t>{- 1 2}</a:t>
            </a:r>
            <a:r>
              <a:rPr lang="en" sz="1900"/>
              <a:t>                            ⇒    </a:t>
            </a:r>
            <a:r>
              <a:rPr lang="en" sz="1900">
                <a:solidFill>
                  <a:srgbClr val="0000FF"/>
                </a:solidFill>
              </a:rPr>
              <a:t>-1</a:t>
            </a:r>
            <a:br>
              <a:rPr lang="en" sz="1900"/>
            </a:br>
            <a:r>
              <a:rPr lang="en" sz="1900">
                <a:solidFill>
                  <a:srgbClr val="0000FF"/>
                </a:solidFill>
              </a:rPr>
              <a:t>{with {x 7} {+ x 2}}</a:t>
            </a:r>
            <a:r>
              <a:rPr lang="en" sz="1900"/>
              <a:t>       ⇒    </a:t>
            </a:r>
            <a:r>
              <a:rPr lang="en" sz="1900">
                <a:solidFill>
                  <a:srgbClr val="0000FF"/>
                </a:solidFill>
              </a:rPr>
              <a:t>{+ 7 2}</a:t>
            </a:r>
            <a:r>
              <a:rPr lang="en" sz="1900"/>
              <a:t>    ⇒    </a:t>
            </a:r>
            <a:r>
              <a:rPr lang="en" sz="1900">
                <a:solidFill>
                  <a:srgbClr val="0000FF"/>
                </a:solidFill>
              </a:rPr>
              <a:t>9</a:t>
            </a:r>
            <a:br>
              <a:rPr lang="en" sz="1900"/>
            </a:br>
            <a:r>
              <a:rPr lang="en" sz="1900">
                <a:solidFill>
                  <a:srgbClr val="0000FF"/>
                </a:solidFill>
              </a:rPr>
              <a:t>y</a:t>
            </a:r>
            <a:r>
              <a:rPr lang="en" sz="1900"/>
              <a:t>                                    ⇒    </a:t>
            </a:r>
            <a:r>
              <a:rPr lang="en" sz="1900">
                <a:solidFill>
                  <a:srgbClr val="FF0000"/>
                </a:solidFill>
              </a:rPr>
              <a:t>error: free identifier!</a:t>
            </a:r>
            <a:br>
              <a:rPr lang="en" sz="1900"/>
            </a:br>
            <a:r>
              <a:rPr lang="en" sz="1900">
                <a:solidFill>
                  <a:srgbClr val="0000FF"/>
                </a:solidFill>
              </a:rPr>
              <a:t>{fun {x} {+ 1 x}}</a:t>
            </a:r>
            <a:r>
              <a:rPr lang="en" sz="1900"/>
              <a:t>           ⇒    </a:t>
            </a:r>
            <a:r>
              <a:rPr lang="en" sz="1900">
                <a:solidFill>
                  <a:srgbClr val="0000FF"/>
                </a:solidFill>
              </a:rPr>
              <a:t>{fun {x} {+ 1 x}}</a:t>
            </a:r>
            <a:br>
              <a:rPr lang="en" sz="1900">
                <a:solidFill>
                  <a:srgbClr val="0000FF"/>
                </a:solidFill>
              </a:rPr>
            </a:br>
            <a:br>
              <a:rPr lang="en" sz="1900">
                <a:solidFill>
                  <a:srgbClr val="0000FF"/>
                </a:solidFill>
              </a:rPr>
            </a:br>
            <a:r>
              <a:rPr lang="en" sz="1900">
                <a:solidFill>
                  <a:srgbClr val="0000FF"/>
                </a:solidFill>
              </a:rPr>
              <a:t>                  </a:t>
            </a:r>
            <a:r>
              <a:rPr lang="en" sz="1900">
                <a:solidFill>
                  <a:srgbClr val="FF0000"/>
                </a:solidFill>
              </a:rPr>
              <a:t>Result is not always a number!</a:t>
            </a:r>
            <a:br>
              <a:rPr lang="en" sz="1900">
                <a:solidFill>
                  <a:srgbClr val="FF0000"/>
                </a:solidFill>
              </a:rPr>
            </a:br>
            <a:r>
              <a:rPr lang="en" sz="1900"/>
              <a:t>                  </a:t>
            </a:r>
            <a:r>
              <a:rPr lang="en" sz="1900">
                <a:solidFill>
                  <a:srgbClr val="0000FF"/>
                </a:solidFill>
              </a:rPr>
              <a:t>; interp FWAE … -&gt; num</a:t>
            </a:r>
            <a:br>
              <a:rPr lang="en" sz="1900">
                <a:solidFill>
                  <a:srgbClr val="0000FF"/>
                </a:solidFill>
              </a:rPr>
            </a:br>
            <a:r>
              <a:rPr lang="en" sz="1900">
                <a:solidFill>
                  <a:srgbClr val="0000FF"/>
                </a:solidFill>
              </a:rPr>
              <a:t>                                                     </a:t>
            </a:r>
            <a:r>
              <a:rPr lang="en" sz="1900">
                <a:solidFill>
                  <a:srgbClr val="999999"/>
                </a:solidFill>
              </a:rPr>
              <a:t>⇓</a:t>
            </a:r>
            <a:br>
              <a:rPr lang="en" sz="1900">
                <a:solidFill>
                  <a:srgbClr val="0000FF"/>
                </a:solidFill>
              </a:rPr>
            </a:br>
            <a:r>
              <a:rPr lang="en" sz="1900">
                <a:solidFill>
                  <a:srgbClr val="0000FF"/>
                </a:solidFill>
              </a:rPr>
              <a:t>                  ; interp FWAE … -&gt; FWAE-Value</a:t>
            </a:r>
            <a:br>
              <a:rPr lang="en" sz="1900">
                <a:solidFill>
                  <a:srgbClr val="0000FF"/>
                </a:solidFill>
              </a:rPr>
            </a:br>
            <a:br>
              <a:rPr lang="en" sz="1900"/>
            </a:br>
            <a:r>
              <a:rPr lang="en" sz="1900"/>
              <a:t>                </a:t>
            </a:r>
            <a:endParaRPr sz="1900">
              <a:solidFill>
                <a:srgbClr val="0000FF"/>
              </a:solidFill>
            </a:endParaRPr>
          </a:p>
        </p:txBody>
      </p:sp>
      <p:sp>
        <p:nvSpPr>
          <p:cNvPr id="470" name="Google Shape;470;p6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1" name="Google Shape;471;p68"/>
          <p:cNvSpPr txBox="1"/>
          <p:nvPr/>
        </p:nvSpPr>
        <p:spPr>
          <a:xfrm>
            <a:off x="673050" y="5247475"/>
            <a:ext cx="46080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These examples are just examples for explaining FWAE evaluation roughly for your intuitive understanding. You can't directly use these for actual test cases. (You need to modify them properly based on type definitions and your implementation.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Example FWAE Evaluation</a:t>
            </a:r>
            <a:endParaRPr sz="3200"/>
          </a:p>
        </p:txBody>
      </p:sp>
      <p:sp>
        <p:nvSpPr>
          <p:cNvPr id="477" name="Google Shape;477;p69"/>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900">
                <a:solidFill>
                  <a:srgbClr val="0000FF"/>
                </a:solidFill>
              </a:rPr>
              <a:t>        {with {f {fun {x} {+ 1 x}}} {f 3}}</a:t>
            </a:r>
            <a:br>
              <a:rPr lang="en" sz="1900">
                <a:solidFill>
                  <a:srgbClr val="0000FF"/>
                </a:solidFill>
              </a:rPr>
            </a:br>
            <a:r>
              <a:rPr lang="en" sz="1900"/>
              <a:t>⇒</a:t>
            </a:r>
            <a:r>
              <a:rPr lang="en" sz="1900">
                <a:solidFill>
                  <a:srgbClr val="0000FF"/>
                </a:solidFill>
              </a:rPr>
              <a:t>    {{fun {x} {+ 1 x}} 3}</a:t>
            </a:r>
            <a:br>
              <a:rPr lang="en" sz="1900">
                <a:solidFill>
                  <a:srgbClr val="0000FF"/>
                </a:solidFill>
              </a:rPr>
            </a:br>
            <a:r>
              <a:rPr lang="en" sz="1900"/>
              <a:t>⇒</a:t>
            </a:r>
            <a:r>
              <a:rPr lang="en" sz="1900">
                <a:solidFill>
                  <a:srgbClr val="0000FF"/>
                </a:solidFill>
              </a:rPr>
              <a:t>    {+ 1 3}</a:t>
            </a:r>
            <a:br>
              <a:rPr lang="en" sz="1900">
                <a:solidFill>
                  <a:srgbClr val="0000FF"/>
                </a:solidFill>
              </a:rPr>
            </a:br>
            <a:r>
              <a:rPr lang="en" sz="1900"/>
              <a:t>⇒</a:t>
            </a:r>
            <a:r>
              <a:rPr lang="en" sz="1900">
                <a:solidFill>
                  <a:srgbClr val="0000FF"/>
                </a:solidFill>
              </a:rPr>
              <a:t>    4</a:t>
            </a:r>
            <a:br>
              <a:rPr lang="en" sz="1900">
                <a:solidFill>
                  <a:srgbClr val="0000FF"/>
                </a:solidFill>
              </a:rPr>
            </a:br>
            <a:br>
              <a:rPr lang="en" sz="1900">
                <a:solidFill>
                  <a:srgbClr val="0000FF"/>
                </a:solidFill>
              </a:rPr>
            </a:br>
            <a:br>
              <a:rPr lang="en" sz="1900">
                <a:solidFill>
                  <a:srgbClr val="0000FF"/>
                </a:solidFill>
              </a:rPr>
            </a:br>
            <a:r>
              <a:rPr lang="en" sz="1900">
                <a:solidFill>
                  <a:srgbClr val="0000FF"/>
                </a:solidFill>
              </a:rPr>
              <a:t>{1 2}                                     ⇒ </a:t>
            </a:r>
            <a:r>
              <a:rPr lang="en" sz="1900">
                <a:solidFill>
                  <a:srgbClr val="FF0000"/>
                </a:solidFill>
              </a:rPr>
              <a:t>error: not a function!</a:t>
            </a:r>
            <a:br>
              <a:rPr lang="en" sz="1900">
                <a:solidFill>
                  <a:srgbClr val="FF0000"/>
                </a:solidFill>
              </a:rPr>
            </a:br>
            <a:r>
              <a:rPr lang="en" sz="1900">
                <a:solidFill>
                  <a:srgbClr val="0000FF"/>
                </a:solidFill>
              </a:rPr>
              <a:t>{+ 1 {fun {x} 10}}                ⇒ </a:t>
            </a:r>
            <a:r>
              <a:rPr lang="en" sz="1900">
                <a:solidFill>
                  <a:srgbClr val="FF0000"/>
                </a:solidFill>
              </a:rPr>
              <a:t>error: not a number!</a:t>
            </a:r>
            <a:br>
              <a:rPr lang="en" sz="1900">
                <a:solidFill>
                  <a:srgbClr val="FF0000"/>
                </a:solidFill>
              </a:rPr>
            </a:br>
            <a:endParaRPr sz="1900"/>
          </a:p>
        </p:txBody>
      </p:sp>
      <p:sp>
        <p:nvSpPr>
          <p:cNvPr id="478" name="Google Shape;478;p6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from WAE to add functions</a:t>
            </a:r>
            <a:endParaRPr/>
          </a:p>
        </p:txBody>
      </p:sp>
      <p:sp>
        <p:nvSpPr>
          <p:cNvPr id="484" name="Google Shape;484;p70"/>
          <p:cNvSpPr txBox="1"/>
          <p:nvPr>
            <p:ph idx="1" type="body"/>
          </p:nvPr>
        </p:nvSpPr>
        <p:spPr>
          <a:xfrm>
            <a:off x="311700" y="1106425"/>
            <a:ext cx="8832300" cy="4959000"/>
          </a:xfrm>
          <a:prstGeom prst="rect">
            <a:avLst/>
          </a:prstGeom>
          <a:solidFill>
            <a:srgbClr val="FFFFFF"/>
          </a:solidFill>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name our language that supports first-class functions as </a:t>
            </a:r>
            <a:r>
              <a:rPr lang="en" sz="2000">
                <a:solidFill>
                  <a:srgbClr val="0000FF"/>
                </a:solidFill>
              </a:rPr>
              <a:t>FWAE</a:t>
            </a:r>
            <a:br>
              <a:rPr lang="en" sz="2000"/>
            </a:br>
            <a:r>
              <a:rPr lang="en" sz="2000"/>
              <a:t>&lt;FWAE&gt; ::= &lt;num&gt;</a:t>
            </a:r>
            <a:br>
              <a:rPr lang="en" sz="2000"/>
            </a:br>
            <a:r>
              <a:rPr lang="en" sz="2000"/>
              <a:t>                  | {+ &lt;FWAE&gt; &lt;FWAE&gt;}</a:t>
            </a:r>
            <a:br>
              <a:rPr lang="en" sz="2000"/>
            </a:br>
            <a:r>
              <a:rPr lang="en" sz="2000"/>
              <a:t>                  | {- &lt;FWAE&gt; &lt;FWAE&gt;}</a:t>
            </a:r>
            <a:br>
              <a:rPr lang="en" sz="2000"/>
            </a:br>
            <a:r>
              <a:rPr lang="en" sz="2000"/>
              <a:t>                  | {with {&lt;id&gt; &lt;FWAE&gt;} &lt;FWAE&gt;}</a:t>
            </a:r>
            <a:br>
              <a:rPr lang="en" sz="2000"/>
            </a:br>
            <a:r>
              <a:rPr lang="en" sz="2000"/>
              <a:t>                  | &lt;id&gt;</a:t>
            </a:r>
            <a:br>
              <a:rPr lang="en" sz="2000"/>
            </a:br>
            <a:r>
              <a:rPr lang="en" sz="2000"/>
              <a:t>                  | </a:t>
            </a:r>
            <a:r>
              <a:rPr lang="en" sz="2000">
                <a:solidFill>
                  <a:srgbClr val="FF0000"/>
                </a:solidFill>
              </a:rPr>
              <a:t>{&lt;FWAE&gt; &lt;FWAE&gt;}                                </a:t>
            </a:r>
            <a:br>
              <a:rPr lang="en" sz="2000"/>
            </a:br>
            <a:r>
              <a:rPr lang="en" sz="2000"/>
              <a:t>                  | </a:t>
            </a:r>
            <a:r>
              <a:rPr lang="en" sz="2000">
                <a:solidFill>
                  <a:srgbClr val="0000FF"/>
                </a:solidFill>
              </a:rPr>
              <a:t>{fun {&lt;id&gt;} &lt;FWAE&gt;}                   </a:t>
            </a:r>
            <a:br>
              <a:rPr lang="en" sz="2000"/>
            </a:br>
            <a:br>
              <a:rPr lang="en" sz="2000"/>
            </a:br>
            <a:r>
              <a:rPr lang="en" sz="2000">
                <a:solidFill>
                  <a:srgbClr val="0000FF"/>
                </a:solidFill>
              </a:rPr>
              <a:t>{with {f {fun {x} {+ x x}}}                         </a:t>
            </a:r>
            <a:br>
              <a:rPr lang="en" sz="2000">
                <a:solidFill>
                  <a:srgbClr val="0000FF"/>
                </a:solidFill>
              </a:rPr>
            </a:br>
            <a:r>
              <a:rPr lang="en" sz="2000"/>
              <a:t>          </a:t>
            </a:r>
            <a:r>
              <a:rPr lang="en" sz="2000">
                <a:solidFill>
                  <a:srgbClr val="0000FF"/>
                </a:solidFill>
              </a:rPr>
              <a:t>{- 20 {</a:t>
            </a:r>
            <a:r>
              <a:rPr lang="en" sz="2000">
                <a:solidFill>
                  <a:srgbClr val="FF0000"/>
                </a:solidFill>
              </a:rPr>
              <a:t>f</a:t>
            </a:r>
            <a:r>
              <a:rPr lang="en" sz="2000">
                <a:solidFill>
                  <a:srgbClr val="0000FF"/>
                </a:solidFill>
              </a:rPr>
              <a:t> 10}}}</a:t>
            </a:r>
            <a:br>
              <a:rPr lang="en" sz="2000">
                <a:solidFill>
                  <a:srgbClr val="0000FF"/>
                </a:solidFill>
              </a:rPr>
            </a:br>
            <a:br>
              <a:rPr lang="en" sz="2000">
                <a:solidFill>
                  <a:srgbClr val="0000FF"/>
                </a:solidFill>
              </a:rPr>
            </a:br>
            <a:r>
              <a:rPr lang="en" sz="2000">
                <a:solidFill>
                  <a:srgbClr val="0000FF"/>
                </a:solidFill>
              </a:rPr>
              <a:t>{- 20 {</a:t>
            </a:r>
            <a:r>
              <a:rPr lang="en" sz="2000">
                <a:solidFill>
                  <a:srgbClr val="FF0000"/>
                </a:solidFill>
              </a:rPr>
              <a:t>{fun {x} {+ x x}} 10</a:t>
            </a:r>
            <a:r>
              <a:rPr lang="en" sz="2000">
                <a:solidFill>
                  <a:srgbClr val="0000FF"/>
                </a:solidFill>
              </a:rPr>
              <a:t>}}                       </a:t>
            </a:r>
            <a:endParaRPr sz="2000">
              <a:solidFill>
                <a:srgbClr val="0000FF"/>
              </a:solidFill>
            </a:endParaRPr>
          </a:p>
        </p:txBody>
      </p:sp>
      <p:sp>
        <p:nvSpPr>
          <p:cNvPr id="485" name="Google Shape;485;p7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Example FWAE Evaluation</a:t>
            </a:r>
            <a:endParaRPr sz="3200"/>
          </a:p>
        </p:txBody>
      </p:sp>
      <p:sp>
        <p:nvSpPr>
          <p:cNvPr id="491" name="Google Shape;491;p71"/>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900">
                <a:solidFill>
                  <a:srgbClr val="0000FF"/>
                </a:solidFill>
              </a:rPr>
              <a:t>        {with {f {fun {x} {+ 1 x}}} {f 3}}</a:t>
            </a:r>
            <a:br>
              <a:rPr lang="en" sz="1900">
                <a:solidFill>
                  <a:srgbClr val="0000FF"/>
                </a:solidFill>
              </a:rPr>
            </a:br>
            <a:r>
              <a:rPr lang="en" sz="1900"/>
              <a:t>⇒</a:t>
            </a:r>
            <a:r>
              <a:rPr lang="en" sz="1900">
                <a:solidFill>
                  <a:srgbClr val="0000FF"/>
                </a:solidFill>
              </a:rPr>
              <a:t>    {{fun {x} {+ 1 x}} 3}</a:t>
            </a:r>
            <a:br>
              <a:rPr lang="en" sz="1900">
                <a:solidFill>
                  <a:srgbClr val="0000FF"/>
                </a:solidFill>
              </a:rPr>
            </a:br>
            <a:r>
              <a:rPr lang="en" sz="1900"/>
              <a:t>⇒</a:t>
            </a:r>
            <a:r>
              <a:rPr lang="en" sz="1900">
                <a:solidFill>
                  <a:srgbClr val="0000FF"/>
                </a:solidFill>
              </a:rPr>
              <a:t>    {+ 1 3}</a:t>
            </a:r>
            <a:br>
              <a:rPr lang="en" sz="1900">
                <a:solidFill>
                  <a:srgbClr val="0000FF"/>
                </a:solidFill>
              </a:rPr>
            </a:br>
            <a:r>
              <a:rPr lang="en" sz="1900"/>
              <a:t>⇒</a:t>
            </a:r>
            <a:r>
              <a:rPr lang="en" sz="1900">
                <a:solidFill>
                  <a:srgbClr val="0000FF"/>
                </a:solidFill>
              </a:rPr>
              <a:t>    4</a:t>
            </a:r>
            <a:br>
              <a:rPr lang="en" sz="1900">
                <a:solidFill>
                  <a:srgbClr val="0000FF"/>
                </a:solidFill>
              </a:rPr>
            </a:br>
            <a:br>
              <a:rPr lang="en" sz="1900">
                <a:solidFill>
                  <a:srgbClr val="0000FF"/>
                </a:solidFill>
              </a:rPr>
            </a:br>
            <a:br>
              <a:rPr lang="en" sz="1900">
                <a:solidFill>
                  <a:srgbClr val="0000FF"/>
                </a:solidFill>
              </a:rPr>
            </a:br>
            <a:r>
              <a:rPr lang="en" sz="1900">
                <a:solidFill>
                  <a:srgbClr val="0000FF"/>
                </a:solidFill>
              </a:rPr>
              <a:t>{1 2}                                     ⇒ </a:t>
            </a:r>
            <a:r>
              <a:rPr lang="en" sz="1900">
                <a:solidFill>
                  <a:srgbClr val="FF0000"/>
                </a:solidFill>
              </a:rPr>
              <a:t>error: not a function!</a:t>
            </a:r>
            <a:br>
              <a:rPr lang="en" sz="1900">
                <a:solidFill>
                  <a:srgbClr val="FF0000"/>
                </a:solidFill>
              </a:rPr>
            </a:br>
            <a:r>
              <a:rPr lang="en" sz="1900">
                <a:solidFill>
                  <a:srgbClr val="0000FF"/>
                </a:solidFill>
              </a:rPr>
              <a:t>{+ 1 {fun {x} 10}}                ⇒ </a:t>
            </a:r>
            <a:r>
              <a:rPr lang="en" sz="1900">
                <a:solidFill>
                  <a:srgbClr val="FF0000"/>
                </a:solidFill>
              </a:rPr>
              <a:t>error: not a number!</a:t>
            </a:r>
            <a:br>
              <a:rPr lang="en" sz="1900">
                <a:solidFill>
                  <a:srgbClr val="FF0000"/>
                </a:solidFill>
              </a:rPr>
            </a:br>
            <a:endParaRPr sz="1900"/>
          </a:p>
        </p:txBody>
      </p:sp>
      <p:sp>
        <p:nvSpPr>
          <p:cNvPr id="492" name="Google Shape;492;p7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F1WAE: Abstract Syntax</a:t>
            </a:r>
            <a:endParaRPr sz="3100"/>
          </a:p>
        </p:txBody>
      </p:sp>
      <p:sp>
        <p:nvSpPr>
          <p:cNvPr id="498" name="Google Shape;498;p7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9" name="Google Shape;499;p72"/>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800"/>
              <a:t>(define-type FunDef</a:t>
            </a:r>
            <a:br>
              <a:rPr lang="en" sz="1800"/>
            </a:br>
            <a:r>
              <a:rPr lang="en" sz="1800"/>
              <a:t>    [fundef</a:t>
            </a:r>
            <a:r>
              <a:rPr lang="en" sz="1800"/>
              <a:t>    </a:t>
            </a:r>
            <a:r>
              <a:rPr lang="en" sz="1800"/>
              <a:t>(fun-name symbol?) (arg-name symbol?) (body F1WAE?)])</a:t>
            </a:r>
            <a:br>
              <a:rPr lang="en" sz="1800"/>
            </a:br>
            <a:r>
              <a:rPr lang="en" sz="1800"/>
              <a:t>(define-type F1WAE</a:t>
            </a:r>
            <a:br>
              <a:rPr lang="en" sz="1800"/>
            </a:br>
            <a:r>
              <a:rPr lang="en" sz="1800"/>
              <a:t>    [num</a:t>
            </a:r>
            <a:r>
              <a:rPr lang="en" sz="1800"/>
              <a:t>    </a:t>
            </a:r>
            <a:r>
              <a:rPr lang="en" sz="1800"/>
              <a:t>(n number?)]</a:t>
            </a:r>
            <a:br>
              <a:rPr lang="en" sz="1800"/>
            </a:br>
            <a:r>
              <a:rPr lang="en" sz="1800"/>
              <a:t>    [add</a:t>
            </a:r>
            <a:r>
              <a:rPr lang="en" sz="1800"/>
              <a:t>     </a:t>
            </a:r>
            <a:r>
              <a:rPr lang="en" sz="1800"/>
              <a:t>(lhs F1WAE?) (rhs F!WAE?)]</a:t>
            </a:r>
            <a:br>
              <a:rPr lang="en" sz="1800"/>
            </a:br>
            <a:r>
              <a:rPr lang="en" sz="1800"/>
              <a:t>    </a:t>
            </a:r>
            <a:r>
              <a:rPr lang="en" sz="1800"/>
              <a:t>[sub</a:t>
            </a:r>
            <a:r>
              <a:rPr lang="en" sz="1800"/>
              <a:t>     </a:t>
            </a:r>
            <a:r>
              <a:rPr lang="en" sz="1800"/>
              <a:t>(lhs F1WAE?) (rhs F!WAE?)]</a:t>
            </a:r>
            <a:br>
              <a:rPr lang="en" sz="1800"/>
            </a:br>
            <a:r>
              <a:rPr lang="en" sz="1800"/>
              <a:t>    </a:t>
            </a:r>
            <a:r>
              <a:rPr lang="en" sz="1800"/>
              <a:t>[with</a:t>
            </a:r>
            <a:r>
              <a:rPr lang="en" sz="1800"/>
              <a:t>    </a:t>
            </a:r>
            <a:r>
              <a:rPr lang="en" sz="1800"/>
              <a:t>(name symbol?) (named-expr F1WAE?) (body F1WAE?)]</a:t>
            </a:r>
            <a:br>
              <a:rPr lang="en" sz="1800"/>
            </a:br>
            <a:r>
              <a:rPr lang="en" sz="1800"/>
              <a:t>    </a:t>
            </a:r>
            <a:r>
              <a:rPr lang="en" sz="1800"/>
              <a:t>[id</a:t>
            </a:r>
            <a:r>
              <a:rPr lang="en" sz="1800"/>
              <a:t>         </a:t>
            </a:r>
            <a:r>
              <a:rPr lang="en" sz="1800"/>
              <a:t>(name symbol?)]</a:t>
            </a:r>
            <a:br>
              <a:rPr lang="en" sz="1800"/>
            </a:br>
            <a:r>
              <a:rPr lang="en" sz="1800"/>
              <a:t>    </a:t>
            </a:r>
            <a:r>
              <a:rPr lang="en" sz="1800"/>
              <a:t>[</a:t>
            </a:r>
            <a:r>
              <a:rPr lang="en" sz="1800"/>
              <a:t>app    (ftn symbol?) (arg F1WAE?)])</a:t>
            </a:r>
            <a:br>
              <a:rPr lang="en" sz="1800"/>
            </a:br>
            <a:br>
              <a:rPr lang="en" sz="1800"/>
            </a:br>
            <a:r>
              <a:rPr lang="en" sz="1800">
                <a:solidFill>
                  <a:srgbClr val="0000FF"/>
                </a:solidFill>
              </a:rPr>
              <a:t>(fundef	'identify 'x (id 'x))</a:t>
            </a:r>
            <a:br>
              <a:rPr lang="en" sz="1800">
                <a:solidFill>
                  <a:srgbClr val="0000FF"/>
                </a:solidFill>
              </a:rPr>
            </a:br>
            <a:r>
              <a:rPr lang="en" sz="1800">
                <a:solidFill>
                  <a:srgbClr val="0000FF"/>
                </a:solidFill>
              </a:rPr>
              <a:t>(app 'identity (num 8))</a:t>
            </a:r>
            <a:br>
              <a:rPr lang="en" sz="1800">
                <a:solidFill>
                  <a:srgbClr val="0000FF"/>
                </a:solidFill>
              </a:rPr>
            </a:br>
            <a:br>
              <a:rPr lang="en" sz="1800">
                <a:solidFill>
                  <a:srgbClr val="0000FF"/>
                </a:solidFill>
              </a:rPr>
            </a:br>
            <a:r>
              <a:rPr lang="en" sz="1800">
                <a:solidFill>
                  <a:srgbClr val="0000FF"/>
                </a:solidFill>
              </a:rPr>
              <a:t>(fundef 'twice 'x (add (id 'x) (id 'x)))</a:t>
            </a:r>
            <a:br>
              <a:rPr lang="en" sz="1800">
                <a:solidFill>
                  <a:srgbClr val="0000FF"/>
                </a:solidFill>
              </a:rPr>
            </a:br>
            <a:r>
              <a:rPr lang="en" sz="1800">
                <a:solidFill>
                  <a:srgbClr val="0000FF"/>
                </a:solidFill>
              </a:rPr>
              <a:t>(app 'twice (num 10))</a:t>
            </a:r>
            <a:br>
              <a:rPr lang="en" sz="1800">
                <a:solidFill>
                  <a:srgbClr val="0000FF"/>
                </a:solidFill>
              </a:rPr>
            </a:br>
            <a:r>
              <a:rPr lang="en" sz="1800">
                <a:solidFill>
                  <a:srgbClr val="0000FF"/>
                </a:solidFill>
              </a:rPr>
              <a:t>(app 'twice (num 17))</a:t>
            </a:r>
            <a:br>
              <a:rPr lang="en" sz="1800">
                <a:solidFill>
                  <a:srgbClr val="0000FF"/>
                </a:solidFill>
              </a:rPr>
            </a:br>
            <a:r>
              <a:rPr lang="en" sz="1800">
                <a:solidFill>
                  <a:srgbClr val="0000FF"/>
                </a:solidFill>
              </a:rPr>
              <a:t>(app 'twice (num 3))</a:t>
            </a:r>
            <a:endParaRPr sz="18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FWAE: Abstract Syntax</a:t>
            </a:r>
            <a:endParaRPr sz="3100"/>
          </a:p>
        </p:txBody>
      </p:sp>
      <p:sp>
        <p:nvSpPr>
          <p:cNvPr id="505" name="Google Shape;505;p7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6" name="Google Shape;506;p73"/>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800"/>
              <a:t>(define-type FWAE</a:t>
            </a:r>
            <a:br>
              <a:rPr lang="en" sz="1800"/>
            </a:br>
            <a:r>
              <a:rPr lang="en" sz="1800"/>
              <a:t>    [num    (n number?)]</a:t>
            </a:r>
            <a:br>
              <a:rPr lang="en" sz="1800"/>
            </a:br>
            <a:r>
              <a:rPr lang="en" sz="1800"/>
              <a:t>    [add     (lhs FWAE?) (rhs FWAE?)]</a:t>
            </a:r>
            <a:br>
              <a:rPr lang="en" sz="1800"/>
            </a:br>
            <a:r>
              <a:rPr lang="en" sz="1800"/>
              <a:t>    [sub     (lhs FWAE?) (rhs FWAE?)]</a:t>
            </a:r>
            <a:br>
              <a:rPr lang="en" sz="1800"/>
            </a:br>
            <a:r>
              <a:rPr lang="en" sz="1800"/>
              <a:t>    [with    (name symbol?) (named-expr FWAE?) (body FWAE?)]</a:t>
            </a:r>
            <a:br>
              <a:rPr lang="en" sz="1800"/>
            </a:br>
            <a:r>
              <a:rPr lang="en" sz="1800"/>
              <a:t>    [id         (name symbol?)]</a:t>
            </a:r>
            <a:br>
              <a:rPr lang="en" sz="1800"/>
            </a:br>
            <a:r>
              <a:rPr lang="en" sz="1800"/>
              <a:t>    </a:t>
            </a:r>
            <a:r>
              <a:rPr lang="en" sz="1800">
                <a:solidFill>
                  <a:schemeClr val="accent4"/>
                </a:solidFill>
              </a:rPr>
              <a:t>[fun</a:t>
            </a:r>
            <a:r>
              <a:rPr lang="en" sz="1800"/>
              <a:t>      </a:t>
            </a:r>
            <a:r>
              <a:rPr lang="en" sz="1800">
                <a:solidFill>
                  <a:schemeClr val="accent4"/>
                </a:solidFill>
              </a:rPr>
              <a:t>(param symbol?) (body FWAE?)]</a:t>
            </a:r>
            <a:br>
              <a:rPr lang="en" sz="1800"/>
            </a:br>
            <a:r>
              <a:rPr lang="en" sz="1800"/>
              <a:t>   </a:t>
            </a:r>
            <a:r>
              <a:rPr lang="en" sz="1800">
                <a:solidFill>
                  <a:schemeClr val="accent4"/>
                </a:solidFill>
              </a:rPr>
              <a:t> [app     (ftn FWAE?) (arg FWAE?)])</a:t>
            </a:r>
            <a:br>
              <a:rPr lang="en" sz="1800"/>
            </a:br>
            <a:br>
              <a:rPr lang="en" sz="1800"/>
            </a:br>
            <a:r>
              <a:rPr lang="en" sz="1800">
                <a:solidFill>
                  <a:srgbClr val="0000FF"/>
                </a:solidFill>
              </a:rPr>
              <a:t>(fun 'x (add (id 'x) (id 'x)))</a:t>
            </a:r>
            <a:br>
              <a:rPr lang="en" sz="1800">
                <a:solidFill>
                  <a:srgbClr val="0000FF"/>
                </a:solidFill>
              </a:rPr>
            </a:br>
            <a:r>
              <a:rPr lang="en" sz="1800">
                <a:solidFill>
                  <a:srgbClr val="999999"/>
                </a:solidFill>
              </a:rPr>
              <a:t>(app (id 'twice) (num 10))</a:t>
            </a:r>
            <a:br>
              <a:rPr lang="en" sz="1800">
                <a:solidFill>
                  <a:srgbClr val="0000FF"/>
                </a:solidFill>
              </a:rPr>
            </a:br>
            <a:r>
              <a:rPr lang="en" sz="1800">
                <a:solidFill>
                  <a:srgbClr val="0000FF"/>
                </a:solidFill>
              </a:rPr>
              <a:t>(app (fun 'x (add (id 'x) (id 'x))) (num 10))</a:t>
            </a:r>
            <a:endParaRPr sz="18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FWAE: Abstract Syntax</a:t>
            </a:r>
            <a:endParaRPr sz="3100"/>
          </a:p>
        </p:txBody>
      </p:sp>
      <p:sp>
        <p:nvSpPr>
          <p:cNvPr id="512" name="Google Shape;512;p7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74"/>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800"/>
              <a:t>(define-type FWAE</a:t>
            </a:r>
            <a:br>
              <a:rPr lang="en" sz="1800"/>
            </a:br>
            <a:r>
              <a:rPr lang="en" sz="1800"/>
              <a:t>    [num    (n number?)]</a:t>
            </a:r>
            <a:br>
              <a:rPr lang="en" sz="1800"/>
            </a:br>
            <a:r>
              <a:rPr lang="en" sz="1800"/>
              <a:t>    [add     (lhs FWAE?) (rhs FWAE?)]</a:t>
            </a:r>
            <a:br>
              <a:rPr lang="en" sz="1800"/>
            </a:br>
            <a:r>
              <a:rPr lang="en" sz="1800"/>
              <a:t>    [sub     (lhs FWAE?) (rhs FWAE?)]</a:t>
            </a:r>
            <a:br>
              <a:rPr lang="en" sz="1800"/>
            </a:br>
            <a:r>
              <a:rPr lang="en" sz="1800"/>
              <a:t>    [with    (name symbol?) (named-expr FWAE?) (body FWAE?)]</a:t>
            </a:r>
            <a:br>
              <a:rPr lang="en" sz="1800"/>
            </a:br>
            <a:r>
              <a:rPr lang="en" sz="1800"/>
              <a:t>    [id         (name symbol?)]</a:t>
            </a:r>
            <a:br>
              <a:rPr lang="en" sz="1800"/>
            </a:br>
            <a:r>
              <a:rPr lang="en" sz="1800"/>
              <a:t>    </a:t>
            </a:r>
            <a:r>
              <a:rPr lang="en" sz="1800">
                <a:solidFill>
                  <a:schemeClr val="accent4"/>
                </a:solidFill>
              </a:rPr>
              <a:t>[fun</a:t>
            </a:r>
            <a:r>
              <a:rPr lang="en" sz="1800"/>
              <a:t>      </a:t>
            </a:r>
            <a:r>
              <a:rPr lang="en" sz="1800">
                <a:solidFill>
                  <a:schemeClr val="accent4"/>
                </a:solidFill>
              </a:rPr>
              <a:t>(param symbol?) (body FWAE?)]</a:t>
            </a:r>
            <a:br>
              <a:rPr lang="en" sz="1800"/>
            </a:br>
            <a:r>
              <a:rPr lang="en" sz="1800"/>
              <a:t>   </a:t>
            </a:r>
            <a:r>
              <a:rPr lang="en" sz="1800">
                <a:solidFill>
                  <a:schemeClr val="accent4"/>
                </a:solidFill>
              </a:rPr>
              <a:t> [app     (ftn FWAE?) (arg FWAE?)])</a:t>
            </a:r>
            <a:br>
              <a:rPr lang="en" sz="1800"/>
            </a:br>
            <a:br>
              <a:rPr lang="en" sz="1800"/>
            </a:br>
            <a:r>
              <a:rPr lang="en" sz="1800">
                <a:solidFill>
                  <a:srgbClr val="0000FF"/>
                </a:solidFill>
              </a:rPr>
              <a:t>(test (parse '{fun {x} {+ x 1}})</a:t>
            </a:r>
            <a:br>
              <a:rPr lang="en" sz="1800">
                <a:solidFill>
                  <a:srgbClr val="0000FF"/>
                </a:solidFill>
              </a:rPr>
            </a:br>
            <a:r>
              <a:rPr lang="en" sz="1800">
                <a:solidFill>
                  <a:srgbClr val="0000FF"/>
                </a:solidFill>
              </a:rPr>
              <a:t>                    (fun 'x (add (id 'x) (num 1))))</a:t>
            </a:r>
            <a:endParaRPr sz="18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5"/>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FWAE: Abstract Syntax</a:t>
            </a:r>
            <a:endParaRPr sz="3100"/>
          </a:p>
        </p:txBody>
      </p:sp>
      <p:sp>
        <p:nvSpPr>
          <p:cNvPr id="519" name="Google Shape;519;p75"/>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75"/>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800"/>
              <a:t>(define-type FWAE</a:t>
            </a:r>
            <a:br>
              <a:rPr lang="en" sz="1800"/>
            </a:br>
            <a:r>
              <a:rPr lang="en" sz="1800"/>
              <a:t>    [num    (n number?)]</a:t>
            </a:r>
            <a:br>
              <a:rPr lang="en" sz="1800"/>
            </a:br>
            <a:r>
              <a:rPr lang="en" sz="1800"/>
              <a:t>    [add     (lhs FWAE?) (rhs FWAE?)]</a:t>
            </a:r>
            <a:br>
              <a:rPr lang="en" sz="1800"/>
            </a:br>
            <a:r>
              <a:rPr lang="en" sz="1800"/>
              <a:t>    [sub     (lhs FWAE?) (rhs FWAE?)]</a:t>
            </a:r>
            <a:br>
              <a:rPr lang="en" sz="1800"/>
            </a:br>
            <a:r>
              <a:rPr lang="en" sz="1800"/>
              <a:t>    [with    (name symbol?) (named-expr FWAE?) (body FWAE?)]</a:t>
            </a:r>
            <a:br>
              <a:rPr lang="en" sz="1800"/>
            </a:br>
            <a:r>
              <a:rPr lang="en" sz="1800"/>
              <a:t>    [id         (name symbol?)]</a:t>
            </a:r>
            <a:br>
              <a:rPr lang="en" sz="1800"/>
            </a:br>
            <a:r>
              <a:rPr lang="en" sz="1800"/>
              <a:t>    </a:t>
            </a:r>
            <a:r>
              <a:rPr lang="en" sz="1800">
                <a:solidFill>
                  <a:schemeClr val="accent4"/>
                </a:solidFill>
              </a:rPr>
              <a:t>[fun</a:t>
            </a:r>
            <a:r>
              <a:rPr lang="en" sz="1800"/>
              <a:t>      </a:t>
            </a:r>
            <a:r>
              <a:rPr lang="en" sz="1800">
                <a:solidFill>
                  <a:schemeClr val="accent4"/>
                </a:solidFill>
              </a:rPr>
              <a:t>(param symbol?) (body FWAE?)]</a:t>
            </a:r>
            <a:br>
              <a:rPr lang="en" sz="1800"/>
            </a:br>
            <a:r>
              <a:rPr lang="en" sz="1800"/>
              <a:t>   </a:t>
            </a:r>
            <a:r>
              <a:rPr lang="en" sz="1800">
                <a:solidFill>
                  <a:schemeClr val="accent4"/>
                </a:solidFill>
              </a:rPr>
              <a:t> [app     (ftn FWAE?) (arg FWAE?)])</a:t>
            </a:r>
            <a:br>
              <a:rPr lang="en" sz="1800"/>
            </a:br>
            <a:br>
              <a:rPr lang="en" sz="1800"/>
            </a:br>
            <a:r>
              <a:rPr lang="en" sz="1800">
                <a:solidFill>
                  <a:srgbClr val="0000FF"/>
                </a:solidFill>
              </a:rPr>
              <a:t>(test (parse '{{fun {x} {+ x 1}} 10})</a:t>
            </a:r>
            <a:br>
              <a:rPr lang="en" sz="1800">
                <a:solidFill>
                  <a:srgbClr val="0000FF"/>
                </a:solidFill>
              </a:rPr>
            </a:br>
            <a:r>
              <a:rPr lang="en" sz="1800">
                <a:solidFill>
                  <a:srgbClr val="0000FF"/>
                </a:solidFill>
              </a:rPr>
              <a:t>                    (app (fun 'x (add (id 'x) (num 1))) (num 10)))</a:t>
            </a:r>
            <a:endParaRPr sz="180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4" name="Shape 524"/>
        <p:cNvGrpSpPr/>
        <p:nvPr/>
      </p:nvGrpSpPr>
      <p:grpSpPr>
        <a:xfrm>
          <a:off x="0" y="0"/>
          <a:ext cx="0" cy="0"/>
          <a:chOff x="0" y="0"/>
          <a:chExt cx="0" cy="0"/>
        </a:xfrm>
      </p:grpSpPr>
      <p:sp>
        <p:nvSpPr>
          <p:cNvPr id="525" name="Google Shape;525;p7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Parser</a:t>
            </a:r>
            <a:endParaRPr/>
          </a:p>
        </p:txBody>
      </p:sp>
      <p:sp>
        <p:nvSpPr>
          <p:cNvPr id="526" name="Google Shape;526;p76"/>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200"/>
          </a:p>
          <a:p>
            <a:pPr indent="0" lvl="0" marL="0" rtl="0" algn="l">
              <a:spcBef>
                <a:spcPts val="1600"/>
              </a:spcBef>
              <a:spcAft>
                <a:spcPts val="0"/>
              </a:spcAft>
              <a:buNone/>
            </a:pPr>
            <a:r>
              <a:rPr lang="en" sz="3200"/>
              <a:t>                     </a:t>
            </a:r>
            <a:r>
              <a:rPr lang="en" sz="3200"/>
              <a:t>Implement</a:t>
            </a:r>
            <a:r>
              <a:rPr lang="en" sz="3200"/>
              <a:t> by yourself!</a:t>
            </a:r>
            <a:br>
              <a:rPr lang="en" sz="3200"/>
            </a:br>
            <a:r>
              <a:rPr lang="en" sz="3200"/>
              <a:t>                              A part of </a:t>
            </a:r>
            <a:r>
              <a:rPr lang="en" sz="3200"/>
              <a:t>HW4</a:t>
            </a:r>
            <a:endParaRPr sz="3200"/>
          </a:p>
          <a:p>
            <a:pPr indent="0" lvl="0" marL="0" rtl="0" algn="ctr">
              <a:spcBef>
                <a:spcPts val="1600"/>
              </a:spcBef>
              <a:spcAft>
                <a:spcPts val="1600"/>
              </a:spcAft>
              <a:buNone/>
            </a:pPr>
            <a:r>
              <a:rPr lang="en"/>
              <a:t>(Write contract, purpose, and test cases first!!)</a:t>
            </a:r>
            <a:endParaRPr/>
          </a:p>
        </p:txBody>
      </p:sp>
      <p:sp>
        <p:nvSpPr>
          <p:cNvPr id="527" name="Google Shape;527;p7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Parser</a:t>
            </a:r>
            <a:endParaRPr/>
          </a:p>
        </p:txBody>
      </p:sp>
      <p:sp>
        <p:nvSpPr>
          <p:cNvPr id="533" name="Google Shape;533;p77"/>
          <p:cNvSpPr txBox="1"/>
          <p:nvPr>
            <p:ph idx="1" type="body"/>
          </p:nvPr>
        </p:nvSpPr>
        <p:spPr>
          <a:xfrm>
            <a:off x="311700" y="1106425"/>
            <a:ext cx="8832300" cy="5037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2100"/>
              <a:t>; parse: sexp -&gt; </a:t>
            </a:r>
            <a:r>
              <a:rPr lang="en" sz="2100"/>
              <a:t>FWAE</a:t>
            </a:r>
            <a:br>
              <a:rPr lang="en" sz="2100"/>
            </a:br>
            <a:r>
              <a:rPr lang="en" sz="2100"/>
              <a:t>; purpose: to convert sexp to FWAE</a:t>
            </a:r>
            <a:br>
              <a:rPr lang="en" sz="2100"/>
            </a:br>
            <a:r>
              <a:rPr lang="en" sz="2100"/>
              <a:t>(define (parse sexp)</a:t>
            </a:r>
            <a:br>
              <a:rPr lang="en" sz="2100"/>
            </a:br>
            <a:r>
              <a:rPr lang="en" sz="2100"/>
              <a:t>   (match sexp</a:t>
            </a:r>
            <a:br>
              <a:rPr lang="en" sz="2100"/>
            </a:br>
            <a:r>
              <a:rPr lang="en" sz="2100"/>
              <a:t>        [(? number?)                (num sexp)]</a:t>
            </a:r>
            <a:br>
              <a:rPr lang="en" sz="2100"/>
            </a:br>
            <a:r>
              <a:rPr lang="en" sz="2100"/>
              <a:t>        [(list '+ l r)                     (add (parse l) (parse r))]</a:t>
            </a:r>
            <a:br>
              <a:rPr lang="en" sz="2100"/>
            </a:br>
            <a:r>
              <a:rPr lang="en" sz="2100"/>
              <a:t>        [(list '- l r)                      (sub (parse l) (parse r))]</a:t>
            </a:r>
            <a:br>
              <a:rPr lang="en" sz="2100"/>
            </a:br>
            <a:r>
              <a:rPr lang="en" sz="2100"/>
              <a:t>        [(list 'with (list i v) e)  (with  i (parse v) (parse e))]</a:t>
            </a:r>
            <a:br>
              <a:rPr lang="en" sz="2100"/>
            </a:br>
            <a:r>
              <a:rPr lang="en" sz="2100"/>
              <a:t>        [(? symbol?)                (id sexp)]</a:t>
            </a:r>
            <a:br>
              <a:rPr lang="en" sz="2100"/>
            </a:br>
            <a:r>
              <a:rPr lang="en" sz="2100"/>
              <a:t>       </a:t>
            </a:r>
            <a:r>
              <a:rPr lang="en" sz="2100">
                <a:solidFill>
                  <a:schemeClr val="accent4"/>
                </a:solidFill>
              </a:rPr>
              <a:t> [(list 'fun (list p) b)     (fun p (parse b))]  </a:t>
            </a:r>
            <a:r>
              <a:rPr lang="en" sz="2100">
                <a:solidFill>
                  <a:srgbClr val="999999"/>
                </a:solidFill>
              </a:rPr>
              <a:t>;; e.g., {fun {x} {+ x 1}}</a:t>
            </a:r>
            <a:br>
              <a:rPr lang="en" sz="2100">
                <a:solidFill>
                  <a:schemeClr val="accent4"/>
                </a:solidFill>
              </a:rPr>
            </a:br>
            <a:r>
              <a:rPr lang="en" sz="2100">
                <a:solidFill>
                  <a:schemeClr val="accent4"/>
                </a:solidFill>
              </a:rPr>
              <a:t>        [(list f a)                       (app (parse f) (parse a))]</a:t>
            </a:r>
            <a:br>
              <a:rPr lang="en" sz="2100">
                <a:solidFill>
                  <a:schemeClr val="accent4"/>
                </a:solidFill>
              </a:rPr>
            </a:br>
            <a:r>
              <a:rPr lang="en" sz="2100"/>
              <a:t>        [else                             (error 'parse "bad syntax: ~a" sexp)]))</a:t>
            </a:r>
            <a:endParaRPr sz="2100"/>
          </a:p>
        </p:txBody>
      </p:sp>
      <p:sp>
        <p:nvSpPr>
          <p:cNvPr id="534" name="Google Shape;534;p7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330" name="Google Shape;330;p51"/>
          <p:cNvSpPr txBox="1"/>
          <p:nvPr>
            <p:ph idx="1" type="body"/>
          </p:nvPr>
        </p:nvSpPr>
        <p:spPr>
          <a:xfrm>
            <a:off x="311700" y="1106425"/>
            <a:ext cx="8832300" cy="5269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a:t>Can I say deferred substitution is like dynamic programming algorithm strategy?</a:t>
            </a:r>
            <a:endParaRPr/>
          </a:p>
          <a:p>
            <a:pPr indent="-368300" lvl="1" marL="914400" rtl="0" algn="l">
              <a:spcBef>
                <a:spcPts val="0"/>
              </a:spcBef>
              <a:spcAft>
                <a:spcPts val="0"/>
              </a:spcAft>
              <a:buSzPts val="2200"/>
              <a:buChar char="○"/>
            </a:pPr>
            <a:r>
              <a:rPr lang="en"/>
              <a:t>Dynamic programming: One of algorithm strategies by reusing </a:t>
            </a:r>
            <a:r>
              <a:rPr lang="en" u="sng"/>
              <a:t>pre-calculated</a:t>
            </a:r>
            <a:r>
              <a:rPr lang="en"/>
              <a:t> results from one problem to solve another problem. </a:t>
            </a:r>
            <a:r>
              <a:rPr lang="en" sz="1500"/>
              <a:t>(Wikipedia)</a:t>
            </a:r>
            <a:endParaRPr sz="1500"/>
          </a:p>
          <a:p>
            <a:pPr indent="-368300" lvl="2" marL="1371600" marR="0" rtl="0" algn="l">
              <a:lnSpc>
                <a:spcPct val="115000"/>
              </a:lnSpc>
              <a:spcBef>
                <a:spcPts val="0"/>
              </a:spcBef>
              <a:spcAft>
                <a:spcPts val="0"/>
              </a:spcAft>
              <a:buClr>
                <a:schemeClr val="dk2"/>
              </a:buClr>
              <a:buSzPts val="2200"/>
              <a:buFont typeface="Roboto"/>
              <a:buChar char="■"/>
            </a:pPr>
            <a:r>
              <a:rPr lang="en"/>
              <a:t>Does a substitution cache have pre-calculated results?</a:t>
            </a:r>
            <a:endParaRPr/>
          </a:p>
          <a:p>
            <a:pPr indent="-368300" lvl="3" marL="1828800" marR="0" rtl="0" algn="l">
              <a:lnSpc>
                <a:spcPct val="115000"/>
              </a:lnSpc>
              <a:spcBef>
                <a:spcPts val="0"/>
              </a:spcBef>
              <a:spcAft>
                <a:spcPts val="0"/>
              </a:spcAft>
              <a:buSzPts val="2200"/>
              <a:buChar char="●"/>
            </a:pPr>
            <a:r>
              <a:rPr lang="en"/>
              <a:t>original substitution vs. deferred substitution</a:t>
            </a:r>
            <a:endParaRPr/>
          </a:p>
          <a:p>
            <a:pPr indent="-368300" lvl="1" marL="914400" marR="0" rtl="0" algn="l">
              <a:lnSpc>
                <a:spcPct val="115000"/>
              </a:lnSpc>
              <a:spcBef>
                <a:spcPts val="0"/>
              </a:spcBef>
              <a:spcAft>
                <a:spcPts val="0"/>
              </a:spcAft>
              <a:buSzPts val="2200"/>
              <a:buChar char="○"/>
            </a:pPr>
            <a:r>
              <a:rPr lang="en"/>
              <a:t>Memoization: </a:t>
            </a:r>
            <a:r>
              <a:rPr lang="en" sz="1700"/>
              <a:t>In computing, memoization or memoisation is an optimization technique used primarily to speed up computer programs by storing the results of expensive function calls and returning the cached result when the same inputs occur again.</a:t>
            </a:r>
            <a:r>
              <a:rPr lang="en" sz="1500"/>
              <a:t>(Wikipedia)</a:t>
            </a:r>
            <a:endParaRPr/>
          </a:p>
        </p:txBody>
      </p:sp>
      <p:sp>
        <p:nvSpPr>
          <p:cNvPr id="331" name="Google Shape;331;p5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8"/>
          <p:cNvSpPr txBox="1"/>
          <p:nvPr>
            <p:ph type="ctrTitle"/>
          </p:nvPr>
        </p:nvSpPr>
        <p:spPr>
          <a:xfrm>
            <a:off x="598100" y="2366963"/>
            <a:ext cx="8222100" cy="111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ITP20005 L11</a:t>
            </a:r>
            <a:endParaRPr sz="3400"/>
          </a:p>
          <a:p>
            <a:pPr indent="0" lvl="0" marL="0" rtl="0" algn="l">
              <a:spcBef>
                <a:spcPts val="0"/>
              </a:spcBef>
              <a:spcAft>
                <a:spcPts val="0"/>
              </a:spcAft>
              <a:buNone/>
            </a:pPr>
            <a:r>
              <a:rPr lang="en"/>
              <a:t>First-class Functions</a:t>
            </a:r>
            <a:endParaRPr sz="3500"/>
          </a:p>
        </p:txBody>
      </p:sp>
      <p:sp>
        <p:nvSpPr>
          <p:cNvPr id="540" name="Google Shape;540;p78"/>
          <p:cNvSpPr txBox="1"/>
          <p:nvPr>
            <p:ph idx="1" type="subTitle"/>
          </p:nvPr>
        </p:nvSpPr>
        <p:spPr>
          <a:xfrm>
            <a:off x="598088" y="3621217"/>
            <a:ext cx="8222100" cy="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Lecture11</a:t>
            </a:r>
            <a:endParaRPr/>
          </a:p>
          <a:p>
            <a:pPr indent="0" lvl="0" marL="0" rtl="0" algn="l">
              <a:spcBef>
                <a:spcPts val="0"/>
              </a:spcBef>
              <a:spcAft>
                <a:spcPts val="0"/>
              </a:spcAft>
              <a:buNone/>
            </a:pPr>
            <a:r>
              <a:rPr lang="en"/>
              <a:t>JC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Picture </a:t>
            </a:r>
            <a:r>
              <a:rPr lang="en" sz="2500"/>
              <a:t>(modeling languages: substitution)</a:t>
            </a:r>
            <a:endParaRPr sz="2500"/>
          </a:p>
        </p:txBody>
      </p:sp>
      <p:sp>
        <p:nvSpPr>
          <p:cNvPr id="546" name="Google Shape;546;p7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p79"/>
          <p:cNvSpPr/>
          <p:nvPr/>
        </p:nvSpPr>
        <p:spPr>
          <a:xfrm>
            <a:off x="2248850" y="1669400"/>
            <a:ext cx="2143200" cy="810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Interpreter </a:t>
            </a:r>
            <a:r>
              <a:rPr lang="en" sz="1500"/>
              <a:t>running on a computer</a:t>
            </a:r>
            <a:endParaRPr b="1" sz="2000"/>
          </a:p>
        </p:txBody>
      </p:sp>
      <p:sp>
        <p:nvSpPr>
          <p:cNvPr id="548" name="Google Shape;548;p79"/>
          <p:cNvSpPr/>
          <p:nvPr/>
        </p:nvSpPr>
        <p:spPr>
          <a:xfrm>
            <a:off x="267650" y="1473200"/>
            <a:ext cx="1422300" cy="3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 program</a:t>
            </a:r>
            <a:endParaRPr sz="2000"/>
          </a:p>
        </p:txBody>
      </p:sp>
      <p:cxnSp>
        <p:nvCxnSpPr>
          <p:cNvPr id="549" name="Google Shape;549;p79"/>
          <p:cNvCxnSpPr>
            <a:endCxn id="547" idx="1"/>
          </p:cNvCxnSpPr>
          <p:nvPr/>
        </p:nvCxnSpPr>
        <p:spPr>
          <a:xfrm flipH="1" rot="10800000">
            <a:off x="1689950" y="2074550"/>
            <a:ext cx="558900" cy="304800"/>
          </a:xfrm>
          <a:prstGeom prst="straightConnector1">
            <a:avLst/>
          </a:prstGeom>
          <a:noFill/>
          <a:ln cap="flat" cmpd="sng" w="9525">
            <a:solidFill>
              <a:schemeClr val="dk2"/>
            </a:solidFill>
            <a:prstDash val="solid"/>
            <a:round/>
            <a:headEnd len="med" w="med" type="none"/>
            <a:tailEnd len="med" w="med" type="triangle"/>
          </a:ln>
        </p:spPr>
      </p:cxnSp>
      <p:sp>
        <p:nvSpPr>
          <p:cNvPr id="550" name="Google Shape;550;p79"/>
          <p:cNvSpPr/>
          <p:nvPr/>
        </p:nvSpPr>
        <p:spPr>
          <a:xfrm>
            <a:off x="7595550" y="2085975"/>
            <a:ext cx="1343100" cy="3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Results</a:t>
            </a:r>
            <a:endParaRPr sz="2000"/>
          </a:p>
        </p:txBody>
      </p:sp>
      <p:sp>
        <p:nvSpPr>
          <p:cNvPr id="551" name="Google Shape;551;p79"/>
          <p:cNvSpPr/>
          <p:nvPr/>
        </p:nvSpPr>
        <p:spPr>
          <a:xfrm>
            <a:off x="267650" y="2357450"/>
            <a:ext cx="1422300" cy="396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Parser</a:t>
            </a:r>
            <a:endParaRPr b="1" sz="2000"/>
          </a:p>
        </p:txBody>
      </p:sp>
      <p:cxnSp>
        <p:nvCxnSpPr>
          <p:cNvPr id="552" name="Google Shape;552;p79"/>
          <p:cNvCxnSpPr>
            <a:endCxn id="551" idx="0"/>
          </p:cNvCxnSpPr>
          <p:nvPr/>
        </p:nvCxnSpPr>
        <p:spPr>
          <a:xfrm>
            <a:off x="978800" y="1869950"/>
            <a:ext cx="0" cy="487500"/>
          </a:xfrm>
          <a:prstGeom prst="straightConnector1">
            <a:avLst/>
          </a:prstGeom>
          <a:noFill/>
          <a:ln cap="flat" cmpd="sng" w="9525">
            <a:solidFill>
              <a:schemeClr val="dk2"/>
            </a:solidFill>
            <a:prstDash val="solid"/>
            <a:round/>
            <a:headEnd len="med" w="med" type="none"/>
            <a:tailEnd len="med" w="med" type="triangle"/>
          </a:ln>
        </p:spPr>
      </p:cxnSp>
      <p:cxnSp>
        <p:nvCxnSpPr>
          <p:cNvPr id="553" name="Google Shape;553;p79"/>
          <p:cNvCxnSpPr>
            <a:endCxn id="550" idx="1"/>
          </p:cNvCxnSpPr>
          <p:nvPr/>
        </p:nvCxnSpPr>
        <p:spPr>
          <a:xfrm>
            <a:off x="4392150" y="2281125"/>
            <a:ext cx="3203400" cy="3300"/>
          </a:xfrm>
          <a:prstGeom prst="straightConnector1">
            <a:avLst/>
          </a:prstGeom>
          <a:noFill/>
          <a:ln cap="flat" cmpd="sng" w="9525">
            <a:solidFill>
              <a:schemeClr val="dk2"/>
            </a:solidFill>
            <a:prstDash val="solid"/>
            <a:round/>
            <a:headEnd len="med" w="med" type="none"/>
            <a:tailEnd len="med" w="med" type="triangle"/>
          </a:ln>
        </p:spPr>
      </p:cxnSp>
      <p:sp>
        <p:nvSpPr>
          <p:cNvPr id="554" name="Google Shape;554;p79"/>
          <p:cNvSpPr txBox="1"/>
          <p:nvPr/>
        </p:nvSpPr>
        <p:spPr>
          <a:xfrm>
            <a:off x="320925" y="2768475"/>
            <a:ext cx="1927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t>s-exp -&gt; </a:t>
            </a:r>
            <a:r>
              <a:rPr b="1" lang="en" sz="1600" u="sng"/>
              <a:t>FWAE</a:t>
            </a:r>
            <a:endParaRPr b="1" sz="1600" u="sng"/>
          </a:p>
        </p:txBody>
      </p:sp>
      <p:sp>
        <p:nvSpPr>
          <p:cNvPr id="555" name="Google Shape;555;p79"/>
          <p:cNvSpPr txBox="1"/>
          <p:nvPr/>
        </p:nvSpPr>
        <p:spPr>
          <a:xfrm>
            <a:off x="3925650" y="1319500"/>
            <a:ext cx="20919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FWAE</a:t>
            </a:r>
            <a:r>
              <a:rPr lang="en" sz="1600" u="sng"/>
              <a:t> -&gt; number</a:t>
            </a:r>
            <a:endParaRPr sz="1600" u="sng"/>
          </a:p>
        </p:txBody>
      </p:sp>
      <p:sp>
        <p:nvSpPr>
          <p:cNvPr id="556" name="Google Shape;556;p79"/>
          <p:cNvSpPr txBox="1"/>
          <p:nvPr/>
        </p:nvSpPr>
        <p:spPr>
          <a:xfrm>
            <a:off x="2357400" y="2754380"/>
            <a:ext cx="4065300" cy="28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t>Interpreter </a:t>
            </a:r>
            <a:r>
              <a:rPr lang="en" sz="1800"/>
              <a:t>now will support</a:t>
            </a:r>
            <a:endParaRPr sz="1800"/>
          </a:p>
          <a:p>
            <a:pPr indent="0" lvl="0" marL="0" rtl="0" algn="l">
              <a:spcBef>
                <a:spcPts val="0"/>
              </a:spcBef>
              <a:spcAft>
                <a:spcPts val="0"/>
              </a:spcAft>
              <a:buNone/>
            </a:pPr>
            <a:r>
              <a:rPr lang="en" sz="1800"/>
              <a:t>(1) Substitution</a:t>
            </a:r>
            <a:br>
              <a:rPr lang="en" sz="1800"/>
            </a:br>
            <a:r>
              <a:rPr lang="en" sz="1800"/>
              <a:t>(2) Function</a:t>
            </a:r>
            <a:br>
              <a:rPr b="1" lang="en" sz="1800"/>
            </a:br>
            <a:r>
              <a:rPr lang="en" sz="1800"/>
              <a:t>(3) Deferring Substitution</a:t>
            </a:r>
            <a:endParaRPr sz="1800"/>
          </a:p>
          <a:p>
            <a:pPr indent="0" lvl="0" marL="0" rtl="0" algn="l">
              <a:spcBef>
                <a:spcPts val="0"/>
              </a:spcBef>
              <a:spcAft>
                <a:spcPts val="0"/>
              </a:spcAft>
              <a:buNone/>
            </a:pPr>
            <a:r>
              <a:rPr b="1" lang="en" sz="1800"/>
              <a:t>(4) First-class Functions</a:t>
            </a:r>
            <a:endParaRPr b="1" sz="1800"/>
          </a:p>
        </p:txBody>
      </p:sp>
      <p:cxnSp>
        <p:nvCxnSpPr>
          <p:cNvPr id="557" name="Google Shape;557;p79"/>
          <p:cNvCxnSpPr>
            <a:stCxn id="547" idx="2"/>
          </p:cNvCxnSpPr>
          <p:nvPr/>
        </p:nvCxnSpPr>
        <p:spPr>
          <a:xfrm>
            <a:off x="3320450" y="2479700"/>
            <a:ext cx="21600" cy="3699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F1WAE: Interpreter</a:t>
            </a:r>
            <a:endParaRPr/>
          </a:p>
        </p:txBody>
      </p:sp>
      <p:sp>
        <p:nvSpPr>
          <p:cNvPr id="563" name="Google Shape;563;p80"/>
          <p:cNvSpPr txBox="1"/>
          <p:nvPr>
            <p:ph idx="1" type="body"/>
          </p:nvPr>
        </p:nvSpPr>
        <p:spPr>
          <a:xfrm>
            <a:off x="311700" y="1106425"/>
            <a:ext cx="8832300" cy="5037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2100"/>
              <a:t>; interp: F1WAE list-of-FuncDef -&gt; number</a:t>
            </a:r>
            <a:br>
              <a:rPr lang="en" sz="2100"/>
            </a:br>
            <a:r>
              <a:rPr lang="en" sz="2100"/>
              <a:t>(define (interp f1wae fundefs)</a:t>
            </a:r>
            <a:br>
              <a:rPr lang="en" sz="2100"/>
            </a:br>
            <a:r>
              <a:rPr lang="en" sz="2100"/>
              <a:t>     (type-case F1WAE f1wae</a:t>
            </a:r>
            <a:br>
              <a:rPr lang="en" sz="2100"/>
            </a:br>
            <a:r>
              <a:rPr lang="en" sz="2100"/>
              <a:t>          [num   (n)          n]</a:t>
            </a:r>
            <a:br>
              <a:rPr lang="en" sz="2100"/>
            </a:br>
            <a:r>
              <a:rPr lang="en" sz="2100"/>
              <a:t>          [add    (l r)          (+ (interp l fundefs) (interp r fundefs))]</a:t>
            </a:r>
            <a:br>
              <a:rPr lang="en" sz="2100"/>
            </a:br>
            <a:r>
              <a:rPr lang="en" sz="2100"/>
              <a:t>          [sub    (l r)          (- (interp l fundefs) (interp r fundefs))]</a:t>
            </a:r>
            <a:br>
              <a:rPr lang="en" sz="2100"/>
            </a:br>
            <a:r>
              <a:rPr lang="en" sz="2100"/>
              <a:t>          [with   (i v e)      (interp (subst e i (interp v fundefs)) fundefs)]</a:t>
            </a:r>
            <a:br>
              <a:rPr lang="en" sz="2100"/>
            </a:br>
            <a:r>
              <a:rPr lang="en" sz="2100"/>
              <a:t>          [id       (s)            (error 'interp "free identifier")]</a:t>
            </a:r>
            <a:br>
              <a:rPr lang="en" sz="2100"/>
            </a:br>
            <a:r>
              <a:rPr lang="en" sz="2100"/>
              <a:t>          </a:t>
            </a:r>
            <a:r>
              <a:rPr lang="en" sz="2100">
                <a:solidFill>
                  <a:schemeClr val="accent4"/>
                </a:solidFill>
              </a:rPr>
              <a:t>[app    (f a)         …]</a:t>
            </a:r>
            <a:r>
              <a:rPr lang="en" sz="2100"/>
              <a:t>))</a:t>
            </a:r>
            <a:br>
              <a:rPr lang="en" sz="2100"/>
            </a:br>
            <a:endParaRPr sz="2100">
              <a:solidFill>
                <a:schemeClr val="accent4"/>
              </a:solidFill>
            </a:endParaRPr>
          </a:p>
        </p:txBody>
      </p:sp>
      <p:sp>
        <p:nvSpPr>
          <p:cNvPr id="564" name="Google Shape;564;p8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Interpreter</a:t>
            </a:r>
            <a:endParaRPr/>
          </a:p>
        </p:txBody>
      </p:sp>
      <p:sp>
        <p:nvSpPr>
          <p:cNvPr id="570" name="Google Shape;570;p81"/>
          <p:cNvSpPr txBox="1"/>
          <p:nvPr>
            <p:ph idx="1" type="body"/>
          </p:nvPr>
        </p:nvSpPr>
        <p:spPr>
          <a:xfrm>
            <a:off x="311700" y="1106425"/>
            <a:ext cx="8832300" cy="5037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2100"/>
              <a:t>; interp: FWAE </a:t>
            </a:r>
            <a:r>
              <a:rPr lang="en" sz="2100" strike="sngStrike">
                <a:solidFill>
                  <a:srgbClr val="FF0000"/>
                </a:solidFill>
              </a:rPr>
              <a:t>list-of-FuncDef</a:t>
            </a:r>
            <a:r>
              <a:rPr lang="en" sz="2100"/>
              <a:t> -&gt; </a:t>
            </a:r>
            <a:r>
              <a:rPr lang="en" sz="2100" strike="sngStrike">
                <a:solidFill>
                  <a:srgbClr val="FF0000"/>
                </a:solidFill>
              </a:rPr>
              <a:t>number</a:t>
            </a:r>
            <a:r>
              <a:rPr lang="en" sz="2100"/>
              <a:t> FWAE</a:t>
            </a:r>
            <a:br>
              <a:rPr lang="en" sz="2100"/>
            </a:br>
            <a:r>
              <a:rPr lang="en" sz="2100"/>
              <a:t>(define (interp fwae)</a:t>
            </a:r>
            <a:br>
              <a:rPr lang="en" sz="2100"/>
            </a:br>
            <a:r>
              <a:rPr lang="en" sz="2100"/>
              <a:t>     (type-case FWAE fwae</a:t>
            </a:r>
            <a:br>
              <a:rPr lang="en" sz="2100"/>
            </a:br>
            <a:r>
              <a:rPr lang="en" sz="2100"/>
              <a:t>          [num   (n)          </a:t>
            </a:r>
            <a:r>
              <a:rPr lang="en" sz="2100">
                <a:solidFill>
                  <a:schemeClr val="accent4"/>
                </a:solidFill>
              </a:rPr>
              <a:t>fwae</a:t>
            </a:r>
            <a:r>
              <a:rPr lang="en" sz="2100"/>
              <a:t>]</a:t>
            </a:r>
            <a:br>
              <a:rPr lang="en" sz="2100"/>
            </a:br>
            <a:r>
              <a:rPr lang="en" sz="2100"/>
              <a:t>          [add    (l r)          (</a:t>
            </a:r>
            <a:r>
              <a:rPr lang="en" sz="2100">
                <a:solidFill>
                  <a:schemeClr val="accent4"/>
                </a:solidFill>
              </a:rPr>
              <a:t>num+</a:t>
            </a:r>
            <a:r>
              <a:rPr lang="en" sz="2100"/>
              <a:t> (interp l) (interp r))]</a:t>
            </a:r>
            <a:br>
              <a:rPr lang="en" sz="2100"/>
            </a:br>
            <a:r>
              <a:rPr lang="en" sz="2100"/>
              <a:t>          [sub    (l r)          (</a:t>
            </a:r>
            <a:r>
              <a:rPr lang="en" sz="2100">
                <a:solidFill>
                  <a:schemeClr val="accent4"/>
                </a:solidFill>
              </a:rPr>
              <a:t>num-</a:t>
            </a:r>
            <a:r>
              <a:rPr lang="en" sz="2100"/>
              <a:t> (interp l) (interp r))]</a:t>
            </a:r>
            <a:br>
              <a:rPr lang="en" sz="2100"/>
            </a:br>
            <a:r>
              <a:rPr lang="en" sz="2100"/>
              <a:t>          [with   (i v e)      (interp (subst e i (interp v)))]</a:t>
            </a:r>
            <a:br>
              <a:rPr lang="en" sz="2100"/>
            </a:br>
            <a:r>
              <a:rPr lang="en" sz="2100"/>
              <a:t>          [id       (s)            (error 'interp "free identifier")]</a:t>
            </a:r>
            <a:br>
              <a:rPr lang="en" sz="2100"/>
            </a:br>
            <a:r>
              <a:rPr lang="en" sz="2100"/>
              <a:t>          </a:t>
            </a:r>
            <a:r>
              <a:rPr lang="en" sz="2100">
                <a:solidFill>
                  <a:schemeClr val="accent4"/>
                </a:solidFill>
              </a:rPr>
              <a:t>[fun    (p b)         …]</a:t>
            </a:r>
            <a:br>
              <a:rPr lang="en" sz="2100"/>
            </a:br>
            <a:r>
              <a:rPr lang="en" sz="2100"/>
              <a:t>          </a:t>
            </a:r>
            <a:r>
              <a:rPr lang="en" sz="2100">
                <a:solidFill>
                  <a:schemeClr val="accent4"/>
                </a:solidFill>
              </a:rPr>
              <a:t>[app    (f a)         …]</a:t>
            </a:r>
            <a:r>
              <a:rPr lang="en" sz="2100"/>
              <a:t>))</a:t>
            </a:r>
            <a:br>
              <a:rPr lang="en" sz="2100"/>
            </a:br>
            <a:endParaRPr sz="2100">
              <a:solidFill>
                <a:schemeClr val="accent4"/>
              </a:solidFill>
            </a:endParaRPr>
          </a:p>
        </p:txBody>
      </p:sp>
      <p:sp>
        <p:nvSpPr>
          <p:cNvPr id="571" name="Google Shape;571;p8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Interpreter</a:t>
            </a:r>
            <a:endParaRPr/>
          </a:p>
        </p:txBody>
      </p:sp>
      <p:sp>
        <p:nvSpPr>
          <p:cNvPr id="577" name="Google Shape;577;p82"/>
          <p:cNvSpPr txBox="1"/>
          <p:nvPr>
            <p:ph idx="1" type="body"/>
          </p:nvPr>
        </p:nvSpPr>
        <p:spPr>
          <a:xfrm>
            <a:off x="311700" y="1106425"/>
            <a:ext cx="8832300" cy="5037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2100"/>
              <a:t>; interp: FWAE -&gt; FWAE</a:t>
            </a:r>
            <a:br>
              <a:rPr lang="en" sz="2100"/>
            </a:br>
            <a:r>
              <a:rPr lang="en" sz="2100"/>
              <a:t>(define (interp fwae)</a:t>
            </a:r>
            <a:br>
              <a:rPr lang="en" sz="2100"/>
            </a:br>
            <a:r>
              <a:rPr lang="en" sz="2100"/>
              <a:t>     (type-case FWAE fwae</a:t>
            </a:r>
            <a:br>
              <a:rPr lang="en" sz="2100"/>
            </a:br>
            <a:r>
              <a:rPr lang="en" sz="2100"/>
              <a:t>          [num   (n)          </a:t>
            </a:r>
            <a:r>
              <a:rPr lang="en" sz="2100">
                <a:solidFill>
                  <a:schemeClr val="accent4"/>
                </a:solidFill>
              </a:rPr>
              <a:t>fwae</a:t>
            </a:r>
            <a:r>
              <a:rPr lang="en" sz="2100"/>
              <a:t>]</a:t>
            </a:r>
            <a:br>
              <a:rPr lang="en" sz="2100"/>
            </a:br>
            <a:r>
              <a:rPr lang="en" sz="2100"/>
              <a:t>          [add    (l r)          (num+ (interp l) (interp r))]</a:t>
            </a:r>
            <a:br>
              <a:rPr lang="en" sz="2100"/>
            </a:br>
            <a:r>
              <a:rPr lang="en" sz="2100"/>
              <a:t>          [sub    (l r)          (num- (interp l) (interp r))]</a:t>
            </a:r>
            <a:br>
              <a:rPr lang="en" sz="2100"/>
            </a:br>
            <a:r>
              <a:rPr lang="en" sz="2100"/>
              <a:t>          [with   (i v e)      (interp (subst e i (interp v)))]</a:t>
            </a:r>
            <a:br>
              <a:rPr lang="en" sz="2100"/>
            </a:br>
            <a:r>
              <a:rPr lang="en" sz="2100"/>
              <a:t>          [id       (s)            (error 'interp "free identifier")]</a:t>
            </a:r>
            <a:br>
              <a:rPr lang="en" sz="2100"/>
            </a:br>
            <a:r>
              <a:rPr lang="en" sz="2100"/>
              <a:t>          </a:t>
            </a:r>
            <a:r>
              <a:rPr lang="en" sz="2100">
                <a:solidFill>
                  <a:schemeClr val="accent4"/>
                </a:solidFill>
              </a:rPr>
              <a:t>[fun    (p b)         fwae]  </a:t>
            </a:r>
            <a:r>
              <a:rPr lang="en" sz="1800">
                <a:solidFill>
                  <a:srgbClr val="999999"/>
                </a:solidFill>
              </a:rPr>
              <a:t>;; return a function itself as it is a valid value in FWAE</a:t>
            </a:r>
            <a:br>
              <a:rPr lang="en" sz="2100"/>
            </a:br>
            <a:r>
              <a:rPr lang="en" sz="2100"/>
              <a:t>          </a:t>
            </a:r>
            <a:r>
              <a:rPr lang="en" sz="2100">
                <a:solidFill>
                  <a:schemeClr val="accent4"/>
                </a:solidFill>
              </a:rPr>
              <a:t>[app    (f a)         …]</a:t>
            </a:r>
            <a:r>
              <a:rPr lang="en" sz="2100"/>
              <a:t>))</a:t>
            </a:r>
            <a:br>
              <a:rPr lang="en" sz="2100"/>
            </a:br>
            <a:endParaRPr sz="2100">
              <a:solidFill>
                <a:schemeClr val="accent4"/>
              </a:solidFill>
            </a:endParaRPr>
          </a:p>
        </p:txBody>
      </p:sp>
      <p:sp>
        <p:nvSpPr>
          <p:cNvPr id="578" name="Google Shape;578;p8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Interpreter</a:t>
            </a:r>
            <a:endParaRPr/>
          </a:p>
        </p:txBody>
      </p:sp>
      <p:sp>
        <p:nvSpPr>
          <p:cNvPr id="584" name="Google Shape;584;p83"/>
          <p:cNvSpPr txBox="1"/>
          <p:nvPr>
            <p:ph idx="1" type="body"/>
          </p:nvPr>
        </p:nvSpPr>
        <p:spPr>
          <a:xfrm>
            <a:off x="311700" y="1106425"/>
            <a:ext cx="8832300" cy="5037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2100"/>
              <a:t>; interp: FWAE -&gt; FWAE</a:t>
            </a:r>
            <a:br>
              <a:rPr lang="en" sz="2100"/>
            </a:br>
            <a:r>
              <a:rPr lang="en" sz="2100"/>
              <a:t>(define (interp fwae)</a:t>
            </a:r>
            <a:br>
              <a:rPr lang="en" sz="2100"/>
            </a:br>
            <a:r>
              <a:rPr lang="en" sz="2100"/>
              <a:t>     (type-case FWAE fwae</a:t>
            </a:r>
            <a:br>
              <a:rPr lang="en" sz="2100"/>
            </a:br>
            <a:r>
              <a:rPr lang="en" sz="2100"/>
              <a:t>          [num   (n)          </a:t>
            </a:r>
            <a:r>
              <a:rPr lang="en" sz="2100">
                <a:solidFill>
                  <a:schemeClr val="accent4"/>
                </a:solidFill>
              </a:rPr>
              <a:t>fwae</a:t>
            </a:r>
            <a:r>
              <a:rPr lang="en" sz="2100"/>
              <a:t>]</a:t>
            </a:r>
            <a:br>
              <a:rPr lang="en" sz="2100"/>
            </a:br>
            <a:r>
              <a:rPr lang="en" sz="2100"/>
              <a:t>          [add    (l r)          (num+ (interp l) (interp r))]</a:t>
            </a:r>
            <a:br>
              <a:rPr lang="en" sz="2100"/>
            </a:br>
            <a:r>
              <a:rPr lang="en" sz="2100"/>
              <a:t>          [sub    (l r)          (num- (interp l) (interp r))]</a:t>
            </a:r>
            <a:br>
              <a:rPr lang="en" sz="2100"/>
            </a:br>
            <a:r>
              <a:rPr lang="en" sz="2100"/>
              <a:t>          [with   (i v e)      (interp (subst e i (interp v)))]</a:t>
            </a:r>
            <a:br>
              <a:rPr lang="en" sz="2100"/>
            </a:br>
            <a:r>
              <a:rPr lang="en" sz="2100"/>
              <a:t>          [id       (s)            (error 'interp "free identifier")]</a:t>
            </a:r>
            <a:br>
              <a:rPr lang="en" sz="2100"/>
            </a:br>
            <a:r>
              <a:rPr lang="en" sz="2100"/>
              <a:t>          </a:t>
            </a:r>
            <a:r>
              <a:rPr lang="en" sz="2100">
                <a:solidFill>
                  <a:schemeClr val="accent4"/>
                </a:solidFill>
              </a:rPr>
              <a:t>[fun    (p b)         fwae]</a:t>
            </a:r>
            <a:br>
              <a:rPr lang="en" sz="2100"/>
            </a:br>
            <a:r>
              <a:rPr lang="en" sz="2100"/>
              <a:t>          </a:t>
            </a:r>
            <a:r>
              <a:rPr lang="en" sz="2100">
                <a:solidFill>
                  <a:schemeClr val="accent4"/>
                </a:solidFill>
              </a:rPr>
              <a:t>[app    (f a)         </a:t>
            </a:r>
            <a:r>
              <a:rPr lang="en" sz="2100">
                <a:solidFill>
                  <a:schemeClr val="accent4"/>
                </a:solidFill>
              </a:rPr>
              <a:t>...</a:t>
            </a:r>
            <a:r>
              <a:rPr lang="en" sz="2100">
                <a:solidFill>
                  <a:schemeClr val="accent4"/>
                </a:solidFill>
              </a:rPr>
              <a:t>  (interp f) </a:t>
            </a:r>
            <a:r>
              <a:rPr lang="en" sz="2100">
                <a:solidFill>
                  <a:schemeClr val="accent4"/>
                </a:solidFill>
              </a:rPr>
              <a:t>...</a:t>
            </a:r>
            <a:r>
              <a:rPr lang="en" sz="2100">
                <a:solidFill>
                  <a:schemeClr val="accent4"/>
                </a:solidFill>
              </a:rPr>
              <a:t> (interp a) </a:t>
            </a:r>
            <a:r>
              <a:rPr lang="en" sz="2100">
                <a:solidFill>
                  <a:schemeClr val="accent4"/>
                </a:solidFill>
              </a:rPr>
              <a:t>...</a:t>
            </a:r>
            <a:r>
              <a:rPr lang="en" sz="2100">
                <a:solidFill>
                  <a:schemeClr val="accent4"/>
                </a:solidFill>
              </a:rPr>
              <a:t> ]</a:t>
            </a:r>
            <a:r>
              <a:rPr lang="en" sz="2100"/>
              <a:t>))</a:t>
            </a:r>
            <a:br>
              <a:rPr lang="en" sz="2100"/>
            </a:br>
            <a:endParaRPr sz="2100">
              <a:solidFill>
                <a:schemeClr val="accent4"/>
              </a:solidFill>
            </a:endParaRPr>
          </a:p>
        </p:txBody>
      </p:sp>
      <p:sp>
        <p:nvSpPr>
          <p:cNvPr id="585" name="Google Shape;585;p8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4"/>
          <p:cNvSpPr txBox="1"/>
          <p:nvPr>
            <p:ph idx="1" type="body"/>
          </p:nvPr>
        </p:nvSpPr>
        <p:spPr>
          <a:xfrm>
            <a:off x="311700" y="1106425"/>
            <a:ext cx="8832300" cy="5037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2100"/>
              <a:t>; interp: FWAE -&gt; FWAE</a:t>
            </a:r>
            <a:br>
              <a:rPr lang="en" sz="2100"/>
            </a:br>
            <a:r>
              <a:rPr lang="en" sz="2100"/>
              <a:t>(define (interp fwae)</a:t>
            </a:r>
            <a:br>
              <a:rPr lang="en" sz="2100"/>
            </a:br>
            <a:r>
              <a:rPr lang="en" sz="2100"/>
              <a:t>     (type-case FWAE fwae</a:t>
            </a:r>
            <a:br>
              <a:rPr lang="en" sz="2100"/>
            </a:br>
            <a:r>
              <a:rPr lang="en" sz="2100"/>
              <a:t>          [num   (n)          </a:t>
            </a:r>
            <a:r>
              <a:rPr lang="en" sz="2100">
                <a:solidFill>
                  <a:schemeClr val="accent4"/>
                </a:solidFill>
              </a:rPr>
              <a:t>fwae</a:t>
            </a:r>
            <a:r>
              <a:rPr lang="en" sz="2100"/>
              <a:t>]</a:t>
            </a:r>
            <a:br>
              <a:rPr lang="en" sz="2100"/>
            </a:br>
            <a:r>
              <a:rPr lang="en" sz="2100"/>
              <a:t>          [add    (l r)          (num+ (interp l) (interp r))]</a:t>
            </a:r>
            <a:br>
              <a:rPr lang="en" sz="2100"/>
            </a:br>
            <a:r>
              <a:rPr lang="en" sz="2100"/>
              <a:t>          [sub    (l r)          (num- (interp l) (interp r))]</a:t>
            </a:r>
            <a:br>
              <a:rPr lang="en" sz="2100"/>
            </a:br>
            <a:r>
              <a:rPr lang="en" sz="2100"/>
              <a:t>          [with   (i v e)      (interp (subst e i (interp v)))]</a:t>
            </a:r>
            <a:br>
              <a:rPr lang="en" sz="2100"/>
            </a:br>
            <a:r>
              <a:rPr lang="en" sz="2100"/>
              <a:t>          [id       (s)            (error 'interp "free identifier")]</a:t>
            </a:r>
            <a:br>
              <a:rPr lang="en" sz="2100"/>
            </a:br>
            <a:r>
              <a:rPr lang="en" sz="2100"/>
              <a:t>          </a:t>
            </a:r>
            <a:r>
              <a:rPr lang="en" sz="2100">
                <a:solidFill>
                  <a:schemeClr val="accent4"/>
                </a:solidFill>
              </a:rPr>
              <a:t>[fun    (p b)         fwae]</a:t>
            </a:r>
            <a:br>
              <a:rPr lang="en" sz="2100"/>
            </a:br>
            <a:r>
              <a:rPr lang="en" sz="2100"/>
              <a:t>          </a:t>
            </a:r>
            <a:r>
              <a:rPr lang="en" sz="2100">
                <a:solidFill>
                  <a:schemeClr val="accent4"/>
                </a:solidFill>
              </a:rPr>
              <a:t>[app    (f a)         (local [(define ftn (interp f))]</a:t>
            </a:r>
            <a:br>
              <a:rPr lang="en" sz="2100">
                <a:solidFill>
                  <a:schemeClr val="accent4"/>
                </a:solidFill>
              </a:rPr>
            </a:br>
            <a:r>
              <a:rPr lang="en" sz="2100">
                <a:solidFill>
                  <a:schemeClr val="accent4"/>
                </a:solidFill>
              </a:rPr>
              <a:t>                                            </a:t>
            </a:r>
            <a:r>
              <a:rPr lang="en" sz="2100">
                <a:solidFill>
                  <a:schemeClr val="accent4"/>
                </a:solidFill>
              </a:rPr>
              <a:t>...</a:t>
            </a:r>
            <a:r>
              <a:rPr lang="en" sz="2100">
                <a:solidFill>
                  <a:schemeClr val="accent4"/>
                </a:solidFill>
              </a:rPr>
              <a:t> (fun-body ftn) </a:t>
            </a:r>
            <a:r>
              <a:rPr lang="en" sz="2100">
                <a:solidFill>
                  <a:schemeClr val="accent4"/>
                </a:solidFill>
              </a:rPr>
              <a:t>...</a:t>
            </a:r>
            <a:r>
              <a:rPr lang="en" sz="2100">
                <a:solidFill>
                  <a:schemeClr val="accent4"/>
                </a:solidFill>
              </a:rPr>
              <a:t> </a:t>
            </a:r>
            <a:br>
              <a:rPr lang="en" sz="2100">
                <a:solidFill>
                  <a:schemeClr val="accent4"/>
                </a:solidFill>
              </a:rPr>
            </a:br>
            <a:r>
              <a:rPr lang="en" sz="2100">
                <a:solidFill>
                  <a:schemeClr val="accent4"/>
                </a:solidFill>
              </a:rPr>
              <a:t>                                            </a:t>
            </a:r>
            <a:r>
              <a:rPr lang="en" sz="2100">
                <a:solidFill>
                  <a:schemeClr val="accent4"/>
                </a:solidFill>
              </a:rPr>
              <a:t>... (fun-param ftn) ... </a:t>
            </a:r>
            <a:r>
              <a:rPr lang="en" sz="2100">
                <a:solidFill>
                  <a:schemeClr val="accent4"/>
                </a:solidFill>
              </a:rPr>
              <a:t> </a:t>
            </a:r>
            <a:br>
              <a:rPr lang="en" sz="2100">
                <a:solidFill>
                  <a:schemeClr val="accent4"/>
                </a:solidFill>
              </a:rPr>
            </a:br>
            <a:r>
              <a:rPr lang="en" sz="2100">
                <a:solidFill>
                  <a:schemeClr val="accent4"/>
                </a:solidFill>
              </a:rPr>
              <a:t>                                            ...  (interp a) …)]</a:t>
            </a:r>
            <a:r>
              <a:rPr lang="en" sz="2100"/>
              <a:t>))</a:t>
            </a:r>
            <a:br>
              <a:rPr lang="en" sz="2100"/>
            </a:br>
            <a:endParaRPr sz="2100">
              <a:solidFill>
                <a:schemeClr val="accent4"/>
              </a:solidFill>
            </a:endParaRPr>
          </a:p>
        </p:txBody>
      </p:sp>
      <p:sp>
        <p:nvSpPr>
          <p:cNvPr id="591" name="Google Shape;591;p8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Interpreter</a:t>
            </a:r>
            <a:endParaRPr/>
          </a:p>
        </p:txBody>
      </p:sp>
      <p:sp>
        <p:nvSpPr>
          <p:cNvPr id="592" name="Google Shape;592;p8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5"/>
          <p:cNvSpPr txBox="1"/>
          <p:nvPr>
            <p:ph idx="1" type="body"/>
          </p:nvPr>
        </p:nvSpPr>
        <p:spPr>
          <a:xfrm>
            <a:off x="311700" y="1106425"/>
            <a:ext cx="8832300" cy="5037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2100"/>
              <a:t>; interp: FWAE -&gt; FWAE</a:t>
            </a:r>
            <a:br>
              <a:rPr lang="en" sz="2100"/>
            </a:br>
            <a:r>
              <a:rPr lang="en" sz="2100"/>
              <a:t>(define (interp fwae)</a:t>
            </a:r>
            <a:br>
              <a:rPr lang="en" sz="2100"/>
            </a:br>
            <a:r>
              <a:rPr lang="en" sz="2100"/>
              <a:t>     (type-case FWAE fwae</a:t>
            </a:r>
            <a:br>
              <a:rPr lang="en" sz="2100"/>
            </a:br>
            <a:r>
              <a:rPr lang="en" sz="2100"/>
              <a:t>          [num   (n)          </a:t>
            </a:r>
            <a:r>
              <a:rPr lang="en" sz="2100">
                <a:solidFill>
                  <a:schemeClr val="accent4"/>
                </a:solidFill>
              </a:rPr>
              <a:t>fwae</a:t>
            </a:r>
            <a:r>
              <a:rPr lang="en" sz="2100"/>
              <a:t>]</a:t>
            </a:r>
            <a:br>
              <a:rPr lang="en" sz="2100"/>
            </a:br>
            <a:r>
              <a:rPr lang="en" sz="2100"/>
              <a:t>          [add    (l r)          (num+ (interp l) (interp r))]</a:t>
            </a:r>
            <a:br>
              <a:rPr lang="en" sz="2100"/>
            </a:br>
            <a:r>
              <a:rPr lang="en" sz="2100"/>
              <a:t>          [sub    (l r)          </a:t>
            </a:r>
            <a:r>
              <a:rPr lang="en" sz="2100"/>
              <a:t>(num- (i</a:t>
            </a:r>
            <a:r>
              <a:rPr lang="en" sz="2100"/>
              <a:t>nterp l) (interp r))]</a:t>
            </a:r>
            <a:br>
              <a:rPr lang="en" sz="2100"/>
            </a:br>
            <a:r>
              <a:rPr lang="en" sz="2100"/>
              <a:t>          [with   (i v e)      (interp (subst e i (interp v)))]</a:t>
            </a:r>
            <a:br>
              <a:rPr lang="en" sz="2100"/>
            </a:br>
            <a:r>
              <a:rPr lang="en" sz="2100"/>
              <a:t>          [id       (s)            (error 'interp "free identifier")]</a:t>
            </a:r>
            <a:br>
              <a:rPr lang="en" sz="2100"/>
            </a:br>
            <a:r>
              <a:rPr lang="en" sz="2100"/>
              <a:t>          </a:t>
            </a:r>
            <a:r>
              <a:rPr lang="en" sz="2100">
                <a:solidFill>
                  <a:schemeClr val="accent4"/>
                </a:solidFill>
              </a:rPr>
              <a:t>[fun    (p b)         fwae]</a:t>
            </a:r>
            <a:br>
              <a:rPr lang="en" sz="2100"/>
            </a:br>
            <a:r>
              <a:rPr lang="en" sz="2100"/>
              <a:t>          </a:t>
            </a:r>
            <a:r>
              <a:rPr lang="en" sz="2100">
                <a:solidFill>
                  <a:schemeClr val="accent4"/>
                </a:solidFill>
              </a:rPr>
              <a:t>[app    (f a)         (local [(define ftn (interp f))]</a:t>
            </a:r>
            <a:br>
              <a:rPr lang="en" sz="2100">
                <a:solidFill>
                  <a:schemeClr val="accent4"/>
                </a:solidFill>
              </a:rPr>
            </a:br>
            <a:r>
              <a:rPr lang="en" sz="2100">
                <a:solidFill>
                  <a:schemeClr val="accent4"/>
                </a:solidFill>
              </a:rPr>
              <a:t>                                            (interp (subst (fun-body ftn)</a:t>
            </a:r>
            <a:br>
              <a:rPr lang="en" sz="2100">
                <a:solidFill>
                  <a:schemeClr val="accent4"/>
                </a:solidFill>
              </a:rPr>
            </a:br>
            <a:r>
              <a:rPr lang="en" sz="2100">
                <a:solidFill>
                  <a:schemeClr val="accent4"/>
                </a:solidFill>
              </a:rPr>
              <a:t>                                                                      (fun-param ftn)  </a:t>
            </a:r>
            <a:br>
              <a:rPr lang="en" sz="2100">
                <a:solidFill>
                  <a:schemeClr val="accent4"/>
                </a:solidFill>
              </a:rPr>
            </a:br>
            <a:r>
              <a:rPr lang="en" sz="2100">
                <a:solidFill>
                  <a:schemeClr val="accent4"/>
                </a:solidFill>
              </a:rPr>
              <a:t>                                                                      (interp a))))]</a:t>
            </a:r>
            <a:r>
              <a:rPr lang="en" sz="2100"/>
              <a:t>))</a:t>
            </a:r>
            <a:br>
              <a:rPr lang="en" sz="2100"/>
            </a:br>
            <a:endParaRPr sz="2100">
              <a:solidFill>
                <a:schemeClr val="accent4"/>
              </a:solidFill>
            </a:endParaRPr>
          </a:p>
        </p:txBody>
      </p:sp>
      <p:sp>
        <p:nvSpPr>
          <p:cNvPr id="598" name="Google Shape;598;p85"/>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Interpreter</a:t>
            </a:r>
            <a:endParaRPr/>
          </a:p>
        </p:txBody>
      </p:sp>
      <p:sp>
        <p:nvSpPr>
          <p:cNvPr id="599" name="Google Shape;599;p85"/>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and </a:t>
            </a:r>
            <a:r>
              <a:rPr lang="en"/>
              <a:t>Subtract</a:t>
            </a:r>
            <a:endParaRPr/>
          </a:p>
        </p:txBody>
      </p:sp>
      <p:sp>
        <p:nvSpPr>
          <p:cNvPr id="605" name="Google Shape;605;p86"/>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 num+: FWAE FWAE -&gt; FWAE</a:t>
            </a:r>
            <a:br>
              <a:rPr lang="en" sz="2100"/>
            </a:br>
            <a:r>
              <a:rPr lang="en" sz="2100">
                <a:solidFill>
                  <a:srgbClr val="0000FF"/>
                </a:solidFill>
              </a:rPr>
              <a:t>(define (num+ x y)</a:t>
            </a:r>
            <a:br>
              <a:rPr lang="en" sz="2100">
                <a:solidFill>
                  <a:srgbClr val="0000FF"/>
                </a:solidFill>
              </a:rPr>
            </a:br>
            <a:r>
              <a:rPr lang="en" sz="2100">
                <a:solidFill>
                  <a:srgbClr val="0000FF"/>
                </a:solidFill>
              </a:rPr>
              <a:t>     (num (+ (num-n x) (num-n y))))</a:t>
            </a:r>
            <a:br>
              <a:rPr lang="en" sz="2100"/>
            </a:br>
            <a:r>
              <a:rPr lang="en" sz="2100"/>
              <a:t>; num-: FWAE FWAE -&gt; FWAE</a:t>
            </a:r>
            <a:br>
              <a:rPr lang="en" sz="2100"/>
            </a:br>
            <a:r>
              <a:rPr lang="en" sz="2100">
                <a:solidFill>
                  <a:srgbClr val="0000FF"/>
                </a:solidFill>
              </a:rPr>
              <a:t>(define (num- x y)</a:t>
            </a:r>
            <a:br>
              <a:rPr lang="en" sz="2100">
                <a:solidFill>
                  <a:srgbClr val="0000FF"/>
                </a:solidFill>
              </a:rPr>
            </a:br>
            <a:r>
              <a:rPr lang="en" sz="2100">
                <a:solidFill>
                  <a:srgbClr val="0000FF"/>
                </a:solidFill>
              </a:rPr>
              <a:t>     (num (- (num-n x) (num-n y))))</a:t>
            </a:r>
            <a:endParaRPr sz="2100">
              <a:solidFill>
                <a:srgbClr val="0000FF"/>
              </a:solidFill>
            </a:endParaRPr>
          </a:p>
        </p:txBody>
      </p:sp>
      <p:sp>
        <p:nvSpPr>
          <p:cNvPr id="606" name="Google Shape;606;p8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and Subtract</a:t>
            </a:r>
            <a:endParaRPr/>
          </a:p>
        </p:txBody>
      </p:sp>
      <p:sp>
        <p:nvSpPr>
          <p:cNvPr id="612" name="Google Shape;612;p87"/>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 num+: FWAE FWAE -&gt; FWAE</a:t>
            </a:r>
            <a:br>
              <a:rPr lang="en" sz="2100"/>
            </a:br>
            <a:r>
              <a:rPr lang="en" sz="2100">
                <a:solidFill>
                  <a:srgbClr val="0000FF"/>
                </a:solidFill>
              </a:rPr>
              <a:t>(define (num+ x y)</a:t>
            </a:r>
            <a:br>
              <a:rPr lang="en" sz="2100">
                <a:solidFill>
                  <a:srgbClr val="0000FF"/>
                </a:solidFill>
              </a:rPr>
            </a:br>
            <a:r>
              <a:rPr lang="en" sz="2100">
                <a:solidFill>
                  <a:srgbClr val="0000FF"/>
                </a:solidFill>
              </a:rPr>
              <a:t>     (num (+ (num-n x) (num-n y))))</a:t>
            </a:r>
            <a:br>
              <a:rPr lang="en" sz="2100"/>
            </a:br>
            <a:r>
              <a:rPr lang="en" sz="2100"/>
              <a:t>; num-: FWAE FWAE -&gt; FWAE</a:t>
            </a:r>
            <a:br>
              <a:rPr lang="en" sz="2100"/>
            </a:br>
            <a:r>
              <a:rPr lang="en" sz="2100">
                <a:solidFill>
                  <a:srgbClr val="0000FF"/>
                </a:solidFill>
              </a:rPr>
              <a:t>(define (num- x y)</a:t>
            </a:r>
            <a:br>
              <a:rPr lang="en" sz="2100">
                <a:solidFill>
                  <a:srgbClr val="0000FF"/>
                </a:solidFill>
              </a:rPr>
            </a:br>
            <a:r>
              <a:rPr lang="en" sz="2100">
                <a:solidFill>
                  <a:srgbClr val="0000FF"/>
                </a:solidFill>
              </a:rPr>
              <a:t>     (num (- (num-n x) (num-n y))))</a:t>
            </a:r>
            <a:br>
              <a:rPr lang="en" sz="2100">
                <a:solidFill>
                  <a:srgbClr val="0000FF"/>
                </a:solidFill>
              </a:rPr>
            </a:br>
            <a:r>
              <a:rPr b="1" lang="en" sz="2400">
                <a:solidFill>
                  <a:schemeClr val="accent4"/>
                </a:solidFill>
              </a:rPr>
              <a:t>Better:</a:t>
            </a:r>
            <a:br>
              <a:rPr lang="en" sz="2400">
                <a:solidFill>
                  <a:srgbClr val="0000FF"/>
                </a:solidFill>
              </a:rPr>
            </a:br>
            <a:r>
              <a:rPr lang="en" sz="2100"/>
              <a:t>; num-op: (number number -&gt; number) -&gt; (FWAE FWAE -&gt; FWAE)</a:t>
            </a:r>
            <a:br>
              <a:rPr lang="en" sz="2100">
                <a:solidFill>
                  <a:srgbClr val="0000FF"/>
                </a:solidFill>
              </a:rPr>
            </a:br>
            <a:r>
              <a:rPr lang="en" sz="2100">
                <a:solidFill>
                  <a:srgbClr val="0000FF"/>
                </a:solidFill>
              </a:rPr>
              <a:t>(define (num-op op)</a:t>
            </a:r>
            <a:br>
              <a:rPr lang="en" sz="2100">
                <a:solidFill>
                  <a:srgbClr val="0000FF"/>
                </a:solidFill>
              </a:rPr>
            </a:br>
            <a:r>
              <a:rPr lang="en" sz="2100">
                <a:solidFill>
                  <a:srgbClr val="0000FF"/>
                </a:solidFill>
              </a:rPr>
              <a:t>     (lambda (x y)</a:t>
            </a:r>
            <a:br>
              <a:rPr lang="en" sz="2100">
                <a:solidFill>
                  <a:srgbClr val="0000FF"/>
                </a:solidFill>
              </a:rPr>
            </a:br>
            <a:r>
              <a:rPr lang="en" sz="2100">
                <a:solidFill>
                  <a:srgbClr val="0000FF"/>
                </a:solidFill>
              </a:rPr>
              <a:t>          (num (op (num-n x) (num-n y)))))</a:t>
            </a:r>
            <a:br>
              <a:rPr lang="en" sz="2100">
                <a:solidFill>
                  <a:srgbClr val="0000FF"/>
                </a:solidFill>
              </a:rPr>
            </a:br>
            <a:r>
              <a:rPr lang="en" sz="2100">
                <a:solidFill>
                  <a:srgbClr val="0000FF"/>
                </a:solidFill>
              </a:rPr>
              <a:t>(define num+ (num-op +))</a:t>
            </a:r>
            <a:br>
              <a:rPr lang="en" sz="2100">
                <a:solidFill>
                  <a:srgbClr val="0000FF"/>
                </a:solidFill>
              </a:rPr>
            </a:br>
            <a:r>
              <a:rPr lang="en" sz="2100">
                <a:solidFill>
                  <a:srgbClr val="0000FF"/>
                </a:solidFill>
              </a:rPr>
              <a:t>(define num- (num-op -))</a:t>
            </a:r>
            <a:endParaRPr sz="2100">
              <a:solidFill>
                <a:srgbClr val="0000FF"/>
              </a:solidFill>
            </a:endParaRPr>
          </a:p>
        </p:txBody>
      </p:sp>
      <p:sp>
        <p:nvSpPr>
          <p:cNvPr id="613" name="Google Shape;613;p8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4" name="Google Shape;614;p87"/>
          <p:cNvSpPr txBox="1"/>
          <p:nvPr/>
        </p:nvSpPr>
        <p:spPr>
          <a:xfrm>
            <a:off x="187250" y="6174275"/>
            <a:ext cx="733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lambda function: </a:t>
            </a:r>
            <a:r>
              <a:rPr lang="en" u="sng">
                <a:solidFill>
                  <a:schemeClr val="hlink"/>
                </a:solidFill>
                <a:hlinkClick r:id="rId3"/>
              </a:rPr>
              <a:t>https://docs.racket-lang.org/guide/lambda.html</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Q&amp;A</a:t>
            </a:r>
            <a:endParaRPr sz="3200"/>
          </a:p>
        </p:txBody>
      </p:sp>
      <p:sp>
        <p:nvSpPr>
          <p:cNvPr id="337" name="Google Shape;337;p52"/>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SzPts val="1900"/>
              <a:buChar char="●"/>
            </a:pPr>
            <a:r>
              <a:rPr lang="en" sz="1900"/>
              <a:t>Racket is still difficult??</a:t>
            </a:r>
            <a:endParaRPr sz="1900"/>
          </a:p>
          <a:p>
            <a:pPr indent="-349250" lvl="1" marL="914400" marR="0" rtl="0" algn="l">
              <a:lnSpc>
                <a:spcPct val="115000"/>
              </a:lnSpc>
              <a:spcBef>
                <a:spcPts val="0"/>
              </a:spcBef>
              <a:spcAft>
                <a:spcPts val="0"/>
              </a:spcAft>
              <a:buSzPts val="1900"/>
              <a:buChar char="○"/>
            </a:pPr>
            <a:r>
              <a:rPr lang="en" sz="1900"/>
              <a:t>Remember</a:t>
            </a:r>
            <a:endParaRPr sz="1900"/>
          </a:p>
          <a:p>
            <a:pPr indent="-349250" lvl="2" marL="1371600" marR="0" rtl="0" algn="l">
              <a:lnSpc>
                <a:spcPct val="115000"/>
              </a:lnSpc>
              <a:spcBef>
                <a:spcPts val="0"/>
              </a:spcBef>
              <a:spcAft>
                <a:spcPts val="0"/>
              </a:spcAft>
              <a:buSzPts val="1900"/>
              <a:buChar char="■"/>
            </a:pPr>
            <a:r>
              <a:rPr lang="en" sz="1900"/>
              <a:t>Racket syntax is </a:t>
            </a:r>
            <a:r>
              <a:rPr b="1" lang="en" sz="1900">
                <a:solidFill>
                  <a:srgbClr val="0000FF"/>
                </a:solidFill>
              </a:rPr>
              <a:t>parenthesized prefix style</a:t>
            </a:r>
            <a:endParaRPr b="1" sz="1900">
              <a:solidFill>
                <a:srgbClr val="0000FF"/>
              </a:solidFill>
            </a:endParaRPr>
          </a:p>
          <a:p>
            <a:pPr indent="-349250" lvl="3" marL="1828800" rtl="0" algn="l">
              <a:spcBef>
                <a:spcPts val="0"/>
              </a:spcBef>
              <a:spcAft>
                <a:spcPts val="0"/>
              </a:spcAft>
              <a:buSzPts val="1900"/>
              <a:buChar char="●"/>
            </a:pPr>
            <a:r>
              <a:rPr lang="en" sz="1900"/>
              <a:t>D</a:t>
            </a:r>
            <a:r>
              <a:rPr lang="en" sz="1900"/>
              <a:t>o not forget space before "(" to avoid confusion</a:t>
            </a:r>
            <a:endParaRPr sz="1900"/>
          </a:p>
          <a:p>
            <a:pPr indent="-349250" lvl="2" marL="1371600" marR="0" rtl="0" algn="l">
              <a:lnSpc>
                <a:spcPct val="115000"/>
              </a:lnSpc>
              <a:spcBef>
                <a:spcPts val="0"/>
              </a:spcBef>
              <a:spcAft>
                <a:spcPts val="0"/>
              </a:spcAft>
              <a:buSzPts val="1900"/>
              <a:buChar char="■"/>
            </a:pPr>
            <a:r>
              <a:rPr lang="en" sz="1900"/>
              <a:t>Function call always start with "(" and function name</a:t>
            </a:r>
            <a:endParaRPr sz="1900"/>
          </a:p>
          <a:p>
            <a:pPr indent="-349250" lvl="3" marL="1828800" marR="0" rtl="0" algn="l">
              <a:lnSpc>
                <a:spcPct val="115000"/>
              </a:lnSpc>
              <a:spcBef>
                <a:spcPts val="0"/>
              </a:spcBef>
              <a:spcAft>
                <a:spcPts val="0"/>
              </a:spcAft>
              <a:buSzPts val="1900"/>
              <a:buChar char="●"/>
            </a:pPr>
            <a:r>
              <a:rPr lang="en" sz="1900"/>
              <a:t>(append …)</a:t>
            </a:r>
            <a:endParaRPr sz="1900"/>
          </a:p>
          <a:p>
            <a:pPr indent="-349250" lvl="0" marL="457200" marR="0" rtl="0" algn="l">
              <a:lnSpc>
                <a:spcPct val="115000"/>
              </a:lnSpc>
              <a:spcBef>
                <a:spcPts val="0"/>
              </a:spcBef>
              <a:spcAft>
                <a:spcPts val="0"/>
              </a:spcAft>
              <a:buSzPts val="1900"/>
              <a:buChar char="●"/>
            </a:pPr>
            <a:r>
              <a:rPr lang="en" sz="1900"/>
              <a:t>Learn how to interpret error messages from Racket.</a:t>
            </a:r>
            <a:endParaRPr sz="1900"/>
          </a:p>
          <a:p>
            <a:pPr indent="-349250" lvl="1" marL="914400" marR="0" rtl="0" algn="l">
              <a:lnSpc>
                <a:spcPct val="115000"/>
              </a:lnSpc>
              <a:spcBef>
                <a:spcPts val="0"/>
              </a:spcBef>
              <a:spcAft>
                <a:spcPts val="0"/>
              </a:spcAft>
              <a:buSzPts val="1900"/>
              <a:buChar char="○"/>
            </a:pPr>
            <a:r>
              <a:rPr lang="en" sz="1900"/>
              <a:t>…: Contract </a:t>
            </a:r>
            <a:r>
              <a:rPr lang="en" sz="1900"/>
              <a:t>violation</a:t>
            </a:r>
            <a:endParaRPr sz="1900"/>
          </a:p>
          <a:p>
            <a:pPr indent="-349250" lvl="2" marL="1371600" marR="0" rtl="0" algn="l">
              <a:lnSpc>
                <a:spcPct val="115000"/>
              </a:lnSpc>
              <a:spcBef>
                <a:spcPts val="0"/>
              </a:spcBef>
              <a:spcAft>
                <a:spcPts val="0"/>
              </a:spcAft>
              <a:buSzPts val="1900"/>
              <a:buChar char="■"/>
            </a:pPr>
            <a:r>
              <a:rPr lang="en" sz="1900"/>
              <a:t>… where a contract volication happened.</a:t>
            </a:r>
            <a:endParaRPr sz="1900"/>
          </a:p>
          <a:p>
            <a:pPr indent="-349250" lvl="2" marL="1371600" marR="0" rtl="0" algn="l">
              <a:lnSpc>
                <a:spcPct val="115000"/>
              </a:lnSpc>
              <a:spcBef>
                <a:spcPts val="0"/>
              </a:spcBef>
              <a:spcAft>
                <a:spcPts val="0"/>
              </a:spcAft>
              <a:buSzPts val="1900"/>
              <a:buChar char="■"/>
            </a:pPr>
            <a:r>
              <a:rPr lang="en" sz="1900"/>
              <a:t>Check type </a:t>
            </a:r>
            <a:endParaRPr sz="1900"/>
          </a:p>
          <a:p>
            <a:pPr indent="-349250" lvl="3" marL="1828800" marR="0" rtl="0" algn="l">
              <a:lnSpc>
                <a:spcPct val="115000"/>
              </a:lnSpc>
              <a:spcBef>
                <a:spcPts val="0"/>
              </a:spcBef>
              <a:spcAft>
                <a:spcPts val="0"/>
              </a:spcAft>
              <a:buSzPts val="1900"/>
              <a:buChar char="●"/>
            </a:pPr>
            <a:r>
              <a:rPr lang="en" sz="1900"/>
              <a:t>(num 12)  ⇒ OK</a:t>
            </a:r>
            <a:endParaRPr sz="1900"/>
          </a:p>
          <a:p>
            <a:pPr indent="-349250" lvl="3" marL="1828800" marR="0" rtl="0" algn="l">
              <a:lnSpc>
                <a:spcPct val="115000"/>
              </a:lnSpc>
              <a:spcBef>
                <a:spcPts val="0"/>
              </a:spcBef>
              <a:spcAft>
                <a:spcPts val="0"/>
              </a:spcAft>
              <a:buSzPts val="1900"/>
              <a:buChar char="●"/>
            </a:pPr>
            <a:r>
              <a:rPr lang="en" sz="1900"/>
              <a:t>(num empty) ⇒ contract </a:t>
            </a:r>
            <a:r>
              <a:rPr lang="en" sz="1900"/>
              <a:t>violation</a:t>
            </a:r>
            <a:endParaRPr sz="1900"/>
          </a:p>
          <a:p>
            <a:pPr indent="-349250" lvl="2" marL="1371600" marR="0" rtl="0" algn="l">
              <a:lnSpc>
                <a:spcPct val="115000"/>
              </a:lnSpc>
              <a:spcBef>
                <a:spcPts val="0"/>
              </a:spcBef>
              <a:spcAft>
                <a:spcPts val="0"/>
              </a:spcAft>
              <a:buSzPts val="1900"/>
              <a:buChar char="■"/>
            </a:pPr>
            <a:r>
              <a:rPr lang="en" sz="1900"/>
              <a:t>Clearly understanding error is the key for debugging.</a:t>
            </a:r>
            <a:endParaRPr sz="1900"/>
          </a:p>
        </p:txBody>
      </p:sp>
      <p:sp>
        <p:nvSpPr>
          <p:cNvPr id="338" name="Google Shape;338;p5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a:t>
            </a:r>
            <a:r>
              <a:rPr lang="en"/>
              <a:t>lambda</a:t>
            </a:r>
            <a:r>
              <a:rPr lang="en"/>
              <a:t> expression? </a:t>
            </a:r>
            <a:r>
              <a:rPr lang="en" sz="2700"/>
              <a:t>(coding tip)</a:t>
            </a:r>
            <a:endParaRPr sz="2700"/>
          </a:p>
        </p:txBody>
      </p:sp>
      <p:sp>
        <p:nvSpPr>
          <p:cNvPr id="620" name="Google Shape;620;p88"/>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a:t>Anonymous function </a:t>
            </a:r>
            <a:r>
              <a:rPr lang="en" sz="1800"/>
              <a:t>(</a:t>
            </a:r>
            <a:r>
              <a:rPr lang="en" sz="1800" u="sng">
                <a:solidFill>
                  <a:schemeClr val="hlink"/>
                </a:solidFill>
                <a:hlinkClick r:id="rId3"/>
              </a:rPr>
              <a:t>https://en.wikipedia.org/wiki/Anonymous_function</a:t>
            </a:r>
            <a:r>
              <a:rPr lang="en" sz="1800"/>
              <a:t>)</a:t>
            </a:r>
            <a:endParaRPr sz="1800"/>
          </a:p>
          <a:p>
            <a:pPr indent="-393700" lvl="0" marL="457200" rtl="0" algn="l">
              <a:spcBef>
                <a:spcPts val="0"/>
              </a:spcBef>
              <a:spcAft>
                <a:spcPts val="0"/>
              </a:spcAft>
              <a:buSzPts val="2600"/>
              <a:buChar char="●"/>
            </a:pPr>
            <a:r>
              <a:rPr lang="en"/>
              <a:t>Pros</a:t>
            </a:r>
            <a:endParaRPr/>
          </a:p>
          <a:p>
            <a:pPr indent="-368300" lvl="1" marL="914400" rtl="0" algn="l">
              <a:spcBef>
                <a:spcPts val="0"/>
              </a:spcBef>
              <a:spcAft>
                <a:spcPts val="0"/>
              </a:spcAft>
              <a:buSzPts val="2200"/>
              <a:buChar char="○"/>
            </a:pPr>
            <a:r>
              <a:rPr lang="en"/>
              <a:t>Code brevity</a:t>
            </a:r>
            <a:endParaRPr/>
          </a:p>
          <a:p>
            <a:pPr indent="-368300" lvl="2" marL="1371600" rtl="0" algn="l">
              <a:spcBef>
                <a:spcPts val="0"/>
              </a:spcBef>
              <a:spcAft>
                <a:spcPts val="0"/>
              </a:spcAft>
              <a:buSzPts val="2200"/>
              <a:buChar char="■"/>
            </a:pPr>
            <a:r>
              <a:rPr lang="en"/>
              <a:t>Remove unnecessary loop</a:t>
            </a:r>
            <a:endParaRPr/>
          </a:p>
          <a:p>
            <a:pPr indent="-368300" lvl="2" marL="1371600" rtl="0" algn="l">
              <a:spcBef>
                <a:spcPts val="0"/>
              </a:spcBef>
              <a:spcAft>
                <a:spcPts val="0"/>
              </a:spcAft>
              <a:buSzPts val="2200"/>
              <a:buChar char="■"/>
            </a:pPr>
            <a:r>
              <a:rPr lang="en"/>
              <a:t>Reuse a function definition</a:t>
            </a:r>
            <a:endParaRPr/>
          </a:p>
          <a:p>
            <a:pPr indent="-368300" lvl="1" marL="914400" rtl="0" algn="l">
              <a:spcBef>
                <a:spcPts val="0"/>
              </a:spcBef>
              <a:spcAft>
                <a:spcPts val="0"/>
              </a:spcAft>
              <a:buSzPts val="2200"/>
              <a:buChar char="○"/>
            </a:pPr>
            <a:r>
              <a:rPr lang="en"/>
              <a:t>Better performance based on Laziness </a:t>
            </a:r>
            <a:r>
              <a:rPr lang="en">
                <a:solidFill>
                  <a:srgbClr val="999999"/>
                </a:solidFill>
              </a:rPr>
              <a:t>← we will learn later</a:t>
            </a:r>
            <a:r>
              <a:rPr lang="en"/>
              <a:t>.</a:t>
            </a:r>
            <a:endParaRPr/>
          </a:p>
          <a:p>
            <a:pPr indent="-393700" lvl="0" marL="457200" rtl="0" algn="l">
              <a:spcBef>
                <a:spcPts val="0"/>
              </a:spcBef>
              <a:spcAft>
                <a:spcPts val="0"/>
              </a:spcAft>
              <a:buSzPts val="2600"/>
              <a:buChar char="●"/>
            </a:pPr>
            <a:r>
              <a:rPr lang="en"/>
              <a:t>Cons</a:t>
            </a:r>
            <a:endParaRPr/>
          </a:p>
          <a:p>
            <a:pPr indent="-368300" lvl="1" marL="914400" rtl="0" algn="l">
              <a:spcBef>
                <a:spcPts val="0"/>
              </a:spcBef>
              <a:spcAft>
                <a:spcPts val="0"/>
              </a:spcAft>
              <a:buSzPts val="2200"/>
              <a:buChar char="○"/>
            </a:pPr>
            <a:r>
              <a:rPr lang="en"/>
              <a:t>Could be slower.</a:t>
            </a:r>
            <a:endParaRPr/>
          </a:p>
          <a:p>
            <a:pPr indent="-368300" lvl="1" marL="914400" rtl="0" algn="l">
              <a:spcBef>
                <a:spcPts val="0"/>
              </a:spcBef>
              <a:spcAft>
                <a:spcPts val="0"/>
              </a:spcAft>
              <a:buSzPts val="2200"/>
              <a:buChar char="○"/>
            </a:pPr>
            <a:r>
              <a:rPr lang="en"/>
              <a:t>Difficult to track function call stack while debugging.</a:t>
            </a:r>
            <a:endParaRPr/>
          </a:p>
          <a:p>
            <a:pPr indent="-368300" lvl="1" marL="914400" rtl="0" algn="l">
              <a:spcBef>
                <a:spcPts val="0"/>
              </a:spcBef>
              <a:spcAft>
                <a:spcPts val="0"/>
              </a:spcAft>
              <a:buSzPts val="2200"/>
              <a:buChar char="○"/>
            </a:pPr>
            <a:r>
              <a:rPr lang="en"/>
              <a:t>Make code difficult to understand.</a:t>
            </a:r>
            <a:endParaRPr/>
          </a:p>
        </p:txBody>
      </p:sp>
      <p:sp>
        <p:nvSpPr>
          <p:cNvPr id="621" name="Google Shape;621;p8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subst</a:t>
            </a:r>
            <a:endParaRPr/>
          </a:p>
        </p:txBody>
      </p:sp>
      <p:sp>
        <p:nvSpPr>
          <p:cNvPr id="627" name="Google Shape;627;p89"/>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 subst: FWAE symbol FWAE -&gt; FWAE</a:t>
            </a:r>
            <a:br>
              <a:rPr lang="en" sz="2000"/>
            </a:br>
            <a:r>
              <a:rPr lang="en" sz="2000"/>
              <a:t>(define (subst exp </a:t>
            </a:r>
            <a:r>
              <a:rPr lang="en" sz="2000"/>
              <a:t>idtf </a:t>
            </a:r>
            <a:r>
              <a:rPr lang="en" sz="2000"/>
              <a:t>val)</a:t>
            </a:r>
            <a:br>
              <a:rPr lang="en" sz="2000"/>
            </a:br>
            <a:r>
              <a:rPr lang="en" sz="2000"/>
              <a:t>     (type-case FWAE exp</a:t>
            </a:r>
            <a:br>
              <a:rPr lang="en" sz="2000"/>
            </a:br>
            <a:r>
              <a:rPr lang="en" sz="2000"/>
              <a:t>          …</a:t>
            </a:r>
            <a:br>
              <a:rPr lang="en" sz="2000"/>
            </a:br>
            <a:r>
              <a:rPr lang="en" sz="2000"/>
              <a:t>          [id    (name)      (cond [(equal? name </a:t>
            </a:r>
            <a:r>
              <a:rPr lang="en" sz="2000"/>
              <a:t>idtf </a:t>
            </a:r>
            <a:r>
              <a:rPr lang="en" sz="2000"/>
              <a:t>) </a:t>
            </a:r>
            <a:r>
              <a:rPr lang="en" sz="2000">
                <a:solidFill>
                  <a:srgbClr val="0000FF"/>
                </a:solidFill>
              </a:rPr>
              <a:t>val</a:t>
            </a:r>
            <a:r>
              <a:rPr lang="en" sz="2000"/>
              <a:t>]</a:t>
            </a:r>
            <a:br>
              <a:rPr lang="en" sz="2000"/>
            </a:br>
            <a:r>
              <a:rPr lang="en" sz="2000"/>
              <a:t>                                                 [else exp])]</a:t>
            </a:r>
            <a:br>
              <a:rPr lang="en" sz="2000"/>
            </a:br>
            <a:r>
              <a:rPr lang="en" sz="2000"/>
              <a:t>          [app (f arg)       (app </a:t>
            </a:r>
            <a:r>
              <a:rPr lang="en" sz="2000">
                <a:solidFill>
                  <a:srgbClr val="0000FF"/>
                </a:solidFill>
              </a:rPr>
              <a:t>(subst f </a:t>
            </a:r>
            <a:r>
              <a:rPr lang="en" sz="2000">
                <a:solidFill>
                  <a:srgbClr val="0000FF"/>
                </a:solidFill>
              </a:rPr>
              <a:t>idtf </a:t>
            </a:r>
            <a:r>
              <a:rPr lang="en" sz="2000">
                <a:solidFill>
                  <a:srgbClr val="0000FF"/>
                </a:solidFill>
              </a:rPr>
              <a:t>val)</a:t>
            </a:r>
            <a:br>
              <a:rPr lang="en" sz="2000"/>
            </a:br>
            <a:r>
              <a:rPr lang="en" sz="2000"/>
              <a:t>                                              (subst arg idtf val))]</a:t>
            </a:r>
            <a:br>
              <a:rPr lang="en" sz="2000"/>
            </a:br>
            <a:r>
              <a:rPr lang="en" sz="2000"/>
              <a:t>          [fun  (id body)  (if (equal? idtf id)</a:t>
            </a:r>
            <a:br>
              <a:rPr lang="en" sz="2000"/>
            </a:br>
            <a:r>
              <a:rPr lang="en" sz="2000"/>
              <a:t>                                           </a:t>
            </a:r>
            <a:r>
              <a:rPr lang="en" sz="2000">
                <a:solidFill>
                  <a:srgbClr val="0000FF"/>
                </a:solidFill>
              </a:rPr>
              <a:t>exp</a:t>
            </a:r>
            <a:br>
              <a:rPr lang="en" sz="2000"/>
            </a:br>
            <a:r>
              <a:rPr lang="en" sz="2000"/>
              <a:t>                                           (fun id (subst body idtf val)))]))</a:t>
            </a:r>
            <a:endParaRPr sz="2000"/>
          </a:p>
        </p:txBody>
      </p:sp>
      <p:sp>
        <p:nvSpPr>
          <p:cNvPr id="628" name="Google Shape;628;p8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9" name="Google Shape;629;p89"/>
          <p:cNvSpPr txBox="1"/>
          <p:nvPr/>
        </p:nvSpPr>
        <p:spPr>
          <a:xfrm>
            <a:off x="706550" y="5213950"/>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rPr>
              <a:t>{with {</a:t>
            </a:r>
            <a:r>
              <a:rPr lang="en" sz="1700" u="sng">
                <a:solidFill>
                  <a:schemeClr val="lt2"/>
                </a:solidFill>
              </a:rPr>
              <a:t>x</a:t>
            </a:r>
            <a:r>
              <a:rPr lang="en" sz="1700">
                <a:solidFill>
                  <a:schemeClr val="lt2"/>
                </a:solidFill>
              </a:rPr>
              <a:t> 3}</a:t>
            </a:r>
            <a:r>
              <a:rPr lang="en" sz="1700"/>
              <a:t> </a:t>
            </a:r>
            <a:r>
              <a:rPr lang="en" sz="1700">
                <a:solidFill>
                  <a:srgbClr val="0000FF"/>
                </a:solidFill>
              </a:rPr>
              <a:t>{fun {</a:t>
            </a:r>
            <a:r>
              <a:rPr lang="en" sz="1700" u="sng">
                <a:solidFill>
                  <a:srgbClr val="0000FF"/>
                </a:solidFill>
              </a:rPr>
              <a:t>x</a:t>
            </a:r>
            <a:r>
              <a:rPr lang="en" sz="1700">
                <a:solidFill>
                  <a:srgbClr val="0000FF"/>
                </a:solidFill>
              </a:rPr>
              <a:t>} {+ x y}}</a:t>
            </a:r>
            <a:r>
              <a:rPr lang="en" sz="1700">
                <a:solidFill>
                  <a:schemeClr val="lt2"/>
                </a:solidFill>
              </a:rPr>
              <a:t>}</a:t>
            </a:r>
            <a:r>
              <a:rPr lang="en" sz="1700"/>
              <a:t> ⇒ (fun 'x (add (id 'x) (id 'y)))</a:t>
            </a:r>
            <a:endParaRPr sz="1700"/>
          </a:p>
          <a:p>
            <a:pPr indent="0" lvl="0" marL="0" rtl="0" algn="l">
              <a:spcBef>
                <a:spcPts val="0"/>
              </a:spcBef>
              <a:spcAft>
                <a:spcPts val="0"/>
              </a:spcAft>
              <a:buNone/>
            </a:pPr>
            <a:r>
              <a:rPr lang="en" sz="1700">
                <a:solidFill>
                  <a:schemeClr val="lt2"/>
                </a:solidFill>
              </a:rPr>
              <a:t>{with {</a:t>
            </a:r>
            <a:r>
              <a:rPr lang="en" sz="1700" u="sng">
                <a:solidFill>
                  <a:schemeClr val="lt2"/>
                </a:solidFill>
              </a:rPr>
              <a:t>x</a:t>
            </a:r>
            <a:r>
              <a:rPr lang="en" sz="1700">
                <a:solidFill>
                  <a:schemeClr val="lt2"/>
                </a:solidFill>
              </a:rPr>
              <a:t> 3}</a:t>
            </a:r>
            <a:r>
              <a:rPr lang="en" sz="1700"/>
              <a:t> {fun {</a:t>
            </a:r>
            <a:r>
              <a:rPr lang="en" sz="1700" u="sng"/>
              <a:t>y</a:t>
            </a:r>
            <a:r>
              <a:rPr lang="en" sz="1700"/>
              <a:t>} {+ </a:t>
            </a:r>
            <a:r>
              <a:rPr lang="en" sz="1700">
                <a:solidFill>
                  <a:srgbClr val="FF0000"/>
                </a:solidFill>
              </a:rPr>
              <a:t>x</a:t>
            </a:r>
            <a:r>
              <a:rPr lang="en" sz="1700"/>
              <a:t> y}}</a:t>
            </a:r>
            <a:r>
              <a:rPr lang="en" sz="1700">
                <a:solidFill>
                  <a:schemeClr val="lt2"/>
                </a:solidFill>
              </a:rPr>
              <a:t>}</a:t>
            </a:r>
            <a:r>
              <a:rPr lang="en" sz="1700"/>
              <a:t> ⇒ (fun 'y (add (</a:t>
            </a:r>
            <a:r>
              <a:rPr lang="en" sz="1700">
                <a:solidFill>
                  <a:srgbClr val="FF0000"/>
                </a:solidFill>
              </a:rPr>
              <a:t>num 3</a:t>
            </a:r>
            <a:r>
              <a:rPr lang="en" sz="1700"/>
              <a:t>) (id 'y)))</a:t>
            </a:r>
            <a:endParaRPr sz="1700"/>
          </a:p>
        </p:txBody>
      </p:sp>
      <p:sp>
        <p:nvSpPr>
          <p:cNvPr id="630" name="Google Shape;630;p89"/>
          <p:cNvSpPr txBox="1"/>
          <p:nvPr/>
        </p:nvSpPr>
        <p:spPr>
          <a:xfrm>
            <a:off x="247450" y="4912850"/>
            <a:ext cx="5493900" cy="6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A f</a:t>
            </a:r>
            <a:r>
              <a:rPr lang="en" sz="1300"/>
              <a:t>unction parameter in definition is equivalent to the binding id in 'with'`</a:t>
            </a:r>
            <a:endParaRPr sz="1300"/>
          </a:p>
        </p:txBody>
      </p:sp>
      <p:cxnSp>
        <p:nvCxnSpPr>
          <p:cNvPr id="631" name="Google Shape;631;p89"/>
          <p:cNvCxnSpPr/>
          <p:nvPr/>
        </p:nvCxnSpPr>
        <p:spPr>
          <a:xfrm>
            <a:off x="2344175" y="5199000"/>
            <a:ext cx="19200" cy="14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subst</a:t>
            </a:r>
            <a:endParaRPr/>
          </a:p>
        </p:txBody>
      </p:sp>
      <p:sp>
        <p:nvSpPr>
          <p:cNvPr id="637" name="Google Shape;637;p90"/>
          <p:cNvSpPr txBox="1"/>
          <p:nvPr>
            <p:ph idx="1" type="body"/>
          </p:nvPr>
        </p:nvSpPr>
        <p:spPr>
          <a:xfrm>
            <a:off x="311700" y="1106425"/>
            <a:ext cx="8832300" cy="4809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300"/>
              <a:t>Beware: with the implementation on the previous slide,</a:t>
            </a:r>
            <a:endParaRPr sz="2300"/>
          </a:p>
          <a:p>
            <a:pPr indent="0" lvl="0" marL="0" rtl="0" algn="l">
              <a:spcBef>
                <a:spcPts val="1600"/>
              </a:spcBef>
              <a:spcAft>
                <a:spcPts val="1600"/>
              </a:spcAft>
              <a:buNone/>
            </a:pPr>
            <a:r>
              <a:rPr lang="en" sz="2200">
                <a:solidFill>
                  <a:srgbClr val="0000FF"/>
                </a:solidFill>
              </a:rPr>
              <a:t>(subst (with '</a:t>
            </a:r>
            <a:r>
              <a:rPr b="1" i="1" lang="en" sz="2200">
                <a:solidFill>
                  <a:srgbClr val="FF00FF"/>
                </a:solidFill>
              </a:rPr>
              <a:t>y</a:t>
            </a:r>
            <a:r>
              <a:rPr lang="en" sz="2200">
                <a:solidFill>
                  <a:srgbClr val="0000FF"/>
                </a:solidFill>
              </a:rPr>
              <a:t> (num 10) (id 'z))</a:t>
            </a:r>
            <a:br>
              <a:rPr lang="en" sz="2200">
                <a:solidFill>
                  <a:srgbClr val="0000FF"/>
                </a:solidFill>
              </a:rPr>
            </a:br>
            <a:r>
              <a:rPr lang="en" sz="2200">
                <a:solidFill>
                  <a:srgbClr val="0000FF"/>
                </a:solidFill>
              </a:rPr>
              <a:t>              'z</a:t>
            </a:r>
            <a:br>
              <a:rPr lang="en" sz="2200">
                <a:solidFill>
                  <a:srgbClr val="0000FF"/>
                </a:solidFill>
              </a:rPr>
            </a:br>
            <a:r>
              <a:rPr lang="en" sz="2200">
                <a:solidFill>
                  <a:srgbClr val="0000FF"/>
                </a:solidFill>
              </a:rPr>
              <a:t>              (fun 'x (add (id 'x) (id '</a:t>
            </a:r>
            <a:r>
              <a:rPr b="1" lang="en" sz="2200">
                <a:solidFill>
                  <a:srgbClr val="FF0000"/>
                </a:solidFill>
              </a:rPr>
              <a:t>y</a:t>
            </a:r>
            <a:r>
              <a:rPr lang="en" sz="2200">
                <a:solidFill>
                  <a:srgbClr val="0000FF"/>
                </a:solidFill>
              </a:rPr>
              <a:t>))))</a:t>
            </a:r>
            <a:br>
              <a:rPr lang="en" sz="2200">
                <a:solidFill>
                  <a:srgbClr val="0000FF"/>
                </a:solidFill>
              </a:rPr>
            </a:br>
            <a:r>
              <a:rPr lang="en" sz="2200"/>
              <a:t>⇒</a:t>
            </a:r>
            <a:r>
              <a:rPr lang="en" sz="2200"/>
              <a:t> </a:t>
            </a:r>
            <a:br>
              <a:rPr lang="en" sz="2200"/>
            </a:br>
            <a:r>
              <a:rPr lang="en" sz="2200">
                <a:solidFill>
                  <a:srgbClr val="0000FF"/>
                </a:solidFill>
              </a:rPr>
              <a:t>(with 'y (num 10) (fun 'x (add (id 'x) (id 'y))))</a:t>
            </a:r>
            <a:br>
              <a:rPr lang="en" sz="2200">
                <a:solidFill>
                  <a:srgbClr val="0000FF"/>
                </a:solidFill>
              </a:rPr>
            </a:br>
            <a:r>
              <a:rPr lang="en" sz="2200">
                <a:solidFill>
                  <a:srgbClr val="0000FF"/>
                </a:solidFill>
              </a:rPr>
              <a:t>⇒ (fun 'x (add (id 'x) </a:t>
            </a:r>
            <a:r>
              <a:rPr lang="en" sz="2200">
                <a:solidFill>
                  <a:srgbClr val="FF0000"/>
                </a:solidFill>
              </a:rPr>
              <a:t>(num 10)</a:t>
            </a:r>
            <a:r>
              <a:rPr lang="en" sz="2200">
                <a:solidFill>
                  <a:srgbClr val="0000FF"/>
                </a:solidFill>
              </a:rPr>
              <a:t>)</a:t>
            </a:r>
            <a:br>
              <a:rPr lang="en" sz="2200"/>
            </a:br>
            <a:endParaRPr sz="2200"/>
          </a:p>
        </p:txBody>
      </p:sp>
      <p:sp>
        <p:nvSpPr>
          <p:cNvPr id="638" name="Google Shape;638;p9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9" name="Google Shape;639;p90"/>
          <p:cNvSpPr txBox="1"/>
          <p:nvPr/>
        </p:nvSpPr>
        <p:spPr>
          <a:xfrm>
            <a:off x="5243750" y="1515900"/>
            <a:ext cx="4586100" cy="19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         (with 'z </a:t>
            </a:r>
            <a:endParaRPr sz="1600"/>
          </a:p>
          <a:p>
            <a:pPr indent="0" lvl="0" marL="0" rtl="0" algn="l">
              <a:spcBef>
                <a:spcPts val="0"/>
              </a:spcBef>
              <a:spcAft>
                <a:spcPts val="0"/>
              </a:spcAft>
              <a:buNone/>
            </a:pPr>
            <a:r>
              <a:rPr lang="en" sz="1600"/>
              <a:t>                  (fun 'x (add (id 'x) (id '</a:t>
            </a:r>
            <a:r>
              <a:rPr b="1" lang="en" sz="1600">
                <a:solidFill>
                  <a:srgbClr val="FF0000"/>
                </a:solidFill>
              </a:rPr>
              <a:t>y</a:t>
            </a:r>
            <a:r>
              <a:rPr lang="en" sz="1600"/>
              <a:t>)))</a:t>
            </a:r>
            <a:br>
              <a:rPr lang="en" sz="1600"/>
            </a:br>
            <a:r>
              <a:rPr lang="en" sz="1600"/>
              <a:t>                   (with '</a:t>
            </a:r>
            <a:r>
              <a:rPr b="1" i="1" lang="en" sz="1600">
                <a:solidFill>
                  <a:srgbClr val="FF00FF"/>
                </a:solidFill>
              </a:rPr>
              <a:t>y</a:t>
            </a:r>
            <a:r>
              <a:rPr lang="en" sz="1600"/>
              <a:t> </a:t>
            </a:r>
            <a:endParaRPr sz="1600"/>
          </a:p>
          <a:p>
            <a:pPr indent="0" lvl="0" marL="0" rtl="0" algn="l">
              <a:spcBef>
                <a:spcPts val="0"/>
              </a:spcBef>
              <a:spcAft>
                <a:spcPts val="0"/>
              </a:spcAft>
              <a:buNone/>
            </a:pPr>
            <a:r>
              <a:rPr lang="en" sz="1600"/>
              <a:t>                            (num 10) </a:t>
            </a:r>
            <a:endParaRPr sz="1600"/>
          </a:p>
          <a:p>
            <a:pPr indent="0" lvl="0" marL="0" rtl="0" algn="l">
              <a:spcBef>
                <a:spcPts val="0"/>
              </a:spcBef>
              <a:spcAft>
                <a:spcPts val="0"/>
              </a:spcAft>
              <a:buNone/>
            </a:pPr>
            <a:r>
              <a:rPr lang="en" sz="1600"/>
              <a:t>                            (id 'z)))</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subst</a:t>
            </a:r>
            <a:endParaRPr/>
          </a:p>
        </p:txBody>
      </p:sp>
      <p:sp>
        <p:nvSpPr>
          <p:cNvPr id="645" name="Google Shape;645;p91"/>
          <p:cNvSpPr txBox="1"/>
          <p:nvPr>
            <p:ph idx="1" type="body"/>
          </p:nvPr>
        </p:nvSpPr>
        <p:spPr>
          <a:xfrm>
            <a:off x="311700" y="1106425"/>
            <a:ext cx="8832300" cy="4809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300"/>
              <a:t>Beware: with the implementation on the previous slide,</a:t>
            </a:r>
            <a:endParaRPr sz="2300"/>
          </a:p>
          <a:p>
            <a:pPr indent="0" lvl="0" marL="0" rtl="0" algn="l">
              <a:spcBef>
                <a:spcPts val="1600"/>
              </a:spcBef>
              <a:spcAft>
                <a:spcPts val="0"/>
              </a:spcAft>
              <a:buNone/>
            </a:pPr>
            <a:r>
              <a:rPr lang="en" sz="2200">
                <a:solidFill>
                  <a:srgbClr val="0000FF"/>
                </a:solidFill>
              </a:rPr>
              <a:t>(subst (with '</a:t>
            </a:r>
            <a:r>
              <a:rPr b="1" i="1" lang="en" sz="2200">
                <a:solidFill>
                  <a:srgbClr val="FF00FF"/>
                </a:solidFill>
              </a:rPr>
              <a:t>y</a:t>
            </a:r>
            <a:r>
              <a:rPr lang="en" sz="2200">
                <a:solidFill>
                  <a:srgbClr val="0000FF"/>
                </a:solidFill>
              </a:rPr>
              <a:t> (num 10) (id 'z))</a:t>
            </a:r>
            <a:br>
              <a:rPr lang="en" sz="2200">
                <a:solidFill>
                  <a:srgbClr val="0000FF"/>
                </a:solidFill>
              </a:rPr>
            </a:br>
            <a:r>
              <a:rPr lang="en" sz="2200">
                <a:solidFill>
                  <a:srgbClr val="0000FF"/>
                </a:solidFill>
              </a:rPr>
              <a:t>              'z</a:t>
            </a:r>
            <a:br>
              <a:rPr lang="en" sz="2200">
                <a:solidFill>
                  <a:srgbClr val="0000FF"/>
                </a:solidFill>
              </a:rPr>
            </a:br>
            <a:r>
              <a:rPr lang="en" sz="2200">
                <a:solidFill>
                  <a:srgbClr val="0000FF"/>
                </a:solidFill>
              </a:rPr>
              <a:t>              (fun 'x (add (id 'x) (id '</a:t>
            </a:r>
            <a:r>
              <a:rPr b="1" lang="en" sz="2200">
                <a:solidFill>
                  <a:srgbClr val="FF0000"/>
                </a:solidFill>
              </a:rPr>
              <a:t>y</a:t>
            </a:r>
            <a:r>
              <a:rPr lang="en" sz="2200">
                <a:solidFill>
                  <a:srgbClr val="0000FF"/>
                </a:solidFill>
              </a:rPr>
              <a:t>))))</a:t>
            </a:r>
            <a:br>
              <a:rPr lang="en" sz="2200">
                <a:solidFill>
                  <a:srgbClr val="0000FF"/>
                </a:solidFill>
              </a:rPr>
            </a:br>
            <a:r>
              <a:rPr lang="en" sz="2200"/>
              <a:t>⇒ </a:t>
            </a:r>
            <a:br>
              <a:rPr lang="en" sz="2200"/>
            </a:br>
            <a:r>
              <a:rPr lang="en" sz="2200">
                <a:solidFill>
                  <a:srgbClr val="0000FF"/>
                </a:solidFill>
              </a:rPr>
              <a:t>(with 'y (num 10) (fun 'x (add (id 'x) (id 'y))))</a:t>
            </a:r>
            <a:br>
              <a:rPr lang="en" sz="2200">
                <a:solidFill>
                  <a:srgbClr val="0000FF"/>
                </a:solidFill>
              </a:rPr>
            </a:br>
            <a:r>
              <a:rPr lang="en" sz="2200">
                <a:solidFill>
                  <a:srgbClr val="0000FF"/>
                </a:solidFill>
              </a:rPr>
              <a:t>⇒ (fun 'x (add (id 'x) </a:t>
            </a:r>
            <a:r>
              <a:rPr lang="en" sz="2200">
                <a:solidFill>
                  <a:srgbClr val="FF0000"/>
                </a:solidFill>
              </a:rPr>
              <a:t>(num 10)</a:t>
            </a:r>
            <a:r>
              <a:rPr lang="en" sz="2200">
                <a:solidFill>
                  <a:srgbClr val="0000FF"/>
                </a:solidFill>
              </a:rPr>
              <a:t>)</a:t>
            </a:r>
            <a:endParaRPr sz="2200"/>
          </a:p>
          <a:p>
            <a:pPr indent="-374650" lvl="0" marL="457200" rtl="0" algn="l">
              <a:spcBef>
                <a:spcPts val="1600"/>
              </a:spcBef>
              <a:spcAft>
                <a:spcPts val="0"/>
              </a:spcAft>
              <a:buSzPts val="2300"/>
              <a:buChar char="●"/>
            </a:pPr>
            <a:r>
              <a:rPr lang="en" sz="2300"/>
              <a:t>which is </a:t>
            </a:r>
            <a:r>
              <a:rPr lang="en" sz="2300">
                <a:solidFill>
                  <a:srgbClr val="FF0000"/>
                </a:solidFill>
              </a:rPr>
              <a:t>wrong </a:t>
            </a:r>
            <a:r>
              <a:rPr lang="en" sz="1700"/>
              <a:t>(as we adopt static scope)</a:t>
            </a:r>
            <a:r>
              <a:rPr lang="en" sz="2300"/>
              <a:t>, but we ignore this problem just for now.</a:t>
            </a:r>
            <a:endParaRPr sz="2300"/>
          </a:p>
          <a:p>
            <a:pPr indent="-368300" lvl="1" marL="914400" rtl="0" algn="l">
              <a:spcBef>
                <a:spcPts val="0"/>
              </a:spcBef>
              <a:spcAft>
                <a:spcPts val="0"/>
              </a:spcAft>
              <a:buSzPts val="2200"/>
              <a:buChar char="○"/>
            </a:pPr>
            <a:r>
              <a:rPr lang="en"/>
              <a:t>Only happens when the original program has free identifiers.</a:t>
            </a:r>
            <a:endParaRPr/>
          </a:p>
          <a:p>
            <a:pPr indent="-368300" lvl="1" marL="914400" rtl="0" algn="l">
              <a:spcBef>
                <a:spcPts val="0"/>
              </a:spcBef>
              <a:spcAft>
                <a:spcPts val="0"/>
              </a:spcAft>
              <a:buSzPts val="2200"/>
              <a:buChar char="○"/>
            </a:pPr>
            <a:r>
              <a:rPr lang="en"/>
              <a:t>The problem disappears </a:t>
            </a:r>
            <a:r>
              <a:rPr i="1" lang="en" u="sng"/>
              <a:t>with deferred substitution, anyway</a:t>
            </a:r>
            <a:r>
              <a:rPr lang="en"/>
              <a:t>.</a:t>
            </a:r>
            <a:endParaRPr/>
          </a:p>
          <a:p>
            <a:pPr indent="0" lvl="0" marL="0" rtl="0" algn="l">
              <a:spcBef>
                <a:spcPts val="1600"/>
              </a:spcBef>
              <a:spcAft>
                <a:spcPts val="1600"/>
              </a:spcAft>
              <a:buNone/>
            </a:pPr>
            <a:br>
              <a:rPr lang="en" sz="2200"/>
            </a:br>
            <a:endParaRPr sz="2200"/>
          </a:p>
        </p:txBody>
      </p:sp>
      <p:sp>
        <p:nvSpPr>
          <p:cNvPr id="646" name="Google Shape;646;p9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7" name="Google Shape;647;p91"/>
          <p:cNvSpPr txBox="1"/>
          <p:nvPr/>
        </p:nvSpPr>
        <p:spPr>
          <a:xfrm>
            <a:off x="5243750" y="1515900"/>
            <a:ext cx="4586100" cy="19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         (with 'z </a:t>
            </a:r>
            <a:endParaRPr sz="1600"/>
          </a:p>
          <a:p>
            <a:pPr indent="0" lvl="0" marL="0" rtl="0" algn="l">
              <a:spcBef>
                <a:spcPts val="0"/>
              </a:spcBef>
              <a:spcAft>
                <a:spcPts val="0"/>
              </a:spcAft>
              <a:buNone/>
            </a:pPr>
            <a:r>
              <a:rPr lang="en" sz="1600"/>
              <a:t>                  (fun 'x (add (id 'x) (id '</a:t>
            </a:r>
            <a:r>
              <a:rPr b="1" lang="en" sz="1600">
                <a:solidFill>
                  <a:srgbClr val="FF0000"/>
                </a:solidFill>
              </a:rPr>
              <a:t>y</a:t>
            </a:r>
            <a:r>
              <a:rPr lang="en" sz="1600"/>
              <a:t>)))</a:t>
            </a:r>
            <a:br>
              <a:rPr lang="en" sz="1600"/>
            </a:br>
            <a:r>
              <a:rPr lang="en" sz="1600"/>
              <a:t>                   (with '</a:t>
            </a:r>
            <a:r>
              <a:rPr b="1" i="1" lang="en" sz="1600">
                <a:solidFill>
                  <a:srgbClr val="FF00FF"/>
                </a:solidFill>
              </a:rPr>
              <a:t>y</a:t>
            </a:r>
            <a:r>
              <a:rPr lang="en" sz="1600"/>
              <a:t> </a:t>
            </a:r>
            <a:endParaRPr sz="1600"/>
          </a:p>
          <a:p>
            <a:pPr indent="0" lvl="0" marL="0" rtl="0" algn="l">
              <a:spcBef>
                <a:spcPts val="0"/>
              </a:spcBef>
              <a:spcAft>
                <a:spcPts val="0"/>
              </a:spcAft>
              <a:buNone/>
            </a:pPr>
            <a:r>
              <a:rPr lang="en" sz="1600"/>
              <a:t>                            (num 10) </a:t>
            </a:r>
            <a:endParaRPr sz="1600"/>
          </a:p>
          <a:p>
            <a:pPr indent="0" lvl="0" marL="0" rtl="0" algn="l">
              <a:spcBef>
                <a:spcPts val="0"/>
              </a:spcBef>
              <a:spcAft>
                <a:spcPts val="0"/>
              </a:spcAft>
              <a:buNone/>
            </a:pPr>
            <a:r>
              <a:rPr lang="en" sz="1600"/>
              <a:t>                            (id 'z)))</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Scope</a:t>
            </a:r>
            <a:endParaRPr sz="3200"/>
          </a:p>
        </p:txBody>
      </p:sp>
      <p:sp>
        <p:nvSpPr>
          <p:cNvPr id="653" name="Google Shape;653;p92"/>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900"/>
              <a:t>      </a:t>
            </a:r>
            <a:r>
              <a:rPr lang="en" sz="1900">
                <a:solidFill>
                  <a:srgbClr val="0000FF"/>
                </a:solidFill>
              </a:rPr>
              <a:t>{deffun {f p} n}</a:t>
            </a:r>
            <a:br>
              <a:rPr lang="en" sz="1900">
                <a:solidFill>
                  <a:srgbClr val="0000FF"/>
                </a:solidFill>
              </a:rPr>
            </a:br>
            <a:r>
              <a:rPr lang="en" sz="1900">
                <a:solidFill>
                  <a:srgbClr val="0000FF"/>
                </a:solidFill>
              </a:rPr>
              <a:t>      {with {n 5} {f 10}}</a:t>
            </a:r>
            <a:endParaRPr sz="1900">
              <a:solidFill>
                <a:srgbClr val="0000FF"/>
              </a:solidFill>
            </a:endParaRPr>
          </a:p>
          <a:p>
            <a:pPr indent="-349250" lvl="0" marL="457200" marR="0" rtl="0" algn="l">
              <a:lnSpc>
                <a:spcPct val="115000"/>
              </a:lnSpc>
              <a:spcBef>
                <a:spcPts val="1600"/>
              </a:spcBef>
              <a:spcAft>
                <a:spcPts val="0"/>
              </a:spcAft>
              <a:buSzPts val="1900"/>
              <a:buChar char="●"/>
            </a:pPr>
            <a:r>
              <a:rPr lang="en" sz="1900"/>
              <a:t>Static scope</a:t>
            </a:r>
            <a:br>
              <a:rPr lang="en" sz="1900"/>
            </a:br>
            <a:r>
              <a:rPr lang="en" sz="1900"/>
              <a:t>In a language with static scope, the scope of an identifier's binding is a syntactically delimited region.</a:t>
            </a:r>
            <a:br>
              <a:rPr lang="en" sz="1900"/>
            </a:br>
            <a:r>
              <a:rPr lang="en" sz="1900">
                <a:solidFill>
                  <a:schemeClr val="accent4"/>
                </a:solidFill>
              </a:rPr>
              <a:t>The code signals an error.</a:t>
            </a:r>
            <a:br>
              <a:rPr lang="en" sz="1900"/>
            </a:br>
            <a:endParaRPr sz="1900"/>
          </a:p>
          <a:p>
            <a:pPr indent="-349250" lvl="0" marL="457200" marR="0" rtl="0" algn="l">
              <a:lnSpc>
                <a:spcPct val="115000"/>
              </a:lnSpc>
              <a:spcBef>
                <a:spcPts val="0"/>
              </a:spcBef>
              <a:spcAft>
                <a:spcPts val="0"/>
              </a:spcAft>
              <a:buSzPts val="1900"/>
              <a:buChar char="●"/>
            </a:pPr>
            <a:r>
              <a:rPr lang="en" sz="1900"/>
              <a:t>Dynamic scope</a:t>
            </a:r>
            <a:br>
              <a:rPr lang="en" sz="1900"/>
            </a:br>
            <a:r>
              <a:rPr lang="en" sz="1900"/>
              <a:t>In a language with dynamic scope, the scope of an identifier's binding is the entire remainder of the execution during which that binding is in effect.</a:t>
            </a:r>
            <a:br>
              <a:rPr lang="en" sz="1900"/>
            </a:br>
            <a:r>
              <a:rPr lang="en" sz="1900">
                <a:solidFill>
                  <a:schemeClr val="accent4"/>
                </a:solidFill>
              </a:rPr>
              <a:t>The code evaluates to 5.</a:t>
            </a:r>
            <a:br>
              <a:rPr lang="en" sz="1900"/>
            </a:br>
            <a:endParaRPr sz="1900"/>
          </a:p>
        </p:txBody>
      </p:sp>
      <p:sp>
        <p:nvSpPr>
          <p:cNvPr id="654" name="Google Shape;654;p9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FWAE subst</a:t>
            </a:r>
            <a:endParaRPr/>
          </a:p>
        </p:txBody>
      </p:sp>
      <p:sp>
        <p:nvSpPr>
          <p:cNvPr id="660" name="Google Shape;660;p93"/>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Beware: with the implementation on the previous slide,</a:t>
            </a:r>
            <a:endParaRPr sz="2300"/>
          </a:p>
          <a:p>
            <a:pPr indent="0" lvl="0" marL="0" rtl="0" algn="l">
              <a:spcBef>
                <a:spcPts val="1600"/>
              </a:spcBef>
              <a:spcAft>
                <a:spcPts val="0"/>
              </a:spcAft>
              <a:buNone/>
            </a:pPr>
            <a:r>
              <a:rPr lang="en" sz="2200">
                <a:solidFill>
                  <a:srgbClr val="0000FF"/>
                </a:solidFill>
              </a:rPr>
              <a:t>(subst (with '</a:t>
            </a:r>
            <a:r>
              <a:rPr b="1" i="1" lang="en" sz="2200">
                <a:solidFill>
                  <a:srgbClr val="FF00FF"/>
                </a:solidFill>
              </a:rPr>
              <a:t>y</a:t>
            </a:r>
            <a:r>
              <a:rPr lang="en" sz="2200">
                <a:solidFill>
                  <a:srgbClr val="0000FF"/>
                </a:solidFill>
              </a:rPr>
              <a:t> (num 10) (id 'z))</a:t>
            </a:r>
            <a:br>
              <a:rPr lang="en" sz="2200">
                <a:solidFill>
                  <a:srgbClr val="0000FF"/>
                </a:solidFill>
              </a:rPr>
            </a:br>
            <a:r>
              <a:rPr lang="en" sz="2200">
                <a:solidFill>
                  <a:srgbClr val="0000FF"/>
                </a:solidFill>
              </a:rPr>
              <a:t>              'z</a:t>
            </a:r>
            <a:br>
              <a:rPr lang="en" sz="2200">
                <a:solidFill>
                  <a:srgbClr val="0000FF"/>
                </a:solidFill>
              </a:rPr>
            </a:br>
            <a:r>
              <a:rPr lang="en" sz="2200">
                <a:solidFill>
                  <a:srgbClr val="0000FF"/>
                </a:solidFill>
              </a:rPr>
              <a:t>              (fun 'x (add (id 'x) (id '</a:t>
            </a:r>
            <a:r>
              <a:rPr b="1" lang="en" sz="2200">
                <a:solidFill>
                  <a:srgbClr val="FF0000"/>
                </a:solidFill>
              </a:rPr>
              <a:t>y</a:t>
            </a:r>
            <a:r>
              <a:rPr lang="en" sz="2200">
                <a:solidFill>
                  <a:srgbClr val="0000FF"/>
                </a:solidFill>
              </a:rPr>
              <a:t>))))</a:t>
            </a:r>
            <a:br>
              <a:rPr lang="en" sz="2200">
                <a:solidFill>
                  <a:srgbClr val="0000FF"/>
                </a:solidFill>
              </a:rPr>
            </a:br>
            <a:r>
              <a:rPr lang="en" sz="2200"/>
              <a:t>⇒ </a:t>
            </a:r>
            <a:br>
              <a:rPr lang="en" sz="2200"/>
            </a:br>
            <a:r>
              <a:rPr lang="en" sz="2200">
                <a:solidFill>
                  <a:srgbClr val="0000FF"/>
                </a:solidFill>
              </a:rPr>
              <a:t>(with 'y (num 10) (fun 'x (add (id 'x) (id 'y))))</a:t>
            </a:r>
            <a:endParaRPr sz="2200"/>
          </a:p>
          <a:p>
            <a:pPr indent="-374650" lvl="0" marL="457200" rtl="0" algn="l">
              <a:spcBef>
                <a:spcPts val="1600"/>
              </a:spcBef>
              <a:spcAft>
                <a:spcPts val="0"/>
              </a:spcAft>
              <a:buSzPts val="2300"/>
              <a:buChar char="●"/>
            </a:pPr>
            <a:r>
              <a:rPr lang="en" sz="2300"/>
              <a:t>which is wrong, but we ignore this problem</a:t>
            </a:r>
            <a:endParaRPr sz="2300"/>
          </a:p>
          <a:p>
            <a:pPr indent="-368300" lvl="1" marL="914400" rtl="0" algn="l">
              <a:spcBef>
                <a:spcPts val="0"/>
              </a:spcBef>
              <a:spcAft>
                <a:spcPts val="0"/>
              </a:spcAft>
              <a:buSzPts val="2200"/>
              <a:buChar char="○"/>
            </a:pPr>
            <a:r>
              <a:rPr lang="en"/>
              <a:t>Only happens when the original program has free identifiers</a:t>
            </a:r>
            <a:endParaRPr/>
          </a:p>
          <a:p>
            <a:pPr indent="-368300" lvl="1" marL="914400" rtl="0" algn="l">
              <a:spcBef>
                <a:spcPts val="0"/>
              </a:spcBef>
              <a:spcAft>
                <a:spcPts val="0"/>
              </a:spcAft>
              <a:buSzPts val="2200"/>
              <a:buChar char="○"/>
            </a:pPr>
            <a:r>
              <a:rPr lang="en"/>
              <a:t>The problem disappears </a:t>
            </a:r>
            <a:r>
              <a:rPr i="1" lang="en" u="sng"/>
              <a:t>with deferred substitution, anyway</a:t>
            </a:r>
            <a:r>
              <a:rPr lang="en"/>
              <a:t>.</a:t>
            </a:r>
            <a:endParaRPr/>
          </a:p>
          <a:p>
            <a:pPr indent="0" lvl="0" marL="0" rtl="0" algn="l">
              <a:spcBef>
                <a:spcPts val="1600"/>
              </a:spcBef>
              <a:spcAft>
                <a:spcPts val="1600"/>
              </a:spcAft>
              <a:buNone/>
            </a:pPr>
            <a:br>
              <a:rPr lang="en" sz="2200"/>
            </a:br>
            <a:endParaRPr sz="2200"/>
          </a:p>
        </p:txBody>
      </p:sp>
      <p:sp>
        <p:nvSpPr>
          <p:cNvPr id="661" name="Google Shape;661;p9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2" name="Google Shape;662;p93"/>
          <p:cNvSpPr txBox="1"/>
          <p:nvPr/>
        </p:nvSpPr>
        <p:spPr>
          <a:xfrm>
            <a:off x="5243750" y="1515900"/>
            <a:ext cx="4586100" cy="19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c.f. </a:t>
            </a:r>
            <a:r>
              <a:rPr lang="en" sz="1600"/>
              <a:t>(with 'y </a:t>
            </a:r>
            <a:endParaRPr sz="1600"/>
          </a:p>
          <a:p>
            <a:pPr indent="0" lvl="0" marL="0" rtl="0" algn="l">
              <a:spcBef>
                <a:spcPts val="0"/>
              </a:spcBef>
              <a:spcAft>
                <a:spcPts val="0"/>
              </a:spcAft>
              <a:buNone/>
            </a:pPr>
            <a:r>
              <a:rPr lang="en" sz="1600"/>
              <a:t>         (num 3) </a:t>
            </a:r>
            <a:endParaRPr sz="1600"/>
          </a:p>
          <a:p>
            <a:pPr indent="0" lvl="0" marL="0" rtl="0" algn="l">
              <a:spcBef>
                <a:spcPts val="0"/>
              </a:spcBef>
              <a:spcAft>
                <a:spcPts val="0"/>
              </a:spcAft>
              <a:buNone/>
            </a:pPr>
            <a:r>
              <a:rPr lang="en" sz="1600"/>
              <a:t>         (with 'z </a:t>
            </a:r>
            <a:endParaRPr sz="1600"/>
          </a:p>
          <a:p>
            <a:pPr indent="0" lvl="0" marL="0" rtl="0" algn="l">
              <a:spcBef>
                <a:spcPts val="0"/>
              </a:spcBef>
              <a:spcAft>
                <a:spcPts val="0"/>
              </a:spcAft>
              <a:buNone/>
            </a:pPr>
            <a:r>
              <a:rPr lang="en" sz="1600"/>
              <a:t>                  (fun 'x (add (id 'x) (id '</a:t>
            </a:r>
            <a:r>
              <a:rPr b="1" lang="en" sz="1600">
                <a:solidFill>
                  <a:srgbClr val="FF0000"/>
                </a:solidFill>
              </a:rPr>
              <a:t>y</a:t>
            </a:r>
            <a:r>
              <a:rPr lang="en" sz="1600"/>
              <a:t>)))</a:t>
            </a:r>
            <a:br>
              <a:rPr lang="en" sz="1600"/>
            </a:br>
            <a:r>
              <a:rPr lang="en" sz="1600"/>
              <a:t>                   (with '</a:t>
            </a:r>
            <a:r>
              <a:rPr b="1" i="1" lang="en" sz="1600">
                <a:solidFill>
                  <a:srgbClr val="FF00FF"/>
                </a:solidFill>
              </a:rPr>
              <a:t>y</a:t>
            </a:r>
            <a:r>
              <a:rPr lang="en" sz="1600"/>
              <a:t> </a:t>
            </a:r>
            <a:endParaRPr sz="1600"/>
          </a:p>
          <a:p>
            <a:pPr indent="0" lvl="0" marL="0" rtl="0" algn="l">
              <a:spcBef>
                <a:spcPts val="0"/>
              </a:spcBef>
              <a:spcAft>
                <a:spcPts val="0"/>
              </a:spcAft>
              <a:buNone/>
            </a:pPr>
            <a:r>
              <a:rPr lang="en" sz="1600"/>
              <a:t>                            (num 10) </a:t>
            </a:r>
            <a:endParaRPr sz="1600"/>
          </a:p>
          <a:p>
            <a:pPr indent="0" lvl="0" marL="0" rtl="0" algn="l">
              <a:spcBef>
                <a:spcPts val="0"/>
              </a:spcBef>
              <a:spcAft>
                <a:spcPts val="0"/>
              </a:spcAft>
              <a:buNone/>
            </a:pPr>
            <a:r>
              <a:rPr lang="en" sz="1600"/>
              <a:t>                            (id 'z))))</a:t>
            </a:r>
            <a:endParaRPr sz="1600"/>
          </a:p>
        </p:txBody>
      </p:sp>
      <p:sp>
        <p:nvSpPr>
          <p:cNvPr id="663" name="Google Shape;663;p93"/>
          <p:cNvSpPr txBox="1"/>
          <p:nvPr/>
        </p:nvSpPr>
        <p:spPr>
          <a:xfrm>
            <a:off x="1306725" y="5375275"/>
            <a:ext cx="5329800" cy="810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2200">
                <a:solidFill>
                  <a:srgbClr val="0000FF"/>
                </a:solidFill>
                <a:latin typeface="Roboto"/>
                <a:ea typeface="Roboto"/>
                <a:cs typeface="Roboto"/>
                <a:sym typeface="Roboto"/>
              </a:rPr>
              <a:t>Correct evaluation in our language</a:t>
            </a:r>
            <a:br>
              <a:rPr lang="en" sz="2200">
                <a:solidFill>
                  <a:srgbClr val="0000FF"/>
                </a:solidFill>
                <a:latin typeface="Roboto"/>
                <a:ea typeface="Roboto"/>
                <a:cs typeface="Roboto"/>
                <a:sym typeface="Roboto"/>
              </a:rPr>
            </a:br>
            <a:r>
              <a:rPr lang="en" sz="2200">
                <a:solidFill>
                  <a:srgbClr val="0000FF"/>
                </a:solidFill>
                <a:latin typeface="Roboto"/>
                <a:ea typeface="Roboto"/>
                <a:cs typeface="Roboto"/>
                <a:sym typeface="Roboto"/>
              </a:rPr>
              <a:t>⇒ </a:t>
            </a:r>
            <a:r>
              <a:rPr lang="en" sz="2200">
                <a:solidFill>
                  <a:srgbClr val="0000FF"/>
                </a:solidFill>
                <a:latin typeface="Roboto"/>
                <a:ea typeface="Roboto"/>
                <a:cs typeface="Roboto"/>
                <a:sym typeface="Roboto"/>
              </a:rPr>
              <a:t>(fun 'x (add (id 'x) (id 'y))</a:t>
            </a:r>
            <a:endParaRPr sz="2200">
              <a:solidFill>
                <a:schemeClr val="dk2"/>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4"/>
          <p:cNvSpPr txBox="1"/>
          <p:nvPr>
            <p:ph type="title"/>
          </p:nvPr>
        </p:nvSpPr>
        <p:spPr>
          <a:xfrm>
            <a:off x="490250" y="701800"/>
            <a:ext cx="86538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Anyway, we've done for FWAE.</a:t>
            </a:r>
            <a:endParaRPr/>
          </a:p>
          <a:p>
            <a:pPr indent="0" lvl="0" marL="0" rtl="0" algn="l">
              <a:spcBef>
                <a:spcPts val="0"/>
              </a:spcBef>
              <a:spcAft>
                <a:spcPts val="0"/>
              </a:spcAft>
              <a:buNone/>
            </a:pPr>
            <a:r>
              <a:rPr lang="en"/>
              <a:t>But let's think more!</a:t>
            </a:r>
            <a:endParaRPr/>
          </a:p>
        </p:txBody>
      </p:sp>
      <p:sp>
        <p:nvSpPr>
          <p:cNvPr id="669" name="Google Shape;669;p94"/>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5"/>
          <p:cNvSpPr txBox="1"/>
          <p:nvPr>
            <p:ph type="ctrTitle"/>
          </p:nvPr>
        </p:nvSpPr>
        <p:spPr>
          <a:xfrm>
            <a:off x="598100" y="2366963"/>
            <a:ext cx="8222100" cy="111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ITP20005 L12</a:t>
            </a:r>
            <a:endParaRPr sz="3400"/>
          </a:p>
          <a:p>
            <a:pPr indent="0" lvl="0" marL="0" rtl="0" algn="l">
              <a:spcBef>
                <a:spcPts val="0"/>
              </a:spcBef>
              <a:spcAft>
                <a:spcPts val="0"/>
              </a:spcAft>
              <a:buNone/>
            </a:pPr>
            <a:r>
              <a:rPr lang="en"/>
              <a:t>First-class Functions</a:t>
            </a:r>
            <a:endParaRPr sz="3500"/>
          </a:p>
        </p:txBody>
      </p:sp>
      <p:sp>
        <p:nvSpPr>
          <p:cNvPr id="675" name="Google Shape;675;p95"/>
          <p:cNvSpPr txBox="1"/>
          <p:nvPr>
            <p:ph idx="1" type="subTitle"/>
          </p:nvPr>
        </p:nvSpPr>
        <p:spPr>
          <a:xfrm>
            <a:off x="598088" y="3621217"/>
            <a:ext cx="8222100" cy="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Lecture12</a:t>
            </a:r>
            <a:endParaRPr/>
          </a:p>
          <a:p>
            <a:pPr indent="0" lvl="0" marL="0" rtl="0" algn="l">
              <a:spcBef>
                <a:spcPts val="0"/>
              </a:spcBef>
              <a:spcAft>
                <a:spcPts val="0"/>
              </a:spcAft>
              <a:buNone/>
            </a:pPr>
            <a:r>
              <a:rPr lang="en"/>
              <a:t>JC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are we now?</a:t>
            </a:r>
            <a:endParaRPr/>
          </a:p>
        </p:txBody>
      </p:sp>
      <p:sp>
        <p:nvSpPr>
          <p:cNvPr id="681" name="Google Shape;681;p96"/>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 → WAE → </a:t>
            </a:r>
            <a:r>
              <a:rPr b="1" lang="en">
                <a:solidFill>
                  <a:srgbClr val="FF0000"/>
                </a:solidFill>
              </a:rPr>
              <a:t>F1</a:t>
            </a:r>
            <a:r>
              <a:rPr lang="en"/>
              <a:t>WAE → F1WAE with def. subst. (END)</a:t>
            </a:r>
            <a:endParaRPr/>
          </a:p>
          <a:p>
            <a:pPr indent="0" lvl="0" marL="0" rtl="0" algn="l">
              <a:spcBef>
                <a:spcPts val="1600"/>
              </a:spcBef>
              <a:spcAft>
                <a:spcPts val="0"/>
              </a:spcAft>
              <a:buNone/>
            </a:pPr>
            <a:r>
              <a:rPr lang="en"/>
              <a:t>           → </a:t>
            </a:r>
            <a:r>
              <a:rPr b="1" lang="en">
                <a:solidFill>
                  <a:srgbClr val="0000FF"/>
                </a:solidFill>
              </a:rPr>
              <a:t>F</a:t>
            </a:r>
            <a:r>
              <a:rPr lang="en"/>
              <a:t>WAE</a:t>
            </a:r>
            <a:endParaRPr/>
          </a:p>
          <a:p>
            <a:pPr indent="0" lvl="0" marL="0" rtl="0" algn="l">
              <a:spcBef>
                <a:spcPts val="1600"/>
              </a:spcBef>
              <a:spcAft>
                <a:spcPts val="0"/>
              </a:spcAft>
              <a:buNone/>
            </a:pPr>
            <a:r>
              <a:rPr lang="en"/>
              <a:t>            → </a:t>
            </a:r>
            <a:r>
              <a:rPr b="1" i="1" lang="en" u="sng"/>
              <a:t>FAE</a:t>
            </a:r>
            <a:endParaRPr b="1" i="1" u="sng"/>
          </a:p>
          <a:p>
            <a:pPr indent="0" lvl="0" marL="0" rtl="0" algn="l">
              <a:spcBef>
                <a:spcPts val="1600"/>
              </a:spcBef>
              <a:spcAft>
                <a:spcPts val="1600"/>
              </a:spcAft>
              <a:buNone/>
            </a:pPr>
            <a:r>
              <a:rPr lang="en"/>
              <a:t>            → </a:t>
            </a:r>
            <a:r>
              <a:rPr b="1" i="1" lang="en" u="sng"/>
              <a:t>FAE with deferred </a:t>
            </a:r>
            <a:r>
              <a:rPr b="1" i="1" lang="en" u="sng"/>
              <a:t>substitution</a:t>
            </a:r>
            <a:endParaRPr b="1" i="1" u="sng"/>
          </a:p>
        </p:txBody>
      </p:sp>
      <p:sp>
        <p:nvSpPr>
          <p:cNvPr id="682" name="Google Shape;682;p9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More 'with'??</a:t>
            </a:r>
            <a:endParaRPr/>
          </a:p>
        </p:txBody>
      </p:sp>
      <p:sp>
        <p:nvSpPr>
          <p:cNvPr id="688" name="Google Shape;688;p97"/>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000FF"/>
                </a:solidFill>
              </a:rPr>
              <a:t>                        {with {x 10} x}</a:t>
            </a:r>
            <a:br>
              <a:rPr lang="en" sz="2200">
                <a:solidFill>
                  <a:srgbClr val="0000FF"/>
                </a:solidFill>
              </a:rPr>
            </a:br>
            <a:r>
              <a:rPr lang="en" sz="2200"/>
              <a:t>is the same as</a:t>
            </a:r>
            <a:br>
              <a:rPr lang="en" sz="2200">
                <a:solidFill>
                  <a:srgbClr val="0000FF"/>
                </a:solidFill>
              </a:rPr>
            </a:br>
            <a:r>
              <a:rPr lang="en" sz="2200">
                <a:solidFill>
                  <a:srgbClr val="0000FF"/>
                </a:solidFill>
              </a:rPr>
              <a:t>                        {{fun {x} x} 10}</a:t>
            </a:r>
            <a:endParaRPr sz="2200"/>
          </a:p>
        </p:txBody>
      </p:sp>
      <p:sp>
        <p:nvSpPr>
          <p:cNvPr id="689" name="Google Shape;689;p9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Picture </a:t>
            </a:r>
            <a:r>
              <a:rPr lang="en" sz="2500"/>
              <a:t>(modeling languages: substitution)</a:t>
            </a:r>
            <a:endParaRPr sz="2500"/>
          </a:p>
        </p:txBody>
      </p:sp>
      <p:sp>
        <p:nvSpPr>
          <p:cNvPr id="344" name="Google Shape;344;p5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53"/>
          <p:cNvSpPr/>
          <p:nvPr/>
        </p:nvSpPr>
        <p:spPr>
          <a:xfrm>
            <a:off x="2248850" y="1669400"/>
            <a:ext cx="2143200" cy="810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Interpreter </a:t>
            </a:r>
            <a:r>
              <a:rPr lang="en" sz="1500"/>
              <a:t>running on a computer</a:t>
            </a:r>
            <a:endParaRPr b="1" sz="2000"/>
          </a:p>
        </p:txBody>
      </p:sp>
      <p:sp>
        <p:nvSpPr>
          <p:cNvPr id="346" name="Google Shape;346;p53"/>
          <p:cNvSpPr/>
          <p:nvPr/>
        </p:nvSpPr>
        <p:spPr>
          <a:xfrm>
            <a:off x="267650" y="1473200"/>
            <a:ext cx="1422300" cy="3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 program</a:t>
            </a:r>
            <a:endParaRPr sz="2000"/>
          </a:p>
        </p:txBody>
      </p:sp>
      <p:cxnSp>
        <p:nvCxnSpPr>
          <p:cNvPr id="347" name="Google Shape;347;p53"/>
          <p:cNvCxnSpPr>
            <a:endCxn id="345" idx="1"/>
          </p:cNvCxnSpPr>
          <p:nvPr/>
        </p:nvCxnSpPr>
        <p:spPr>
          <a:xfrm flipH="1" rot="10800000">
            <a:off x="1689950" y="2074550"/>
            <a:ext cx="558900" cy="304800"/>
          </a:xfrm>
          <a:prstGeom prst="straightConnector1">
            <a:avLst/>
          </a:prstGeom>
          <a:noFill/>
          <a:ln cap="flat" cmpd="sng" w="9525">
            <a:solidFill>
              <a:schemeClr val="dk2"/>
            </a:solidFill>
            <a:prstDash val="solid"/>
            <a:round/>
            <a:headEnd len="med" w="med" type="none"/>
            <a:tailEnd len="med" w="med" type="triangle"/>
          </a:ln>
        </p:spPr>
      </p:cxnSp>
      <p:sp>
        <p:nvSpPr>
          <p:cNvPr id="348" name="Google Shape;348;p53"/>
          <p:cNvSpPr/>
          <p:nvPr/>
        </p:nvSpPr>
        <p:spPr>
          <a:xfrm>
            <a:off x="7595550" y="2085975"/>
            <a:ext cx="1343100" cy="3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Results</a:t>
            </a:r>
            <a:endParaRPr sz="2000"/>
          </a:p>
        </p:txBody>
      </p:sp>
      <p:sp>
        <p:nvSpPr>
          <p:cNvPr id="349" name="Google Shape;349;p53"/>
          <p:cNvSpPr/>
          <p:nvPr/>
        </p:nvSpPr>
        <p:spPr>
          <a:xfrm>
            <a:off x="267650" y="2357450"/>
            <a:ext cx="1422300" cy="396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Parser</a:t>
            </a:r>
            <a:endParaRPr b="1" sz="2000"/>
          </a:p>
        </p:txBody>
      </p:sp>
      <p:cxnSp>
        <p:nvCxnSpPr>
          <p:cNvPr id="350" name="Google Shape;350;p53"/>
          <p:cNvCxnSpPr>
            <a:endCxn id="349" idx="0"/>
          </p:cNvCxnSpPr>
          <p:nvPr/>
        </p:nvCxnSpPr>
        <p:spPr>
          <a:xfrm>
            <a:off x="978800" y="1869950"/>
            <a:ext cx="0" cy="4875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53"/>
          <p:cNvCxnSpPr>
            <a:endCxn id="348" idx="1"/>
          </p:cNvCxnSpPr>
          <p:nvPr/>
        </p:nvCxnSpPr>
        <p:spPr>
          <a:xfrm>
            <a:off x="4392150" y="2281125"/>
            <a:ext cx="3203400" cy="33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53"/>
          <p:cNvSpPr txBox="1"/>
          <p:nvPr/>
        </p:nvSpPr>
        <p:spPr>
          <a:xfrm>
            <a:off x="320925" y="2768475"/>
            <a:ext cx="1927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t>s-exp -&gt; </a:t>
            </a:r>
            <a:r>
              <a:rPr b="1" lang="en" sz="1600" u="sng"/>
              <a:t>F1WAE</a:t>
            </a:r>
            <a:endParaRPr b="1" sz="1600" u="sng"/>
          </a:p>
        </p:txBody>
      </p:sp>
      <p:sp>
        <p:nvSpPr>
          <p:cNvPr id="353" name="Google Shape;353;p53"/>
          <p:cNvSpPr txBox="1"/>
          <p:nvPr/>
        </p:nvSpPr>
        <p:spPr>
          <a:xfrm>
            <a:off x="3925650" y="1319500"/>
            <a:ext cx="20919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F1WAE</a:t>
            </a:r>
            <a:r>
              <a:rPr lang="en" sz="1600" u="sng"/>
              <a:t> -&gt; number</a:t>
            </a:r>
            <a:endParaRPr sz="1600" u="sng"/>
          </a:p>
        </p:txBody>
      </p:sp>
      <p:sp>
        <p:nvSpPr>
          <p:cNvPr id="354" name="Google Shape;354;p53"/>
          <p:cNvSpPr txBox="1"/>
          <p:nvPr/>
        </p:nvSpPr>
        <p:spPr>
          <a:xfrm>
            <a:off x="2357400" y="2754338"/>
            <a:ext cx="4065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t>Interpreter </a:t>
            </a:r>
            <a:r>
              <a:rPr lang="en" sz="1800"/>
              <a:t>now will support</a:t>
            </a:r>
            <a:endParaRPr sz="1800"/>
          </a:p>
          <a:p>
            <a:pPr indent="0" lvl="0" marL="0" rtl="0" algn="l">
              <a:spcBef>
                <a:spcPts val="0"/>
              </a:spcBef>
              <a:spcAft>
                <a:spcPts val="0"/>
              </a:spcAft>
              <a:buNone/>
            </a:pPr>
            <a:r>
              <a:rPr lang="en" sz="1800"/>
              <a:t>(1) Substitution</a:t>
            </a:r>
            <a:br>
              <a:rPr lang="en" sz="1800"/>
            </a:br>
            <a:r>
              <a:rPr lang="en" sz="1800"/>
              <a:t>(2) Function</a:t>
            </a:r>
            <a:br>
              <a:rPr b="1" lang="en" sz="1800"/>
            </a:br>
            <a:r>
              <a:rPr b="1" lang="en" sz="1800"/>
              <a:t>(3) Deferring Substitution</a:t>
            </a:r>
            <a:endParaRPr b="1" sz="1800"/>
          </a:p>
        </p:txBody>
      </p:sp>
      <p:cxnSp>
        <p:nvCxnSpPr>
          <p:cNvPr id="355" name="Google Shape;355;p53"/>
          <p:cNvCxnSpPr>
            <a:stCxn id="345" idx="2"/>
          </p:cNvCxnSpPr>
          <p:nvPr/>
        </p:nvCxnSpPr>
        <p:spPr>
          <a:xfrm>
            <a:off x="3320450" y="2479700"/>
            <a:ext cx="21600" cy="369900"/>
          </a:xfrm>
          <a:prstGeom prst="straightConnector1">
            <a:avLst/>
          </a:prstGeom>
          <a:noFill/>
          <a:ln cap="flat" cmpd="sng" w="9525">
            <a:solidFill>
              <a:schemeClr val="dk2"/>
            </a:solidFill>
            <a:prstDash val="dash"/>
            <a:round/>
            <a:headEnd len="med" w="med" type="none"/>
            <a:tailEnd len="med" w="med" type="triangle"/>
          </a:ln>
        </p:spPr>
      </p:cxnSp>
      <p:sp>
        <p:nvSpPr>
          <p:cNvPr id="356" name="Google Shape;356;p53"/>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More 'with'</a:t>
            </a:r>
            <a:endParaRPr/>
          </a:p>
        </p:txBody>
      </p:sp>
      <p:sp>
        <p:nvSpPr>
          <p:cNvPr id="695" name="Google Shape;695;p98"/>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000FF"/>
                </a:solidFill>
              </a:rPr>
              <a:t>                        {with {x 10} x}</a:t>
            </a:r>
            <a:br>
              <a:rPr lang="en" sz="2200">
                <a:solidFill>
                  <a:srgbClr val="0000FF"/>
                </a:solidFill>
              </a:rPr>
            </a:br>
            <a:r>
              <a:rPr lang="en" sz="2200"/>
              <a:t>is the same as</a:t>
            </a:r>
            <a:br>
              <a:rPr lang="en" sz="2200">
                <a:solidFill>
                  <a:srgbClr val="0000FF"/>
                </a:solidFill>
              </a:rPr>
            </a:br>
            <a:r>
              <a:rPr lang="en" sz="2200">
                <a:solidFill>
                  <a:srgbClr val="0000FF"/>
                </a:solidFill>
              </a:rPr>
              <a:t>                        {{fun {x} x} 10}</a:t>
            </a:r>
            <a:br>
              <a:rPr lang="en" sz="2200">
                <a:solidFill>
                  <a:srgbClr val="0000FF"/>
                </a:solidFill>
              </a:rPr>
            </a:br>
            <a:r>
              <a:rPr lang="en" sz="2200"/>
              <a:t>In general,</a:t>
            </a:r>
            <a:br>
              <a:rPr lang="en" sz="2200">
                <a:solidFill>
                  <a:srgbClr val="0000FF"/>
                </a:solidFill>
              </a:rPr>
            </a:br>
            <a:r>
              <a:rPr lang="en" sz="2200">
                <a:solidFill>
                  <a:srgbClr val="0000FF"/>
                </a:solidFill>
              </a:rPr>
              <a:t>                        {with {&lt;id&gt; &lt;FWAE&gt;</a:t>
            </a:r>
            <a:r>
              <a:rPr baseline="-25000" lang="en" sz="2200">
                <a:solidFill>
                  <a:srgbClr val="0000FF"/>
                </a:solidFill>
              </a:rPr>
              <a:t>1</a:t>
            </a:r>
            <a:r>
              <a:rPr lang="en" sz="2200">
                <a:solidFill>
                  <a:srgbClr val="0000FF"/>
                </a:solidFill>
              </a:rPr>
              <a:t>} &lt;FWAE&gt;</a:t>
            </a:r>
            <a:r>
              <a:rPr baseline="-25000" lang="en" sz="2200">
                <a:solidFill>
                  <a:srgbClr val="0000FF"/>
                </a:solidFill>
              </a:rPr>
              <a:t>2</a:t>
            </a:r>
            <a:r>
              <a:rPr lang="en" sz="2200">
                <a:solidFill>
                  <a:srgbClr val="0000FF"/>
                </a:solidFill>
              </a:rPr>
              <a:t>}</a:t>
            </a:r>
            <a:br>
              <a:rPr lang="en" sz="2200">
                <a:solidFill>
                  <a:srgbClr val="0000FF"/>
                </a:solidFill>
              </a:rPr>
            </a:br>
            <a:r>
              <a:rPr lang="en" sz="2200"/>
              <a:t>is the same as</a:t>
            </a:r>
            <a:br>
              <a:rPr lang="en" sz="2200">
                <a:solidFill>
                  <a:srgbClr val="0000FF"/>
                </a:solidFill>
              </a:rPr>
            </a:br>
            <a:r>
              <a:rPr lang="en" sz="2200">
                <a:solidFill>
                  <a:srgbClr val="0000FF"/>
                </a:solidFill>
              </a:rPr>
              <a:t>                       {{fun {&lt;id&gt;} &lt;FWAE&gt;</a:t>
            </a:r>
            <a:r>
              <a:rPr baseline="-25000" lang="en" sz="2200">
                <a:solidFill>
                  <a:srgbClr val="0000FF"/>
                </a:solidFill>
              </a:rPr>
              <a:t>2</a:t>
            </a:r>
            <a:r>
              <a:rPr lang="en" sz="2200">
                <a:solidFill>
                  <a:srgbClr val="0000FF"/>
                </a:solidFill>
              </a:rPr>
              <a:t>} &lt;FWAE&gt;</a:t>
            </a:r>
            <a:r>
              <a:rPr baseline="-25000" lang="en" sz="2200">
                <a:solidFill>
                  <a:srgbClr val="0000FF"/>
                </a:solidFill>
              </a:rPr>
              <a:t>1</a:t>
            </a:r>
            <a:r>
              <a:rPr lang="en" sz="2200">
                <a:solidFill>
                  <a:srgbClr val="0000FF"/>
                </a:solidFill>
              </a:rPr>
              <a:t>}</a:t>
            </a:r>
            <a:endParaRPr sz="2200"/>
          </a:p>
        </p:txBody>
      </p:sp>
      <p:sp>
        <p:nvSpPr>
          <p:cNvPr id="696" name="Google Shape;696;p9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More 'with'</a:t>
            </a:r>
            <a:endParaRPr/>
          </a:p>
        </p:txBody>
      </p:sp>
      <p:sp>
        <p:nvSpPr>
          <p:cNvPr id="702" name="Google Shape;702;p99"/>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000FF"/>
                </a:solidFill>
              </a:rPr>
              <a:t>                        {with {x 10} x}</a:t>
            </a:r>
            <a:br>
              <a:rPr lang="en" sz="2200">
                <a:solidFill>
                  <a:srgbClr val="0000FF"/>
                </a:solidFill>
              </a:rPr>
            </a:br>
            <a:r>
              <a:rPr lang="en" sz="2200"/>
              <a:t>is the same as</a:t>
            </a:r>
            <a:br>
              <a:rPr lang="en" sz="2200">
                <a:solidFill>
                  <a:srgbClr val="0000FF"/>
                </a:solidFill>
              </a:rPr>
            </a:br>
            <a:r>
              <a:rPr lang="en" sz="2200">
                <a:solidFill>
                  <a:srgbClr val="0000FF"/>
                </a:solidFill>
              </a:rPr>
              <a:t>                        {{fun {x} x} 10}</a:t>
            </a:r>
            <a:br>
              <a:rPr lang="en" sz="2200">
                <a:solidFill>
                  <a:srgbClr val="0000FF"/>
                </a:solidFill>
              </a:rPr>
            </a:br>
            <a:r>
              <a:rPr lang="en" sz="2200"/>
              <a:t>In general,</a:t>
            </a:r>
            <a:br>
              <a:rPr lang="en" sz="2200">
                <a:solidFill>
                  <a:srgbClr val="0000FF"/>
                </a:solidFill>
              </a:rPr>
            </a:br>
            <a:r>
              <a:rPr lang="en" sz="2200">
                <a:solidFill>
                  <a:srgbClr val="0000FF"/>
                </a:solidFill>
              </a:rPr>
              <a:t>                        {with {&lt;id&gt; &lt;FWAE&gt;</a:t>
            </a:r>
            <a:r>
              <a:rPr baseline="-25000" lang="en" sz="2200">
                <a:solidFill>
                  <a:srgbClr val="0000FF"/>
                </a:solidFill>
              </a:rPr>
              <a:t>1</a:t>
            </a:r>
            <a:r>
              <a:rPr lang="en" sz="2200">
                <a:solidFill>
                  <a:srgbClr val="0000FF"/>
                </a:solidFill>
              </a:rPr>
              <a:t>} &lt;FWAE&gt;</a:t>
            </a:r>
            <a:r>
              <a:rPr baseline="-25000" lang="en" sz="2200">
                <a:solidFill>
                  <a:srgbClr val="0000FF"/>
                </a:solidFill>
              </a:rPr>
              <a:t>2</a:t>
            </a:r>
            <a:r>
              <a:rPr lang="en" sz="2200">
                <a:solidFill>
                  <a:srgbClr val="0000FF"/>
                </a:solidFill>
              </a:rPr>
              <a:t>}</a:t>
            </a:r>
            <a:br>
              <a:rPr lang="en" sz="2200">
                <a:solidFill>
                  <a:srgbClr val="0000FF"/>
                </a:solidFill>
              </a:rPr>
            </a:br>
            <a:r>
              <a:rPr lang="en" sz="2200"/>
              <a:t>is the same as</a:t>
            </a:r>
            <a:br>
              <a:rPr lang="en" sz="2200">
                <a:solidFill>
                  <a:srgbClr val="0000FF"/>
                </a:solidFill>
              </a:rPr>
            </a:br>
            <a:r>
              <a:rPr lang="en" sz="2200">
                <a:solidFill>
                  <a:srgbClr val="0000FF"/>
                </a:solidFill>
              </a:rPr>
              <a:t>                       {{fun {&lt;id&gt;} &lt;FWAE&gt;</a:t>
            </a:r>
            <a:r>
              <a:rPr baseline="-25000" lang="en" sz="2200">
                <a:solidFill>
                  <a:srgbClr val="0000FF"/>
                </a:solidFill>
              </a:rPr>
              <a:t>2</a:t>
            </a:r>
            <a:r>
              <a:rPr lang="en" sz="2200">
                <a:solidFill>
                  <a:srgbClr val="0000FF"/>
                </a:solidFill>
              </a:rPr>
              <a:t>} &lt;FWAE&gt;</a:t>
            </a:r>
            <a:r>
              <a:rPr baseline="-25000" lang="en" sz="2200">
                <a:solidFill>
                  <a:srgbClr val="0000FF"/>
                </a:solidFill>
              </a:rPr>
              <a:t>1</a:t>
            </a:r>
            <a:r>
              <a:rPr lang="en" sz="2200">
                <a:solidFill>
                  <a:srgbClr val="0000FF"/>
                </a:solidFill>
              </a:rPr>
              <a:t>}</a:t>
            </a:r>
            <a:br>
              <a:rPr lang="en" sz="2200">
                <a:solidFill>
                  <a:srgbClr val="0000FF"/>
                </a:solidFill>
              </a:rPr>
            </a:br>
            <a:r>
              <a:rPr lang="en" sz="2200"/>
              <a:t>Let's assume</a:t>
            </a:r>
            <a:br>
              <a:rPr lang="en" sz="2200">
                <a:solidFill>
                  <a:srgbClr val="0000FF"/>
                </a:solidFill>
              </a:rPr>
            </a:br>
            <a:r>
              <a:rPr lang="en" sz="2200">
                <a:solidFill>
                  <a:srgbClr val="0000FF"/>
                </a:solidFill>
              </a:rPr>
              <a:t>                     </a:t>
            </a:r>
            <a:r>
              <a:rPr lang="en" sz="2200">
                <a:solidFill>
                  <a:schemeClr val="accent4"/>
                </a:solidFill>
              </a:rPr>
              <a:t>  (with '&lt;id&gt; &lt;FWAE&gt;</a:t>
            </a:r>
            <a:r>
              <a:rPr baseline="-25000" lang="en" sz="2200">
                <a:solidFill>
                  <a:schemeClr val="accent4"/>
                </a:solidFill>
              </a:rPr>
              <a:t>1</a:t>
            </a:r>
            <a:r>
              <a:rPr lang="en" sz="2200">
                <a:solidFill>
                  <a:schemeClr val="accent4"/>
                </a:solidFill>
              </a:rPr>
              <a:t> &lt;FWAE&gt;</a:t>
            </a:r>
            <a:r>
              <a:rPr baseline="-25000" lang="en" sz="2200">
                <a:solidFill>
                  <a:schemeClr val="accent4"/>
                </a:solidFill>
              </a:rPr>
              <a:t>2</a:t>
            </a:r>
            <a:r>
              <a:rPr lang="en" sz="2200">
                <a:solidFill>
                  <a:schemeClr val="accent4"/>
                </a:solidFill>
              </a:rPr>
              <a:t>)</a:t>
            </a:r>
            <a:br>
              <a:rPr lang="en" sz="2200">
                <a:solidFill>
                  <a:schemeClr val="accent4"/>
                </a:solidFill>
              </a:rPr>
            </a:br>
            <a:r>
              <a:rPr lang="en" sz="2200">
                <a:solidFill>
                  <a:schemeClr val="accent4"/>
                </a:solidFill>
              </a:rPr>
              <a:t>                        ⇒          (app (fun '&lt;id&gt; &lt;FWAE&gt;</a:t>
            </a:r>
            <a:r>
              <a:rPr baseline="-25000" lang="en" sz="2200">
                <a:solidFill>
                  <a:schemeClr val="accent4"/>
                </a:solidFill>
              </a:rPr>
              <a:t>2</a:t>
            </a:r>
            <a:r>
              <a:rPr lang="en" sz="2200">
                <a:solidFill>
                  <a:schemeClr val="accent4"/>
                </a:solidFill>
              </a:rPr>
              <a:t>) &lt;FWAE&gt;</a:t>
            </a:r>
            <a:r>
              <a:rPr baseline="-25000" lang="en" sz="2200">
                <a:solidFill>
                  <a:schemeClr val="accent4"/>
                </a:solidFill>
              </a:rPr>
              <a:t>1</a:t>
            </a:r>
            <a:r>
              <a:rPr lang="en" sz="2200">
                <a:solidFill>
                  <a:schemeClr val="accent4"/>
                </a:solidFill>
              </a:rPr>
              <a:t>)</a:t>
            </a:r>
            <a:endParaRPr sz="2200">
              <a:solidFill>
                <a:schemeClr val="accent4"/>
              </a:solidFill>
            </a:endParaRPr>
          </a:p>
        </p:txBody>
      </p:sp>
      <p:sp>
        <p:nvSpPr>
          <p:cNvPr id="703" name="Google Shape;703;p9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0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Concrete Syntax</a:t>
            </a:r>
            <a:endParaRPr/>
          </a:p>
        </p:txBody>
      </p:sp>
      <p:sp>
        <p:nvSpPr>
          <p:cNvPr id="709" name="Google Shape;709;p100"/>
          <p:cNvSpPr txBox="1"/>
          <p:nvPr>
            <p:ph idx="1" type="body"/>
          </p:nvPr>
        </p:nvSpPr>
        <p:spPr>
          <a:xfrm>
            <a:off x="311700" y="1106425"/>
            <a:ext cx="8832300" cy="4452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666666"/>
                </a:solidFill>
                <a:latin typeface="Arial"/>
                <a:ea typeface="Arial"/>
                <a:cs typeface="Arial"/>
                <a:sym typeface="Arial"/>
              </a:rPr>
              <a:t>&lt;FAE&gt; ::= &lt;num&gt;</a:t>
            </a:r>
            <a:br>
              <a:rPr lang="en" sz="2300">
                <a:solidFill>
                  <a:srgbClr val="666666"/>
                </a:solidFill>
                <a:latin typeface="Arial"/>
                <a:ea typeface="Arial"/>
                <a:cs typeface="Arial"/>
                <a:sym typeface="Arial"/>
              </a:rPr>
            </a:br>
            <a:r>
              <a:rPr lang="en" sz="2300">
                <a:solidFill>
                  <a:srgbClr val="666666"/>
                </a:solidFill>
                <a:latin typeface="Arial"/>
                <a:ea typeface="Arial"/>
                <a:cs typeface="Arial"/>
                <a:sym typeface="Arial"/>
              </a:rPr>
              <a:t>                  | {+ &lt;FAE&gt; &lt;FAE&gt;</a:t>
            </a:r>
            <a:r>
              <a:rPr lang="en" sz="2300">
                <a:solidFill>
                  <a:srgbClr val="666666"/>
                </a:solidFill>
                <a:latin typeface="Arial"/>
                <a:ea typeface="Arial"/>
                <a:cs typeface="Arial"/>
                <a:sym typeface="Arial"/>
              </a:rPr>
              <a:t>}</a:t>
            </a:r>
            <a:endParaRPr sz="2300">
              <a:solidFill>
                <a:srgbClr val="666666"/>
              </a:solidFill>
              <a:latin typeface="Arial"/>
              <a:ea typeface="Arial"/>
              <a:cs typeface="Arial"/>
              <a:sym typeface="Arial"/>
            </a:endParaRPr>
          </a:p>
          <a:p>
            <a:pPr indent="0" lvl="0" marL="0" rtl="0" algn="l">
              <a:spcBef>
                <a:spcPts val="0"/>
              </a:spcBef>
              <a:spcAft>
                <a:spcPts val="0"/>
              </a:spcAft>
              <a:buNone/>
            </a:pPr>
            <a:r>
              <a:rPr lang="en" sz="2300">
                <a:solidFill>
                  <a:srgbClr val="666666"/>
                </a:solidFill>
                <a:latin typeface="Arial"/>
                <a:ea typeface="Arial"/>
                <a:cs typeface="Arial"/>
                <a:sym typeface="Arial"/>
              </a:rPr>
              <a:t>                  </a:t>
            </a:r>
            <a:r>
              <a:rPr lang="en" sz="2300">
                <a:solidFill>
                  <a:srgbClr val="666666"/>
                </a:solidFill>
                <a:latin typeface="Arial"/>
                <a:ea typeface="Arial"/>
                <a:cs typeface="Arial"/>
                <a:sym typeface="Arial"/>
              </a:rPr>
              <a:t>| {- &lt;FAE&gt; &lt;FAE&gt;}</a:t>
            </a:r>
            <a:endParaRPr sz="2300">
              <a:solidFill>
                <a:srgbClr val="666666"/>
              </a:solidFill>
              <a:latin typeface="Arial"/>
              <a:ea typeface="Arial"/>
              <a:cs typeface="Arial"/>
              <a:sym typeface="Arial"/>
            </a:endParaRPr>
          </a:p>
          <a:p>
            <a:pPr indent="0" lvl="0" marL="0" rtl="0" algn="l">
              <a:spcBef>
                <a:spcPts val="0"/>
              </a:spcBef>
              <a:spcAft>
                <a:spcPts val="0"/>
              </a:spcAft>
              <a:buNone/>
            </a:pPr>
            <a:r>
              <a:rPr lang="en" sz="2300">
                <a:solidFill>
                  <a:srgbClr val="666666"/>
                </a:solidFill>
                <a:latin typeface="Arial"/>
                <a:ea typeface="Arial"/>
                <a:cs typeface="Arial"/>
                <a:sym typeface="Arial"/>
              </a:rPr>
              <a:t>                  </a:t>
            </a:r>
            <a:r>
              <a:rPr lang="en" sz="2300">
                <a:solidFill>
                  <a:srgbClr val="666666"/>
                </a:solidFill>
                <a:latin typeface="Arial"/>
                <a:ea typeface="Arial"/>
                <a:cs typeface="Arial"/>
                <a:sym typeface="Arial"/>
              </a:rPr>
              <a:t>| </a:t>
            </a:r>
            <a:r>
              <a:rPr lang="en" sz="2300">
                <a:solidFill>
                  <a:srgbClr val="FF0000"/>
                </a:solidFill>
                <a:latin typeface="Arial"/>
                <a:ea typeface="Arial"/>
                <a:cs typeface="Arial"/>
                <a:sym typeface="Arial"/>
              </a:rPr>
              <a:t>{with {&lt;id&gt; &lt;FAE&gt;} &lt;FAE&gt;}</a:t>
            </a:r>
            <a:r>
              <a:rPr lang="en" sz="2300">
                <a:solidFill>
                  <a:srgbClr val="666666"/>
                </a:solidFill>
                <a:latin typeface="Arial"/>
                <a:ea typeface="Arial"/>
                <a:cs typeface="Arial"/>
                <a:sym typeface="Arial"/>
              </a:rPr>
              <a:t> </a:t>
            </a:r>
            <a:endParaRPr sz="2300">
              <a:solidFill>
                <a:srgbClr val="666666"/>
              </a:solidFill>
              <a:latin typeface="Arial"/>
              <a:ea typeface="Arial"/>
              <a:cs typeface="Arial"/>
              <a:sym typeface="Arial"/>
            </a:endParaRPr>
          </a:p>
          <a:p>
            <a:pPr indent="0" lvl="0" marL="0" rtl="0" algn="l">
              <a:spcBef>
                <a:spcPts val="0"/>
              </a:spcBef>
              <a:spcAft>
                <a:spcPts val="0"/>
              </a:spcAft>
              <a:buNone/>
            </a:pPr>
            <a:r>
              <a:rPr lang="en" sz="2300">
                <a:solidFill>
                  <a:srgbClr val="666666"/>
                </a:solidFill>
                <a:latin typeface="Arial"/>
                <a:ea typeface="Arial"/>
                <a:cs typeface="Arial"/>
                <a:sym typeface="Arial"/>
              </a:rPr>
              <a:t>                  </a:t>
            </a:r>
            <a:r>
              <a:rPr lang="en" sz="2300">
                <a:solidFill>
                  <a:srgbClr val="666666"/>
                </a:solidFill>
                <a:latin typeface="Arial"/>
                <a:ea typeface="Arial"/>
                <a:cs typeface="Arial"/>
                <a:sym typeface="Arial"/>
              </a:rPr>
              <a:t>| &lt;id&gt;</a:t>
            </a:r>
            <a:br>
              <a:rPr lang="en" sz="2300">
                <a:solidFill>
                  <a:srgbClr val="666666"/>
                </a:solidFill>
                <a:latin typeface="Arial"/>
                <a:ea typeface="Arial"/>
                <a:cs typeface="Arial"/>
                <a:sym typeface="Arial"/>
              </a:rPr>
            </a:br>
            <a:r>
              <a:rPr lang="en" sz="2300">
                <a:solidFill>
                  <a:srgbClr val="666666"/>
                </a:solidFill>
                <a:latin typeface="Arial"/>
                <a:ea typeface="Arial"/>
                <a:cs typeface="Arial"/>
                <a:sym typeface="Arial"/>
              </a:rPr>
              <a:t>                  | {fun {&lt;id&gt; &lt;FAE&gt;}</a:t>
            </a:r>
            <a:br>
              <a:rPr lang="en" sz="2300">
                <a:solidFill>
                  <a:srgbClr val="666666"/>
                </a:solidFill>
                <a:latin typeface="Arial"/>
                <a:ea typeface="Arial"/>
                <a:cs typeface="Arial"/>
                <a:sym typeface="Arial"/>
              </a:rPr>
            </a:br>
            <a:r>
              <a:rPr lang="en" sz="2300">
                <a:solidFill>
                  <a:srgbClr val="666666"/>
                </a:solidFill>
                <a:latin typeface="Arial"/>
                <a:ea typeface="Arial"/>
                <a:cs typeface="Arial"/>
                <a:sym typeface="Arial"/>
              </a:rPr>
              <a:t>                  | {&lt;FAE&gt; &lt;FAE&gt;}</a:t>
            </a:r>
            <a:br>
              <a:rPr lang="en" sz="2300"/>
            </a:br>
            <a:endParaRPr sz="2300">
              <a:solidFill>
                <a:schemeClr val="accent4"/>
              </a:solidFill>
            </a:endParaRPr>
          </a:p>
        </p:txBody>
      </p:sp>
      <p:sp>
        <p:nvSpPr>
          <p:cNvPr id="710" name="Google Shape;710;p10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0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Concrete/Abstract Syntax</a:t>
            </a:r>
            <a:endParaRPr/>
          </a:p>
        </p:txBody>
      </p:sp>
      <p:sp>
        <p:nvSpPr>
          <p:cNvPr id="716" name="Google Shape;716;p101"/>
          <p:cNvSpPr txBox="1"/>
          <p:nvPr>
            <p:ph idx="1" type="body"/>
          </p:nvPr>
        </p:nvSpPr>
        <p:spPr>
          <a:xfrm>
            <a:off x="311700" y="1106425"/>
            <a:ext cx="8832300" cy="46173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666666"/>
                </a:solidFill>
                <a:latin typeface="Arial"/>
                <a:ea typeface="Arial"/>
                <a:cs typeface="Arial"/>
                <a:sym typeface="Arial"/>
              </a:rPr>
              <a:t>&lt;FAE&gt; ::= &lt;num&gt;</a:t>
            </a:r>
            <a:br>
              <a:rPr lang="en" sz="2300">
                <a:solidFill>
                  <a:srgbClr val="666666"/>
                </a:solidFill>
                <a:latin typeface="Arial"/>
                <a:ea typeface="Arial"/>
                <a:cs typeface="Arial"/>
                <a:sym typeface="Arial"/>
              </a:rPr>
            </a:br>
            <a:r>
              <a:rPr lang="en" sz="2300">
                <a:solidFill>
                  <a:srgbClr val="666666"/>
                </a:solidFill>
                <a:latin typeface="Arial"/>
                <a:ea typeface="Arial"/>
                <a:cs typeface="Arial"/>
                <a:sym typeface="Arial"/>
              </a:rPr>
              <a:t>                  | {+ &lt;FAE&gt; &lt;FAE&gt;}</a:t>
            </a:r>
            <a:endParaRPr sz="2300">
              <a:solidFill>
                <a:srgbClr val="666666"/>
              </a:solidFill>
              <a:latin typeface="Arial"/>
              <a:ea typeface="Arial"/>
              <a:cs typeface="Arial"/>
              <a:sym typeface="Arial"/>
            </a:endParaRPr>
          </a:p>
          <a:p>
            <a:pPr indent="0" lvl="0" marL="0" rtl="0" algn="l">
              <a:spcBef>
                <a:spcPts val="0"/>
              </a:spcBef>
              <a:spcAft>
                <a:spcPts val="0"/>
              </a:spcAft>
              <a:buNone/>
            </a:pPr>
            <a:r>
              <a:rPr lang="en" sz="2300">
                <a:solidFill>
                  <a:srgbClr val="666666"/>
                </a:solidFill>
                <a:latin typeface="Arial"/>
                <a:ea typeface="Arial"/>
                <a:cs typeface="Arial"/>
                <a:sym typeface="Arial"/>
              </a:rPr>
              <a:t>                  | {- &lt;FAE&gt; &lt;FAE&gt;}</a:t>
            </a:r>
            <a:endParaRPr sz="2300">
              <a:solidFill>
                <a:srgbClr val="666666"/>
              </a:solidFill>
              <a:latin typeface="Arial"/>
              <a:ea typeface="Arial"/>
              <a:cs typeface="Arial"/>
              <a:sym typeface="Arial"/>
            </a:endParaRPr>
          </a:p>
          <a:p>
            <a:pPr indent="0" lvl="0" marL="0" rtl="0" algn="l">
              <a:spcBef>
                <a:spcPts val="0"/>
              </a:spcBef>
              <a:spcAft>
                <a:spcPts val="0"/>
              </a:spcAft>
              <a:buNone/>
            </a:pPr>
            <a:r>
              <a:rPr lang="en" sz="2300">
                <a:solidFill>
                  <a:srgbClr val="666666"/>
                </a:solidFill>
                <a:latin typeface="Arial"/>
                <a:ea typeface="Arial"/>
                <a:cs typeface="Arial"/>
                <a:sym typeface="Arial"/>
              </a:rPr>
              <a:t>              </a:t>
            </a:r>
            <a:r>
              <a:rPr lang="en" sz="2300">
                <a:solidFill>
                  <a:srgbClr val="666666"/>
                </a:solidFill>
                <a:latin typeface="Arial"/>
                <a:ea typeface="Arial"/>
                <a:cs typeface="Arial"/>
                <a:sym typeface="Arial"/>
              </a:rPr>
              <a:t>    </a:t>
            </a:r>
            <a:r>
              <a:rPr i="1" lang="en" sz="2300">
                <a:solidFill>
                  <a:srgbClr val="EA9999"/>
                </a:solidFill>
                <a:latin typeface="Arial"/>
                <a:ea typeface="Arial"/>
                <a:cs typeface="Arial"/>
                <a:sym typeface="Arial"/>
              </a:rPr>
              <a:t>| {with {&lt;id&gt; &lt;FAE&gt;} &lt;FAE&gt;}</a:t>
            </a:r>
            <a:r>
              <a:rPr lang="en" sz="2300">
                <a:solidFill>
                  <a:srgbClr val="666666"/>
                </a:solidFill>
                <a:latin typeface="Arial"/>
                <a:ea typeface="Arial"/>
                <a:cs typeface="Arial"/>
                <a:sym typeface="Arial"/>
              </a:rPr>
              <a:t> </a:t>
            </a:r>
            <a:endParaRPr sz="2300">
              <a:solidFill>
                <a:srgbClr val="666666"/>
              </a:solidFill>
              <a:latin typeface="Arial"/>
              <a:ea typeface="Arial"/>
              <a:cs typeface="Arial"/>
              <a:sym typeface="Arial"/>
            </a:endParaRPr>
          </a:p>
          <a:p>
            <a:pPr indent="0" lvl="0" marL="0" rtl="0" algn="l">
              <a:spcBef>
                <a:spcPts val="0"/>
              </a:spcBef>
              <a:spcAft>
                <a:spcPts val="0"/>
              </a:spcAft>
              <a:buNone/>
            </a:pPr>
            <a:r>
              <a:rPr lang="en" sz="2300">
                <a:solidFill>
                  <a:srgbClr val="666666"/>
                </a:solidFill>
                <a:latin typeface="Arial"/>
                <a:ea typeface="Arial"/>
                <a:cs typeface="Arial"/>
                <a:sym typeface="Arial"/>
              </a:rPr>
              <a:t>                  | &lt;id&gt;</a:t>
            </a:r>
            <a:br>
              <a:rPr lang="en" sz="2300">
                <a:solidFill>
                  <a:srgbClr val="666666"/>
                </a:solidFill>
                <a:latin typeface="Arial"/>
                <a:ea typeface="Arial"/>
                <a:cs typeface="Arial"/>
                <a:sym typeface="Arial"/>
              </a:rPr>
            </a:br>
            <a:r>
              <a:rPr lang="en" sz="2300">
                <a:solidFill>
                  <a:srgbClr val="666666"/>
                </a:solidFill>
                <a:latin typeface="Arial"/>
                <a:ea typeface="Arial"/>
                <a:cs typeface="Arial"/>
                <a:sym typeface="Arial"/>
              </a:rPr>
              <a:t>                  | {fun {&lt;id&gt; &lt;FAE&gt;}</a:t>
            </a:r>
            <a:br>
              <a:rPr lang="en" sz="2300">
                <a:solidFill>
                  <a:srgbClr val="666666"/>
                </a:solidFill>
                <a:latin typeface="Arial"/>
                <a:ea typeface="Arial"/>
                <a:cs typeface="Arial"/>
                <a:sym typeface="Arial"/>
              </a:rPr>
            </a:br>
            <a:r>
              <a:rPr lang="en" sz="2300">
                <a:solidFill>
                  <a:srgbClr val="666666"/>
                </a:solidFill>
                <a:latin typeface="Arial"/>
                <a:ea typeface="Arial"/>
                <a:cs typeface="Arial"/>
                <a:sym typeface="Arial"/>
              </a:rPr>
              <a:t>                  | {&lt;FAE&gt; &lt;FAE&gt;}</a:t>
            </a:r>
            <a:endParaRPr sz="2300">
              <a:solidFill>
                <a:srgbClr val="666666"/>
              </a:solidFill>
              <a:latin typeface="Arial"/>
              <a:ea typeface="Arial"/>
              <a:cs typeface="Arial"/>
              <a:sym typeface="Arial"/>
            </a:endParaRPr>
          </a:p>
          <a:p>
            <a:pPr indent="0" lvl="0" marL="0" rtl="0" algn="l">
              <a:spcBef>
                <a:spcPts val="0"/>
              </a:spcBef>
              <a:spcAft>
                <a:spcPts val="0"/>
              </a:spcAft>
              <a:buNone/>
            </a:pPr>
            <a:r>
              <a:t/>
            </a:r>
            <a:endParaRPr sz="2300">
              <a:solidFill>
                <a:srgbClr val="666666"/>
              </a:solidFill>
              <a:latin typeface="Arial"/>
              <a:ea typeface="Arial"/>
              <a:cs typeface="Arial"/>
              <a:sym typeface="Arial"/>
            </a:endParaRPr>
          </a:p>
          <a:p>
            <a:pPr indent="-374650" lvl="0" marL="457200" rtl="0" algn="l">
              <a:spcBef>
                <a:spcPts val="0"/>
              </a:spcBef>
              <a:spcAft>
                <a:spcPts val="0"/>
              </a:spcAft>
              <a:buSzPts val="2300"/>
              <a:buChar char="●"/>
            </a:pPr>
            <a:r>
              <a:rPr lang="en" sz="2300">
                <a:latin typeface="Arial"/>
                <a:ea typeface="Arial"/>
                <a:cs typeface="Arial"/>
                <a:sym typeface="Arial"/>
              </a:rPr>
              <a:t>We'll still use 'with' in example code (concrete syntax).</a:t>
            </a:r>
            <a:endParaRPr sz="2300">
              <a:latin typeface="Arial"/>
              <a:ea typeface="Arial"/>
              <a:cs typeface="Arial"/>
              <a:sym typeface="Arial"/>
            </a:endParaRPr>
          </a:p>
          <a:p>
            <a:pPr indent="-374650" lvl="0" marL="457200" rtl="0" algn="l">
              <a:spcBef>
                <a:spcPts val="0"/>
              </a:spcBef>
              <a:spcAft>
                <a:spcPts val="0"/>
              </a:spcAft>
              <a:buSzPts val="2300"/>
              <a:buChar char="●"/>
            </a:pPr>
            <a:r>
              <a:rPr lang="en" sz="2300"/>
              <a:t>No more case lines in interp and other functions for 'with'</a:t>
            </a:r>
            <a:endParaRPr sz="2300"/>
          </a:p>
          <a:p>
            <a:pPr indent="-374650" lvl="0" marL="457200" rtl="0" algn="l">
              <a:spcBef>
                <a:spcPts val="0"/>
              </a:spcBef>
              <a:spcAft>
                <a:spcPts val="0"/>
              </a:spcAft>
              <a:buSzPts val="2300"/>
              <a:buChar char="●"/>
            </a:pPr>
            <a:r>
              <a:rPr lang="en" sz="2300"/>
              <a:t>No more test cases for interp and other functions using 'with'</a:t>
            </a:r>
            <a:br>
              <a:rPr lang="en" sz="2300"/>
            </a:br>
            <a:br>
              <a:rPr lang="en" sz="2300"/>
            </a:br>
            <a:endParaRPr sz="2300">
              <a:solidFill>
                <a:schemeClr val="accent4"/>
              </a:solidFill>
            </a:endParaRPr>
          </a:p>
        </p:txBody>
      </p:sp>
      <p:sp>
        <p:nvSpPr>
          <p:cNvPr id="717" name="Google Shape;717;p10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8" name="Google Shape;718;p101"/>
          <p:cNvSpPr txBox="1"/>
          <p:nvPr/>
        </p:nvSpPr>
        <p:spPr>
          <a:xfrm>
            <a:off x="5996100" y="2235650"/>
            <a:ext cx="3147900" cy="651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Keep this for concrete syntax!</a:t>
            </a:r>
            <a:br>
              <a:rPr lang="en" sz="1600">
                <a:latin typeface="Roboto"/>
                <a:ea typeface="Roboto"/>
                <a:cs typeface="Roboto"/>
                <a:sym typeface="Roboto"/>
              </a:rPr>
            </a:br>
            <a:r>
              <a:rPr lang="en" sz="1600">
                <a:latin typeface="Roboto"/>
                <a:ea typeface="Roboto"/>
                <a:cs typeface="Roboto"/>
                <a:sym typeface="Roboto"/>
              </a:rPr>
              <a:t>Remove this for abstract syntax!</a:t>
            </a:r>
            <a:endParaRPr sz="1600">
              <a:latin typeface="Roboto"/>
              <a:ea typeface="Roboto"/>
              <a:cs typeface="Roboto"/>
              <a:sym typeface="Roboto"/>
            </a:endParaRPr>
          </a:p>
        </p:txBody>
      </p:sp>
      <p:cxnSp>
        <p:nvCxnSpPr>
          <p:cNvPr id="719" name="Google Shape;719;p101"/>
          <p:cNvCxnSpPr/>
          <p:nvPr/>
        </p:nvCxnSpPr>
        <p:spPr>
          <a:xfrm flipH="1">
            <a:off x="5772600" y="2561300"/>
            <a:ext cx="223500" cy="1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Parser Example</a:t>
            </a:r>
            <a:endParaRPr/>
          </a:p>
        </p:txBody>
      </p:sp>
      <p:sp>
        <p:nvSpPr>
          <p:cNvPr id="725" name="Google Shape;725;p102"/>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 {with {x 3} {+ x x}})</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26" name="Google Shape;726;p10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Parser </a:t>
            </a:r>
            <a:r>
              <a:rPr lang="en"/>
              <a:t>Example</a:t>
            </a:r>
            <a:endParaRPr/>
          </a:p>
        </p:txBody>
      </p:sp>
      <p:sp>
        <p:nvSpPr>
          <p:cNvPr id="732" name="Google Shape;732;p103"/>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 {with {x 3} {+ x x}})</a:t>
            </a:r>
            <a:endParaRPr/>
          </a:p>
          <a:p>
            <a:pPr indent="0" lvl="0" marL="0" rtl="0" algn="l">
              <a:spcBef>
                <a:spcPts val="1600"/>
              </a:spcBef>
              <a:spcAft>
                <a:spcPts val="0"/>
              </a:spcAft>
              <a:buNone/>
            </a:pPr>
            <a:r>
              <a:rPr lang="en"/>
              <a:t>⇒ (app (fun 'x (add (id 'x) (id 'x))) (num 3))</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Can you implement the 'parse' function for this?</a:t>
            </a:r>
            <a:endParaRPr/>
          </a:p>
          <a:p>
            <a:pPr indent="0" lvl="0" marL="0" rtl="0" algn="l">
              <a:spcBef>
                <a:spcPts val="1600"/>
              </a:spcBef>
              <a:spcAft>
                <a:spcPts val="1600"/>
              </a:spcAft>
              <a:buNone/>
            </a:pPr>
            <a:r>
              <a:t/>
            </a:r>
            <a:endParaRPr/>
          </a:p>
        </p:txBody>
      </p:sp>
      <p:sp>
        <p:nvSpPr>
          <p:cNvPr id="733" name="Google Shape;733;p10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Interpreter</a:t>
            </a:r>
            <a:endParaRPr/>
          </a:p>
        </p:txBody>
      </p:sp>
      <p:sp>
        <p:nvSpPr>
          <p:cNvPr id="739" name="Google Shape;739;p104"/>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Arial"/>
                <a:ea typeface="Arial"/>
                <a:cs typeface="Arial"/>
                <a:sym typeface="Arial"/>
              </a:rPr>
              <a:t>; interp: FAE -&gt; FAE</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(define (interp fae)</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(type-case FAE fae</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[num   (n)       fae]</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[add    (l r)      (num+ (interp l) (interp r))]</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[sub    (l r)      (num- (interp l) (interp r))]</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a:t>
            </a:r>
            <a:r>
              <a:rPr lang="en" sz="1800" strike="sngStrike">
                <a:solidFill>
                  <a:srgbClr val="666666"/>
                </a:solidFill>
                <a:latin typeface="Arial"/>
                <a:ea typeface="Arial"/>
                <a:cs typeface="Arial"/>
                <a:sym typeface="Arial"/>
              </a:rPr>
              <a:t>[with (i v e)  (interp (subst e i (interp v)))]</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[id       (s)       (error 'interp "free identifier")]</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[fun     (p b)    fae]</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[app    (f a)   (local [(define ftn (interp f))]</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(interp (subst (fun-body ftn)</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(fun-param ftn)</a:t>
            </a:r>
            <a:br>
              <a:rPr lang="en" sz="1800">
                <a:solidFill>
                  <a:srgbClr val="666666"/>
                </a:solidFill>
                <a:latin typeface="Arial"/>
                <a:ea typeface="Arial"/>
                <a:cs typeface="Arial"/>
                <a:sym typeface="Arial"/>
              </a:rPr>
            </a:br>
            <a:r>
              <a:rPr lang="en" sz="1800">
                <a:solidFill>
                  <a:srgbClr val="666666"/>
                </a:solidFill>
                <a:latin typeface="Arial"/>
                <a:ea typeface="Arial"/>
                <a:cs typeface="Arial"/>
                <a:sym typeface="Arial"/>
              </a:rPr>
              <a:t>                                                        (interp a))))]))</a:t>
            </a:r>
            <a:br>
              <a:rPr lang="en" sz="1800"/>
            </a:br>
            <a:br>
              <a:rPr lang="en" sz="1800"/>
            </a:br>
            <a:endParaRPr sz="1800">
              <a:solidFill>
                <a:schemeClr val="accent4"/>
              </a:solidFill>
            </a:endParaRPr>
          </a:p>
        </p:txBody>
      </p:sp>
      <p:sp>
        <p:nvSpPr>
          <p:cNvPr id="740" name="Google Shape;740;p10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1" name="Google Shape;741;p104"/>
          <p:cNvSpPr txBox="1"/>
          <p:nvPr/>
        </p:nvSpPr>
        <p:spPr>
          <a:xfrm>
            <a:off x="524825" y="5126600"/>
            <a:ext cx="73467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still has an issue (dynamic scope) like the following case:</a:t>
            </a:r>
            <a:br>
              <a:rPr lang="en"/>
            </a:br>
            <a:r>
              <a:rPr lang="en"/>
              <a:t>{with {z {fun {x} {+ x y}}} {with {y 10} z}}</a:t>
            </a:r>
            <a:r>
              <a:rPr lang="en"/>
              <a:t> ⇒ </a:t>
            </a:r>
            <a:endParaRPr/>
          </a:p>
          <a:p>
            <a:pPr indent="0" lvl="0" marL="0" rtl="0" algn="l">
              <a:spcBef>
                <a:spcPts val="0"/>
              </a:spcBef>
              <a:spcAft>
                <a:spcPts val="0"/>
              </a:spcAft>
              <a:buNone/>
            </a:pPr>
            <a:r>
              <a:rPr lang="en"/>
              <a:t>(with 'z (fun 'x (add (id 'x) (id '</a:t>
            </a:r>
            <a:r>
              <a:rPr lang="en">
                <a:solidFill>
                  <a:srgbClr val="9900FF"/>
                </a:solidFill>
              </a:rPr>
              <a:t>y</a:t>
            </a:r>
            <a:r>
              <a:rPr lang="en"/>
              <a:t>)))</a:t>
            </a:r>
            <a:br>
              <a:rPr lang="en"/>
            </a:br>
            <a:r>
              <a:rPr lang="en"/>
              <a:t>                        (with '</a:t>
            </a:r>
            <a:r>
              <a:rPr lang="en">
                <a:solidFill>
                  <a:srgbClr val="0000FF"/>
                </a:solidFill>
              </a:rPr>
              <a:t>y</a:t>
            </a:r>
            <a:r>
              <a:rPr lang="en"/>
              <a:t>  (num 10) (id 'z)))   </a:t>
            </a:r>
            <a:r>
              <a:rPr lang="en"/>
              <a:t>⇒ ??? in FAE</a:t>
            </a:r>
            <a:br>
              <a:rPr lang="en"/>
            </a:b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05"/>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0000"/>
                </a:solidFill>
              </a:rPr>
              <a:t>F1</a:t>
            </a:r>
            <a:r>
              <a:rPr lang="en" sz="3200"/>
              <a:t>WAE Interpreter with Defrdsub</a:t>
            </a:r>
            <a:endParaRPr sz="3200"/>
          </a:p>
        </p:txBody>
      </p:sp>
      <p:sp>
        <p:nvSpPr>
          <p:cNvPr id="747" name="Google Shape;747;p105"/>
          <p:cNvSpPr txBox="1"/>
          <p:nvPr>
            <p:ph idx="1" type="body"/>
          </p:nvPr>
        </p:nvSpPr>
        <p:spPr>
          <a:xfrm>
            <a:off x="311700" y="1106425"/>
            <a:ext cx="8832300" cy="54063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600"/>
              <a:t>; interp : F1WAE list-of-FucDef DefrdSub -&gt; number</a:t>
            </a:r>
            <a:br>
              <a:rPr lang="en" sz="1600"/>
            </a:br>
            <a:r>
              <a:rPr lang="en" sz="1600"/>
              <a:t>(define (interp f1wae </a:t>
            </a:r>
            <a:r>
              <a:rPr lang="en" sz="1600">
                <a:solidFill>
                  <a:srgbClr val="FF0000"/>
                </a:solidFill>
              </a:rPr>
              <a:t>fundefs </a:t>
            </a:r>
            <a:r>
              <a:rPr lang="en" sz="1600"/>
              <a:t>ds)</a:t>
            </a:r>
            <a:br>
              <a:rPr lang="en" sz="1600"/>
            </a:br>
            <a:r>
              <a:rPr lang="en" sz="1600"/>
              <a:t> (type-case F1WAE f1wae</a:t>
            </a:r>
            <a:br>
              <a:rPr lang="en" sz="1600"/>
            </a:br>
            <a:r>
              <a:rPr lang="en" sz="1600"/>
              <a:t>  [num  (n)      n]</a:t>
            </a:r>
            <a:br>
              <a:rPr lang="en" sz="1600"/>
            </a:br>
            <a:r>
              <a:rPr lang="en" sz="1600"/>
              <a:t>  [add  (l r)      (+ (interp l fundefs ds) (interp r fundefs ds))]</a:t>
            </a:r>
            <a:br>
              <a:rPr lang="en" sz="1600"/>
            </a:br>
            <a:r>
              <a:rPr lang="en" sz="1600"/>
              <a:t>  [sub  (l r)      (- (interp l fundefs ds) (interp r fundefs ds))]</a:t>
            </a:r>
            <a:br>
              <a:rPr lang="en" sz="1600"/>
            </a:br>
            <a:r>
              <a:rPr lang="en" sz="1600"/>
              <a:t>  [with (i v e)  (interp e fundefs (aSub i (interp v fundefs ds) ds))]</a:t>
            </a:r>
            <a:br>
              <a:rPr lang="en" sz="1600"/>
            </a:br>
            <a:r>
              <a:rPr lang="en" sz="1600"/>
              <a:t>  [id     (s)       (lookup s ds)]</a:t>
            </a:r>
            <a:br>
              <a:rPr lang="en" sz="1600"/>
            </a:br>
            <a:r>
              <a:rPr lang="en" sz="1600"/>
              <a:t>  [app  (f a)    (local</a:t>
            </a:r>
            <a:br>
              <a:rPr lang="en" sz="1600"/>
            </a:br>
            <a:r>
              <a:rPr lang="en" sz="1600"/>
              <a:t> 		                   [(define a-fundef (lookup-fundef f fundefs))]</a:t>
            </a:r>
            <a:br>
              <a:rPr lang="en" sz="1600"/>
            </a:br>
            <a:r>
              <a:rPr lang="en" sz="1600"/>
              <a:t>		                  </a:t>
            </a:r>
            <a:r>
              <a:rPr lang="en" sz="1600">
                <a:solidFill>
                  <a:srgbClr val="0000FF"/>
                </a:solidFill>
              </a:rPr>
              <a:t> (interp (fundef-body a-fundef)</a:t>
            </a:r>
            <a:br>
              <a:rPr lang="en" sz="1600">
                <a:solidFill>
                  <a:srgbClr val="0000FF"/>
                </a:solidFill>
              </a:rPr>
            </a:br>
            <a:r>
              <a:rPr lang="en" sz="1600">
                <a:solidFill>
                  <a:srgbClr val="0000FF"/>
                </a:solidFill>
              </a:rPr>
              <a:t>	                                         </a:t>
            </a:r>
            <a:r>
              <a:rPr lang="en" sz="1600">
                <a:solidFill>
                  <a:srgbClr val="FF0000"/>
                </a:solidFill>
              </a:rPr>
              <a:t>fundefs</a:t>
            </a:r>
            <a:br>
              <a:rPr lang="en" sz="1600">
                <a:solidFill>
                  <a:srgbClr val="0000FF"/>
                </a:solidFill>
              </a:rPr>
            </a:br>
            <a:r>
              <a:rPr lang="en" sz="1600">
                <a:solidFill>
                  <a:srgbClr val="0000FF"/>
                </a:solidFill>
              </a:rPr>
              <a:t>                                                 (aSub (fundef-arg-name a-fundef)</a:t>
            </a:r>
            <a:br>
              <a:rPr lang="en" sz="1600">
                <a:solidFill>
                  <a:srgbClr val="0000FF"/>
                </a:solidFill>
              </a:rPr>
            </a:br>
            <a:r>
              <a:rPr lang="en" sz="1600">
                <a:solidFill>
                  <a:srgbClr val="0000FF"/>
                </a:solidFill>
              </a:rPr>
              <a:t>	                                                    (interp a </a:t>
            </a:r>
            <a:r>
              <a:rPr lang="en" sz="1600">
                <a:solidFill>
                  <a:srgbClr val="FF0000"/>
                </a:solidFill>
              </a:rPr>
              <a:t>fundefs </a:t>
            </a:r>
            <a:r>
              <a:rPr lang="en" sz="1600">
                <a:solidFill>
                  <a:srgbClr val="0000FF"/>
                </a:solidFill>
              </a:rPr>
              <a:t>ds)</a:t>
            </a:r>
            <a:br>
              <a:rPr lang="en" sz="1600">
                <a:solidFill>
                  <a:srgbClr val="0000FF"/>
                </a:solidFill>
              </a:rPr>
            </a:br>
            <a:r>
              <a:rPr lang="en" sz="1600">
                <a:solidFill>
                  <a:srgbClr val="0000FF"/>
                </a:solidFill>
              </a:rPr>
              <a:t>		                                            </a:t>
            </a:r>
            <a:r>
              <a:rPr lang="en" sz="1600" u="sng">
                <a:solidFill>
                  <a:srgbClr val="0000FF"/>
                </a:solidFill>
              </a:rPr>
              <a:t>(mtSub)</a:t>
            </a:r>
            <a:r>
              <a:rPr lang="en" sz="1600">
                <a:solidFill>
                  <a:srgbClr val="0000FF"/>
                </a:solidFill>
              </a:rPr>
              <a:t>) </a:t>
            </a:r>
            <a:r>
              <a:rPr lang="en" sz="1600"/>
              <a:t> </a:t>
            </a:r>
            <a:br>
              <a:rPr lang="en" sz="1600"/>
            </a:br>
            <a:r>
              <a:rPr lang="en" sz="1600"/>
              <a:t>                                     ))]))</a:t>
            </a:r>
            <a:br>
              <a:rPr lang="en" sz="1600"/>
            </a:br>
            <a:br>
              <a:rPr lang="en" sz="1600"/>
            </a:br>
            <a:r>
              <a:rPr lang="en" sz="1600"/>
              <a:t>(test (interp (parse '{f 1}) (list (parse-fd '{deffun (f x) {+ x 3}})) (mtSub)) 4) </a:t>
            </a:r>
            <a:br>
              <a:rPr lang="en" sz="1600"/>
            </a:br>
            <a:endParaRPr sz="1600"/>
          </a:p>
        </p:txBody>
      </p:sp>
      <p:sp>
        <p:nvSpPr>
          <p:cNvPr id="748" name="Google Shape;748;p105"/>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0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FAE: </a:t>
            </a:r>
            <a:r>
              <a:rPr lang="en" sz="1400"/>
              <a:t>(incomplete)</a:t>
            </a:r>
            <a:r>
              <a:rPr lang="en" sz="3000"/>
              <a:t> Interpreter with Deferred Substitution</a:t>
            </a:r>
            <a:endParaRPr sz="3000"/>
          </a:p>
        </p:txBody>
      </p:sp>
      <p:sp>
        <p:nvSpPr>
          <p:cNvPr id="754" name="Google Shape;754;p106"/>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666666"/>
                </a:solidFill>
                <a:latin typeface="Arial"/>
                <a:ea typeface="Arial"/>
                <a:cs typeface="Arial"/>
                <a:sym typeface="Arial"/>
              </a:rPr>
              <a:t>; interp: FAE DefrdSub &gt; FAE</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(define (interp fae ds)</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(type-case FAE fae</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[num   (n)       fae]</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[id  (s)     (lookup s ds)]</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[fun     (p b)    fae]</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[app    (f a)  (local ([define ftn (interp f ds)])</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a:t>
            </a:r>
            <a:r>
              <a:rPr lang="en" sz="1700">
                <a:solidFill>
                  <a:srgbClr val="0000FF"/>
                </a:solidFill>
                <a:latin typeface="Arial"/>
                <a:ea typeface="Arial"/>
                <a:cs typeface="Arial"/>
                <a:sym typeface="Arial"/>
              </a:rPr>
              <a:t>(interp (fun-body ftn)</a:t>
            </a:r>
            <a:br>
              <a:rPr lang="en" sz="1700">
                <a:solidFill>
                  <a:srgbClr val="0000FF"/>
                </a:solidFill>
                <a:latin typeface="Arial"/>
                <a:ea typeface="Arial"/>
                <a:cs typeface="Arial"/>
                <a:sym typeface="Arial"/>
              </a:rPr>
            </a:br>
            <a:r>
              <a:rPr lang="en" sz="1700">
                <a:solidFill>
                  <a:srgbClr val="0000FF"/>
                </a:solidFill>
                <a:latin typeface="Arial"/>
                <a:ea typeface="Arial"/>
                <a:cs typeface="Arial"/>
                <a:sym typeface="Arial"/>
              </a:rPr>
              <a:t>                                     (aSub (fun-param ftn)</a:t>
            </a:r>
            <a:br>
              <a:rPr lang="en" sz="1700">
                <a:solidFill>
                  <a:srgbClr val="0000FF"/>
                </a:solidFill>
                <a:latin typeface="Arial"/>
                <a:ea typeface="Arial"/>
                <a:cs typeface="Arial"/>
                <a:sym typeface="Arial"/>
              </a:rPr>
            </a:br>
            <a:r>
              <a:rPr lang="en" sz="1700">
                <a:solidFill>
                  <a:srgbClr val="0000FF"/>
                </a:solidFill>
                <a:latin typeface="Arial"/>
                <a:ea typeface="Arial"/>
                <a:cs typeface="Arial"/>
                <a:sym typeface="Arial"/>
              </a:rPr>
              <a:t>                                                (interp a ds)</a:t>
            </a:r>
            <a:br>
              <a:rPr lang="en" sz="1700">
                <a:solidFill>
                  <a:srgbClr val="0000FF"/>
                </a:solidFill>
                <a:latin typeface="Arial"/>
                <a:ea typeface="Arial"/>
                <a:cs typeface="Arial"/>
                <a:sym typeface="Arial"/>
              </a:rPr>
            </a:br>
            <a:r>
              <a:rPr lang="en" sz="1700">
                <a:solidFill>
                  <a:srgbClr val="0000FF"/>
                </a:solidFill>
                <a:latin typeface="Arial"/>
                <a:ea typeface="Arial"/>
                <a:cs typeface="Arial"/>
                <a:sym typeface="Arial"/>
              </a:rPr>
              <a:t>                                                 </a:t>
            </a:r>
            <a:r>
              <a:rPr lang="en" sz="1700">
                <a:solidFill>
                  <a:srgbClr val="FF0000"/>
                </a:solidFill>
                <a:latin typeface="Arial"/>
                <a:ea typeface="Arial"/>
                <a:cs typeface="Arial"/>
                <a:sym typeface="Arial"/>
              </a:rPr>
              <a:t>ds</a:t>
            </a:r>
            <a:r>
              <a:rPr lang="en" sz="1700">
                <a:solidFill>
                  <a:srgbClr val="0000FF"/>
                </a:solidFill>
                <a:latin typeface="Arial"/>
                <a:ea typeface="Arial"/>
                <a:cs typeface="Arial"/>
                <a:sym typeface="Arial"/>
              </a:rPr>
              <a:t>)</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a:t>
            </a:r>
            <a:br>
              <a:rPr lang="en" sz="1700">
                <a:solidFill>
                  <a:srgbClr val="666666"/>
                </a:solidFill>
                <a:latin typeface="Arial"/>
                <a:ea typeface="Arial"/>
                <a:cs typeface="Arial"/>
                <a:sym typeface="Arial"/>
              </a:rPr>
            </a:br>
            <a:br>
              <a:rPr lang="en" sz="1700"/>
            </a:br>
            <a:br>
              <a:rPr lang="en" sz="1700"/>
            </a:br>
            <a:endParaRPr sz="1700">
              <a:solidFill>
                <a:schemeClr val="accent4"/>
              </a:solidFill>
            </a:endParaRPr>
          </a:p>
        </p:txBody>
      </p:sp>
      <p:sp>
        <p:nvSpPr>
          <p:cNvPr id="755" name="Google Shape;755;p10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6" name="Google Shape;756;p106"/>
          <p:cNvSpPr txBox="1"/>
          <p:nvPr/>
        </p:nvSpPr>
        <p:spPr>
          <a:xfrm>
            <a:off x="154300" y="5312350"/>
            <a:ext cx="73467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(interp (parse '{with {x </a:t>
            </a:r>
            <a:r>
              <a:rPr b="1" lang="en" sz="1600">
                <a:solidFill>
                  <a:srgbClr val="FF0000"/>
                </a:solidFill>
              </a:rPr>
              <a:t>3</a:t>
            </a:r>
            <a:r>
              <a:rPr lang="en" sz="1600"/>
              <a:t>} {with {</a:t>
            </a:r>
            <a:r>
              <a:rPr lang="en" sz="1600" u="sng"/>
              <a:t>f</a:t>
            </a:r>
            <a:r>
              <a:rPr lang="en" sz="1600"/>
              <a:t> {fun {y} {+ x y}}} {with {x </a:t>
            </a:r>
            <a:r>
              <a:rPr lang="en" sz="1600">
                <a:solidFill>
                  <a:srgbClr val="0000FF"/>
                </a:solidFill>
              </a:rPr>
              <a:t>5</a:t>
            </a:r>
            <a:r>
              <a:rPr lang="en" sz="1600"/>
              <a:t>} {f 4}}}}}) (mtSub))</a:t>
            </a:r>
            <a:br>
              <a:rPr lang="en" sz="1600"/>
            </a:br>
            <a:r>
              <a:rPr lang="en" sz="1600"/>
              <a:t>⇒  Evaluated as (num 9)</a:t>
            </a:r>
            <a:endParaRPr sz="1600"/>
          </a:p>
        </p:txBody>
      </p:sp>
      <p:sp>
        <p:nvSpPr>
          <p:cNvPr id="757" name="Google Shape;757;p106"/>
          <p:cNvSpPr txBox="1"/>
          <p:nvPr/>
        </p:nvSpPr>
        <p:spPr>
          <a:xfrm>
            <a:off x="3600950" y="6108425"/>
            <a:ext cx="73467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6"/>
          <p:cNvSpPr txBox="1"/>
          <p:nvPr/>
        </p:nvSpPr>
        <p:spPr>
          <a:xfrm>
            <a:off x="2857200" y="5673575"/>
            <a:ext cx="23697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Dynamic scope again??</a:t>
            </a:r>
            <a:endParaRPr b="1">
              <a:solidFill>
                <a:srgbClr val="FF0000"/>
              </a:solidFill>
            </a:endParaRPr>
          </a:p>
        </p:txBody>
      </p:sp>
      <p:sp>
        <p:nvSpPr>
          <p:cNvPr id="759" name="Google Shape;759;p106"/>
          <p:cNvSpPr txBox="1"/>
          <p:nvPr/>
        </p:nvSpPr>
        <p:spPr>
          <a:xfrm>
            <a:off x="3818550" y="4503350"/>
            <a:ext cx="5478000" cy="524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Why not (mtSub)? ⇒ In FAE, </a:t>
            </a:r>
            <a:r>
              <a:rPr lang="en" u="sng"/>
              <a:t>a function is a value</a:t>
            </a:r>
            <a:r>
              <a:rPr lang="en"/>
              <a:t>. So </a:t>
            </a:r>
            <a:r>
              <a:rPr lang="en" u="sng"/>
              <a:t>when we interpet a function body, we need to substitute identifiers in the body. Values of </a:t>
            </a:r>
            <a:r>
              <a:rPr lang="en" u="sng"/>
              <a:t>identifiers of the body</a:t>
            </a:r>
            <a:r>
              <a:rPr lang="en" u="sng"/>
              <a:t> are in </a:t>
            </a:r>
            <a:r>
              <a:rPr lang="en" u="sng">
                <a:solidFill>
                  <a:srgbClr val="FF0000"/>
                </a:solidFill>
              </a:rPr>
              <a:t>ds</a:t>
            </a:r>
            <a:r>
              <a:rPr lang="en" u="sng"/>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FAE: </a:t>
            </a:r>
            <a:r>
              <a:rPr lang="en" sz="1400"/>
              <a:t>(incomplete)</a:t>
            </a:r>
            <a:r>
              <a:rPr lang="en" sz="3000"/>
              <a:t> </a:t>
            </a:r>
            <a:r>
              <a:rPr lang="en" sz="3000"/>
              <a:t>Interpreter with Deferred Substitution</a:t>
            </a:r>
            <a:endParaRPr sz="3000"/>
          </a:p>
        </p:txBody>
      </p:sp>
      <p:sp>
        <p:nvSpPr>
          <p:cNvPr id="765" name="Google Shape;765;p107"/>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666666"/>
                </a:solidFill>
                <a:latin typeface="Arial"/>
                <a:ea typeface="Arial"/>
                <a:cs typeface="Arial"/>
                <a:sym typeface="Arial"/>
              </a:rPr>
              <a:t>; interp: FAE DefrdSub &gt; FAE</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(define (interp fae ds)</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(type-case FAE fae</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[num   (n)       fae]</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a:t>
            </a:r>
            <a:r>
              <a:rPr lang="en" sz="1700">
                <a:solidFill>
                  <a:srgbClr val="666666"/>
                </a:solidFill>
                <a:latin typeface="Arial"/>
                <a:ea typeface="Arial"/>
                <a:cs typeface="Arial"/>
                <a:sym typeface="Arial"/>
              </a:rPr>
              <a:t>[id  (s)     (lookup s ds)]</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[fun     (p b)    fae]</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[app    (f a)  </a:t>
            </a:r>
            <a:r>
              <a:rPr lang="en" sz="1700">
                <a:solidFill>
                  <a:srgbClr val="666666"/>
                </a:solidFill>
                <a:latin typeface="Arial"/>
                <a:ea typeface="Arial"/>
                <a:cs typeface="Arial"/>
                <a:sym typeface="Arial"/>
              </a:rPr>
              <a:t>(local ([define ftn (interp f ds)])</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(interp (fun-body ftn)</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(aSub (fun-param ftn)</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(interp a ds)</a:t>
            </a: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ds)))]))</a:t>
            </a:r>
            <a:br>
              <a:rPr lang="en" sz="1700">
                <a:solidFill>
                  <a:srgbClr val="666666"/>
                </a:solidFill>
                <a:latin typeface="Arial"/>
                <a:ea typeface="Arial"/>
                <a:cs typeface="Arial"/>
                <a:sym typeface="Arial"/>
              </a:rPr>
            </a:br>
            <a:br>
              <a:rPr lang="en" sz="1700"/>
            </a:br>
            <a:br>
              <a:rPr lang="en" sz="1700"/>
            </a:br>
            <a:endParaRPr sz="1700">
              <a:solidFill>
                <a:schemeClr val="accent4"/>
              </a:solidFill>
            </a:endParaRPr>
          </a:p>
        </p:txBody>
      </p:sp>
      <p:sp>
        <p:nvSpPr>
          <p:cNvPr id="766" name="Google Shape;766;p10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7" name="Google Shape;767;p107"/>
          <p:cNvSpPr txBox="1"/>
          <p:nvPr/>
        </p:nvSpPr>
        <p:spPr>
          <a:xfrm>
            <a:off x="382900" y="5083750"/>
            <a:ext cx="73467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(interp (parse '{with {x </a:t>
            </a:r>
            <a:r>
              <a:rPr b="1" lang="en" sz="1600">
                <a:solidFill>
                  <a:srgbClr val="FF0000"/>
                </a:solidFill>
              </a:rPr>
              <a:t>3</a:t>
            </a:r>
            <a:r>
              <a:rPr lang="en" sz="1600"/>
              <a:t>} </a:t>
            </a:r>
            <a:r>
              <a:rPr b="1" lang="en" sz="1600"/>
              <a:t>{</a:t>
            </a:r>
            <a:r>
              <a:rPr lang="en" sz="1600"/>
              <a:t>with {f {fun {y} {+ x y}}} </a:t>
            </a:r>
            <a:r>
              <a:rPr b="1" lang="en" sz="1600">
                <a:solidFill>
                  <a:srgbClr val="0000FF"/>
                </a:solidFill>
              </a:rPr>
              <a:t>{</a:t>
            </a:r>
            <a:r>
              <a:rPr lang="en" sz="1600"/>
              <a:t>with {x </a:t>
            </a:r>
            <a:r>
              <a:rPr b="1" lang="en" sz="1600">
                <a:solidFill>
                  <a:srgbClr val="0000FF"/>
                </a:solidFill>
              </a:rPr>
              <a:t>5</a:t>
            </a:r>
            <a:r>
              <a:rPr lang="en" sz="1600"/>
              <a:t>} {f 4}</a:t>
            </a:r>
            <a:r>
              <a:rPr b="1" lang="en" sz="1600">
                <a:solidFill>
                  <a:srgbClr val="0000FF"/>
                </a:solidFill>
              </a:rPr>
              <a:t>}</a:t>
            </a:r>
            <a:r>
              <a:rPr b="1" lang="en" sz="1600"/>
              <a:t>}</a:t>
            </a:r>
            <a:r>
              <a:rPr lang="en" sz="1600"/>
              <a:t>}) (mtSub))</a:t>
            </a:r>
            <a:br>
              <a:rPr lang="en" sz="1600"/>
            </a:br>
            <a:r>
              <a:rPr lang="en" sz="1600"/>
              <a:t>⇒  But evaluated as (num 9)</a:t>
            </a:r>
            <a:endParaRPr sz="1600"/>
          </a:p>
        </p:txBody>
      </p:sp>
      <p:sp>
        <p:nvSpPr>
          <p:cNvPr id="768" name="Google Shape;768;p107"/>
          <p:cNvSpPr txBox="1"/>
          <p:nvPr/>
        </p:nvSpPr>
        <p:spPr>
          <a:xfrm>
            <a:off x="3600950" y="6108425"/>
            <a:ext cx="73467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07"/>
          <p:cNvSpPr txBox="1"/>
          <p:nvPr/>
        </p:nvSpPr>
        <p:spPr>
          <a:xfrm>
            <a:off x="3085800" y="5368775"/>
            <a:ext cx="23697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Dynamic</a:t>
            </a:r>
            <a:r>
              <a:rPr b="1" lang="en">
                <a:solidFill>
                  <a:srgbClr val="FF0000"/>
                </a:solidFill>
              </a:rPr>
              <a:t> scope again?? How can we solve this?</a:t>
            </a:r>
            <a:endParaRPr b="1">
              <a:solidFill>
                <a:srgbClr val="FF0000"/>
              </a:solidFill>
            </a:endParaRPr>
          </a:p>
        </p:txBody>
      </p:sp>
      <p:sp>
        <p:nvSpPr>
          <p:cNvPr id="770" name="Google Shape;770;p107"/>
          <p:cNvSpPr txBox="1"/>
          <p:nvPr/>
        </p:nvSpPr>
        <p:spPr>
          <a:xfrm>
            <a:off x="5287675" y="4286700"/>
            <a:ext cx="3721500" cy="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must be 3 since it is a free id in 'fun {y}...' and x is defined its outer 'with' expression but... </a:t>
            </a:r>
            <a:endParaRPr/>
          </a:p>
        </p:txBody>
      </p:sp>
      <p:cxnSp>
        <p:nvCxnSpPr>
          <p:cNvPr id="771" name="Google Shape;771;p107"/>
          <p:cNvCxnSpPr/>
          <p:nvPr/>
        </p:nvCxnSpPr>
        <p:spPr>
          <a:xfrm flipH="1">
            <a:off x="4428175" y="4655400"/>
            <a:ext cx="859500" cy="572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Picture </a:t>
            </a:r>
            <a:r>
              <a:rPr lang="en" sz="2500"/>
              <a:t>(modeling languages: substitution)</a:t>
            </a:r>
            <a:endParaRPr sz="2500"/>
          </a:p>
        </p:txBody>
      </p:sp>
      <p:sp>
        <p:nvSpPr>
          <p:cNvPr id="362" name="Google Shape;362;p5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54"/>
          <p:cNvSpPr/>
          <p:nvPr/>
        </p:nvSpPr>
        <p:spPr>
          <a:xfrm>
            <a:off x="2248850" y="1669400"/>
            <a:ext cx="2143200" cy="810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Interpreter </a:t>
            </a:r>
            <a:r>
              <a:rPr lang="en" sz="1500"/>
              <a:t>running on a computer</a:t>
            </a:r>
            <a:endParaRPr b="1" sz="2000"/>
          </a:p>
        </p:txBody>
      </p:sp>
      <p:sp>
        <p:nvSpPr>
          <p:cNvPr id="364" name="Google Shape;364;p54"/>
          <p:cNvSpPr/>
          <p:nvPr/>
        </p:nvSpPr>
        <p:spPr>
          <a:xfrm>
            <a:off x="267650" y="1473200"/>
            <a:ext cx="1422300" cy="3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 program</a:t>
            </a:r>
            <a:endParaRPr sz="2000"/>
          </a:p>
        </p:txBody>
      </p:sp>
      <p:cxnSp>
        <p:nvCxnSpPr>
          <p:cNvPr id="365" name="Google Shape;365;p54"/>
          <p:cNvCxnSpPr>
            <a:endCxn id="363" idx="1"/>
          </p:cNvCxnSpPr>
          <p:nvPr/>
        </p:nvCxnSpPr>
        <p:spPr>
          <a:xfrm flipH="1" rot="10800000">
            <a:off x="1689950" y="2074550"/>
            <a:ext cx="558900" cy="304800"/>
          </a:xfrm>
          <a:prstGeom prst="straightConnector1">
            <a:avLst/>
          </a:prstGeom>
          <a:noFill/>
          <a:ln cap="flat" cmpd="sng" w="9525">
            <a:solidFill>
              <a:schemeClr val="dk2"/>
            </a:solidFill>
            <a:prstDash val="solid"/>
            <a:round/>
            <a:headEnd len="med" w="med" type="none"/>
            <a:tailEnd len="med" w="med" type="triangle"/>
          </a:ln>
        </p:spPr>
      </p:cxnSp>
      <p:sp>
        <p:nvSpPr>
          <p:cNvPr id="366" name="Google Shape;366;p54"/>
          <p:cNvSpPr/>
          <p:nvPr/>
        </p:nvSpPr>
        <p:spPr>
          <a:xfrm>
            <a:off x="7595550" y="2085975"/>
            <a:ext cx="1343100" cy="3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Results</a:t>
            </a:r>
            <a:endParaRPr sz="2000"/>
          </a:p>
        </p:txBody>
      </p:sp>
      <p:sp>
        <p:nvSpPr>
          <p:cNvPr id="367" name="Google Shape;367;p54"/>
          <p:cNvSpPr/>
          <p:nvPr/>
        </p:nvSpPr>
        <p:spPr>
          <a:xfrm>
            <a:off x="267650" y="2357450"/>
            <a:ext cx="1422300" cy="396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Parser</a:t>
            </a:r>
            <a:endParaRPr b="1" sz="2000"/>
          </a:p>
        </p:txBody>
      </p:sp>
      <p:cxnSp>
        <p:nvCxnSpPr>
          <p:cNvPr id="368" name="Google Shape;368;p54"/>
          <p:cNvCxnSpPr>
            <a:endCxn id="367" idx="0"/>
          </p:cNvCxnSpPr>
          <p:nvPr/>
        </p:nvCxnSpPr>
        <p:spPr>
          <a:xfrm>
            <a:off x="978800" y="1869950"/>
            <a:ext cx="0" cy="48750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54"/>
          <p:cNvCxnSpPr>
            <a:endCxn id="366" idx="1"/>
          </p:cNvCxnSpPr>
          <p:nvPr/>
        </p:nvCxnSpPr>
        <p:spPr>
          <a:xfrm>
            <a:off x="4392150" y="2281125"/>
            <a:ext cx="3203400" cy="330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54"/>
          <p:cNvSpPr txBox="1"/>
          <p:nvPr/>
        </p:nvSpPr>
        <p:spPr>
          <a:xfrm>
            <a:off x="320925" y="2768475"/>
            <a:ext cx="1927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t>s-exp -&gt; </a:t>
            </a:r>
            <a:r>
              <a:rPr b="1" lang="en" sz="1600" u="sng"/>
              <a:t>FWAE</a:t>
            </a:r>
            <a:endParaRPr b="1" sz="1600" u="sng"/>
          </a:p>
        </p:txBody>
      </p:sp>
      <p:sp>
        <p:nvSpPr>
          <p:cNvPr id="371" name="Google Shape;371;p54"/>
          <p:cNvSpPr txBox="1"/>
          <p:nvPr/>
        </p:nvSpPr>
        <p:spPr>
          <a:xfrm>
            <a:off x="3925650" y="1319500"/>
            <a:ext cx="20919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FWAE</a:t>
            </a:r>
            <a:r>
              <a:rPr lang="en" sz="1600" u="sng"/>
              <a:t> -&gt; number</a:t>
            </a:r>
            <a:endParaRPr sz="1600" u="sng"/>
          </a:p>
        </p:txBody>
      </p:sp>
      <p:sp>
        <p:nvSpPr>
          <p:cNvPr id="372" name="Google Shape;372;p54"/>
          <p:cNvSpPr txBox="1"/>
          <p:nvPr/>
        </p:nvSpPr>
        <p:spPr>
          <a:xfrm>
            <a:off x="2357400" y="2754380"/>
            <a:ext cx="4065300" cy="28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t>Interpreter </a:t>
            </a:r>
            <a:r>
              <a:rPr lang="en" sz="1800"/>
              <a:t>now will support</a:t>
            </a:r>
            <a:endParaRPr sz="1800"/>
          </a:p>
          <a:p>
            <a:pPr indent="0" lvl="0" marL="0" rtl="0" algn="l">
              <a:spcBef>
                <a:spcPts val="0"/>
              </a:spcBef>
              <a:spcAft>
                <a:spcPts val="0"/>
              </a:spcAft>
              <a:buNone/>
            </a:pPr>
            <a:r>
              <a:rPr lang="en" sz="1800"/>
              <a:t>(1) Substitution</a:t>
            </a:r>
            <a:br>
              <a:rPr lang="en" sz="1800"/>
            </a:br>
            <a:r>
              <a:rPr lang="en" sz="1800"/>
              <a:t>(2) Function</a:t>
            </a:r>
            <a:br>
              <a:rPr b="1" lang="en" sz="1800"/>
            </a:br>
            <a:r>
              <a:rPr lang="en" sz="1800"/>
              <a:t>(3) Deferring Substitution</a:t>
            </a:r>
            <a:endParaRPr sz="1800"/>
          </a:p>
          <a:p>
            <a:pPr indent="0" lvl="0" marL="0" rtl="0" algn="l">
              <a:spcBef>
                <a:spcPts val="0"/>
              </a:spcBef>
              <a:spcAft>
                <a:spcPts val="0"/>
              </a:spcAft>
              <a:buNone/>
            </a:pPr>
            <a:r>
              <a:rPr b="1" lang="en" sz="1800"/>
              <a:t>(4) First-class Functions</a:t>
            </a:r>
            <a:endParaRPr b="1" sz="1800"/>
          </a:p>
        </p:txBody>
      </p:sp>
      <p:cxnSp>
        <p:nvCxnSpPr>
          <p:cNvPr id="373" name="Google Shape;373;p54"/>
          <p:cNvCxnSpPr>
            <a:stCxn id="363" idx="2"/>
          </p:cNvCxnSpPr>
          <p:nvPr/>
        </p:nvCxnSpPr>
        <p:spPr>
          <a:xfrm>
            <a:off x="3320450" y="2479700"/>
            <a:ext cx="21600" cy="3699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with Deferred Substitution</a:t>
            </a:r>
            <a:endParaRPr/>
          </a:p>
        </p:txBody>
      </p:sp>
      <p:sp>
        <p:nvSpPr>
          <p:cNvPr id="777" name="Google Shape;777;p108"/>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666666"/>
                </a:solidFill>
                <a:latin typeface="Arial"/>
                <a:ea typeface="Arial"/>
                <a:cs typeface="Arial"/>
                <a:sym typeface="Arial"/>
              </a:rPr>
              <a:t>(interp (parse '</a:t>
            </a:r>
            <a:r>
              <a:rPr lang="en" sz="1900">
                <a:solidFill>
                  <a:srgbClr val="FF0000"/>
                </a:solidFill>
                <a:latin typeface="Arial"/>
                <a:ea typeface="Arial"/>
                <a:cs typeface="Arial"/>
                <a:sym typeface="Arial"/>
              </a:rPr>
              <a:t>{with {y 10} {fun {x} {+ y x}}}</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solidFill>
                  <a:srgbClr val="666666"/>
                </a:solidFill>
                <a:latin typeface="Arial"/>
                <a:ea typeface="Arial"/>
                <a:cs typeface="Arial"/>
                <a:sym typeface="Arial"/>
              </a:rPr>
            </a:br>
            <a:br>
              <a:rPr lang="en" sz="1900"/>
            </a:br>
            <a:br>
              <a:rPr lang="en" sz="1900"/>
            </a:br>
            <a:endParaRPr sz="1900">
              <a:solidFill>
                <a:schemeClr val="accent4"/>
              </a:solidFill>
            </a:endParaRPr>
          </a:p>
        </p:txBody>
      </p:sp>
      <p:sp>
        <p:nvSpPr>
          <p:cNvPr id="778" name="Google Shape;778;p10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0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with Deferred Substitution</a:t>
            </a:r>
            <a:endParaRPr/>
          </a:p>
        </p:txBody>
      </p:sp>
      <p:sp>
        <p:nvSpPr>
          <p:cNvPr id="784" name="Google Shape;784;p109"/>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666666"/>
                </a:solidFill>
                <a:latin typeface="Arial"/>
                <a:ea typeface="Arial"/>
                <a:cs typeface="Arial"/>
                <a:sym typeface="Arial"/>
              </a:rPr>
              <a:t>(interp (parse '</a:t>
            </a:r>
            <a:r>
              <a:rPr lang="en" sz="1900">
                <a:solidFill>
                  <a:srgbClr val="FF0000"/>
                </a:solidFill>
                <a:latin typeface="Arial"/>
                <a:ea typeface="Arial"/>
                <a:cs typeface="Arial"/>
                <a:sym typeface="Arial"/>
              </a:rPr>
              <a:t>{with {y 10} {fun {x} {+ y x}}}</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(interp (parse '</a:t>
            </a:r>
            <a:r>
              <a:rPr lang="en" sz="1900">
                <a:solidFill>
                  <a:srgbClr val="FF0000"/>
                </a:solidFill>
                <a:latin typeface="Arial"/>
                <a:ea typeface="Arial"/>
                <a:cs typeface="Arial"/>
                <a:sym typeface="Arial"/>
              </a:rPr>
              <a:t>{fun {x} {+ y x}}</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[y=10]</a:t>
            </a:r>
            <a:br>
              <a:rPr lang="en" sz="1900"/>
            </a:br>
            <a:endParaRPr sz="1900">
              <a:solidFill>
                <a:srgbClr val="0000FF"/>
              </a:solidFill>
            </a:endParaRPr>
          </a:p>
        </p:txBody>
      </p:sp>
      <p:sp>
        <p:nvSpPr>
          <p:cNvPr id="785" name="Google Shape;785;p10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1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with Deferred Substitution</a:t>
            </a:r>
            <a:endParaRPr/>
          </a:p>
        </p:txBody>
      </p:sp>
      <p:sp>
        <p:nvSpPr>
          <p:cNvPr id="791" name="Google Shape;791;p110"/>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666666"/>
                </a:solidFill>
                <a:latin typeface="Arial"/>
                <a:ea typeface="Arial"/>
                <a:cs typeface="Arial"/>
                <a:sym typeface="Arial"/>
              </a:rPr>
              <a:t>(interp (parse '</a:t>
            </a:r>
            <a:r>
              <a:rPr lang="en" sz="1900">
                <a:solidFill>
                  <a:srgbClr val="FF0000"/>
                </a:solidFill>
                <a:latin typeface="Arial"/>
                <a:ea typeface="Arial"/>
                <a:cs typeface="Arial"/>
                <a:sym typeface="Arial"/>
              </a:rPr>
              <a:t>{with {y 10} {fun {x} {+ y x}}}</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(interp (parse '</a:t>
            </a:r>
            <a:r>
              <a:rPr lang="en" sz="1900">
                <a:solidFill>
                  <a:srgbClr val="FF0000"/>
                </a:solidFill>
                <a:latin typeface="Arial"/>
                <a:ea typeface="Arial"/>
                <a:cs typeface="Arial"/>
                <a:sym typeface="Arial"/>
              </a:rPr>
              <a:t>{fun {x} {+ y x}}</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[y=10]</a:t>
            </a:r>
            <a:br>
              <a:rPr lang="en" sz="1900"/>
            </a:br>
            <a:br>
              <a:rPr lang="en" sz="1900"/>
            </a:br>
            <a:r>
              <a:rPr lang="en" sz="1900"/>
              <a:t>(interp (parse </a:t>
            </a:r>
            <a:r>
              <a:rPr lang="en" sz="1900">
                <a:solidFill>
                  <a:srgbClr val="666666"/>
                </a:solidFill>
                <a:latin typeface="Arial"/>
                <a:ea typeface="Arial"/>
                <a:cs typeface="Arial"/>
                <a:sym typeface="Arial"/>
              </a:rPr>
              <a:t>'</a:t>
            </a:r>
            <a:r>
              <a:rPr lang="en" sz="1900">
                <a:solidFill>
                  <a:srgbClr val="FF0000"/>
                </a:solidFill>
                <a:latin typeface="Arial"/>
                <a:ea typeface="Arial"/>
                <a:cs typeface="Arial"/>
                <a:sym typeface="Arial"/>
              </a:rPr>
              <a:t>{{fun {y} {fun {x} {+ y x}}} 10}</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solidFill>
                  <a:srgbClr val="0000FF"/>
                </a:solidFill>
                <a:latin typeface="Arial"/>
                <a:ea typeface="Arial"/>
                <a:cs typeface="Arial"/>
                <a:sym typeface="Arial"/>
              </a:rPr>
            </a:br>
            <a:endParaRPr sz="1900">
              <a:solidFill>
                <a:srgbClr val="0000FF"/>
              </a:solidFill>
            </a:endParaRPr>
          </a:p>
        </p:txBody>
      </p:sp>
      <p:sp>
        <p:nvSpPr>
          <p:cNvPr id="792" name="Google Shape;792;p11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1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with Deferred Substitution</a:t>
            </a:r>
            <a:endParaRPr/>
          </a:p>
        </p:txBody>
      </p:sp>
      <p:sp>
        <p:nvSpPr>
          <p:cNvPr id="798" name="Google Shape;798;p111"/>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(interp (parse '</a:t>
            </a:r>
            <a:r>
              <a:rPr lang="en" sz="1900">
                <a:solidFill>
                  <a:srgbClr val="FF0000"/>
                </a:solidFill>
                <a:latin typeface="Arial"/>
                <a:ea typeface="Arial"/>
                <a:cs typeface="Arial"/>
                <a:sym typeface="Arial"/>
              </a:rPr>
              <a:t>{with {y 10} {fun {x} {+ y x}}}</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br>
              <a:rPr lang="en" sz="1900">
                <a:solidFill>
                  <a:srgbClr val="666666"/>
                </a:solidFill>
                <a:latin typeface="Arial"/>
                <a:ea typeface="Arial"/>
                <a:cs typeface="Arial"/>
                <a:sym typeface="Arial"/>
              </a:rPr>
            </a:br>
            <a:r>
              <a:rPr lang="en" sz="1900"/>
              <a:t>(interp (parse '</a:t>
            </a:r>
            <a:r>
              <a:rPr lang="en" sz="1900">
                <a:solidFill>
                  <a:srgbClr val="FF0000"/>
                </a:solidFill>
                <a:latin typeface="Arial"/>
                <a:ea typeface="Arial"/>
                <a:cs typeface="Arial"/>
                <a:sym typeface="Arial"/>
              </a:rPr>
              <a:t>{fun {x} {+ y x}}</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[y=10]</a:t>
            </a:r>
            <a:br>
              <a:rPr lang="en" sz="1900"/>
            </a:br>
            <a:br>
              <a:rPr lang="en" sz="1900"/>
            </a:br>
            <a:r>
              <a:rPr lang="en" sz="1900"/>
              <a:t>(interp (parse </a:t>
            </a:r>
            <a:r>
              <a:rPr lang="en" sz="1900">
                <a:solidFill>
                  <a:srgbClr val="666666"/>
                </a:solidFill>
                <a:latin typeface="Arial"/>
                <a:ea typeface="Arial"/>
                <a:cs typeface="Arial"/>
                <a:sym typeface="Arial"/>
              </a:rPr>
              <a:t>'</a:t>
            </a:r>
            <a:r>
              <a:rPr lang="en" sz="1900">
                <a:solidFill>
                  <a:srgbClr val="FF0000"/>
                </a:solidFill>
                <a:latin typeface="Arial"/>
                <a:ea typeface="Arial"/>
                <a:cs typeface="Arial"/>
                <a:sym typeface="Arial"/>
              </a:rPr>
              <a:t>{{fun {y} {fun {x} {+ y x}}} 10}</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solidFill>
                  <a:srgbClr val="0000FF"/>
                </a:solidFill>
                <a:latin typeface="Arial"/>
                <a:ea typeface="Arial"/>
                <a:cs typeface="Arial"/>
                <a:sym typeface="Arial"/>
              </a:rPr>
            </a:br>
            <a:r>
              <a:rPr lang="en" sz="1900">
                <a:latin typeface="Arial"/>
                <a:ea typeface="Arial"/>
                <a:cs typeface="Arial"/>
                <a:sym typeface="Arial"/>
              </a:rPr>
              <a:t>⇒ </a:t>
            </a:r>
            <a:br>
              <a:rPr lang="en" sz="1900">
                <a:latin typeface="Arial"/>
                <a:ea typeface="Arial"/>
                <a:cs typeface="Arial"/>
                <a:sym typeface="Arial"/>
              </a:rPr>
            </a:br>
            <a:r>
              <a:rPr lang="en" sz="1900">
                <a:latin typeface="Arial"/>
                <a:ea typeface="Arial"/>
                <a:cs typeface="Arial"/>
                <a:sym typeface="Arial"/>
              </a:rPr>
              <a:t>(interp (parse '</a:t>
            </a:r>
            <a:r>
              <a:rPr lang="en" sz="1900">
                <a:solidFill>
                  <a:srgbClr val="FF0000"/>
                </a:solidFill>
                <a:latin typeface="Arial"/>
                <a:ea typeface="Arial"/>
                <a:cs typeface="Arial"/>
                <a:sym typeface="Arial"/>
              </a:rPr>
              <a:t>{fun {x} {+ y x}}</a:t>
            </a:r>
            <a:r>
              <a:rPr lang="en" sz="1900">
                <a:latin typeface="Arial"/>
                <a:ea typeface="Arial"/>
                <a:cs typeface="Arial"/>
                <a:sym typeface="Arial"/>
              </a:rPr>
              <a:t>))                               </a:t>
            </a:r>
            <a:r>
              <a:rPr lang="en" sz="1900">
                <a:solidFill>
                  <a:srgbClr val="0000FF"/>
                </a:solidFill>
                <a:latin typeface="Arial"/>
                <a:ea typeface="Arial"/>
                <a:cs typeface="Arial"/>
                <a:sym typeface="Arial"/>
              </a:rPr>
              <a:t>[y=10]</a:t>
            </a:r>
            <a:endParaRPr sz="1900">
              <a:solidFill>
                <a:srgbClr val="0000FF"/>
              </a:solidFill>
            </a:endParaRPr>
          </a:p>
        </p:txBody>
      </p:sp>
      <p:sp>
        <p:nvSpPr>
          <p:cNvPr id="799" name="Google Shape;799;p11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1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with Deferred Substitution</a:t>
            </a:r>
            <a:endParaRPr/>
          </a:p>
        </p:txBody>
      </p:sp>
      <p:sp>
        <p:nvSpPr>
          <p:cNvPr id="805" name="Google Shape;805;p112"/>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(interp (parse '</a:t>
            </a:r>
            <a:r>
              <a:rPr lang="en" sz="1900">
                <a:solidFill>
                  <a:srgbClr val="FF0000"/>
                </a:solidFill>
                <a:latin typeface="Arial"/>
                <a:ea typeface="Arial"/>
                <a:cs typeface="Arial"/>
                <a:sym typeface="Arial"/>
              </a:rPr>
              <a:t>{</a:t>
            </a:r>
            <a:r>
              <a:rPr lang="en" sz="1900">
                <a:solidFill>
                  <a:srgbClr val="0000FF"/>
                </a:solidFill>
                <a:latin typeface="Arial"/>
                <a:ea typeface="Arial"/>
                <a:cs typeface="Arial"/>
                <a:sym typeface="Arial"/>
              </a:rPr>
              <a:t>{</a:t>
            </a:r>
            <a:r>
              <a:rPr lang="en" sz="1900">
                <a:solidFill>
                  <a:srgbClr val="FF0000"/>
                </a:solidFill>
                <a:latin typeface="Arial"/>
                <a:ea typeface="Arial"/>
                <a:cs typeface="Arial"/>
                <a:sym typeface="Arial"/>
              </a:rPr>
              <a:t>with {y 10} {fun {x} {+ y x}}</a:t>
            </a:r>
            <a:r>
              <a:rPr lang="en" sz="1900">
                <a:solidFill>
                  <a:srgbClr val="0000FF"/>
                </a:solidFill>
                <a:latin typeface="Arial"/>
                <a:ea typeface="Arial"/>
                <a:cs typeface="Arial"/>
                <a:sym typeface="Arial"/>
              </a:rPr>
              <a:t>}</a:t>
            </a:r>
            <a:r>
              <a:rPr lang="en" sz="1900">
                <a:solidFill>
                  <a:srgbClr val="666666"/>
                </a:solidFill>
                <a:latin typeface="Arial"/>
                <a:ea typeface="Arial"/>
                <a:cs typeface="Arial"/>
                <a:sym typeface="Arial"/>
              </a:rPr>
              <a:t>  </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r>
              <a:rPr lang="en" sz="1900">
                <a:solidFill>
                  <a:srgbClr val="FF0000"/>
                </a:solidFill>
                <a:latin typeface="Arial"/>
                <a:ea typeface="Arial"/>
                <a:cs typeface="Arial"/>
                <a:sym typeface="Arial"/>
              </a:rPr>
              <a:t>{with {y 7} y}}</a:t>
            </a:r>
            <a:r>
              <a:rPr lang="en" sz="1900">
                <a:solidFill>
                  <a:srgbClr val="666666"/>
                </a:solidFill>
                <a:latin typeface="Arial"/>
                <a:ea typeface="Arial"/>
                <a:cs typeface="Arial"/>
                <a:sym typeface="Arial"/>
              </a:rPr>
              <a:t>))</a:t>
            </a:r>
            <a:br>
              <a:rPr lang="en" sz="1900">
                <a:solidFill>
                  <a:srgbClr val="666666"/>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chemeClr val="dk1"/>
                </a:solidFill>
                <a:latin typeface="Arial"/>
                <a:ea typeface="Arial"/>
                <a:cs typeface="Arial"/>
                <a:sym typeface="Arial"/>
              </a:rPr>
              <a:t>Argument expression:</a:t>
            </a:r>
            <a:r>
              <a:rPr lang="en" sz="1900">
                <a:solidFill>
                  <a:srgbClr val="666666"/>
                </a:solidFill>
                <a:latin typeface="Arial"/>
                <a:ea typeface="Arial"/>
                <a:cs typeface="Arial"/>
                <a:sym typeface="Arial"/>
              </a:rPr>
              <a:t> </a:t>
            </a:r>
            <a:br>
              <a:rPr lang="en" sz="1900">
                <a:solidFill>
                  <a:srgbClr val="666666"/>
                </a:solidFill>
                <a:latin typeface="Arial"/>
                <a:ea typeface="Arial"/>
                <a:cs typeface="Arial"/>
                <a:sym typeface="Arial"/>
              </a:rPr>
            </a:br>
            <a:r>
              <a:rPr lang="en" sz="1900"/>
              <a:t>(interp (parse '</a:t>
            </a:r>
            <a:r>
              <a:rPr lang="en" sz="1900">
                <a:solidFill>
                  <a:srgbClr val="FF0000"/>
                </a:solidFill>
                <a:latin typeface="Arial"/>
                <a:ea typeface="Arial"/>
                <a:cs typeface="Arial"/>
                <a:sym typeface="Arial"/>
              </a:rPr>
              <a:t>{with {y 7} y}</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br>
            <a:r>
              <a:rPr lang="en" sz="1900"/>
              <a:t>⇒ (interp (parse 'y))                                               </a:t>
            </a:r>
            <a:r>
              <a:rPr lang="en" sz="1900">
                <a:solidFill>
                  <a:srgbClr val="0000FF"/>
                </a:solidFill>
                <a:latin typeface="Arial"/>
                <a:ea typeface="Arial"/>
                <a:cs typeface="Arial"/>
                <a:sym typeface="Arial"/>
              </a:rPr>
              <a:t>[y=7]</a:t>
            </a:r>
            <a:br>
              <a:rPr lang="en" sz="1900"/>
            </a:br>
            <a:r>
              <a:rPr lang="en" sz="1900"/>
              <a:t>⇒ 7</a:t>
            </a:r>
            <a:endParaRPr sz="1900">
              <a:solidFill>
                <a:srgbClr val="0000FF"/>
              </a:solidFill>
            </a:endParaRPr>
          </a:p>
        </p:txBody>
      </p:sp>
      <p:sp>
        <p:nvSpPr>
          <p:cNvPr id="806" name="Google Shape;806;p11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1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with Deferred Substitution</a:t>
            </a:r>
            <a:endParaRPr/>
          </a:p>
        </p:txBody>
      </p:sp>
      <p:sp>
        <p:nvSpPr>
          <p:cNvPr id="812" name="Google Shape;812;p113"/>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(interp (parse '</a:t>
            </a:r>
            <a:r>
              <a:rPr lang="en" sz="1900">
                <a:solidFill>
                  <a:srgbClr val="FF0000"/>
                </a:solidFill>
                <a:latin typeface="Arial"/>
                <a:ea typeface="Arial"/>
                <a:cs typeface="Arial"/>
                <a:sym typeface="Arial"/>
              </a:rPr>
              <a:t>{{with {y 10} {fun {x} {+ y x}}}</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r>
              <a:rPr lang="en" sz="1900">
                <a:solidFill>
                  <a:srgbClr val="FF0000"/>
                </a:solidFill>
                <a:latin typeface="Arial"/>
                <a:ea typeface="Arial"/>
                <a:cs typeface="Arial"/>
                <a:sym typeface="Arial"/>
              </a:rPr>
              <a:t>{with {y 7} y}}</a:t>
            </a:r>
            <a:r>
              <a:rPr lang="en" sz="1900">
                <a:solidFill>
                  <a:srgbClr val="666666"/>
                </a:solidFill>
                <a:latin typeface="Arial"/>
                <a:ea typeface="Arial"/>
                <a:cs typeface="Arial"/>
                <a:sym typeface="Arial"/>
              </a:rPr>
              <a:t>))</a:t>
            </a:r>
            <a:br>
              <a:rPr lang="en" sz="1900">
                <a:solidFill>
                  <a:srgbClr val="666666"/>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chemeClr val="dk1"/>
                </a:solidFill>
                <a:latin typeface="Arial"/>
                <a:ea typeface="Arial"/>
                <a:cs typeface="Arial"/>
                <a:sym typeface="Arial"/>
              </a:rPr>
              <a:t>Argument expression:</a:t>
            </a:r>
            <a:r>
              <a:rPr lang="en" sz="1900">
                <a:solidFill>
                  <a:srgbClr val="666666"/>
                </a:solidFill>
                <a:latin typeface="Arial"/>
                <a:ea typeface="Arial"/>
                <a:cs typeface="Arial"/>
                <a:sym typeface="Arial"/>
              </a:rPr>
              <a:t> </a:t>
            </a:r>
            <a:br>
              <a:rPr lang="en" sz="1900">
                <a:solidFill>
                  <a:srgbClr val="666666"/>
                </a:solidFill>
                <a:latin typeface="Arial"/>
                <a:ea typeface="Arial"/>
                <a:cs typeface="Arial"/>
                <a:sym typeface="Arial"/>
              </a:rPr>
            </a:br>
            <a:r>
              <a:rPr lang="en" sz="1900"/>
              <a:t>(interp (parse '</a:t>
            </a:r>
            <a:r>
              <a:rPr lang="en" sz="1900">
                <a:solidFill>
                  <a:srgbClr val="FF0000"/>
                </a:solidFill>
                <a:latin typeface="Arial"/>
                <a:ea typeface="Arial"/>
                <a:cs typeface="Arial"/>
                <a:sym typeface="Arial"/>
              </a:rPr>
              <a:t>{with {y 7} y}</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br>
            <a:r>
              <a:rPr lang="en" sz="1900"/>
              <a:t>⇒ (interp (parse 'y))                                               </a:t>
            </a:r>
            <a:r>
              <a:rPr lang="en" sz="1900">
                <a:solidFill>
                  <a:srgbClr val="0000FF"/>
                </a:solidFill>
                <a:latin typeface="Arial"/>
                <a:ea typeface="Arial"/>
                <a:cs typeface="Arial"/>
                <a:sym typeface="Arial"/>
              </a:rPr>
              <a:t>[y=7]</a:t>
            </a:r>
            <a:br>
              <a:rPr lang="en" sz="1900"/>
            </a:br>
            <a:r>
              <a:rPr lang="en" sz="1900"/>
              <a:t>⇒ 7</a:t>
            </a:r>
            <a:br>
              <a:rPr lang="en" sz="1900"/>
            </a:br>
            <a:br>
              <a:rPr lang="en" sz="1900"/>
            </a:br>
            <a:r>
              <a:rPr lang="en" sz="1900">
                <a:solidFill>
                  <a:schemeClr val="dk1"/>
                </a:solidFill>
                <a:latin typeface="Arial"/>
                <a:ea typeface="Arial"/>
                <a:cs typeface="Arial"/>
                <a:sym typeface="Arial"/>
              </a:rPr>
              <a:t>Function expression:</a:t>
            </a:r>
            <a:r>
              <a:rPr lang="en" sz="1900">
                <a:solidFill>
                  <a:srgbClr val="666666"/>
                </a:solidFill>
                <a:latin typeface="Arial"/>
                <a:ea typeface="Arial"/>
                <a:cs typeface="Arial"/>
                <a:sym typeface="Arial"/>
              </a:rPr>
              <a:t> </a:t>
            </a:r>
            <a:br>
              <a:rPr lang="en" sz="1900">
                <a:solidFill>
                  <a:srgbClr val="666666"/>
                </a:solidFill>
                <a:latin typeface="Arial"/>
                <a:ea typeface="Arial"/>
                <a:cs typeface="Arial"/>
                <a:sym typeface="Arial"/>
              </a:rPr>
            </a:br>
            <a:r>
              <a:rPr lang="en" sz="1900"/>
              <a:t>(interp (parse '</a:t>
            </a:r>
            <a:r>
              <a:rPr lang="en" sz="1900">
                <a:solidFill>
                  <a:srgbClr val="FF0000"/>
                </a:solidFill>
                <a:latin typeface="Arial"/>
                <a:ea typeface="Arial"/>
                <a:cs typeface="Arial"/>
                <a:sym typeface="Arial"/>
              </a:rPr>
              <a:t>{{with {y 10} {fun {x} {+ y x}}}</a:t>
            </a:r>
            <a:r>
              <a:rPr lang="en" sz="1900">
                <a:solidFill>
                  <a:srgbClr val="666666"/>
                </a:solidFill>
                <a:latin typeface="Arial"/>
                <a:ea typeface="Arial"/>
                <a:cs typeface="Arial"/>
                <a:sym typeface="Arial"/>
              </a:rPr>
              <a:t>                   </a:t>
            </a:r>
            <a:r>
              <a:rPr lang="en" sz="1900">
                <a:solidFill>
                  <a:srgbClr val="0000FF"/>
                </a:solidFill>
                <a:latin typeface="Arial"/>
                <a:ea typeface="Arial"/>
                <a:cs typeface="Arial"/>
                <a:sym typeface="Arial"/>
              </a:rPr>
              <a:t>[ ]</a:t>
            </a:r>
            <a:br>
              <a:rPr lang="en" sz="1900"/>
            </a:br>
            <a:r>
              <a:rPr lang="en" sz="1900"/>
              <a:t>⇒ (interp (parse '</a:t>
            </a:r>
            <a:r>
              <a:rPr lang="en" sz="1900">
                <a:solidFill>
                  <a:srgbClr val="FF0000"/>
                </a:solidFill>
              </a:rPr>
              <a:t>{fun {x} {+ y x}}</a:t>
            </a:r>
            <a:r>
              <a:rPr lang="en" sz="1900"/>
              <a:t>))                              </a:t>
            </a:r>
            <a:r>
              <a:rPr lang="en" sz="1900">
                <a:solidFill>
                  <a:srgbClr val="0000FF"/>
                </a:solidFill>
                <a:latin typeface="Arial"/>
                <a:ea typeface="Arial"/>
                <a:cs typeface="Arial"/>
                <a:sym typeface="Arial"/>
              </a:rPr>
              <a:t>[y=10]</a:t>
            </a:r>
            <a:br>
              <a:rPr lang="en" sz="1900"/>
            </a:br>
            <a:r>
              <a:rPr lang="en" sz="1900"/>
              <a:t>⇒ ??? ⇐ </a:t>
            </a:r>
            <a:r>
              <a:rPr lang="en" sz="1900">
                <a:solidFill>
                  <a:srgbClr val="0000FF"/>
                </a:solidFill>
              </a:rPr>
              <a:t>We need a new way to represent this function and this cache together.</a:t>
            </a:r>
            <a:endParaRPr sz="1900">
              <a:solidFill>
                <a:srgbClr val="0000FF"/>
              </a:solidFill>
            </a:endParaRPr>
          </a:p>
        </p:txBody>
      </p:sp>
      <p:sp>
        <p:nvSpPr>
          <p:cNvPr id="813" name="Google Shape;813;p11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1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values</a:t>
            </a:r>
            <a:endParaRPr/>
          </a:p>
        </p:txBody>
      </p:sp>
      <p:sp>
        <p:nvSpPr>
          <p:cNvPr id="819" name="Google Shape;819;p114"/>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Any bound ids which are not a </a:t>
            </a:r>
            <a:r>
              <a:rPr lang="en" sz="1900"/>
              <a:t>parameter</a:t>
            </a:r>
            <a:r>
              <a:rPr lang="en" sz="1900"/>
              <a:t> of a function need to be kept in its substitution cache with its corresponding value so that we can avoid dynamic scope and we </a:t>
            </a:r>
            <a:r>
              <a:rPr b="1" lang="en" sz="1900">
                <a:solidFill>
                  <a:srgbClr val="0000FF"/>
                </a:solidFill>
              </a:rPr>
              <a:t>will not forget the pending </a:t>
            </a:r>
            <a:r>
              <a:rPr b="1" lang="en" sz="1900">
                <a:solidFill>
                  <a:srgbClr val="0000FF"/>
                </a:solidFill>
              </a:rPr>
              <a:t>substitution</a:t>
            </a:r>
            <a:r>
              <a:rPr lang="en" sz="1900"/>
              <a:t> for the function.</a:t>
            </a:r>
            <a:br>
              <a:rPr lang="en" sz="1900"/>
            </a:br>
            <a:br>
              <a:rPr lang="en" sz="1900"/>
            </a:br>
            <a:r>
              <a:rPr lang="en" sz="1900">
                <a:solidFill>
                  <a:srgbClr val="0000FF"/>
                </a:solidFill>
                <a:latin typeface="Arial"/>
                <a:ea typeface="Arial"/>
                <a:cs typeface="Arial"/>
                <a:sym typeface="Arial"/>
              </a:rPr>
              <a:t>(define-type FAE-Value</a:t>
            </a:r>
            <a:br>
              <a:rPr lang="en" sz="1900">
                <a:solidFill>
                  <a:srgbClr val="0000FF"/>
                </a:solidFill>
                <a:latin typeface="Arial"/>
                <a:ea typeface="Arial"/>
                <a:cs typeface="Arial"/>
                <a:sym typeface="Arial"/>
              </a:rPr>
            </a:br>
            <a:r>
              <a:rPr lang="en" sz="1900">
                <a:solidFill>
                  <a:srgbClr val="0000FF"/>
                </a:solidFill>
                <a:latin typeface="Arial"/>
                <a:ea typeface="Arial"/>
                <a:cs typeface="Arial"/>
                <a:sym typeface="Arial"/>
              </a:rPr>
              <a:t>    [numV         (n number?)]</a:t>
            </a:r>
            <a:br>
              <a:rPr lang="en" sz="1900">
                <a:solidFill>
                  <a:srgbClr val="0000FF"/>
                </a:solidFill>
                <a:latin typeface="Arial"/>
                <a:ea typeface="Arial"/>
                <a:cs typeface="Arial"/>
                <a:sym typeface="Arial"/>
              </a:rPr>
            </a:br>
            <a:r>
              <a:rPr lang="en" sz="1900">
                <a:solidFill>
                  <a:srgbClr val="0000FF"/>
                </a:solidFill>
                <a:latin typeface="Arial"/>
                <a:ea typeface="Arial"/>
                <a:cs typeface="Arial"/>
                <a:sym typeface="Arial"/>
              </a:rPr>
              <a:t>    [closureV    (param symbol?) (body FAE?) (ds DefrdSub?)])</a:t>
            </a:r>
            <a:br>
              <a:rPr lang="en" sz="1900">
                <a:solidFill>
                  <a:srgbClr val="0000FF"/>
                </a:solidFill>
                <a:latin typeface="Arial"/>
                <a:ea typeface="Arial"/>
                <a:cs typeface="Arial"/>
                <a:sym typeface="Arial"/>
              </a:rPr>
            </a:br>
            <a:br>
              <a:rPr lang="en" sz="1900">
                <a:solidFill>
                  <a:srgbClr val="0000FF"/>
                </a:solidFill>
                <a:latin typeface="Arial"/>
                <a:ea typeface="Arial"/>
                <a:cs typeface="Arial"/>
                <a:sym typeface="Arial"/>
              </a:rPr>
            </a:br>
            <a:r>
              <a:rPr lang="en" sz="1900">
                <a:solidFill>
                  <a:srgbClr val="0000FF"/>
                </a:solidFill>
                <a:latin typeface="Arial"/>
                <a:ea typeface="Arial"/>
                <a:cs typeface="Arial"/>
                <a:sym typeface="Arial"/>
              </a:rPr>
              <a:t>(define-type DefrdSub</a:t>
            </a:r>
            <a:br>
              <a:rPr lang="en" sz="1900">
                <a:solidFill>
                  <a:srgbClr val="0000FF"/>
                </a:solidFill>
                <a:latin typeface="Arial"/>
                <a:ea typeface="Arial"/>
                <a:cs typeface="Arial"/>
                <a:sym typeface="Arial"/>
              </a:rPr>
            </a:br>
            <a:r>
              <a:rPr lang="en" sz="1900">
                <a:solidFill>
                  <a:srgbClr val="0000FF"/>
                </a:solidFill>
                <a:latin typeface="Arial"/>
                <a:ea typeface="Arial"/>
                <a:cs typeface="Arial"/>
                <a:sym typeface="Arial"/>
              </a:rPr>
              <a:t>    [mtSub]</a:t>
            </a:r>
            <a:br>
              <a:rPr lang="en" sz="1900">
                <a:solidFill>
                  <a:srgbClr val="0000FF"/>
                </a:solidFill>
                <a:latin typeface="Arial"/>
                <a:ea typeface="Arial"/>
                <a:cs typeface="Arial"/>
                <a:sym typeface="Arial"/>
              </a:rPr>
            </a:br>
            <a:r>
              <a:rPr lang="en" sz="1900">
                <a:solidFill>
                  <a:srgbClr val="0000FF"/>
                </a:solidFill>
                <a:latin typeface="Arial"/>
                <a:ea typeface="Arial"/>
                <a:cs typeface="Arial"/>
                <a:sym typeface="Arial"/>
              </a:rPr>
              <a:t>    [aSub (name symbol?) (value FAE-Value?) (ds DefrdSub?)])</a:t>
            </a:r>
            <a:br>
              <a:rPr lang="en" sz="1900">
                <a:solidFill>
                  <a:srgbClr val="0000FF"/>
                </a:solidFill>
                <a:latin typeface="Arial"/>
                <a:ea typeface="Arial"/>
                <a:cs typeface="Arial"/>
                <a:sym typeface="Arial"/>
              </a:rPr>
            </a:br>
            <a:br>
              <a:rPr lang="en" sz="1900">
                <a:solidFill>
                  <a:srgbClr val="0000FF"/>
                </a:solidFill>
                <a:latin typeface="Arial"/>
                <a:ea typeface="Arial"/>
                <a:cs typeface="Arial"/>
                <a:sym typeface="Arial"/>
              </a:rPr>
            </a:br>
            <a:r>
              <a:rPr lang="en" sz="1900">
                <a:solidFill>
                  <a:srgbClr val="FF0000"/>
                </a:solidFill>
                <a:latin typeface="Arial"/>
                <a:ea typeface="Arial"/>
                <a:cs typeface="Arial"/>
                <a:sym typeface="Arial"/>
              </a:rPr>
              <a:t>(test (interp (parse '{with {y 10} {fun {x} {+ y x}}}) (mtSub))</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(closureV …))</a:t>
            </a: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20" name="Google Shape;820;p11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15"/>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FAE values</a:t>
            </a:r>
            <a:endParaRPr/>
          </a:p>
        </p:txBody>
      </p:sp>
      <p:sp>
        <p:nvSpPr>
          <p:cNvPr id="826" name="Google Shape;826;p115"/>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Any bound ids (e.g., </a:t>
            </a:r>
            <a:r>
              <a:rPr lang="en" sz="1900">
                <a:solidFill>
                  <a:srgbClr val="FF0000"/>
                </a:solidFill>
              </a:rPr>
              <a:t>y</a:t>
            </a:r>
            <a:r>
              <a:rPr lang="en" sz="1900"/>
              <a:t>) which are not a parameter of a function need to be kept in its substitution cache with its corresponding value (e.g., </a:t>
            </a:r>
            <a:r>
              <a:rPr lang="en" sz="1900">
                <a:solidFill>
                  <a:srgbClr val="FF0000"/>
                </a:solidFill>
              </a:rPr>
              <a:t>10</a:t>
            </a:r>
            <a:r>
              <a:rPr lang="en" sz="1900"/>
              <a:t>) so that we can avoid dynamic scope and we </a:t>
            </a:r>
            <a:r>
              <a:rPr b="1" lang="en" sz="1900">
                <a:solidFill>
                  <a:srgbClr val="0000FF"/>
                </a:solidFill>
              </a:rPr>
              <a:t>will not forget the pending substitution</a:t>
            </a:r>
            <a:r>
              <a:rPr lang="en" sz="1900"/>
              <a:t> for the function.</a:t>
            </a:r>
            <a:br>
              <a:rPr lang="en" sz="1900"/>
            </a:br>
            <a:br>
              <a:rPr lang="en" sz="1900"/>
            </a:br>
            <a:r>
              <a:rPr lang="en" sz="1900">
                <a:solidFill>
                  <a:srgbClr val="0000FF"/>
                </a:solidFill>
                <a:latin typeface="Arial"/>
                <a:ea typeface="Arial"/>
                <a:cs typeface="Arial"/>
                <a:sym typeface="Arial"/>
              </a:rPr>
              <a:t>(define-type FAE-Value</a:t>
            </a:r>
            <a:br>
              <a:rPr lang="en" sz="1900">
                <a:solidFill>
                  <a:srgbClr val="0000FF"/>
                </a:solidFill>
                <a:latin typeface="Arial"/>
                <a:ea typeface="Arial"/>
                <a:cs typeface="Arial"/>
                <a:sym typeface="Arial"/>
              </a:rPr>
            </a:br>
            <a:r>
              <a:rPr lang="en" sz="1900">
                <a:solidFill>
                  <a:srgbClr val="0000FF"/>
                </a:solidFill>
                <a:latin typeface="Arial"/>
                <a:ea typeface="Arial"/>
                <a:cs typeface="Arial"/>
                <a:sym typeface="Arial"/>
              </a:rPr>
              <a:t>    [numV         (n number?)]</a:t>
            </a:r>
            <a:br>
              <a:rPr lang="en" sz="1900">
                <a:solidFill>
                  <a:srgbClr val="0000FF"/>
                </a:solidFill>
                <a:latin typeface="Arial"/>
                <a:ea typeface="Arial"/>
                <a:cs typeface="Arial"/>
                <a:sym typeface="Arial"/>
              </a:rPr>
            </a:br>
            <a:r>
              <a:rPr lang="en" sz="1900">
                <a:solidFill>
                  <a:srgbClr val="0000FF"/>
                </a:solidFill>
                <a:latin typeface="Arial"/>
                <a:ea typeface="Arial"/>
                <a:cs typeface="Arial"/>
                <a:sym typeface="Arial"/>
              </a:rPr>
              <a:t>    [closureV    (param symbol?) (body FAE?) (ds DefrdSub?)])</a:t>
            </a:r>
            <a:br>
              <a:rPr lang="en" sz="1900">
                <a:solidFill>
                  <a:srgbClr val="0000FF"/>
                </a:solidFill>
                <a:latin typeface="Arial"/>
                <a:ea typeface="Arial"/>
                <a:cs typeface="Arial"/>
                <a:sym typeface="Arial"/>
              </a:rPr>
            </a:br>
            <a:br>
              <a:rPr lang="en" sz="1900">
                <a:solidFill>
                  <a:srgbClr val="0000FF"/>
                </a:solidFill>
                <a:latin typeface="Arial"/>
                <a:ea typeface="Arial"/>
                <a:cs typeface="Arial"/>
                <a:sym typeface="Arial"/>
              </a:rPr>
            </a:br>
            <a:r>
              <a:rPr lang="en" sz="1900">
                <a:solidFill>
                  <a:srgbClr val="0000FF"/>
                </a:solidFill>
                <a:latin typeface="Arial"/>
                <a:ea typeface="Arial"/>
                <a:cs typeface="Arial"/>
                <a:sym typeface="Arial"/>
              </a:rPr>
              <a:t>(define-type DefrdSub</a:t>
            </a:r>
            <a:br>
              <a:rPr lang="en" sz="1900">
                <a:solidFill>
                  <a:srgbClr val="0000FF"/>
                </a:solidFill>
                <a:latin typeface="Arial"/>
                <a:ea typeface="Arial"/>
                <a:cs typeface="Arial"/>
                <a:sym typeface="Arial"/>
              </a:rPr>
            </a:br>
            <a:r>
              <a:rPr lang="en" sz="1900">
                <a:solidFill>
                  <a:srgbClr val="0000FF"/>
                </a:solidFill>
                <a:latin typeface="Arial"/>
                <a:ea typeface="Arial"/>
                <a:cs typeface="Arial"/>
                <a:sym typeface="Arial"/>
              </a:rPr>
              <a:t>    [mtSub]</a:t>
            </a:r>
            <a:br>
              <a:rPr lang="en" sz="1900">
                <a:solidFill>
                  <a:srgbClr val="0000FF"/>
                </a:solidFill>
                <a:latin typeface="Arial"/>
                <a:ea typeface="Arial"/>
                <a:cs typeface="Arial"/>
                <a:sym typeface="Arial"/>
              </a:rPr>
            </a:br>
            <a:r>
              <a:rPr lang="en" sz="1900">
                <a:solidFill>
                  <a:srgbClr val="0000FF"/>
                </a:solidFill>
                <a:latin typeface="Arial"/>
                <a:ea typeface="Arial"/>
                <a:cs typeface="Arial"/>
                <a:sym typeface="Arial"/>
              </a:rPr>
              <a:t>    [aSub (name symbol?) (value FAE-Value?) (ds DefrdSub?)])</a:t>
            </a:r>
            <a:br>
              <a:rPr lang="en" sz="1900">
                <a:solidFill>
                  <a:srgbClr val="0000FF"/>
                </a:solidFill>
                <a:latin typeface="Arial"/>
                <a:ea typeface="Arial"/>
                <a:cs typeface="Arial"/>
                <a:sym typeface="Arial"/>
              </a:rPr>
            </a:br>
            <a:br>
              <a:rPr lang="en" sz="1900">
                <a:solidFill>
                  <a:srgbClr val="0000FF"/>
                </a:solidFill>
                <a:latin typeface="Arial"/>
                <a:ea typeface="Arial"/>
                <a:cs typeface="Arial"/>
                <a:sym typeface="Arial"/>
              </a:rPr>
            </a:br>
            <a:r>
              <a:rPr lang="en" sz="1900">
                <a:solidFill>
                  <a:srgbClr val="FF0000"/>
                </a:solidFill>
                <a:latin typeface="Arial"/>
                <a:ea typeface="Arial"/>
                <a:cs typeface="Arial"/>
                <a:sym typeface="Arial"/>
              </a:rPr>
              <a:t>(test (interp (parse '{with {y 10} {fun {x} {+ y x}}}) (mtSub))</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(closureV 'x (add (id 'y) (id 'x))</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(aSub 'y (numV 10) (mtSub))))</a:t>
            </a: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27" name="Google Shape;827;p115"/>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1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Continuing Evaluation</a:t>
            </a:r>
            <a:endParaRPr/>
          </a:p>
        </p:txBody>
      </p:sp>
      <p:sp>
        <p:nvSpPr>
          <p:cNvPr id="833" name="Google Shape;833;p116"/>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Function:</a:t>
            </a:r>
            <a:r>
              <a:rPr lang="en" sz="1900">
                <a:solidFill>
                  <a:srgbClr val="FF0000"/>
                </a:solidFill>
                <a:latin typeface="Arial"/>
                <a:ea typeface="Arial"/>
                <a:cs typeface="Arial"/>
                <a:sym typeface="Arial"/>
              </a:rPr>
              <a:t> </a:t>
            </a:r>
            <a:r>
              <a:rPr lang="en" sz="1900">
                <a:solidFill>
                  <a:srgbClr val="FF0000"/>
                </a:solidFill>
                <a:latin typeface="Arial"/>
                <a:ea typeface="Arial"/>
                <a:cs typeface="Arial"/>
                <a:sym typeface="Arial"/>
              </a:rPr>
              <a:t>{fun {x} {+ y x}}                  </a:t>
            </a:r>
            <a:r>
              <a:rPr lang="en" sz="1900">
                <a:solidFill>
                  <a:srgbClr val="0000FF"/>
                </a:solidFill>
                <a:latin typeface="Arial"/>
                <a:ea typeface="Arial"/>
                <a:cs typeface="Arial"/>
                <a:sym typeface="Arial"/>
              </a:rPr>
              <a:t>[y=10]</a:t>
            </a:r>
            <a:br>
              <a:rPr lang="en" sz="1900">
                <a:solidFill>
                  <a:srgbClr val="FF0000"/>
                </a:solidFill>
                <a:latin typeface="Arial"/>
                <a:ea typeface="Arial"/>
                <a:cs typeface="Arial"/>
                <a:sym typeface="Arial"/>
              </a:rPr>
            </a:br>
            <a:r>
              <a:rPr lang="en" sz="1900">
                <a:latin typeface="Arial"/>
                <a:ea typeface="Arial"/>
                <a:cs typeface="Arial"/>
                <a:sym typeface="Arial"/>
              </a:rPr>
              <a:t>Argument:</a:t>
            </a:r>
            <a:r>
              <a:rPr lang="en" sz="1900">
                <a:solidFill>
                  <a:srgbClr val="FF0000"/>
                </a:solidFill>
                <a:latin typeface="Arial"/>
                <a:ea typeface="Arial"/>
                <a:cs typeface="Arial"/>
                <a:sym typeface="Arial"/>
              </a:rPr>
              <a:t> 7</a:t>
            </a:r>
            <a:br>
              <a:rPr lang="en" sz="1900">
                <a:solidFill>
                  <a:srgbClr val="FF0000"/>
                </a:solidFill>
                <a:latin typeface="Arial"/>
                <a:ea typeface="Arial"/>
                <a:cs typeface="Arial"/>
                <a:sym typeface="Arial"/>
              </a:rPr>
            </a:br>
            <a:br>
              <a:rPr lang="en" sz="1900">
                <a:solidFill>
                  <a:srgbClr val="FF0000"/>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34" name="Google Shape;834;p11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1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Continuing Evaluation</a:t>
            </a:r>
            <a:endParaRPr/>
          </a:p>
        </p:txBody>
      </p:sp>
      <p:sp>
        <p:nvSpPr>
          <p:cNvPr id="840" name="Google Shape;840;p117"/>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Function:</a:t>
            </a:r>
            <a:r>
              <a:rPr lang="en" sz="1900">
                <a:solidFill>
                  <a:srgbClr val="FF0000"/>
                </a:solidFill>
                <a:latin typeface="Arial"/>
                <a:ea typeface="Arial"/>
                <a:cs typeface="Arial"/>
                <a:sym typeface="Arial"/>
              </a:rPr>
              <a:t> {fun {x} {+ y x}}                  </a:t>
            </a:r>
            <a:r>
              <a:rPr lang="en" sz="1900">
                <a:solidFill>
                  <a:srgbClr val="0000FF"/>
                </a:solidFill>
                <a:latin typeface="Arial"/>
                <a:ea typeface="Arial"/>
                <a:cs typeface="Arial"/>
                <a:sym typeface="Arial"/>
              </a:rPr>
              <a:t>[y=10]</a:t>
            </a:r>
            <a:br>
              <a:rPr lang="en" sz="1900">
                <a:solidFill>
                  <a:srgbClr val="FF0000"/>
                </a:solidFill>
                <a:latin typeface="Arial"/>
                <a:ea typeface="Arial"/>
                <a:cs typeface="Arial"/>
                <a:sym typeface="Arial"/>
              </a:rPr>
            </a:br>
            <a:r>
              <a:rPr lang="en" sz="1900">
                <a:latin typeface="Arial"/>
                <a:ea typeface="Arial"/>
                <a:cs typeface="Arial"/>
                <a:sym typeface="Arial"/>
              </a:rPr>
              <a:t>Argument:</a:t>
            </a:r>
            <a:r>
              <a:rPr lang="en" sz="1900">
                <a:solidFill>
                  <a:srgbClr val="FF0000"/>
                </a:solidFill>
                <a:latin typeface="Arial"/>
                <a:ea typeface="Arial"/>
                <a:cs typeface="Arial"/>
                <a:sym typeface="Arial"/>
              </a:rPr>
              <a:t> 7</a:t>
            </a:r>
            <a:br>
              <a:rPr lang="en" sz="1900">
                <a:solidFill>
                  <a:srgbClr val="FF0000"/>
                </a:solidFill>
                <a:latin typeface="Arial"/>
                <a:ea typeface="Arial"/>
                <a:cs typeface="Arial"/>
                <a:sym typeface="Arial"/>
              </a:rPr>
            </a:br>
            <a:br>
              <a:rPr lang="en" sz="1900">
                <a:solidFill>
                  <a:srgbClr val="FF0000"/>
                </a:solidFill>
                <a:latin typeface="Arial"/>
                <a:ea typeface="Arial"/>
                <a:cs typeface="Arial"/>
                <a:sym typeface="Arial"/>
              </a:rPr>
            </a:br>
            <a:r>
              <a:rPr lang="en" sz="1900">
                <a:latin typeface="Arial"/>
                <a:ea typeface="Arial"/>
                <a:cs typeface="Arial"/>
                <a:sym typeface="Arial"/>
              </a:rPr>
              <a:t>To apply, interpret the function body with the given argument:</a:t>
            </a:r>
            <a:br>
              <a:rPr lang="en" sz="1900">
                <a:latin typeface="Arial"/>
                <a:ea typeface="Arial"/>
                <a:cs typeface="Arial"/>
                <a:sym typeface="Arial"/>
              </a:rPr>
            </a:br>
            <a:r>
              <a:rPr lang="en" sz="1900">
                <a:latin typeface="Arial"/>
                <a:ea typeface="Arial"/>
                <a:cs typeface="Arial"/>
                <a:sym typeface="Arial"/>
              </a:rPr>
              <a:t>(interp (parse '...))</a:t>
            </a:r>
            <a:br>
              <a:rPr lang="en" sz="1900">
                <a:solidFill>
                  <a:srgbClr val="FF0000"/>
                </a:solidFill>
                <a:latin typeface="Arial"/>
                <a:ea typeface="Arial"/>
                <a:cs typeface="Arial"/>
                <a:sym typeface="Arial"/>
              </a:rPr>
            </a:br>
            <a:br>
              <a:rPr lang="en" sz="1900">
                <a:solidFill>
                  <a:srgbClr val="FF0000"/>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41" name="Google Shape;841;p11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490250" y="579727"/>
            <a:ext cx="82671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First-order Functions</a:t>
            </a:r>
            <a:br>
              <a:rPr lang="en"/>
            </a:br>
            <a:br>
              <a:rPr lang="en" sz="2600"/>
            </a:br>
            <a:r>
              <a:rPr lang="en" sz="2600"/>
              <a:t>"Functions are not values in languages."</a:t>
            </a:r>
            <a:endParaRPr sz="2600"/>
          </a:p>
          <a:p>
            <a:pPr indent="0" lvl="0" marL="0" rtl="0" algn="l">
              <a:spcBef>
                <a:spcPts val="0"/>
              </a:spcBef>
              <a:spcAft>
                <a:spcPts val="0"/>
              </a:spcAft>
              <a:buNone/>
            </a:pPr>
            <a:r>
              <a:rPr baseline="30000" lang="en" sz="3200"/>
              <a:t>: Names must be given for use in the remainder of a program.</a:t>
            </a:r>
            <a:br>
              <a:rPr baseline="30000" lang="en" sz="3200"/>
            </a:br>
            <a:r>
              <a:rPr baseline="30000" lang="en" sz="3200"/>
              <a:t>⇒ F1WAE</a:t>
            </a:r>
            <a:br>
              <a:rPr baseline="30000" lang="en" sz="3200"/>
            </a:br>
            <a:br>
              <a:rPr baseline="30000" lang="en" sz="3200"/>
            </a:br>
            <a:endParaRPr baseline="30000" sz="3200"/>
          </a:p>
          <a:p>
            <a:pPr indent="0" lvl="0" marL="0" rtl="0" algn="l">
              <a:spcBef>
                <a:spcPts val="0"/>
              </a:spcBef>
              <a:spcAft>
                <a:spcPts val="0"/>
              </a:spcAft>
              <a:buNone/>
            </a:pPr>
            <a:br>
              <a:rPr baseline="30000" lang="en" sz="3200"/>
            </a:br>
            <a:endParaRPr baseline="30000" sz="3200"/>
          </a:p>
        </p:txBody>
      </p:sp>
      <p:sp>
        <p:nvSpPr>
          <p:cNvPr id="379" name="Google Shape;379;p55"/>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1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Continuing Evaluation</a:t>
            </a:r>
            <a:endParaRPr/>
          </a:p>
        </p:txBody>
      </p:sp>
      <p:sp>
        <p:nvSpPr>
          <p:cNvPr id="847" name="Google Shape;847;p118"/>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Function:</a:t>
            </a:r>
            <a:r>
              <a:rPr lang="en" sz="1900">
                <a:solidFill>
                  <a:srgbClr val="FF0000"/>
                </a:solidFill>
                <a:latin typeface="Arial"/>
                <a:ea typeface="Arial"/>
                <a:cs typeface="Arial"/>
                <a:sym typeface="Arial"/>
              </a:rPr>
              <a:t> {fun {x} {+ y x}}                  </a:t>
            </a:r>
            <a:r>
              <a:rPr lang="en" sz="1900">
                <a:solidFill>
                  <a:srgbClr val="0000FF"/>
                </a:solidFill>
                <a:latin typeface="Arial"/>
                <a:ea typeface="Arial"/>
                <a:cs typeface="Arial"/>
                <a:sym typeface="Arial"/>
              </a:rPr>
              <a:t>[y=10]</a:t>
            </a:r>
            <a:br>
              <a:rPr lang="en" sz="1900">
                <a:solidFill>
                  <a:srgbClr val="FF0000"/>
                </a:solidFill>
                <a:latin typeface="Arial"/>
                <a:ea typeface="Arial"/>
                <a:cs typeface="Arial"/>
                <a:sym typeface="Arial"/>
              </a:rPr>
            </a:br>
            <a:r>
              <a:rPr lang="en" sz="1900">
                <a:latin typeface="Arial"/>
                <a:ea typeface="Arial"/>
                <a:cs typeface="Arial"/>
                <a:sym typeface="Arial"/>
              </a:rPr>
              <a:t>Argument:</a:t>
            </a:r>
            <a:r>
              <a:rPr lang="en" sz="1900">
                <a:solidFill>
                  <a:srgbClr val="FF0000"/>
                </a:solidFill>
                <a:latin typeface="Arial"/>
                <a:ea typeface="Arial"/>
                <a:cs typeface="Arial"/>
                <a:sym typeface="Arial"/>
              </a:rPr>
              <a:t> 7</a:t>
            </a:r>
            <a:br>
              <a:rPr lang="en" sz="1900">
                <a:solidFill>
                  <a:srgbClr val="FF0000"/>
                </a:solidFill>
                <a:latin typeface="Arial"/>
                <a:ea typeface="Arial"/>
                <a:cs typeface="Arial"/>
                <a:sym typeface="Arial"/>
              </a:rPr>
            </a:br>
            <a:br>
              <a:rPr lang="en" sz="1900">
                <a:solidFill>
                  <a:srgbClr val="FF0000"/>
                </a:solidFill>
                <a:latin typeface="Arial"/>
                <a:ea typeface="Arial"/>
                <a:cs typeface="Arial"/>
                <a:sym typeface="Arial"/>
              </a:rPr>
            </a:br>
            <a:r>
              <a:rPr lang="en" sz="1900">
                <a:latin typeface="Arial"/>
                <a:ea typeface="Arial"/>
                <a:cs typeface="Arial"/>
                <a:sym typeface="Arial"/>
              </a:rPr>
              <a:t>To apply, interpret the function body with the given argument:</a:t>
            </a:r>
            <a:br>
              <a:rPr lang="en" sz="1900">
                <a:latin typeface="Arial"/>
                <a:ea typeface="Arial"/>
                <a:cs typeface="Arial"/>
                <a:sym typeface="Arial"/>
              </a:rPr>
            </a:br>
            <a:r>
              <a:rPr lang="en" sz="1900">
                <a:latin typeface="Arial"/>
                <a:ea typeface="Arial"/>
                <a:cs typeface="Arial"/>
                <a:sym typeface="Arial"/>
              </a:rPr>
              <a:t>(interp (parse '</a:t>
            </a:r>
            <a:r>
              <a:rPr lang="en" sz="1900">
                <a:solidFill>
                  <a:srgbClr val="FF0000"/>
                </a:solidFill>
                <a:latin typeface="Arial"/>
                <a:ea typeface="Arial"/>
                <a:cs typeface="Arial"/>
                <a:sym typeface="Arial"/>
              </a:rPr>
              <a:t>{+ y x}</a:t>
            </a:r>
            <a:r>
              <a:rPr lang="en" sz="1900">
                <a:latin typeface="Arial"/>
                <a:ea typeface="Arial"/>
                <a:cs typeface="Arial"/>
                <a:sym typeface="Arial"/>
              </a:rPr>
              <a:t>))                           </a:t>
            </a:r>
            <a:r>
              <a:rPr lang="en" sz="1900">
                <a:solidFill>
                  <a:srgbClr val="0000FF"/>
                </a:solidFill>
                <a:latin typeface="Arial"/>
                <a:ea typeface="Arial"/>
                <a:cs typeface="Arial"/>
                <a:sym typeface="Arial"/>
              </a:rPr>
              <a:t>[...]</a:t>
            </a:r>
            <a:br>
              <a:rPr lang="en" sz="1900">
                <a:solidFill>
                  <a:srgbClr val="FF0000"/>
                </a:solidFill>
                <a:latin typeface="Arial"/>
                <a:ea typeface="Arial"/>
                <a:cs typeface="Arial"/>
                <a:sym typeface="Arial"/>
              </a:rPr>
            </a:br>
            <a:br>
              <a:rPr lang="en" sz="1900">
                <a:solidFill>
                  <a:srgbClr val="FF0000"/>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48" name="Google Shape;848;p11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1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Continuing Evaluation</a:t>
            </a:r>
            <a:endParaRPr/>
          </a:p>
        </p:txBody>
      </p:sp>
      <p:sp>
        <p:nvSpPr>
          <p:cNvPr id="854" name="Google Shape;854;p119"/>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Function:</a:t>
            </a:r>
            <a:r>
              <a:rPr lang="en" sz="1900">
                <a:solidFill>
                  <a:srgbClr val="FF0000"/>
                </a:solidFill>
                <a:latin typeface="Arial"/>
                <a:ea typeface="Arial"/>
                <a:cs typeface="Arial"/>
                <a:sym typeface="Arial"/>
              </a:rPr>
              <a:t> {fun {x} {+ y x}}                  </a:t>
            </a:r>
            <a:r>
              <a:rPr lang="en" sz="1900">
                <a:solidFill>
                  <a:srgbClr val="0000FF"/>
                </a:solidFill>
                <a:latin typeface="Arial"/>
                <a:ea typeface="Arial"/>
                <a:cs typeface="Arial"/>
                <a:sym typeface="Arial"/>
              </a:rPr>
              <a:t>[y=10]</a:t>
            </a:r>
            <a:br>
              <a:rPr lang="en" sz="1900">
                <a:solidFill>
                  <a:srgbClr val="FF0000"/>
                </a:solidFill>
                <a:latin typeface="Arial"/>
                <a:ea typeface="Arial"/>
                <a:cs typeface="Arial"/>
                <a:sym typeface="Arial"/>
              </a:rPr>
            </a:br>
            <a:r>
              <a:rPr lang="en" sz="1900">
                <a:latin typeface="Arial"/>
                <a:ea typeface="Arial"/>
                <a:cs typeface="Arial"/>
                <a:sym typeface="Arial"/>
              </a:rPr>
              <a:t>Argument:</a:t>
            </a:r>
            <a:r>
              <a:rPr lang="en" sz="1900">
                <a:solidFill>
                  <a:srgbClr val="FF0000"/>
                </a:solidFill>
                <a:latin typeface="Arial"/>
                <a:ea typeface="Arial"/>
                <a:cs typeface="Arial"/>
                <a:sym typeface="Arial"/>
              </a:rPr>
              <a:t> 7</a:t>
            </a:r>
            <a:br>
              <a:rPr lang="en" sz="1900">
                <a:solidFill>
                  <a:srgbClr val="FF0000"/>
                </a:solidFill>
                <a:latin typeface="Arial"/>
                <a:ea typeface="Arial"/>
                <a:cs typeface="Arial"/>
                <a:sym typeface="Arial"/>
              </a:rPr>
            </a:br>
            <a:br>
              <a:rPr lang="en" sz="1900">
                <a:solidFill>
                  <a:srgbClr val="FF0000"/>
                </a:solidFill>
                <a:latin typeface="Arial"/>
                <a:ea typeface="Arial"/>
                <a:cs typeface="Arial"/>
                <a:sym typeface="Arial"/>
              </a:rPr>
            </a:br>
            <a:r>
              <a:rPr lang="en" sz="1900">
                <a:latin typeface="Arial"/>
                <a:ea typeface="Arial"/>
                <a:cs typeface="Arial"/>
                <a:sym typeface="Arial"/>
              </a:rPr>
              <a:t>To apply, interpret the function body with the given argument:</a:t>
            </a:r>
            <a:br>
              <a:rPr lang="en" sz="1900">
                <a:latin typeface="Arial"/>
                <a:ea typeface="Arial"/>
                <a:cs typeface="Arial"/>
                <a:sym typeface="Arial"/>
              </a:rPr>
            </a:br>
            <a:r>
              <a:rPr lang="en" sz="1900">
                <a:latin typeface="Arial"/>
                <a:ea typeface="Arial"/>
                <a:cs typeface="Arial"/>
                <a:sym typeface="Arial"/>
              </a:rPr>
              <a:t>(interp (parse '</a:t>
            </a:r>
            <a:r>
              <a:rPr lang="en" sz="1900">
                <a:solidFill>
                  <a:srgbClr val="FF0000"/>
                </a:solidFill>
                <a:latin typeface="Arial"/>
                <a:ea typeface="Arial"/>
                <a:cs typeface="Arial"/>
                <a:sym typeface="Arial"/>
              </a:rPr>
              <a:t>{+ y x}</a:t>
            </a:r>
            <a:r>
              <a:rPr lang="en" sz="1900">
                <a:latin typeface="Arial"/>
                <a:ea typeface="Arial"/>
                <a:cs typeface="Arial"/>
                <a:sym typeface="Arial"/>
              </a:rPr>
              <a:t>))                           </a:t>
            </a:r>
            <a:r>
              <a:rPr lang="en" sz="1900">
                <a:solidFill>
                  <a:srgbClr val="0000FF"/>
                </a:solidFill>
                <a:latin typeface="Arial"/>
                <a:ea typeface="Arial"/>
                <a:cs typeface="Arial"/>
                <a:sym typeface="Arial"/>
              </a:rPr>
              <a:t>[x=7 y=10]</a:t>
            </a:r>
            <a:br>
              <a:rPr lang="en" sz="1900">
                <a:solidFill>
                  <a:srgbClr val="FF0000"/>
                </a:solidFill>
                <a:latin typeface="Arial"/>
                <a:ea typeface="Arial"/>
                <a:cs typeface="Arial"/>
                <a:sym typeface="Arial"/>
              </a:rPr>
            </a:br>
            <a:br>
              <a:rPr lang="en" sz="1900">
                <a:solidFill>
                  <a:srgbClr val="FF0000"/>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55" name="Google Shape;855;p11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2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FAE </a:t>
            </a:r>
            <a:r>
              <a:rPr lang="en" sz="3500"/>
              <a:t>Interpreter</a:t>
            </a:r>
            <a:r>
              <a:rPr lang="en" sz="3500"/>
              <a:t> with Deferred Substitution</a:t>
            </a:r>
            <a:endParaRPr sz="3500"/>
          </a:p>
        </p:txBody>
      </p:sp>
      <p:sp>
        <p:nvSpPr>
          <p:cNvPr id="861" name="Google Shape;861;p120"/>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 interp: FAE DefrdSub -&gt; FAE-Value</a:t>
            </a:r>
            <a:br>
              <a:rPr lang="en" sz="1900"/>
            </a:br>
            <a:r>
              <a:rPr lang="en" sz="1900"/>
              <a:t>(define (interp fae ds)</a:t>
            </a:r>
            <a:br>
              <a:rPr lang="en" sz="1900"/>
            </a:br>
            <a:r>
              <a:rPr lang="en" sz="1900"/>
              <a:t>    (type-case FAE fae</a:t>
            </a:r>
            <a:br>
              <a:rPr lang="en" sz="1900"/>
            </a:br>
            <a:r>
              <a:rPr lang="en" sz="1900"/>
              <a:t>        [num   (n)      (numV n)]</a:t>
            </a:r>
            <a:br>
              <a:rPr lang="en" sz="1900">
                <a:latin typeface="Arial"/>
                <a:ea typeface="Arial"/>
                <a:cs typeface="Arial"/>
                <a:sym typeface="Arial"/>
              </a:rPr>
            </a:br>
            <a:r>
              <a:rPr lang="en" sz="1900">
                <a:latin typeface="Arial"/>
                <a:ea typeface="Arial"/>
                <a:cs typeface="Arial"/>
                <a:sym typeface="Arial"/>
              </a:rPr>
              <a:t>       [add    (l r)    (num+ (interp l ds) (interp r ds))]</a:t>
            </a:r>
            <a:br>
              <a:rPr lang="en" sz="1900">
                <a:latin typeface="Arial"/>
                <a:ea typeface="Arial"/>
                <a:cs typeface="Arial"/>
                <a:sym typeface="Arial"/>
              </a:rPr>
            </a:br>
            <a:r>
              <a:rPr lang="en" sz="1900">
                <a:latin typeface="Arial"/>
                <a:ea typeface="Arial"/>
                <a:cs typeface="Arial"/>
                <a:sym typeface="Arial"/>
              </a:rPr>
              <a:t>       [sub    (l r)    (num- (interp l ds) (interp r ds))]</a:t>
            </a:r>
            <a:br>
              <a:rPr lang="en" sz="1900">
                <a:latin typeface="Arial"/>
                <a:ea typeface="Arial"/>
                <a:cs typeface="Arial"/>
                <a:sym typeface="Arial"/>
              </a:rPr>
            </a:br>
            <a:r>
              <a:rPr lang="en" sz="1900">
                <a:latin typeface="Arial"/>
                <a:ea typeface="Arial"/>
                <a:cs typeface="Arial"/>
                <a:sym typeface="Arial"/>
              </a:rPr>
              <a:t>       [id       (s)     (lookup s ds)]</a:t>
            </a:r>
            <a:br>
              <a:rPr lang="en" sz="1900">
                <a:latin typeface="Arial"/>
                <a:ea typeface="Arial"/>
                <a:cs typeface="Arial"/>
                <a:sym typeface="Arial"/>
              </a:rPr>
            </a:br>
            <a:r>
              <a:rPr lang="en" sz="1900">
                <a:solidFill>
                  <a:srgbClr val="FF0000"/>
                </a:solidFill>
                <a:latin typeface="Arial"/>
                <a:ea typeface="Arial"/>
                <a:cs typeface="Arial"/>
                <a:sym typeface="Arial"/>
              </a:rPr>
              <a:t>       [fun     (p b)  …]</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[app    (f a)   …]))</a:t>
            </a:r>
            <a:br>
              <a:rPr lang="en" sz="1900">
                <a:latin typeface="Arial"/>
                <a:ea typeface="Arial"/>
                <a:cs typeface="Arial"/>
                <a:sym typeface="Arial"/>
              </a:rPr>
            </a:br>
            <a:br>
              <a:rPr lang="en" sz="1900">
                <a:solidFill>
                  <a:srgbClr val="FF0000"/>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62" name="Google Shape;862;p12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21"/>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FAE Interpreter with Deferred Substitution</a:t>
            </a:r>
            <a:endParaRPr sz="3500"/>
          </a:p>
        </p:txBody>
      </p:sp>
      <p:sp>
        <p:nvSpPr>
          <p:cNvPr id="868" name="Google Shape;868;p121"/>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 interp: FAE DefrdSub -&gt; FAE-Value</a:t>
            </a:r>
            <a:br>
              <a:rPr lang="en" sz="1900"/>
            </a:br>
            <a:r>
              <a:rPr lang="en" sz="1900"/>
              <a:t>(define (interp fae ds)</a:t>
            </a:r>
            <a:br>
              <a:rPr lang="en" sz="1900"/>
            </a:br>
            <a:r>
              <a:rPr lang="en" sz="1900"/>
              <a:t>    (type-case FAE fae</a:t>
            </a:r>
            <a:br>
              <a:rPr lang="en" sz="1900"/>
            </a:br>
            <a:r>
              <a:rPr lang="en" sz="1900"/>
              <a:t>        [num   (n)      (numV n)]</a:t>
            </a:r>
            <a:br>
              <a:rPr lang="en" sz="1900">
                <a:latin typeface="Arial"/>
                <a:ea typeface="Arial"/>
                <a:cs typeface="Arial"/>
                <a:sym typeface="Arial"/>
              </a:rPr>
            </a:br>
            <a:r>
              <a:rPr lang="en" sz="1900">
                <a:latin typeface="Arial"/>
                <a:ea typeface="Arial"/>
                <a:cs typeface="Arial"/>
                <a:sym typeface="Arial"/>
              </a:rPr>
              <a:t>       [add    (l r)    (num+ (interp l ds) (interp r ds))]</a:t>
            </a:r>
            <a:br>
              <a:rPr lang="en" sz="1900">
                <a:latin typeface="Arial"/>
                <a:ea typeface="Arial"/>
                <a:cs typeface="Arial"/>
                <a:sym typeface="Arial"/>
              </a:rPr>
            </a:br>
            <a:r>
              <a:rPr lang="en" sz="1900">
                <a:latin typeface="Arial"/>
                <a:ea typeface="Arial"/>
                <a:cs typeface="Arial"/>
                <a:sym typeface="Arial"/>
              </a:rPr>
              <a:t>       [sub    (l r)    (num- (interp l ds) (interp r ds))]</a:t>
            </a:r>
            <a:br>
              <a:rPr lang="en" sz="1900">
                <a:latin typeface="Arial"/>
                <a:ea typeface="Arial"/>
                <a:cs typeface="Arial"/>
                <a:sym typeface="Arial"/>
              </a:rPr>
            </a:br>
            <a:r>
              <a:rPr lang="en" sz="1900">
                <a:latin typeface="Arial"/>
                <a:ea typeface="Arial"/>
                <a:cs typeface="Arial"/>
                <a:sym typeface="Arial"/>
              </a:rPr>
              <a:t>       [id       (s)     (lookup s ds)]</a:t>
            </a:r>
            <a:br>
              <a:rPr lang="en" sz="1900">
                <a:latin typeface="Arial"/>
                <a:ea typeface="Arial"/>
                <a:cs typeface="Arial"/>
                <a:sym typeface="Arial"/>
              </a:rPr>
            </a:br>
            <a:r>
              <a:rPr lang="en" sz="1900">
                <a:solidFill>
                  <a:srgbClr val="FF0000"/>
                </a:solidFill>
                <a:latin typeface="Arial"/>
                <a:ea typeface="Arial"/>
                <a:cs typeface="Arial"/>
                <a:sym typeface="Arial"/>
              </a:rPr>
              <a:t>       [fun     (p b)  (closureV p b ds)]</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[app    (f a)   …]))</a:t>
            </a:r>
            <a:br>
              <a:rPr lang="en" sz="1900">
                <a:latin typeface="Arial"/>
                <a:ea typeface="Arial"/>
                <a:cs typeface="Arial"/>
                <a:sym typeface="Arial"/>
              </a:rPr>
            </a:br>
            <a:br>
              <a:rPr lang="en" sz="1900">
                <a:solidFill>
                  <a:srgbClr val="FF0000"/>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69" name="Google Shape;869;p121"/>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22"/>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FAE Interpreter with Deferred Substitution</a:t>
            </a:r>
            <a:endParaRPr sz="3500"/>
          </a:p>
        </p:txBody>
      </p:sp>
      <p:sp>
        <p:nvSpPr>
          <p:cNvPr id="875" name="Google Shape;875;p122"/>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 interp: FAE DefrdSub -&gt; FAE-Value</a:t>
            </a:r>
            <a:br>
              <a:rPr lang="en" sz="1900"/>
            </a:br>
            <a:r>
              <a:rPr lang="en" sz="1900"/>
              <a:t>(define (interp fae ds)</a:t>
            </a:r>
            <a:br>
              <a:rPr lang="en" sz="1900"/>
            </a:br>
            <a:r>
              <a:rPr lang="en" sz="1900"/>
              <a:t>    (type-case FAE fae</a:t>
            </a:r>
            <a:br>
              <a:rPr lang="en" sz="1900"/>
            </a:br>
            <a:r>
              <a:rPr lang="en" sz="1900"/>
              <a:t>        [num   (n)      (numV n)]</a:t>
            </a:r>
            <a:br>
              <a:rPr lang="en" sz="1900">
                <a:latin typeface="Arial"/>
                <a:ea typeface="Arial"/>
                <a:cs typeface="Arial"/>
                <a:sym typeface="Arial"/>
              </a:rPr>
            </a:br>
            <a:r>
              <a:rPr lang="en" sz="1900">
                <a:latin typeface="Arial"/>
                <a:ea typeface="Arial"/>
                <a:cs typeface="Arial"/>
                <a:sym typeface="Arial"/>
              </a:rPr>
              <a:t>       [add    (l r)    (num+ (interp l ds) (interp r ds))]</a:t>
            </a:r>
            <a:br>
              <a:rPr lang="en" sz="1900">
                <a:latin typeface="Arial"/>
                <a:ea typeface="Arial"/>
                <a:cs typeface="Arial"/>
                <a:sym typeface="Arial"/>
              </a:rPr>
            </a:br>
            <a:r>
              <a:rPr lang="en" sz="1900">
                <a:latin typeface="Arial"/>
                <a:ea typeface="Arial"/>
                <a:cs typeface="Arial"/>
                <a:sym typeface="Arial"/>
              </a:rPr>
              <a:t>       [sub    (l r)    (num- (interp l ds) (interp r ds))]</a:t>
            </a:r>
            <a:br>
              <a:rPr lang="en" sz="1900">
                <a:latin typeface="Arial"/>
                <a:ea typeface="Arial"/>
                <a:cs typeface="Arial"/>
                <a:sym typeface="Arial"/>
              </a:rPr>
            </a:br>
            <a:r>
              <a:rPr lang="en" sz="1900">
                <a:latin typeface="Arial"/>
                <a:ea typeface="Arial"/>
                <a:cs typeface="Arial"/>
                <a:sym typeface="Arial"/>
              </a:rPr>
              <a:t>       [id       (s)     (lookup s ds)]</a:t>
            </a:r>
            <a:br>
              <a:rPr lang="en" sz="1900">
                <a:latin typeface="Arial"/>
                <a:ea typeface="Arial"/>
                <a:cs typeface="Arial"/>
                <a:sym typeface="Arial"/>
              </a:rPr>
            </a:br>
            <a:r>
              <a:rPr lang="en" sz="1900">
                <a:solidFill>
                  <a:srgbClr val="FF0000"/>
                </a:solidFill>
                <a:latin typeface="Arial"/>
                <a:ea typeface="Arial"/>
                <a:cs typeface="Arial"/>
                <a:sym typeface="Arial"/>
              </a:rPr>
              <a:t>       [fun     (p b)  (closureV p b ds)]</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[app    (f a)   … (interp f ds)</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 (interp a ds) …]))</a:t>
            </a:r>
            <a:br>
              <a:rPr lang="en" sz="1900">
                <a:latin typeface="Arial"/>
                <a:ea typeface="Arial"/>
                <a:cs typeface="Arial"/>
                <a:sym typeface="Arial"/>
              </a:rPr>
            </a:br>
            <a:br>
              <a:rPr lang="en" sz="1900">
                <a:solidFill>
                  <a:srgbClr val="FF0000"/>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76" name="Google Shape;876;p122"/>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23"/>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FAE Interpreter with Deferred Substitution</a:t>
            </a:r>
            <a:endParaRPr sz="3500"/>
          </a:p>
        </p:txBody>
      </p:sp>
      <p:sp>
        <p:nvSpPr>
          <p:cNvPr id="882" name="Google Shape;882;p123"/>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 interp: FAE DefrdSub -&gt; FAE-Value</a:t>
            </a:r>
            <a:br>
              <a:rPr lang="en" sz="1900"/>
            </a:br>
            <a:r>
              <a:rPr lang="en" sz="1900"/>
              <a:t>(define (interp fae ds)</a:t>
            </a:r>
            <a:br>
              <a:rPr lang="en" sz="1900"/>
            </a:br>
            <a:r>
              <a:rPr lang="en" sz="1900"/>
              <a:t>    (type-case FAE fae</a:t>
            </a:r>
            <a:br>
              <a:rPr lang="en" sz="1900"/>
            </a:br>
            <a:r>
              <a:rPr lang="en" sz="1900"/>
              <a:t>        [num   (n)      (numV n)]</a:t>
            </a:r>
            <a:br>
              <a:rPr lang="en" sz="1900">
                <a:latin typeface="Arial"/>
                <a:ea typeface="Arial"/>
                <a:cs typeface="Arial"/>
                <a:sym typeface="Arial"/>
              </a:rPr>
            </a:br>
            <a:r>
              <a:rPr lang="en" sz="1900">
                <a:latin typeface="Arial"/>
                <a:ea typeface="Arial"/>
                <a:cs typeface="Arial"/>
                <a:sym typeface="Arial"/>
              </a:rPr>
              <a:t>       [add    (l r)    (num+ (interp l ds) (interp r ds))]</a:t>
            </a:r>
            <a:br>
              <a:rPr lang="en" sz="1900">
                <a:latin typeface="Arial"/>
                <a:ea typeface="Arial"/>
                <a:cs typeface="Arial"/>
                <a:sym typeface="Arial"/>
              </a:rPr>
            </a:br>
            <a:r>
              <a:rPr lang="en" sz="1900">
                <a:latin typeface="Arial"/>
                <a:ea typeface="Arial"/>
                <a:cs typeface="Arial"/>
                <a:sym typeface="Arial"/>
              </a:rPr>
              <a:t>       [sub    (l r)    (num- (interp l ds) (interp r ds))]</a:t>
            </a:r>
            <a:br>
              <a:rPr lang="en" sz="1900">
                <a:latin typeface="Arial"/>
                <a:ea typeface="Arial"/>
                <a:cs typeface="Arial"/>
                <a:sym typeface="Arial"/>
              </a:rPr>
            </a:br>
            <a:r>
              <a:rPr lang="en" sz="1900">
                <a:latin typeface="Arial"/>
                <a:ea typeface="Arial"/>
                <a:cs typeface="Arial"/>
                <a:sym typeface="Arial"/>
              </a:rPr>
              <a:t>       [id       (s)     (lookup s ds)]</a:t>
            </a:r>
            <a:br>
              <a:rPr lang="en" sz="1900">
                <a:latin typeface="Arial"/>
                <a:ea typeface="Arial"/>
                <a:cs typeface="Arial"/>
                <a:sym typeface="Arial"/>
              </a:rPr>
            </a:br>
            <a:r>
              <a:rPr lang="en" sz="1900">
                <a:solidFill>
                  <a:srgbClr val="FF0000"/>
                </a:solidFill>
                <a:latin typeface="Arial"/>
                <a:ea typeface="Arial"/>
                <a:cs typeface="Arial"/>
                <a:sym typeface="Arial"/>
              </a:rPr>
              <a:t>       [fun     (p b)  (closureV p b ds)]</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[app    (f a)   (local [(define f-val (interp f ds))</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(define a-val (interp a ds))]</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a:t>
            </a:r>
            <a:br>
              <a:rPr lang="en" sz="1900">
                <a:latin typeface="Arial"/>
                <a:ea typeface="Arial"/>
                <a:cs typeface="Arial"/>
                <a:sym typeface="Arial"/>
              </a:rPr>
            </a:br>
            <a:br>
              <a:rPr lang="en" sz="1900">
                <a:solidFill>
                  <a:srgbClr val="FF0000"/>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83" name="Google Shape;883;p123"/>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24"/>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FAE Interpreter with Deferred Substitution</a:t>
            </a:r>
            <a:endParaRPr sz="3500"/>
          </a:p>
        </p:txBody>
      </p:sp>
      <p:sp>
        <p:nvSpPr>
          <p:cNvPr id="889" name="Google Shape;889;p124"/>
          <p:cNvSpPr txBox="1"/>
          <p:nvPr>
            <p:ph idx="1" type="body"/>
          </p:nvPr>
        </p:nvSpPr>
        <p:spPr>
          <a:xfrm>
            <a:off x="311700" y="11064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900"/>
              <a:t>; interp: FAE DefrdSub -&gt; FAE-Value</a:t>
            </a:r>
            <a:br>
              <a:rPr lang="en" sz="1900"/>
            </a:br>
            <a:r>
              <a:rPr lang="en" sz="1900"/>
              <a:t>(define (interp fae ds)</a:t>
            </a:r>
            <a:br>
              <a:rPr lang="en" sz="1900"/>
            </a:br>
            <a:r>
              <a:rPr lang="en" sz="1900"/>
              <a:t>    (type-case FAE fae</a:t>
            </a:r>
            <a:br>
              <a:rPr lang="en" sz="1900"/>
            </a:br>
            <a:r>
              <a:rPr lang="en" sz="1900"/>
              <a:t>        [num   (n)      (numV n)]</a:t>
            </a:r>
            <a:br>
              <a:rPr lang="en" sz="1900">
                <a:latin typeface="Arial"/>
                <a:ea typeface="Arial"/>
                <a:cs typeface="Arial"/>
                <a:sym typeface="Arial"/>
              </a:rPr>
            </a:br>
            <a:r>
              <a:rPr lang="en" sz="1900">
                <a:latin typeface="Arial"/>
                <a:ea typeface="Arial"/>
                <a:cs typeface="Arial"/>
                <a:sym typeface="Arial"/>
              </a:rPr>
              <a:t>       [add    (l r)    (num+ (interp l ds) (interp r ds))]</a:t>
            </a:r>
            <a:br>
              <a:rPr lang="en" sz="1900">
                <a:latin typeface="Arial"/>
                <a:ea typeface="Arial"/>
                <a:cs typeface="Arial"/>
                <a:sym typeface="Arial"/>
              </a:rPr>
            </a:br>
            <a:r>
              <a:rPr lang="en" sz="1900">
                <a:latin typeface="Arial"/>
                <a:ea typeface="Arial"/>
                <a:cs typeface="Arial"/>
                <a:sym typeface="Arial"/>
              </a:rPr>
              <a:t>       [sub    (l r)    (num- (interp l ds) (interp r ds))]</a:t>
            </a:r>
            <a:br>
              <a:rPr lang="en" sz="1900">
                <a:latin typeface="Arial"/>
                <a:ea typeface="Arial"/>
                <a:cs typeface="Arial"/>
                <a:sym typeface="Arial"/>
              </a:rPr>
            </a:br>
            <a:r>
              <a:rPr lang="en" sz="1900">
                <a:latin typeface="Arial"/>
                <a:ea typeface="Arial"/>
                <a:cs typeface="Arial"/>
                <a:sym typeface="Arial"/>
              </a:rPr>
              <a:t>       [id       (s)     (lookup s ds)]</a:t>
            </a:r>
            <a:br>
              <a:rPr lang="en" sz="1900">
                <a:latin typeface="Arial"/>
                <a:ea typeface="Arial"/>
                <a:cs typeface="Arial"/>
                <a:sym typeface="Arial"/>
              </a:rPr>
            </a:br>
            <a:r>
              <a:rPr lang="en" sz="1900">
                <a:solidFill>
                  <a:srgbClr val="FF0000"/>
                </a:solidFill>
                <a:latin typeface="Arial"/>
                <a:ea typeface="Arial"/>
                <a:cs typeface="Arial"/>
                <a:sym typeface="Arial"/>
              </a:rPr>
              <a:t>       [fun     (p b)  (closureV p b ds)]</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[app    (f a)   (local [(define f-val (interp f ds))</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(define a-val (interp a ds))]</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(interp (closureV-body f-val)</a:t>
            </a:r>
            <a:br>
              <a:rPr lang="en" sz="1900">
                <a:solidFill>
                  <a:srgbClr val="FF0000"/>
                </a:solidFill>
                <a:latin typeface="Arial"/>
                <a:ea typeface="Arial"/>
                <a:cs typeface="Arial"/>
                <a:sym typeface="Arial"/>
              </a:rPr>
            </a:br>
            <a:r>
              <a:rPr lang="en" sz="1900">
                <a:solidFill>
                  <a:srgbClr val="FF0000"/>
                </a:solidFill>
                <a:latin typeface="Arial"/>
                <a:ea typeface="Arial"/>
                <a:cs typeface="Arial"/>
                <a:sym typeface="Arial"/>
              </a:rPr>
              <a:t>                                           ...))]))</a:t>
            </a:r>
            <a:br>
              <a:rPr lang="en" sz="1900">
                <a:latin typeface="Arial"/>
                <a:ea typeface="Arial"/>
                <a:cs typeface="Arial"/>
                <a:sym typeface="Arial"/>
              </a:rPr>
            </a:br>
            <a:br>
              <a:rPr lang="en" sz="1900">
                <a:solidFill>
                  <a:srgbClr val="FF0000"/>
                </a:solidFill>
                <a:latin typeface="Arial"/>
                <a:ea typeface="Arial"/>
                <a:cs typeface="Arial"/>
                <a:sym typeface="Arial"/>
              </a:rPr>
            </a:br>
            <a:br>
              <a:rPr lang="en" sz="1900">
                <a:solidFill>
                  <a:srgbClr val="666666"/>
                </a:solidFill>
                <a:latin typeface="Arial"/>
                <a:ea typeface="Arial"/>
                <a:cs typeface="Arial"/>
                <a:sym typeface="Arial"/>
              </a:rPr>
            </a:br>
            <a:r>
              <a:rPr lang="en" sz="1900">
                <a:solidFill>
                  <a:srgbClr val="666666"/>
                </a:solidFill>
                <a:latin typeface="Arial"/>
                <a:ea typeface="Arial"/>
                <a:cs typeface="Arial"/>
                <a:sym typeface="Arial"/>
              </a:rPr>
              <a:t>                     </a:t>
            </a:r>
            <a:endParaRPr sz="1900">
              <a:solidFill>
                <a:srgbClr val="0000FF"/>
              </a:solidFill>
            </a:endParaRPr>
          </a:p>
        </p:txBody>
      </p:sp>
      <p:sp>
        <p:nvSpPr>
          <p:cNvPr id="890" name="Google Shape;890;p124"/>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25"/>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FAE Interpreter with Deferred Substitution</a:t>
            </a:r>
            <a:endParaRPr sz="3500"/>
          </a:p>
        </p:txBody>
      </p:sp>
      <p:sp>
        <p:nvSpPr>
          <p:cNvPr id="896" name="Google Shape;896;p125"/>
          <p:cNvSpPr txBox="1"/>
          <p:nvPr>
            <p:ph idx="1" type="body"/>
          </p:nvPr>
        </p:nvSpPr>
        <p:spPr>
          <a:xfrm>
            <a:off x="311700" y="8778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700"/>
              <a:t>; interp: FAE DefrdSub -&gt; FAE-Value</a:t>
            </a:r>
            <a:br>
              <a:rPr lang="en" sz="1700"/>
            </a:br>
            <a:r>
              <a:rPr lang="en" sz="1700"/>
              <a:t>(define (interp fae ds)</a:t>
            </a:r>
            <a:br>
              <a:rPr lang="en" sz="1700"/>
            </a:br>
            <a:r>
              <a:rPr lang="en" sz="1700"/>
              <a:t>    (type-case FAE fae</a:t>
            </a:r>
            <a:br>
              <a:rPr lang="en" sz="1700"/>
            </a:br>
            <a:r>
              <a:rPr lang="en" sz="1700"/>
              <a:t>        [num   (n)      (numV n)]</a:t>
            </a:r>
            <a:br>
              <a:rPr lang="en" sz="1700">
                <a:latin typeface="Arial"/>
                <a:ea typeface="Arial"/>
                <a:cs typeface="Arial"/>
                <a:sym typeface="Arial"/>
              </a:rPr>
            </a:br>
            <a:r>
              <a:rPr lang="en" sz="1700">
                <a:latin typeface="Arial"/>
                <a:ea typeface="Arial"/>
                <a:cs typeface="Arial"/>
                <a:sym typeface="Arial"/>
              </a:rPr>
              <a:t>       [add    (l r)    (num+ (interp l ds) (interp r ds))]</a:t>
            </a:r>
            <a:br>
              <a:rPr lang="en" sz="1700">
                <a:latin typeface="Arial"/>
                <a:ea typeface="Arial"/>
                <a:cs typeface="Arial"/>
                <a:sym typeface="Arial"/>
              </a:rPr>
            </a:br>
            <a:r>
              <a:rPr lang="en" sz="1700">
                <a:latin typeface="Arial"/>
                <a:ea typeface="Arial"/>
                <a:cs typeface="Arial"/>
                <a:sym typeface="Arial"/>
              </a:rPr>
              <a:t>       [sub    (l r)    (num- (interp l ds) (interp r ds))]</a:t>
            </a:r>
            <a:br>
              <a:rPr lang="en" sz="1700">
                <a:latin typeface="Arial"/>
                <a:ea typeface="Arial"/>
                <a:cs typeface="Arial"/>
                <a:sym typeface="Arial"/>
              </a:rPr>
            </a:br>
            <a:r>
              <a:rPr lang="en" sz="1700">
                <a:latin typeface="Arial"/>
                <a:ea typeface="Arial"/>
                <a:cs typeface="Arial"/>
                <a:sym typeface="Arial"/>
              </a:rPr>
              <a:t>       [id       (s)     (lookup s ds)]</a:t>
            </a:r>
            <a:br>
              <a:rPr lang="en" sz="1700">
                <a:latin typeface="Arial"/>
                <a:ea typeface="Arial"/>
                <a:cs typeface="Arial"/>
                <a:sym typeface="Arial"/>
              </a:rPr>
            </a:br>
            <a:r>
              <a:rPr lang="en" sz="1700">
                <a:solidFill>
                  <a:srgbClr val="FF0000"/>
                </a:solidFill>
                <a:latin typeface="Arial"/>
                <a:ea typeface="Arial"/>
                <a:cs typeface="Arial"/>
                <a:sym typeface="Arial"/>
              </a:rPr>
              <a:t>       [fun     (p b)  (closureV p b ds)]</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[app    (f a)   (local [(define f-val (interp f ds))</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(define a-val (interp a ds))]</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(interp (closureV-body f-val)</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(aSub (closureV-param f-val)</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a-val</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a:t>
            </a:r>
            <a:br>
              <a:rPr lang="en" sz="1700">
                <a:latin typeface="Arial"/>
                <a:ea typeface="Arial"/>
                <a:cs typeface="Arial"/>
                <a:sym typeface="Arial"/>
              </a:rPr>
            </a:br>
            <a:br>
              <a:rPr lang="en" sz="1700">
                <a:solidFill>
                  <a:srgbClr val="FF0000"/>
                </a:solidFill>
                <a:latin typeface="Arial"/>
                <a:ea typeface="Arial"/>
                <a:cs typeface="Arial"/>
                <a:sym typeface="Arial"/>
              </a:rPr>
            </a:b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a:t>
            </a:r>
            <a:endParaRPr sz="1700">
              <a:solidFill>
                <a:srgbClr val="0000FF"/>
              </a:solidFill>
            </a:endParaRPr>
          </a:p>
        </p:txBody>
      </p:sp>
      <p:sp>
        <p:nvSpPr>
          <p:cNvPr id="897" name="Google Shape;897;p125"/>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8" name="Google Shape;898;p125"/>
          <p:cNvSpPr txBox="1"/>
          <p:nvPr/>
        </p:nvSpPr>
        <p:spPr>
          <a:xfrm>
            <a:off x="598625" y="5129775"/>
            <a:ext cx="8545500" cy="737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rPr>
              <a:t>(parse '{with {y 10} {fun {x} {+ y x}}}) ; ⇒ (app (fun 'y (fun 'x (add (id 'y) (id 'x)))) (num 10))</a:t>
            </a:r>
            <a:endParaRPr>
              <a:solidFill>
                <a:schemeClr val="dk2"/>
              </a:solidFill>
            </a:endParaRPr>
          </a:p>
          <a:p>
            <a:pPr indent="0" lvl="0" marL="0" rtl="0" algn="l">
              <a:lnSpc>
                <a:spcPct val="115000"/>
              </a:lnSpc>
              <a:spcBef>
                <a:spcPts val="0"/>
              </a:spcBef>
              <a:spcAft>
                <a:spcPts val="0"/>
              </a:spcAft>
              <a:buNone/>
            </a:pPr>
            <a:r>
              <a:rPr lang="en">
                <a:solidFill>
                  <a:schemeClr val="dk2"/>
                </a:solidFill>
              </a:rPr>
              <a:t>(test (interp (parse '{with {y 10} {fun {x} {+ y x}}}) (mtSub))</a:t>
            </a:r>
            <a:br>
              <a:rPr lang="en">
                <a:solidFill>
                  <a:schemeClr val="dk2"/>
                </a:solidFill>
              </a:rPr>
            </a:br>
            <a:r>
              <a:rPr lang="en">
                <a:solidFill>
                  <a:schemeClr val="dk2"/>
                </a:solidFill>
              </a:rPr>
              <a:t>        (closureV 'x (add (id 'y) (id 'x))        (aSub 'y (numV 10) (mtSub))))</a:t>
            </a:r>
            <a:br>
              <a:rPr lang="en">
                <a:solidFill>
                  <a:schemeClr val="dk2"/>
                </a:solidFill>
              </a:rPr>
            </a:br>
            <a:endParaRPr sz="900">
              <a:solidFill>
                <a:schemeClr val="dk2"/>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26"/>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FAE Interpreter with Deferred Substitution</a:t>
            </a:r>
            <a:endParaRPr sz="3500"/>
          </a:p>
        </p:txBody>
      </p:sp>
      <p:sp>
        <p:nvSpPr>
          <p:cNvPr id="904" name="Google Shape;904;p126"/>
          <p:cNvSpPr txBox="1"/>
          <p:nvPr>
            <p:ph idx="1" type="body"/>
          </p:nvPr>
        </p:nvSpPr>
        <p:spPr>
          <a:xfrm>
            <a:off x="311700" y="877825"/>
            <a:ext cx="8832300" cy="43863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700"/>
              <a:t>; interp: FAE DefrdSub -&gt; FAE-Value</a:t>
            </a:r>
            <a:br>
              <a:rPr lang="en" sz="1700"/>
            </a:br>
            <a:r>
              <a:rPr lang="en" sz="1700"/>
              <a:t>(define (interp fae ds)</a:t>
            </a:r>
            <a:br>
              <a:rPr lang="en" sz="1700"/>
            </a:br>
            <a:r>
              <a:rPr lang="en" sz="1700"/>
              <a:t>    (type-case FAE fae</a:t>
            </a:r>
            <a:br>
              <a:rPr lang="en" sz="1700"/>
            </a:br>
            <a:r>
              <a:rPr lang="en" sz="1700"/>
              <a:t>        [num   (n)      (numV n)]</a:t>
            </a:r>
            <a:br>
              <a:rPr lang="en" sz="1700">
                <a:latin typeface="Arial"/>
                <a:ea typeface="Arial"/>
                <a:cs typeface="Arial"/>
                <a:sym typeface="Arial"/>
              </a:rPr>
            </a:br>
            <a:r>
              <a:rPr lang="en" sz="1700">
                <a:latin typeface="Arial"/>
                <a:ea typeface="Arial"/>
                <a:cs typeface="Arial"/>
                <a:sym typeface="Arial"/>
              </a:rPr>
              <a:t>       [add    (l r)    (num+ (interp l ds) (interp r ds))]</a:t>
            </a:r>
            <a:br>
              <a:rPr lang="en" sz="1700">
                <a:latin typeface="Arial"/>
                <a:ea typeface="Arial"/>
                <a:cs typeface="Arial"/>
                <a:sym typeface="Arial"/>
              </a:rPr>
            </a:br>
            <a:r>
              <a:rPr lang="en" sz="1700">
                <a:latin typeface="Arial"/>
                <a:ea typeface="Arial"/>
                <a:cs typeface="Arial"/>
                <a:sym typeface="Arial"/>
              </a:rPr>
              <a:t>       [sub    (l r)    (num- (interp l ds) (interp r ds))]</a:t>
            </a:r>
            <a:br>
              <a:rPr lang="en" sz="1700">
                <a:latin typeface="Arial"/>
                <a:ea typeface="Arial"/>
                <a:cs typeface="Arial"/>
                <a:sym typeface="Arial"/>
              </a:rPr>
            </a:br>
            <a:r>
              <a:rPr lang="en" sz="1700">
                <a:latin typeface="Arial"/>
                <a:ea typeface="Arial"/>
                <a:cs typeface="Arial"/>
                <a:sym typeface="Arial"/>
              </a:rPr>
              <a:t>       [id       (s)     (lookup s ds)]</a:t>
            </a:r>
            <a:br>
              <a:rPr lang="en" sz="1700">
                <a:latin typeface="Arial"/>
                <a:ea typeface="Arial"/>
                <a:cs typeface="Arial"/>
                <a:sym typeface="Arial"/>
              </a:rPr>
            </a:br>
            <a:r>
              <a:rPr lang="en" sz="1700">
                <a:solidFill>
                  <a:srgbClr val="FF0000"/>
                </a:solidFill>
                <a:latin typeface="Arial"/>
                <a:ea typeface="Arial"/>
                <a:cs typeface="Arial"/>
                <a:sym typeface="Arial"/>
              </a:rPr>
              <a:t>       [fun     (p b)  (closureV p b ds)]</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[app    (f a)   (local [(define f-val (interp f ds))</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(define a-val (interp a ds))]</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(interp (closureV-body f-val)</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(aSub (closureV-param f-val)</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a-val</a:t>
            </a:r>
            <a:br>
              <a:rPr lang="en" sz="1700">
                <a:solidFill>
                  <a:srgbClr val="FF0000"/>
                </a:solidFill>
                <a:latin typeface="Arial"/>
                <a:ea typeface="Arial"/>
                <a:cs typeface="Arial"/>
                <a:sym typeface="Arial"/>
              </a:rPr>
            </a:br>
            <a:r>
              <a:rPr lang="en" sz="1700">
                <a:solidFill>
                  <a:srgbClr val="FF0000"/>
                </a:solidFill>
                <a:latin typeface="Arial"/>
                <a:ea typeface="Arial"/>
                <a:cs typeface="Arial"/>
                <a:sym typeface="Arial"/>
              </a:rPr>
              <a:t>                                                      (closureV-ds f-val))))]))</a:t>
            </a:r>
            <a:br>
              <a:rPr lang="en" sz="1700">
                <a:latin typeface="Arial"/>
                <a:ea typeface="Arial"/>
                <a:cs typeface="Arial"/>
                <a:sym typeface="Arial"/>
              </a:rPr>
            </a:br>
            <a:br>
              <a:rPr lang="en" sz="1700">
                <a:solidFill>
                  <a:srgbClr val="FF0000"/>
                </a:solidFill>
                <a:latin typeface="Arial"/>
                <a:ea typeface="Arial"/>
                <a:cs typeface="Arial"/>
                <a:sym typeface="Arial"/>
              </a:rPr>
            </a:br>
            <a:br>
              <a:rPr lang="en" sz="1700">
                <a:solidFill>
                  <a:srgbClr val="666666"/>
                </a:solidFill>
                <a:latin typeface="Arial"/>
                <a:ea typeface="Arial"/>
                <a:cs typeface="Arial"/>
                <a:sym typeface="Arial"/>
              </a:rPr>
            </a:br>
            <a:r>
              <a:rPr lang="en" sz="1700">
                <a:solidFill>
                  <a:srgbClr val="666666"/>
                </a:solidFill>
                <a:latin typeface="Arial"/>
                <a:ea typeface="Arial"/>
                <a:cs typeface="Arial"/>
                <a:sym typeface="Arial"/>
              </a:rPr>
              <a:t>                     </a:t>
            </a:r>
            <a:endParaRPr sz="1700">
              <a:solidFill>
                <a:srgbClr val="0000FF"/>
              </a:solidFill>
            </a:endParaRPr>
          </a:p>
        </p:txBody>
      </p:sp>
      <p:sp>
        <p:nvSpPr>
          <p:cNvPr id="905" name="Google Shape;905;p126"/>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6" name="Google Shape;906;p126"/>
          <p:cNvSpPr txBox="1"/>
          <p:nvPr/>
        </p:nvSpPr>
        <p:spPr>
          <a:xfrm>
            <a:off x="-614" y="5063125"/>
            <a:ext cx="9144000" cy="1164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(interp (parse '{with {</a:t>
            </a:r>
            <a:r>
              <a:rPr b="1" lang="en" sz="1500">
                <a:solidFill>
                  <a:srgbClr val="0000FF"/>
                </a:solidFill>
              </a:rPr>
              <a:t>x</a:t>
            </a:r>
            <a:r>
              <a:rPr lang="en" sz="1500"/>
              <a:t> </a:t>
            </a:r>
            <a:r>
              <a:rPr b="1" lang="en" sz="1500">
                <a:solidFill>
                  <a:srgbClr val="0000FF"/>
                </a:solidFill>
              </a:rPr>
              <a:t>3</a:t>
            </a:r>
            <a:r>
              <a:rPr lang="en" sz="1500"/>
              <a:t>} {with {f {fun {y} {+ x y}}} {with {x </a:t>
            </a:r>
            <a:r>
              <a:rPr lang="en" sz="1500">
                <a:solidFill>
                  <a:srgbClr val="FF0000"/>
                </a:solidFill>
              </a:rPr>
              <a:t>5</a:t>
            </a:r>
            <a:r>
              <a:rPr lang="en" sz="1500"/>
              <a:t>} {f 4}}}}) (mtSub))</a:t>
            </a:r>
            <a:br>
              <a:rPr lang="en" sz="1500"/>
            </a:br>
            <a:r>
              <a:rPr lang="en" sz="1500"/>
              <a:t>(interp (app (fun </a:t>
            </a:r>
            <a:r>
              <a:rPr b="1" lang="en" sz="1500">
                <a:solidFill>
                  <a:srgbClr val="0000FF"/>
                </a:solidFill>
              </a:rPr>
              <a:t>'x</a:t>
            </a:r>
            <a:r>
              <a:rPr lang="en" sz="1500"/>
              <a:t> (app (fun 'f (app (fun 'x (app (id 'f) (num 4))) (num 5))) (fun 'y (add (id 'x) (id 'y))))) </a:t>
            </a:r>
            <a:r>
              <a:rPr b="1" lang="en" sz="1500">
                <a:solidFill>
                  <a:srgbClr val="0000FF"/>
                </a:solidFill>
              </a:rPr>
              <a:t>(num 3)</a:t>
            </a:r>
            <a:r>
              <a:rPr lang="en" sz="1500"/>
              <a:t>) (mtSub))</a:t>
            </a:r>
            <a:br>
              <a:rPr lang="en" sz="1500"/>
            </a:br>
            <a:r>
              <a:rPr lang="en" sz="1500"/>
              <a:t>⇒  Evaluated as (numV 7)</a:t>
            </a:r>
            <a:endParaRPr sz="15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27"/>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FAE Interpreter with Deferred Substitution</a:t>
            </a:r>
            <a:endParaRPr sz="3500"/>
          </a:p>
        </p:txBody>
      </p:sp>
      <p:sp>
        <p:nvSpPr>
          <p:cNvPr id="912" name="Google Shape;912;p127"/>
          <p:cNvSpPr txBox="1"/>
          <p:nvPr>
            <p:ph idx="1" type="body"/>
          </p:nvPr>
        </p:nvSpPr>
        <p:spPr>
          <a:xfrm>
            <a:off x="311700" y="877825"/>
            <a:ext cx="8832300" cy="4970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t>(app</a:t>
            </a:r>
            <a:endParaRPr sz="1200"/>
          </a:p>
          <a:p>
            <a:pPr indent="0" lvl="0" marL="0" rtl="0" algn="l">
              <a:spcBef>
                <a:spcPts val="0"/>
              </a:spcBef>
              <a:spcAft>
                <a:spcPts val="0"/>
              </a:spcAft>
              <a:buNone/>
            </a:pPr>
            <a:r>
              <a:rPr lang="en" sz="1200"/>
              <a:t>     (fun '</a:t>
            </a:r>
            <a:r>
              <a:rPr b="1" lang="en" sz="1200">
                <a:solidFill>
                  <a:srgbClr val="0000FF"/>
                </a:solidFill>
              </a:rPr>
              <a:t>x</a:t>
            </a:r>
            <a:r>
              <a:rPr lang="en" sz="1200"/>
              <a:t> </a:t>
            </a:r>
            <a:endParaRPr sz="1200"/>
          </a:p>
          <a:p>
            <a:pPr indent="0" lvl="0" marL="0" rtl="0" algn="l">
              <a:spcBef>
                <a:spcPts val="0"/>
              </a:spcBef>
              <a:spcAft>
                <a:spcPts val="0"/>
              </a:spcAft>
              <a:buNone/>
            </a:pPr>
            <a:r>
              <a:rPr lang="en" sz="1200"/>
              <a:t>              (app </a:t>
            </a:r>
            <a:endParaRPr sz="1200"/>
          </a:p>
          <a:p>
            <a:pPr indent="0" lvl="0" marL="0" rtl="0" algn="l">
              <a:spcBef>
                <a:spcPts val="0"/>
              </a:spcBef>
              <a:spcAft>
                <a:spcPts val="0"/>
              </a:spcAft>
              <a:buNone/>
            </a:pPr>
            <a:r>
              <a:rPr lang="en" sz="1200"/>
              <a:t>                    (fun 'f </a:t>
            </a:r>
            <a:endParaRPr sz="1200"/>
          </a:p>
          <a:p>
            <a:pPr indent="0" lvl="0" marL="0" rtl="0" algn="l">
              <a:spcBef>
                <a:spcPts val="0"/>
              </a:spcBef>
              <a:spcAft>
                <a:spcPts val="0"/>
              </a:spcAft>
              <a:buNone/>
            </a:pPr>
            <a:r>
              <a:rPr lang="en" sz="1200"/>
              <a:t>                             (app </a:t>
            </a:r>
            <a:endParaRPr sz="1200"/>
          </a:p>
          <a:p>
            <a:pPr indent="0" lvl="0" marL="0" rtl="0" algn="l">
              <a:spcBef>
                <a:spcPts val="0"/>
              </a:spcBef>
              <a:spcAft>
                <a:spcPts val="0"/>
              </a:spcAft>
              <a:buNone/>
            </a:pPr>
            <a:r>
              <a:rPr lang="en" sz="1200"/>
              <a:t>                                    (fun </a:t>
            </a:r>
            <a:r>
              <a:rPr lang="en" sz="1200">
                <a:solidFill>
                  <a:srgbClr val="FF0000"/>
                </a:solidFill>
              </a:rPr>
              <a:t>'x</a:t>
            </a:r>
            <a:r>
              <a:rPr lang="en" sz="1200"/>
              <a:t> </a:t>
            </a:r>
            <a:endParaRPr sz="1200"/>
          </a:p>
          <a:p>
            <a:pPr indent="0" lvl="0" marL="0" rtl="0" algn="l">
              <a:spcBef>
                <a:spcPts val="0"/>
              </a:spcBef>
              <a:spcAft>
                <a:spcPts val="0"/>
              </a:spcAft>
              <a:buNone/>
            </a:pPr>
            <a:r>
              <a:rPr lang="en" sz="1200"/>
              <a:t>                                             (app (id 'f)</a:t>
            </a:r>
            <a:endParaRPr sz="1200"/>
          </a:p>
          <a:p>
            <a:pPr indent="0" lvl="0" marL="0" rtl="0" algn="l">
              <a:spcBef>
                <a:spcPts val="0"/>
              </a:spcBef>
              <a:spcAft>
                <a:spcPts val="0"/>
              </a:spcAft>
              <a:buNone/>
            </a:pPr>
            <a:r>
              <a:rPr lang="en" sz="1200"/>
              <a:t>                                                  (num 4)</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r>
              <a:rPr lang="en" sz="1200">
                <a:solidFill>
                  <a:srgbClr val="FF0000"/>
                </a:solidFill>
              </a:rPr>
              <a:t> (num 5)</a:t>
            </a:r>
            <a:endParaRPr sz="1200">
              <a:solidFill>
                <a:srgbClr val="FF0000"/>
              </a:solidFill>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(fun 'y </a:t>
            </a:r>
            <a:endParaRPr sz="1200"/>
          </a:p>
          <a:p>
            <a:pPr indent="0" lvl="0" marL="0" rtl="0" algn="l">
              <a:spcBef>
                <a:spcPts val="0"/>
              </a:spcBef>
              <a:spcAft>
                <a:spcPts val="0"/>
              </a:spcAft>
              <a:buNone/>
            </a:pPr>
            <a:r>
              <a:rPr lang="en" sz="1200"/>
              <a:t>                              (add (id </a:t>
            </a:r>
            <a:r>
              <a:rPr b="1" lang="en" sz="1200">
                <a:solidFill>
                  <a:srgbClr val="0000FF"/>
                </a:solidFill>
              </a:rPr>
              <a:t>'x</a:t>
            </a:r>
            <a:r>
              <a:rPr lang="en" sz="1200"/>
              <a:t>) (id 'y))     ⇒  </a:t>
            </a:r>
            <a:r>
              <a:rPr b="1" lang="en" sz="1200"/>
              <a:t>(closureV 'y (add (id 'x) (id 'y)) (aSub </a:t>
            </a:r>
            <a:r>
              <a:rPr b="1" lang="en" sz="1200">
                <a:solidFill>
                  <a:srgbClr val="0000FF"/>
                </a:solidFill>
              </a:rPr>
              <a:t>'x (numV 3)</a:t>
            </a:r>
            <a:r>
              <a:rPr b="1" lang="en" sz="1200"/>
              <a:t> (mtSub)))</a:t>
            </a:r>
            <a:endParaRPr b="1"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r>
              <a:rPr b="1" lang="en" sz="1200">
                <a:solidFill>
                  <a:srgbClr val="0000FF"/>
                </a:solidFill>
              </a:rPr>
              <a:t>(num 3)</a:t>
            </a:r>
            <a:endParaRPr b="1" sz="1200">
              <a:solidFill>
                <a:srgbClr val="0000FF"/>
              </a:solidFill>
            </a:endParaRPr>
          </a:p>
          <a:p>
            <a:pPr indent="0" lvl="0" marL="0" rtl="0" algn="l">
              <a:spcBef>
                <a:spcPts val="0"/>
              </a:spcBef>
              <a:spcAft>
                <a:spcPts val="0"/>
              </a:spcAft>
              <a:buNone/>
            </a:pPr>
            <a:r>
              <a:rPr lang="en" sz="1200"/>
              <a:t>)</a:t>
            </a:r>
            <a:endParaRPr sz="1200"/>
          </a:p>
          <a:p>
            <a:pPr indent="0" lvl="0" marL="0" rtl="0" algn="l">
              <a:spcBef>
                <a:spcPts val="0"/>
              </a:spcBef>
              <a:spcAft>
                <a:spcPts val="0"/>
              </a:spcAft>
              <a:buNone/>
            </a:pPr>
            <a:br>
              <a:rPr lang="en" sz="1200">
                <a:latin typeface="Arial"/>
                <a:ea typeface="Arial"/>
                <a:cs typeface="Arial"/>
                <a:sym typeface="Arial"/>
              </a:rPr>
            </a:br>
            <a:br>
              <a:rPr lang="en" sz="1200">
                <a:solidFill>
                  <a:srgbClr val="FF0000"/>
                </a:solidFill>
                <a:latin typeface="Arial"/>
                <a:ea typeface="Arial"/>
                <a:cs typeface="Arial"/>
                <a:sym typeface="Arial"/>
              </a:rPr>
            </a:br>
            <a:br>
              <a:rPr lang="en" sz="1200">
                <a:solidFill>
                  <a:srgbClr val="666666"/>
                </a:solidFill>
                <a:latin typeface="Arial"/>
                <a:ea typeface="Arial"/>
                <a:cs typeface="Arial"/>
                <a:sym typeface="Arial"/>
              </a:rPr>
            </a:br>
            <a:r>
              <a:rPr lang="en" sz="1200">
                <a:solidFill>
                  <a:srgbClr val="666666"/>
                </a:solidFill>
                <a:latin typeface="Arial"/>
                <a:ea typeface="Arial"/>
                <a:cs typeface="Arial"/>
                <a:sym typeface="Arial"/>
              </a:rPr>
              <a:t>                     </a:t>
            </a:r>
            <a:endParaRPr sz="1200">
              <a:solidFill>
                <a:srgbClr val="0000FF"/>
              </a:solidFill>
            </a:endParaRPr>
          </a:p>
        </p:txBody>
      </p:sp>
      <p:sp>
        <p:nvSpPr>
          <p:cNvPr id="913" name="Google Shape;913;p127"/>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4" name="Google Shape;914;p127"/>
          <p:cNvSpPr txBox="1"/>
          <p:nvPr/>
        </p:nvSpPr>
        <p:spPr>
          <a:xfrm>
            <a:off x="100" y="5388550"/>
            <a:ext cx="9144000" cy="1164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(interp (parse '{with {x </a:t>
            </a:r>
            <a:r>
              <a:rPr b="1" lang="en" sz="1500">
                <a:solidFill>
                  <a:srgbClr val="0000FF"/>
                </a:solidFill>
              </a:rPr>
              <a:t>3</a:t>
            </a:r>
            <a:r>
              <a:rPr lang="en" sz="1500"/>
              <a:t>} {with {f {fun {y} {+ x y}}} {with {x </a:t>
            </a:r>
            <a:r>
              <a:rPr lang="en" sz="1500">
                <a:solidFill>
                  <a:srgbClr val="FF0000"/>
                </a:solidFill>
              </a:rPr>
              <a:t>5</a:t>
            </a:r>
            <a:r>
              <a:rPr lang="en" sz="1500"/>
              <a:t>} {f 4}}}}) (mtSub))</a:t>
            </a:r>
            <a:br>
              <a:rPr lang="en" sz="1500"/>
            </a:br>
            <a:r>
              <a:rPr lang="en" sz="1500"/>
              <a:t>(interp (app (fun 'x (app (fun 'f (app (fun 'x (app (id 'f) (num 4))) (num 5))) (fun 'y (add (id 'x) (id 'y))))) (num 3)) (mtSub))</a:t>
            </a:r>
            <a:br>
              <a:rPr lang="en" sz="1500"/>
            </a:br>
            <a:r>
              <a:rPr lang="en" sz="1500"/>
              <a:t>⇒  Evaluated as (numV 7)</a:t>
            </a:r>
            <a:endParaRPr sz="1500"/>
          </a:p>
        </p:txBody>
      </p:sp>
      <p:cxnSp>
        <p:nvCxnSpPr>
          <p:cNvPr id="915" name="Google Shape;915;p127"/>
          <p:cNvCxnSpPr/>
          <p:nvPr/>
        </p:nvCxnSpPr>
        <p:spPr>
          <a:xfrm rot="10800000">
            <a:off x="1761775" y="1689675"/>
            <a:ext cx="3335700" cy="2315400"/>
          </a:xfrm>
          <a:prstGeom prst="curvedConnector3">
            <a:avLst>
              <a:gd fmla="val 9868"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type="title"/>
          </p:nvPr>
        </p:nvSpPr>
        <p:spPr>
          <a:xfrm>
            <a:off x="490250" y="579727"/>
            <a:ext cx="82671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Higher-order </a:t>
            </a:r>
            <a:r>
              <a:rPr lang="en"/>
              <a:t>Functions</a:t>
            </a:r>
            <a:br>
              <a:rPr lang="en"/>
            </a:br>
            <a:br>
              <a:rPr lang="en" sz="2600"/>
            </a:br>
            <a:r>
              <a:rPr lang="en" sz="2600"/>
              <a:t>"Functions can return other functions as values."</a:t>
            </a:r>
            <a:endParaRPr baseline="30000" sz="3200"/>
          </a:p>
          <a:p>
            <a:pPr indent="0" lvl="0" marL="0" rtl="0" algn="l">
              <a:spcBef>
                <a:spcPts val="0"/>
              </a:spcBef>
              <a:spcAft>
                <a:spcPts val="0"/>
              </a:spcAft>
              <a:buNone/>
            </a:pPr>
            <a:br>
              <a:rPr baseline="30000" lang="en" sz="3200"/>
            </a:br>
            <a:endParaRPr baseline="30000" sz="3200"/>
          </a:p>
        </p:txBody>
      </p:sp>
      <p:sp>
        <p:nvSpPr>
          <p:cNvPr id="385" name="Google Shape;385;p56"/>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28"/>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Environments</a:t>
            </a:r>
            <a:endParaRPr/>
          </a:p>
        </p:txBody>
      </p:sp>
      <p:sp>
        <p:nvSpPr>
          <p:cNvPr id="921" name="Google Shape;921;p128"/>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interp: FAE DefrdSub -&gt; FAE-Value</a:t>
            </a:r>
            <a:br>
              <a:rPr lang="en"/>
            </a:br>
            <a:r>
              <a:rPr lang="en"/>
              <a:t>(define (interp fae d</a:t>
            </a:r>
            <a:r>
              <a:rPr lang="en"/>
              <a:t>s)</a:t>
            </a:r>
            <a:br>
              <a:rPr lang="en"/>
            </a:b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chemeClr val="hlink"/>
                </a:solidFill>
                <a:hlinkClick r:id="rId3"/>
              </a:rPr>
              <a:t>http://cs.brown.edu/courses/cs173/2012/book/From_Substitution_to_Environments.html</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22" name="Google Shape;922;p128"/>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29"/>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we cover and schedule </a:t>
            </a:r>
            <a:r>
              <a:rPr lang="en" sz="3000"/>
              <a:t>(tentative)</a:t>
            </a:r>
            <a:endParaRPr sz="3000"/>
          </a:p>
        </p:txBody>
      </p:sp>
      <p:sp>
        <p:nvSpPr>
          <p:cNvPr id="928" name="Google Shape;928;p129"/>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9" name="Google Shape;929;p129"/>
          <p:cNvSpPr txBox="1"/>
          <p:nvPr>
            <p:ph idx="1" type="body"/>
          </p:nvPr>
        </p:nvSpPr>
        <p:spPr>
          <a:xfrm>
            <a:off x="311700" y="1106425"/>
            <a:ext cx="8832300" cy="44520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a:t>Racket tutorials </a:t>
            </a:r>
            <a:r>
              <a:rPr lang="en" sz="2000"/>
              <a:t>(L2,3)</a:t>
            </a:r>
            <a:endParaRPr sz="2000"/>
          </a:p>
          <a:p>
            <a:pPr indent="-393700" lvl="0" marL="457200" rtl="0" algn="l">
              <a:spcBef>
                <a:spcPts val="0"/>
              </a:spcBef>
              <a:spcAft>
                <a:spcPts val="0"/>
              </a:spcAft>
              <a:buSzPts val="2600"/>
              <a:buChar char="●"/>
            </a:pPr>
            <a:r>
              <a:rPr lang="en"/>
              <a:t>Modeling languages </a:t>
            </a:r>
            <a:r>
              <a:rPr lang="en" sz="2000"/>
              <a:t>(L4)</a:t>
            </a:r>
            <a:endParaRPr sz="2000"/>
          </a:p>
          <a:p>
            <a:pPr indent="-393700" lvl="0" marL="457200" rtl="0" algn="l">
              <a:spcBef>
                <a:spcPts val="0"/>
              </a:spcBef>
              <a:spcAft>
                <a:spcPts val="0"/>
              </a:spcAft>
              <a:buSzPts val="2600"/>
              <a:buChar char="●"/>
            </a:pPr>
            <a:r>
              <a:rPr lang="en"/>
              <a:t>Interpreting arithmetic </a:t>
            </a:r>
            <a:r>
              <a:rPr lang="en" sz="2000"/>
              <a:t>(L5)</a:t>
            </a:r>
            <a:endParaRPr sz="2000"/>
          </a:p>
          <a:p>
            <a:pPr indent="-393700" lvl="0" marL="457200" rtl="0" algn="l">
              <a:spcBef>
                <a:spcPts val="0"/>
              </a:spcBef>
              <a:spcAft>
                <a:spcPts val="0"/>
              </a:spcAft>
              <a:buSzPts val="2600"/>
              <a:buChar char="●"/>
            </a:pPr>
            <a:r>
              <a:rPr lang="en"/>
              <a:t>Language principles</a:t>
            </a:r>
            <a:endParaRPr/>
          </a:p>
          <a:p>
            <a:pPr indent="-368300" lvl="1" marL="914400" rtl="0" algn="l">
              <a:spcBef>
                <a:spcPts val="0"/>
              </a:spcBef>
              <a:spcAft>
                <a:spcPts val="0"/>
              </a:spcAft>
              <a:buSzPts val="2200"/>
              <a:buChar char="○"/>
            </a:pPr>
            <a:r>
              <a:rPr b="1" lang="en"/>
              <a:t>Substitution </a:t>
            </a:r>
            <a:r>
              <a:rPr lang="en" sz="2000"/>
              <a:t>(L6,7)</a:t>
            </a:r>
            <a:endParaRPr sz="2000"/>
          </a:p>
          <a:p>
            <a:pPr indent="-368300" lvl="1" marL="914400" rtl="0" algn="l">
              <a:spcBef>
                <a:spcPts val="0"/>
              </a:spcBef>
              <a:spcAft>
                <a:spcPts val="0"/>
              </a:spcAft>
              <a:buSzPts val="2200"/>
              <a:buChar char="○"/>
            </a:pPr>
            <a:r>
              <a:rPr lang="en"/>
              <a:t>Function </a:t>
            </a:r>
            <a:r>
              <a:rPr lang="en" sz="2000"/>
              <a:t>(L8)</a:t>
            </a:r>
            <a:endParaRPr sz="2000"/>
          </a:p>
          <a:p>
            <a:pPr indent="-368300" lvl="1" marL="914400" rtl="0" algn="l">
              <a:spcBef>
                <a:spcPts val="0"/>
              </a:spcBef>
              <a:spcAft>
                <a:spcPts val="0"/>
              </a:spcAft>
              <a:buSzPts val="2200"/>
              <a:buChar char="○"/>
            </a:pPr>
            <a:r>
              <a:rPr lang="en"/>
              <a:t>Deferring Substitution </a:t>
            </a:r>
            <a:r>
              <a:rPr lang="en" sz="2000"/>
              <a:t>(L9)</a:t>
            </a:r>
            <a:endParaRPr sz="2000"/>
          </a:p>
          <a:p>
            <a:pPr indent="-368300" lvl="1" marL="914400" rtl="0" algn="l">
              <a:spcBef>
                <a:spcPts val="0"/>
              </a:spcBef>
              <a:spcAft>
                <a:spcPts val="0"/>
              </a:spcAft>
              <a:buSzPts val="2200"/>
              <a:buChar char="○"/>
            </a:pPr>
            <a:r>
              <a:rPr b="1" lang="en">
                <a:highlight>
                  <a:srgbClr val="FFFF00"/>
                </a:highlight>
              </a:rPr>
              <a:t>First-class Functions</a:t>
            </a:r>
            <a:r>
              <a:rPr lang="en"/>
              <a:t> </a:t>
            </a:r>
            <a:r>
              <a:rPr lang="en" sz="1300"/>
              <a:t>(L10,11)</a:t>
            </a:r>
            <a:endParaRPr sz="1300"/>
          </a:p>
          <a:p>
            <a:pPr indent="-368300" lvl="1" marL="914400" rtl="0" algn="l">
              <a:spcBef>
                <a:spcPts val="0"/>
              </a:spcBef>
              <a:spcAft>
                <a:spcPts val="0"/>
              </a:spcAft>
              <a:buSzPts val="2200"/>
              <a:buChar char="○"/>
            </a:pPr>
            <a:r>
              <a:rPr lang="en"/>
              <a:t>Laziness </a:t>
            </a:r>
            <a:r>
              <a:rPr lang="en" sz="2000"/>
              <a:t>(12)</a:t>
            </a:r>
            <a:endParaRPr sz="2000"/>
          </a:p>
          <a:p>
            <a:pPr indent="-368300" lvl="1" marL="914400" rtl="0" algn="l">
              <a:spcBef>
                <a:spcPts val="0"/>
              </a:spcBef>
              <a:spcAft>
                <a:spcPts val="0"/>
              </a:spcAft>
              <a:buSzPts val="2200"/>
              <a:buChar char="○"/>
            </a:pPr>
            <a:r>
              <a:rPr lang="en"/>
              <a:t>Recursion </a:t>
            </a:r>
            <a:r>
              <a:rPr lang="en" sz="2000"/>
              <a:t>(L13,14)</a:t>
            </a:r>
            <a:endParaRPr sz="2000"/>
          </a:p>
        </p:txBody>
      </p:sp>
      <p:sp>
        <p:nvSpPr>
          <p:cNvPr id="930" name="Google Shape;930;p129"/>
          <p:cNvSpPr txBox="1"/>
          <p:nvPr>
            <p:ph idx="1" type="body"/>
          </p:nvPr>
        </p:nvSpPr>
        <p:spPr>
          <a:xfrm>
            <a:off x="4655100" y="1106425"/>
            <a:ext cx="4488900" cy="4673400"/>
          </a:xfrm>
          <a:prstGeom prst="rect">
            <a:avLst/>
          </a:prstGeom>
          <a:solidFill>
            <a:srgbClr val="FFFFFF"/>
          </a:solidFill>
        </p:spPr>
        <p:txBody>
          <a:bodyPr anchorCtr="0" anchor="t" bIns="91425" lIns="91425" spcFirstLastPara="1" rIns="91425" wrap="square" tIns="91425">
            <a:noAutofit/>
          </a:bodyPr>
          <a:lstStyle/>
          <a:p>
            <a:pPr indent="-368300" lvl="1" marL="914400" rtl="0" algn="l">
              <a:spcBef>
                <a:spcPts val="0"/>
              </a:spcBef>
              <a:spcAft>
                <a:spcPts val="0"/>
              </a:spcAft>
              <a:buSzPts val="2200"/>
              <a:buChar char="○"/>
            </a:pPr>
            <a:r>
              <a:rPr lang="en"/>
              <a:t>Representation choices </a:t>
            </a:r>
            <a:r>
              <a:rPr lang="en" sz="2000"/>
              <a:t>(L15)</a:t>
            </a:r>
            <a:endParaRPr sz="2000"/>
          </a:p>
          <a:p>
            <a:pPr indent="-368300" lvl="1" marL="914400" rtl="0" algn="l">
              <a:spcBef>
                <a:spcPts val="0"/>
              </a:spcBef>
              <a:spcAft>
                <a:spcPts val="0"/>
              </a:spcAft>
              <a:buSzPts val="2200"/>
              <a:buChar char="○"/>
            </a:pPr>
            <a:r>
              <a:rPr lang="en"/>
              <a:t>Mutable data structures </a:t>
            </a:r>
            <a:r>
              <a:rPr lang="en" sz="2000"/>
              <a:t>(L16)</a:t>
            </a:r>
            <a:endParaRPr sz="2000"/>
          </a:p>
          <a:p>
            <a:pPr indent="-368300" lvl="1" marL="914400" rtl="0" algn="l">
              <a:spcBef>
                <a:spcPts val="0"/>
              </a:spcBef>
              <a:spcAft>
                <a:spcPts val="0"/>
              </a:spcAft>
              <a:buSzPts val="2200"/>
              <a:buChar char="○"/>
            </a:pPr>
            <a:r>
              <a:rPr lang="en"/>
              <a:t>Variables </a:t>
            </a:r>
            <a:r>
              <a:rPr lang="en" sz="2000"/>
              <a:t>(L17)</a:t>
            </a:r>
            <a:endParaRPr sz="2000"/>
          </a:p>
          <a:p>
            <a:pPr indent="-368300" lvl="1" marL="914400" rtl="0" algn="l">
              <a:spcBef>
                <a:spcPts val="0"/>
              </a:spcBef>
              <a:spcAft>
                <a:spcPts val="0"/>
              </a:spcAft>
              <a:buSzPts val="2200"/>
              <a:buChar char="○"/>
            </a:pPr>
            <a:r>
              <a:rPr lang="en"/>
              <a:t>Continuations </a:t>
            </a:r>
            <a:r>
              <a:rPr lang="en" sz="2000"/>
              <a:t>(L18,19,20,21)</a:t>
            </a:r>
            <a:endParaRPr sz="2000"/>
          </a:p>
          <a:p>
            <a:pPr indent="-368300" lvl="1" marL="914400" rtl="0" algn="l">
              <a:spcBef>
                <a:spcPts val="0"/>
              </a:spcBef>
              <a:spcAft>
                <a:spcPts val="0"/>
              </a:spcAft>
              <a:buSzPts val="2200"/>
              <a:buChar char="○"/>
            </a:pPr>
            <a:r>
              <a:rPr lang="en"/>
              <a:t>Garbage collection </a:t>
            </a:r>
            <a:r>
              <a:rPr lang="en" sz="2000"/>
              <a:t>(L22)</a:t>
            </a:r>
            <a:endParaRPr sz="2000"/>
          </a:p>
          <a:p>
            <a:pPr indent="-368300" lvl="1" marL="914400" rtl="0" algn="l">
              <a:spcBef>
                <a:spcPts val="0"/>
              </a:spcBef>
              <a:spcAft>
                <a:spcPts val="0"/>
              </a:spcAft>
              <a:buSzPts val="2200"/>
              <a:buChar char="○"/>
            </a:pPr>
            <a:r>
              <a:rPr lang="en"/>
              <a:t>Semantics </a:t>
            </a:r>
            <a:r>
              <a:rPr lang="en" sz="2000"/>
              <a:t>(L23,24)</a:t>
            </a:r>
            <a:endParaRPr sz="2000"/>
          </a:p>
          <a:p>
            <a:pPr indent="-368300" lvl="1" marL="914400" rtl="0" algn="l">
              <a:spcBef>
                <a:spcPts val="0"/>
              </a:spcBef>
              <a:spcAft>
                <a:spcPts val="0"/>
              </a:spcAft>
              <a:buSzPts val="2200"/>
              <a:buChar char="○"/>
            </a:pPr>
            <a:r>
              <a:rPr lang="en"/>
              <a:t>Type </a:t>
            </a:r>
            <a:r>
              <a:rPr lang="en" sz="2000"/>
              <a:t>(L25,26,27)</a:t>
            </a:r>
            <a:endParaRPr sz="2000"/>
          </a:p>
          <a:p>
            <a:pPr indent="-393700" lvl="0" marL="457200" rtl="0" algn="l">
              <a:spcBef>
                <a:spcPts val="0"/>
              </a:spcBef>
              <a:spcAft>
                <a:spcPts val="0"/>
              </a:spcAft>
              <a:buSzPts val="2600"/>
              <a:buChar char="●"/>
            </a:pPr>
            <a:r>
              <a:rPr lang="en"/>
              <a:t>Guest Video Lecture </a:t>
            </a:r>
            <a:r>
              <a:rPr lang="en" sz="2000"/>
              <a:t>(L28)</a:t>
            </a:r>
            <a:endParaRPr sz="2000"/>
          </a:p>
        </p:txBody>
      </p:sp>
      <p:sp>
        <p:nvSpPr>
          <p:cNvPr id="931" name="Google Shape;931;p129"/>
          <p:cNvSpPr txBox="1"/>
          <p:nvPr/>
        </p:nvSpPr>
        <p:spPr>
          <a:xfrm>
            <a:off x="116900" y="5779950"/>
            <a:ext cx="73359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FF"/>
                </a:solidFill>
              </a:rPr>
              <a:t>No class: October 2 (Fri, Chuseok), October 9 (Fri, Hangul day)</a:t>
            </a:r>
            <a:br>
              <a:rPr lang="en" sz="1500">
                <a:solidFill>
                  <a:srgbClr val="0000FF"/>
                </a:solidFill>
              </a:rPr>
            </a:br>
            <a:r>
              <a:rPr lang="en" sz="1500">
                <a:solidFill>
                  <a:srgbClr val="0000FF"/>
                </a:solidFill>
              </a:rPr>
              <a:t>                Online only class can be provided.</a:t>
            </a:r>
            <a:endParaRPr sz="1500">
              <a:solidFill>
                <a:srgbClr val="0000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30"/>
          <p:cNvSpPr txBox="1"/>
          <p:nvPr>
            <p:ph idx="1" type="body"/>
          </p:nvPr>
        </p:nvSpPr>
        <p:spPr>
          <a:xfrm>
            <a:off x="311700" y="3653950"/>
            <a:ext cx="8832300" cy="1904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3300"/>
              <a:t>JC</a:t>
            </a:r>
            <a:br>
              <a:rPr lang="en"/>
            </a:br>
            <a:r>
              <a:rPr lang="en">
                <a:solidFill>
                  <a:schemeClr val="accent4"/>
                </a:solidFill>
              </a:rPr>
              <a:t>jcnam@handong.ed</a:t>
            </a:r>
            <a:r>
              <a:rPr lang="en">
                <a:solidFill>
                  <a:schemeClr val="accent4"/>
                </a:solidFill>
              </a:rPr>
              <a:t>u</a:t>
            </a:r>
            <a:br>
              <a:rPr lang="en">
                <a:solidFill>
                  <a:schemeClr val="accent4"/>
                </a:solidFill>
              </a:rPr>
            </a:br>
            <a:r>
              <a:rPr lang="en">
                <a:solidFill>
                  <a:schemeClr val="accent4"/>
                </a:solidFill>
              </a:rPr>
              <a:t>https://lifove.github.io</a:t>
            </a:r>
            <a:endParaRPr>
              <a:solidFill>
                <a:schemeClr val="accent4"/>
              </a:solidFill>
            </a:endParaRPr>
          </a:p>
        </p:txBody>
      </p:sp>
      <p:sp>
        <p:nvSpPr>
          <p:cNvPr id="937" name="Google Shape;937;p130"/>
          <p:cNvSpPr txBox="1"/>
          <p:nvPr>
            <p:ph idx="12" type="sldNum"/>
          </p:nvPr>
        </p:nvSpPr>
        <p:spPr>
          <a:xfrm>
            <a:off x="8460431" y="64301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8" name="Google Shape;938;p130"/>
          <p:cNvSpPr txBox="1"/>
          <p:nvPr/>
        </p:nvSpPr>
        <p:spPr>
          <a:xfrm>
            <a:off x="448025" y="1630025"/>
            <a:ext cx="82386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TODO</a:t>
            </a:r>
            <a:endParaRPr b="1" sz="2000"/>
          </a:p>
          <a:p>
            <a:pPr indent="0" lvl="0" marL="0" rtl="0" algn="l">
              <a:spcBef>
                <a:spcPts val="0"/>
              </a:spcBef>
              <a:spcAft>
                <a:spcPts val="0"/>
              </a:spcAft>
              <a:buNone/>
            </a:pPr>
            <a:r>
              <a:rPr lang="en" sz="2000"/>
              <a:t>Read Chapter 8. Implementing Laziness</a:t>
            </a:r>
            <a:endParaRPr sz="2000">
              <a:solidFill>
                <a:srgbClr val="999999"/>
              </a:solidFill>
            </a:endParaRPr>
          </a:p>
        </p:txBody>
      </p:sp>
      <p:sp>
        <p:nvSpPr>
          <p:cNvPr id="939" name="Google Shape;939;p130"/>
          <p:cNvSpPr txBox="1"/>
          <p:nvPr>
            <p:ph type="title"/>
          </p:nvPr>
        </p:nvSpPr>
        <p:spPr>
          <a:xfrm>
            <a:off x="311700" y="241867"/>
            <a:ext cx="85206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0"/>
          <p:cNvSpPr txBox="1"/>
          <p:nvPr/>
        </p:nvSpPr>
        <p:spPr>
          <a:xfrm>
            <a:off x="448025" y="5787825"/>
            <a:ext cx="73422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Slides are from Prof. Sukyoung Ryu's PL class in 2018 Spring</a:t>
            </a:r>
            <a:br>
              <a:rPr lang="en"/>
            </a:br>
            <a:r>
              <a:rPr lang="en"/>
              <a:t>or created by JC based on the main text book.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490250" y="579727"/>
            <a:ext cx="82671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a:t>
            </a:r>
            <a:r>
              <a:rPr lang="en"/>
              <a:t>-class Functions</a:t>
            </a:r>
            <a:br>
              <a:rPr lang="en"/>
            </a:br>
            <a:br>
              <a:rPr lang="en" sz="2600"/>
            </a:br>
            <a:r>
              <a:rPr lang="en" sz="2600"/>
              <a:t>"Functions are </a:t>
            </a:r>
            <a:r>
              <a:rPr lang="en" sz="2600">
                <a:solidFill>
                  <a:srgbClr val="FFFF00"/>
                </a:solidFill>
              </a:rPr>
              <a:t>values</a:t>
            </a:r>
            <a:r>
              <a:rPr lang="en" sz="2600"/>
              <a:t> with all the rights of other values."</a:t>
            </a:r>
            <a:br>
              <a:rPr baseline="30000" lang="en" sz="3200"/>
            </a:br>
            <a:r>
              <a:rPr baseline="30000" lang="en" sz="3200"/>
              <a:t>: Can be supplied as the </a:t>
            </a:r>
            <a:r>
              <a:rPr baseline="30000" lang="en" sz="3200">
                <a:solidFill>
                  <a:srgbClr val="FFFF00"/>
                </a:solidFill>
              </a:rPr>
              <a:t>value of arguments </a:t>
            </a:r>
            <a:r>
              <a:rPr baseline="30000" lang="en" sz="3200"/>
              <a:t>to functions.</a:t>
            </a:r>
            <a:br>
              <a:rPr baseline="30000" lang="en" sz="3200"/>
            </a:br>
            <a:r>
              <a:rPr baseline="30000" lang="en" sz="3200"/>
              <a:t>: Can be </a:t>
            </a:r>
            <a:r>
              <a:rPr baseline="30000" lang="en" sz="3200">
                <a:solidFill>
                  <a:srgbClr val="FFFF00"/>
                </a:solidFill>
              </a:rPr>
              <a:t>returned by functions as answers</a:t>
            </a:r>
            <a:br>
              <a:rPr baseline="30000" lang="en" sz="3200"/>
            </a:br>
            <a:r>
              <a:rPr baseline="30000" lang="en" sz="3200"/>
              <a:t>: Can </a:t>
            </a:r>
            <a:r>
              <a:rPr baseline="30000" lang="en" sz="3200">
                <a:solidFill>
                  <a:srgbClr val="FFFF00"/>
                </a:solidFill>
              </a:rPr>
              <a:t>stored in data structures</a:t>
            </a:r>
            <a:r>
              <a:rPr baseline="30000" lang="en" sz="3200"/>
              <a:t>.</a:t>
            </a:r>
            <a:br>
              <a:rPr baseline="30000" lang="en" sz="3200"/>
            </a:br>
            <a:br>
              <a:rPr baseline="30000" lang="en" sz="3200"/>
            </a:br>
            <a:r>
              <a:rPr baseline="30000" lang="en" sz="3200"/>
              <a:t>⇒ Full power of functions!!!!</a:t>
            </a:r>
            <a:br>
              <a:rPr baseline="30000" lang="en" sz="3200"/>
            </a:br>
            <a:endParaRPr baseline="30000" sz="3200"/>
          </a:p>
        </p:txBody>
      </p:sp>
      <p:sp>
        <p:nvSpPr>
          <p:cNvPr id="391" name="Google Shape;391;p57"/>
          <p:cNvSpPr txBox="1"/>
          <p:nvPr>
            <p:ph idx="12" type="sldNum"/>
          </p:nvPr>
        </p:nvSpPr>
        <p:spPr>
          <a:xfrm>
            <a:off x="8460431" y="620158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