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6858000" cx="9144000"/>
  <p:notesSz cx="6858000" cy="9144000"/>
  <p:embeddedFontLst>
    <p:embeddedFont>
      <p:font typeface="Robot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Roboto-regular.fntdata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Roboto-italic.fntdata"/><Relationship Id="rId10" Type="http://schemas.openxmlformats.org/officeDocument/2006/relationships/slide" Target="slides/slide4.xml"/><Relationship Id="rId54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Robo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491ff038b_0_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491ff038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491ff038b_0_6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491ff038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f078540e0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f078540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f23a71c0a_0_1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f23a71c0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389a677fc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389a677f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389a677fc_0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389a677f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{fun {y} 2} is not a function call but an </a:t>
            </a:r>
            <a:r>
              <a:rPr lang="en"/>
              <a:t>anonymous</a:t>
            </a:r>
            <a:r>
              <a:rPr lang="en"/>
              <a:t> function. But we know ⇒ error!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491ff038b_0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491ff038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491ff038b_0_7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491ff038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389a677fc_0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389a677f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389a677fc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389a677f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f23a71c0a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f23a71c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 is who know a language very well!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389a677fc_0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389a677f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4389a677fc_0_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4389a677f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350a48300_0_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350a4830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389a677fc_0_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389a677f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318d06329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318d0632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318d06329_0_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318d0632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is identifier binding with {fun {x} {+ x x}}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4318d06329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4318d0632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is identifier binding with {fun {x} {+ x x}}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318d06329_0_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4318d0632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is identifier binding with {fun {x} {+ x x}}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4318d06329_0_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4318d0632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4491ff038b_0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4491ff038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27cdcdda5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27cdcdd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 is who know a language very well!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4318d06329_0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4318d0632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is identifier binding with {fun {x} {+ x x}}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4350a48300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4350a483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is identifier binding with {fun {x} {+ x x}}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4350a48300_0_6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4350a4830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4350a48300_0_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4350a4830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6501acce15_2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6501acce1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4350a48300_0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4350a483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4350a48300_0_7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4350a4830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4350a48300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4350a4830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4350a48300_0_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4350a4830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is identifier binding with {fun {x}  x} {+ 3 {{fun {y} 3} }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4350a48300_0_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4350a4830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is identifier binding with {fun {x} {+ x x}}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389a677fc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389a677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4350a48300_0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4350a4830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is identifier binding with {fun {x} {+ x x}}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4350a48300_0_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4350a4830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is identifier binding with {fun {x} {+ x x}}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4491ff038b_0_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4491ff038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is identifier binding with {fun {x} {+ x x}}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4491ff038b_0_9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4491ff038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4491ff038b_0_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4491ff038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40b32b640a_0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40b32b640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400a250866_0_5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400a250866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389a677fc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389a677f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389a677fc_0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389a677f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491ff038b_0_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491ff038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491ff038b_0_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491ff038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491ff038b_0_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491ff038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1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72" name="Google Shape;72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4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88" name="Google Shape;88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4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/#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5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98" name="Google Shape;98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5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6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107" name="Google Shape;107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46647" y="6505760"/>
            <a:ext cx="67179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ITP20005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Laziness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9" name="Google Shape;119;p17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0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30" name="Google Shape;130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20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2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21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49" name="Google Shape;149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68300" lvl="1" marL="9144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4"/>
          <p:cNvSpPr txBox="1"/>
          <p:nvPr/>
        </p:nvSpPr>
        <p:spPr>
          <a:xfrm>
            <a:off x="46647" y="6505760"/>
            <a:ext cx="67179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ITP20005 Laziness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53" name="Google Shape;53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8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9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stackoverflow.com/questions/14908548/any-difference-between-lazy-evaluation-and-short-circuit-evaluation/14908813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docs.racket-lang.org/reference/boxes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ITP20005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Laziness</a:t>
            </a:r>
            <a:endParaRPr sz="3500"/>
          </a:p>
        </p:txBody>
      </p:sp>
      <p:sp>
        <p:nvSpPr>
          <p:cNvPr id="164" name="Google Shape;164;p25"/>
          <p:cNvSpPr txBox="1"/>
          <p:nvPr/>
        </p:nvSpPr>
        <p:spPr>
          <a:xfrm>
            <a:off x="750488" y="3773617"/>
            <a:ext cx="8222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Lecture13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JC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example: </a:t>
            </a:r>
            <a:r>
              <a:rPr lang="en" sz="3300"/>
              <a:t>better way?</a:t>
            </a:r>
            <a:endParaRPr sz="3300"/>
          </a:p>
        </p:txBody>
      </p:sp>
      <p:sp>
        <p:nvSpPr>
          <p:cNvPr id="246" name="Google Shape;246;p3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{with {x {+ 4 {+ 5 {+ 7 8}}}}</a:t>
            </a:r>
            <a:br>
              <a:rPr lang="en"/>
            </a:br>
            <a:r>
              <a:rPr lang="en"/>
              <a:t>          {with {y {+ 9 10}}</a:t>
            </a:r>
            <a:br>
              <a:rPr lang="en"/>
            </a:br>
            <a:r>
              <a:rPr lang="en"/>
              <a:t>                    {with {z y}</a:t>
            </a:r>
            <a:br>
              <a:rPr lang="en"/>
            </a:br>
            <a:r>
              <a:rPr lang="en"/>
              <a:t>                              {with {x 4}</a:t>
            </a:r>
            <a:br>
              <a:rPr lang="en"/>
            </a:br>
            <a:r>
              <a:rPr lang="en"/>
              <a:t>                                        z}}}}</a:t>
            </a:r>
            <a:endParaRPr/>
          </a:p>
        </p:txBody>
      </p:sp>
      <p:sp>
        <p:nvSpPr>
          <p:cNvPr id="247" name="Google Shape;247;p3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Lazy Evaluation</a:t>
            </a:r>
            <a:endParaRPr/>
          </a:p>
        </p:txBody>
      </p:sp>
      <p:sp>
        <p:nvSpPr>
          <p:cNvPr id="253" name="Google Shape;253;p35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Languages like Scheme, Java, and C are called eager.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An expression is evaluated when it is encountered.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Languages that avoid unnecessary work are called lazy.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An expression is evaluated only if its result is needed.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What we did in the previous slide is lazy evaluation.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>
                <a:solidFill>
                  <a:srgbClr val="0000FF"/>
                </a:solidFill>
              </a:rPr>
              <a:t>Efficient</a:t>
            </a:r>
            <a:r>
              <a:rPr lang="en"/>
              <a:t>!</a:t>
            </a:r>
            <a:endParaRPr/>
          </a:p>
        </p:txBody>
      </p:sp>
      <p:sp>
        <p:nvSpPr>
          <p:cNvPr id="254" name="Google Shape;254;p3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490250" y="579727"/>
            <a:ext cx="8267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</a:t>
            </a:r>
            <a:r>
              <a:rPr lang="en"/>
              <a:t>Language</a:t>
            </a:r>
            <a:r>
              <a:rPr lang="en"/>
              <a:t> that supports lazy evaluation: LFAE</a:t>
            </a:r>
            <a:endParaRPr baseline="30000" sz="3200"/>
          </a:p>
        </p:txBody>
      </p:sp>
      <p:sp>
        <p:nvSpPr>
          <p:cNvPr id="260" name="Google Shape;260;p36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LFAE = Lazy FAE</a:t>
            </a:r>
            <a:endParaRPr sz="3200"/>
          </a:p>
        </p:txBody>
      </p:sp>
      <p:sp>
        <p:nvSpPr>
          <p:cNvPr id="266" name="Google Shape;266;p37"/>
          <p:cNvSpPr txBox="1"/>
          <p:nvPr>
            <p:ph idx="1" type="body"/>
          </p:nvPr>
        </p:nvSpPr>
        <p:spPr>
          <a:xfrm>
            <a:off x="311700" y="1106425"/>
            <a:ext cx="8832300" cy="2957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&lt;LFAE&gt; :: = &lt;num&gt;</a:t>
            </a:r>
            <a:br>
              <a:rPr lang="en" sz="2400"/>
            </a:br>
            <a:r>
              <a:rPr lang="en" sz="2400"/>
              <a:t>                  | {+ &lt;LFAE&gt; &lt;LFAE&gt;}</a:t>
            </a:r>
            <a:br>
              <a:rPr lang="en" sz="2400"/>
            </a:br>
            <a:r>
              <a:rPr lang="en" sz="2400"/>
              <a:t>                  | {- &lt;LFAE&gt; &lt;LFAE&gt;}</a:t>
            </a:r>
            <a:br>
              <a:rPr lang="en" sz="2400"/>
            </a:br>
            <a:r>
              <a:rPr lang="en" sz="2400"/>
              <a:t>                  | &lt;id&gt;</a:t>
            </a:r>
            <a:br>
              <a:rPr lang="en" sz="2400"/>
            </a:br>
            <a:r>
              <a:rPr lang="en" sz="2400"/>
              <a:t>                  | {fun {&lt;id&gt;} &lt;LFAE&gt;}</a:t>
            </a:r>
            <a:br>
              <a:rPr lang="en" sz="2400"/>
            </a:br>
            <a:r>
              <a:rPr lang="en" sz="2400"/>
              <a:t>                  | {&lt;LFAE&gt; &lt;LFAE&gt;}</a:t>
            </a:r>
            <a:endParaRPr sz="2400"/>
          </a:p>
        </p:txBody>
      </p:sp>
      <p:sp>
        <p:nvSpPr>
          <p:cNvPr id="267" name="Google Shape;267;p3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37"/>
          <p:cNvSpPr txBox="1"/>
          <p:nvPr/>
        </p:nvSpPr>
        <p:spPr>
          <a:xfrm>
            <a:off x="311700" y="5385750"/>
            <a:ext cx="6172500" cy="65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* This grammar is just same as FAE as lazy evaluation is </a:t>
            </a:r>
            <a:r>
              <a:rPr lang="en" sz="1600"/>
              <a:t>implemented</a:t>
            </a:r>
            <a:r>
              <a:rPr lang="en" sz="1600"/>
              <a:t> in its interpreter. (No need to change a parser!)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LFAE = Lazy FAE</a:t>
            </a:r>
            <a:endParaRPr sz="3200"/>
          </a:p>
        </p:txBody>
      </p:sp>
      <p:sp>
        <p:nvSpPr>
          <p:cNvPr id="274" name="Google Shape;274;p38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&lt;LFAE&gt; :: = &lt;num&gt;</a:t>
            </a:r>
            <a:br>
              <a:rPr lang="en" sz="2400"/>
            </a:br>
            <a:r>
              <a:rPr lang="en" sz="2400"/>
              <a:t>                  | {+ &lt;LFAE&gt; &lt;LFAE&gt;}</a:t>
            </a:r>
            <a:br>
              <a:rPr lang="en" sz="2400"/>
            </a:br>
            <a:r>
              <a:rPr lang="en" sz="2400"/>
              <a:t>                  | {- &lt;LFAE&gt; &lt;LFAE&gt;}</a:t>
            </a:r>
            <a:br>
              <a:rPr lang="en" sz="2400"/>
            </a:br>
            <a:r>
              <a:rPr lang="en" sz="2400"/>
              <a:t>                  | &lt;id&gt;</a:t>
            </a:r>
            <a:br>
              <a:rPr lang="en" sz="2400"/>
            </a:br>
            <a:r>
              <a:rPr lang="en" sz="2400"/>
              <a:t>                  | {fun {&lt;id&gt;} &lt;LFAE&gt;}</a:t>
            </a:r>
            <a:br>
              <a:rPr lang="en" sz="2400"/>
            </a:br>
            <a:r>
              <a:rPr lang="en" sz="2400"/>
              <a:t>                  | {&lt;LFAE&gt; &lt;LFAE&gt;}</a:t>
            </a:r>
            <a:br>
              <a:rPr lang="en" sz="2400"/>
            </a:br>
            <a:br>
              <a:rPr lang="en" sz="2400"/>
            </a:br>
            <a:r>
              <a:rPr lang="en" sz="2400">
                <a:solidFill>
                  <a:srgbClr val="0000FF"/>
                </a:solidFill>
              </a:rPr>
              <a:t>{{fun {x} 0} {+ 1 {fun {y} 2}}}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{{fun {x} x} {+ 1 {fun {y} 2}}}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275" name="Google Shape;275;p3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LFAE = Lazy FAE</a:t>
            </a:r>
            <a:endParaRPr sz="3200"/>
          </a:p>
        </p:txBody>
      </p:sp>
      <p:sp>
        <p:nvSpPr>
          <p:cNvPr id="281" name="Google Shape;281;p39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&lt;LFAE&gt; :: = &lt;num&gt;</a:t>
            </a:r>
            <a:br>
              <a:rPr lang="en" sz="2400"/>
            </a:br>
            <a:r>
              <a:rPr lang="en" sz="2400"/>
              <a:t>                  | {+ &lt;LFAE&gt; &lt;LFAE&gt;}</a:t>
            </a:r>
            <a:br>
              <a:rPr lang="en" sz="2400"/>
            </a:br>
            <a:r>
              <a:rPr lang="en" sz="2400"/>
              <a:t>                  | {- &lt;LFAE&gt; &lt;LFAE&gt;}</a:t>
            </a:r>
            <a:br>
              <a:rPr lang="en" sz="2400"/>
            </a:br>
            <a:r>
              <a:rPr lang="en" sz="2400"/>
              <a:t>                  | &lt;id&gt;</a:t>
            </a:r>
            <a:br>
              <a:rPr lang="en" sz="2400"/>
            </a:br>
            <a:r>
              <a:rPr lang="en" sz="2400"/>
              <a:t>                  | {fun {&lt;id&gt;} &lt;LFAE&gt;}</a:t>
            </a:r>
            <a:br>
              <a:rPr lang="en" sz="2400"/>
            </a:br>
            <a:r>
              <a:rPr lang="en" sz="2400"/>
              <a:t>                  | {&lt;LFAE&gt; &lt;LFAE&gt;}</a:t>
            </a:r>
            <a:br>
              <a:rPr lang="en" sz="2400"/>
            </a:br>
            <a:br>
              <a:rPr lang="en" sz="2400"/>
            </a:br>
            <a:r>
              <a:rPr lang="en" sz="2400">
                <a:solidFill>
                  <a:srgbClr val="0000FF"/>
                </a:solidFill>
              </a:rPr>
              <a:t>{{fun {x} 0} {+ 1 {fun {y} 2}}} ⇒ 0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{{fun {x} x} {+ 1 {fun {y} 2}}} ⇒</a:t>
            </a:r>
            <a:r>
              <a:rPr lang="en" sz="2400">
                <a:solidFill>
                  <a:srgbClr val="0000FF"/>
                </a:solidFill>
              </a:rPr>
              <a:t> </a:t>
            </a:r>
            <a:r>
              <a:rPr lang="en" sz="2400">
                <a:solidFill>
                  <a:srgbClr val="FF0000"/>
                </a:solidFill>
              </a:rPr>
              <a:t>error?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282" name="Google Shape;282;p3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Implementing LFAE</a:t>
            </a:r>
            <a:endParaRPr sz="3200"/>
          </a:p>
        </p:txBody>
      </p:sp>
      <p:sp>
        <p:nvSpPr>
          <p:cNvPr id="288" name="Google Shape;288;p40"/>
          <p:cNvSpPr txBox="1"/>
          <p:nvPr>
            <p:ph idx="1" type="body"/>
          </p:nvPr>
        </p:nvSpPr>
        <p:spPr>
          <a:xfrm>
            <a:off x="311700" y="1106425"/>
            <a:ext cx="8832300" cy="54975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Explicitly </a:t>
            </a:r>
            <a:r>
              <a:rPr lang="en" sz="2200">
                <a:solidFill>
                  <a:srgbClr val="0000FF"/>
                </a:solidFill>
              </a:rPr>
              <a:t>delay interpretation of argument expressions</a:t>
            </a:r>
            <a:r>
              <a:rPr lang="en" sz="2200"/>
              <a:t>.</a:t>
            </a:r>
            <a:br>
              <a:rPr lang="en" sz="2200"/>
            </a:br>
            <a:r>
              <a:rPr lang="en" sz="2200"/>
              <a:t>{{fun {x} 0} </a:t>
            </a:r>
            <a:r>
              <a:rPr lang="en" sz="2200">
                <a:solidFill>
                  <a:srgbClr val="B7B7B7"/>
                </a:solidFill>
              </a:rPr>
              <a:t>{+ 1 {fun {y} 2}}</a:t>
            </a:r>
            <a:r>
              <a:rPr lang="en" sz="2200"/>
              <a:t>} ⇒ 0</a:t>
            </a:r>
            <a:br>
              <a:rPr lang="en" sz="2200"/>
            </a:br>
            <a:r>
              <a:rPr lang="en" sz="2200"/>
              <a:t>       </a:t>
            </a:r>
            <a:r>
              <a:rPr lang="en" sz="2400"/>
              <a:t> </a:t>
            </a:r>
            <a:r>
              <a:rPr lang="en" sz="1500"/>
              <a:t>  f                                 a</a:t>
            </a:r>
            <a:br>
              <a:rPr lang="en" sz="1500"/>
            </a:br>
            <a:r>
              <a:rPr lang="en" sz="1800"/>
              <a:t>(define (interp lfae ds)</a:t>
            </a:r>
            <a:br>
              <a:rPr lang="en" sz="1800"/>
            </a:br>
            <a:r>
              <a:rPr lang="en" sz="1800"/>
              <a:t>    (type-case LFAE </a:t>
            </a:r>
            <a:r>
              <a:rPr lang="en" sz="1800"/>
              <a:t>lfae</a:t>
            </a:r>
            <a:br>
              <a:rPr lang="en" sz="1800"/>
            </a:br>
            <a:r>
              <a:rPr lang="en" sz="1800"/>
              <a:t>        [num (n)          (numV n)]</a:t>
            </a:r>
            <a:br>
              <a:rPr lang="en" sz="1800"/>
            </a:br>
            <a:r>
              <a:rPr lang="en" sz="1800"/>
              <a:t>        [add  (l r)         (num+ (interp l ds) (interp r ds))]</a:t>
            </a:r>
            <a:br>
              <a:rPr lang="en" sz="1800"/>
            </a:br>
            <a:r>
              <a:rPr lang="en" sz="1800"/>
              <a:t>        [sub  (l r)         (num- (interp l ds) (interp r ds))]</a:t>
            </a:r>
            <a:br>
              <a:rPr lang="en" sz="1800"/>
            </a:br>
            <a:r>
              <a:rPr lang="en" sz="1800"/>
              <a:t>        [id      (name)  (lookup name ds)]</a:t>
            </a:r>
            <a:br>
              <a:rPr lang="en" sz="1800"/>
            </a:br>
            <a:r>
              <a:rPr lang="en" sz="1800"/>
              <a:t>        [fun   (param body-expr)  (closureV param body-expr ds)]</a:t>
            </a:r>
            <a:br>
              <a:rPr lang="en" sz="1800"/>
            </a:br>
            <a:r>
              <a:rPr lang="en" sz="1800"/>
              <a:t>        [app   (f a)        (local [(define ftn-v </a:t>
            </a:r>
            <a:r>
              <a:rPr lang="en" sz="1800">
                <a:solidFill>
                  <a:srgbClr val="FF0000"/>
                </a:solidFill>
              </a:rPr>
              <a:t>(interp f ds)</a:t>
            </a:r>
            <a:r>
              <a:rPr lang="en" sz="1800"/>
              <a:t>)                          </a:t>
            </a:r>
            <a:r>
              <a:rPr lang="en" sz="1800">
                <a:solidFill>
                  <a:srgbClr val="FF0000"/>
                </a:solidFill>
              </a:rPr>
              <a:t>???</a:t>
            </a:r>
            <a:br>
              <a:rPr lang="en" sz="1800"/>
            </a:br>
            <a:r>
              <a:rPr lang="en" sz="1800"/>
              <a:t>                                                    (define arg-v </a:t>
            </a:r>
            <a:r>
              <a:rPr lang="en" sz="1800">
                <a:solidFill>
                  <a:srgbClr val="FF0000"/>
                </a:solidFill>
              </a:rPr>
              <a:t>(interp a ds)</a:t>
            </a:r>
            <a:r>
              <a:rPr lang="en" sz="1800"/>
              <a:t>)]                  </a:t>
            </a:r>
            <a:r>
              <a:rPr lang="en" sz="1800">
                <a:solidFill>
                  <a:srgbClr val="FF0000"/>
                </a:solidFill>
              </a:rPr>
              <a:t>???</a:t>
            </a:r>
            <a:br>
              <a:rPr lang="en" sz="1800"/>
            </a:br>
            <a:r>
              <a:rPr lang="en" sz="1800"/>
              <a:t>                                             (interp (closureV-body ftn-v)</a:t>
            </a:r>
            <a:br>
              <a:rPr lang="en" sz="1800"/>
            </a:br>
            <a:r>
              <a:rPr lang="en" sz="1800"/>
              <a:t>                                                          (aSub (closureV-param ftn-v)</a:t>
            </a:r>
            <a:br>
              <a:rPr lang="en" sz="1800"/>
            </a:br>
            <a:r>
              <a:rPr lang="en" sz="1800"/>
              <a:t>                                                                      arg-v</a:t>
            </a:r>
            <a:br>
              <a:rPr lang="en" sz="1800"/>
            </a:br>
            <a:r>
              <a:rPr lang="en" sz="1800"/>
              <a:t>                                                                      (closureV-ds ftn-v))))]))</a:t>
            </a:r>
            <a:endParaRPr sz="1800"/>
          </a:p>
        </p:txBody>
      </p:sp>
      <p:sp>
        <p:nvSpPr>
          <p:cNvPr id="289" name="Google Shape;289;p4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40"/>
          <p:cNvSpPr/>
          <p:nvPr/>
        </p:nvSpPr>
        <p:spPr>
          <a:xfrm rot="5400000">
            <a:off x="1050125" y="1420950"/>
            <a:ext cx="70500" cy="1155300"/>
          </a:xfrm>
          <a:prstGeom prst="rightBrace">
            <a:avLst>
              <a:gd fmla="val 209468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0"/>
          <p:cNvSpPr/>
          <p:nvPr/>
        </p:nvSpPr>
        <p:spPr>
          <a:xfrm rot="5400000">
            <a:off x="2657375" y="1109100"/>
            <a:ext cx="70500" cy="1779000"/>
          </a:xfrm>
          <a:prstGeom prst="rightBrace">
            <a:avLst>
              <a:gd fmla="val 209468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Laziness</a:t>
            </a:r>
            <a:endParaRPr/>
          </a:p>
        </p:txBody>
      </p:sp>
      <p:sp>
        <p:nvSpPr>
          <p:cNvPr id="297" name="Google Shape;297;p41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"By definition, we should </a:t>
            </a:r>
            <a:r>
              <a:rPr lang="en" u="sng"/>
              <a:t>not evaluate the argument</a:t>
            </a:r>
            <a:r>
              <a:rPr lang="en"/>
              <a:t> expression </a:t>
            </a:r>
            <a:r>
              <a:rPr lang="en"/>
              <a:t>(until its value is needed)</a:t>
            </a:r>
            <a:r>
              <a:rPr lang="en"/>
              <a:t>; furthermore, to preserve static scope, we should </a:t>
            </a:r>
            <a:r>
              <a:rPr lang="en" u="sng"/>
              <a:t>close it</a:t>
            </a:r>
            <a:r>
              <a:rPr lang="en"/>
              <a:t> over its environment." </a:t>
            </a:r>
            <a:r>
              <a:rPr lang="en" sz="1700"/>
              <a:t>(Ch 8.1, page 75)</a:t>
            </a:r>
            <a:br>
              <a:rPr lang="en"/>
            </a:br>
            <a:br>
              <a:rPr lang="en"/>
            </a:br>
            <a:br>
              <a:rPr lang="en"/>
            </a:br>
            <a:r>
              <a:rPr lang="en" sz="2400">
                <a:solidFill>
                  <a:srgbClr val="0000FF"/>
                </a:solidFill>
              </a:rPr>
              <a:t>{{fun {x} 0} {+ 1 {fun {y} 2}}} ⇒ 0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{{fun {x} x} {+ 1 {fun {y} 2}}} ⇒ </a:t>
            </a:r>
            <a:r>
              <a:rPr lang="en" sz="2400">
                <a:solidFill>
                  <a:srgbClr val="FF0000"/>
                </a:solidFill>
              </a:rPr>
              <a:t>error??????</a:t>
            </a:r>
            <a:endParaRPr/>
          </a:p>
        </p:txBody>
      </p:sp>
      <p:sp>
        <p:nvSpPr>
          <p:cNvPr id="298" name="Google Shape;298;p4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Implementing LFAE</a:t>
            </a:r>
            <a:endParaRPr sz="3200"/>
          </a:p>
        </p:txBody>
      </p:sp>
      <p:sp>
        <p:nvSpPr>
          <p:cNvPr id="304" name="Google Shape;304;p42"/>
          <p:cNvSpPr txBox="1"/>
          <p:nvPr>
            <p:ph idx="1" type="body"/>
          </p:nvPr>
        </p:nvSpPr>
        <p:spPr>
          <a:xfrm>
            <a:off x="311700" y="1106425"/>
            <a:ext cx="8832300" cy="54975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Explicitly</a:t>
            </a:r>
            <a:r>
              <a:rPr lang="en" sz="2200"/>
              <a:t> </a:t>
            </a:r>
            <a:r>
              <a:rPr lang="en" sz="2200">
                <a:solidFill>
                  <a:srgbClr val="0000FF"/>
                </a:solidFill>
              </a:rPr>
              <a:t>delay </a:t>
            </a:r>
            <a:r>
              <a:rPr lang="en" sz="2200">
                <a:solidFill>
                  <a:srgbClr val="0000FF"/>
                </a:solidFill>
              </a:rPr>
              <a:t>interpretation</a:t>
            </a:r>
            <a:r>
              <a:rPr lang="en" sz="2200">
                <a:solidFill>
                  <a:srgbClr val="0000FF"/>
                </a:solidFill>
              </a:rPr>
              <a:t> of argument expressions</a:t>
            </a:r>
            <a:r>
              <a:rPr lang="en" sz="2200"/>
              <a:t>.</a:t>
            </a:r>
            <a:br>
              <a:rPr lang="en" sz="2200"/>
            </a:br>
            <a:r>
              <a:rPr lang="en" sz="2200"/>
              <a:t>{{fun {x} 0} </a:t>
            </a:r>
            <a:r>
              <a:rPr lang="en" sz="2200">
                <a:solidFill>
                  <a:srgbClr val="B7B7B7"/>
                </a:solidFill>
              </a:rPr>
              <a:t>{+ 1 {fun {y} 2}}</a:t>
            </a:r>
            <a:r>
              <a:rPr lang="en" sz="2200"/>
              <a:t>} ⇒ 0</a:t>
            </a:r>
            <a:br>
              <a:rPr lang="en" sz="2200"/>
            </a:br>
            <a:r>
              <a:rPr lang="en" sz="2200"/>
              <a:t>       </a:t>
            </a:r>
            <a:r>
              <a:rPr lang="en" sz="2400"/>
              <a:t> </a:t>
            </a:r>
            <a:r>
              <a:rPr lang="en" sz="1500"/>
              <a:t>  f                                 a</a:t>
            </a:r>
            <a:br>
              <a:rPr lang="en" sz="1500"/>
            </a:br>
            <a:r>
              <a:rPr lang="en" sz="1800"/>
              <a:t>(define (interp </a:t>
            </a:r>
            <a:r>
              <a:rPr lang="en" sz="1800"/>
              <a:t>lfae</a:t>
            </a:r>
            <a:r>
              <a:rPr lang="en" sz="1800"/>
              <a:t> ds)</a:t>
            </a:r>
            <a:br>
              <a:rPr lang="en" sz="1800"/>
            </a:br>
            <a:r>
              <a:rPr lang="en" sz="1800"/>
              <a:t>    (type-case LFAE </a:t>
            </a:r>
            <a:r>
              <a:rPr lang="en" sz="1800"/>
              <a:t>lfae</a:t>
            </a:r>
            <a:br>
              <a:rPr lang="en" sz="1800"/>
            </a:br>
            <a:r>
              <a:rPr lang="en" sz="1800"/>
              <a:t>        [num (n)          (numV n)]</a:t>
            </a:r>
            <a:br>
              <a:rPr lang="en" sz="1800"/>
            </a:br>
            <a:r>
              <a:rPr lang="en" sz="1800"/>
              <a:t>        [add  (l r)         (num+ (interp l ds) (interp r ds))]</a:t>
            </a:r>
            <a:br>
              <a:rPr lang="en" sz="1800"/>
            </a:br>
            <a:r>
              <a:rPr lang="en" sz="1800"/>
              <a:t>        [sub  (l r)         (num- (interp l ds) (interp r ds))]</a:t>
            </a:r>
            <a:br>
              <a:rPr lang="en" sz="1800"/>
            </a:br>
            <a:r>
              <a:rPr lang="en" sz="1800"/>
              <a:t>        [id      (name)  (lookup name ds)]</a:t>
            </a:r>
            <a:br>
              <a:rPr lang="en" sz="1800"/>
            </a:br>
            <a:r>
              <a:rPr lang="en" sz="1800"/>
              <a:t>        [fun   (param body-expr)  (closureV param body-expr ds)]</a:t>
            </a:r>
            <a:br>
              <a:rPr lang="en" sz="1800"/>
            </a:br>
            <a:r>
              <a:rPr lang="en" sz="1800"/>
              <a:t>        [app   (f a)        (local [(define ftn-v </a:t>
            </a:r>
            <a:r>
              <a:rPr lang="en" sz="1800">
                <a:solidFill>
                  <a:srgbClr val="FF0000"/>
                </a:solidFill>
              </a:rPr>
              <a:t>(interp f ds)</a:t>
            </a:r>
            <a:r>
              <a:rPr lang="en" sz="1800"/>
              <a:t>)                          </a:t>
            </a:r>
            <a:r>
              <a:rPr lang="en" sz="1800">
                <a:solidFill>
                  <a:srgbClr val="FF0000"/>
                </a:solidFill>
              </a:rPr>
              <a:t>???</a:t>
            </a:r>
            <a:br>
              <a:rPr lang="en" sz="1800"/>
            </a:br>
            <a:r>
              <a:rPr lang="en" sz="1800"/>
              <a:t>                                                    (define arg-v </a:t>
            </a:r>
            <a:r>
              <a:rPr lang="en" sz="1800">
                <a:solidFill>
                  <a:srgbClr val="FF0000"/>
                </a:solidFill>
              </a:rPr>
              <a:t>(interp a ds)</a:t>
            </a:r>
            <a:r>
              <a:rPr lang="en" sz="1800"/>
              <a:t>)]                  </a:t>
            </a:r>
            <a:r>
              <a:rPr lang="en" sz="1800">
                <a:solidFill>
                  <a:srgbClr val="FF0000"/>
                </a:solidFill>
              </a:rPr>
              <a:t>???</a:t>
            </a:r>
            <a:br>
              <a:rPr lang="en" sz="1800"/>
            </a:br>
            <a:r>
              <a:rPr lang="en" sz="1800"/>
              <a:t>                                             (interp (closureV-body ftn-v)</a:t>
            </a:r>
            <a:br>
              <a:rPr lang="en" sz="1800"/>
            </a:br>
            <a:r>
              <a:rPr lang="en" sz="1800"/>
              <a:t>                                                          (aSub (closureV-param ftn-v)</a:t>
            </a:r>
            <a:br>
              <a:rPr lang="en" sz="1800"/>
            </a:br>
            <a:r>
              <a:rPr lang="en" sz="1800"/>
              <a:t>                                                                      arg-v</a:t>
            </a:r>
            <a:br>
              <a:rPr lang="en" sz="1800"/>
            </a:br>
            <a:r>
              <a:rPr lang="en" sz="1800"/>
              <a:t>                                                                      (closureV-ds ftn-v))))]))</a:t>
            </a:r>
            <a:endParaRPr sz="1800"/>
          </a:p>
        </p:txBody>
      </p:sp>
      <p:sp>
        <p:nvSpPr>
          <p:cNvPr id="305" name="Google Shape;305;p4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6" name="Google Shape;306;p42"/>
          <p:cNvSpPr/>
          <p:nvPr/>
        </p:nvSpPr>
        <p:spPr>
          <a:xfrm rot="5400000">
            <a:off x="1050125" y="1420950"/>
            <a:ext cx="70500" cy="1155300"/>
          </a:xfrm>
          <a:prstGeom prst="rightBrace">
            <a:avLst>
              <a:gd fmla="val 209468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2"/>
          <p:cNvSpPr/>
          <p:nvPr/>
        </p:nvSpPr>
        <p:spPr>
          <a:xfrm rot="5400000">
            <a:off x="2657375" y="1109100"/>
            <a:ext cx="70500" cy="1779000"/>
          </a:xfrm>
          <a:prstGeom prst="rightBrace">
            <a:avLst>
              <a:gd fmla="val 209468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Implementing LFAE</a:t>
            </a:r>
            <a:endParaRPr sz="3200"/>
          </a:p>
        </p:txBody>
      </p:sp>
      <p:sp>
        <p:nvSpPr>
          <p:cNvPr id="313" name="Google Shape;313;p43"/>
          <p:cNvSpPr txBox="1"/>
          <p:nvPr>
            <p:ph idx="1" type="body"/>
          </p:nvPr>
        </p:nvSpPr>
        <p:spPr>
          <a:xfrm>
            <a:off x="311700" y="1106425"/>
            <a:ext cx="8832300" cy="4810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Explicitly delay interpretation of argument expressions.</a:t>
            </a:r>
            <a:endParaRPr sz="2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(define (interp </a:t>
            </a:r>
            <a:r>
              <a:rPr lang="en" sz="1800"/>
              <a:t>lfae</a:t>
            </a:r>
            <a:r>
              <a:rPr lang="en" sz="1800"/>
              <a:t> ds)</a:t>
            </a:r>
            <a:br>
              <a:rPr lang="en" sz="1800"/>
            </a:br>
            <a:r>
              <a:rPr lang="en" sz="1800"/>
              <a:t>    (type-case LFAE </a:t>
            </a:r>
            <a:r>
              <a:rPr lang="en" sz="1800"/>
              <a:t>lfae</a:t>
            </a:r>
            <a:br>
              <a:rPr lang="en" sz="1800"/>
            </a:br>
            <a:r>
              <a:rPr lang="en" sz="1800"/>
              <a:t>        [num (n)          (numV n)]</a:t>
            </a:r>
            <a:br>
              <a:rPr lang="en" sz="1800"/>
            </a:br>
            <a:r>
              <a:rPr lang="en" sz="1800"/>
              <a:t>        [add  (l r)         (num+ (interp l ds) (interp r ds))]</a:t>
            </a:r>
            <a:br>
              <a:rPr lang="en" sz="1800"/>
            </a:br>
            <a:r>
              <a:rPr lang="en" sz="1800"/>
              <a:t>        [sub  (l r)         (num- (interp l ds) (interp r ds))]</a:t>
            </a:r>
            <a:br>
              <a:rPr lang="en" sz="1800"/>
            </a:br>
            <a:r>
              <a:rPr lang="en" sz="1800"/>
              <a:t>        [id      (name)  (lookup name ds)]</a:t>
            </a:r>
            <a:br>
              <a:rPr lang="en" sz="1800"/>
            </a:br>
            <a:r>
              <a:rPr lang="en" sz="1800"/>
              <a:t>        [fun   (param body-expr)  (closureV param body-expr ds)]</a:t>
            </a:r>
            <a:br>
              <a:rPr lang="en" sz="1800"/>
            </a:br>
            <a:r>
              <a:rPr lang="en" sz="1800"/>
              <a:t>        [app   (f a)        (local [(define ftn-v </a:t>
            </a:r>
            <a:r>
              <a:rPr lang="en" sz="1800">
                <a:solidFill>
                  <a:srgbClr val="FF0000"/>
                </a:solidFill>
              </a:rPr>
              <a:t>(interp f ds)</a:t>
            </a:r>
            <a:r>
              <a:rPr lang="en" sz="1800"/>
              <a:t>)                          </a:t>
            </a:r>
            <a:r>
              <a:rPr lang="en" sz="1800">
                <a:solidFill>
                  <a:srgbClr val="FF0000"/>
                </a:solidFill>
              </a:rPr>
              <a:t>???</a:t>
            </a:r>
            <a:br>
              <a:rPr lang="en" sz="1800"/>
            </a:br>
            <a:r>
              <a:rPr lang="en" sz="1800"/>
              <a:t>                                                    (define arg-v (</a:t>
            </a:r>
            <a:r>
              <a:rPr lang="en" sz="1800">
                <a:solidFill>
                  <a:srgbClr val="0000FF"/>
                </a:solidFill>
              </a:rPr>
              <a:t>exprV a ds</a:t>
            </a:r>
            <a:r>
              <a:rPr lang="en" sz="1800"/>
              <a:t>))]                  </a:t>
            </a:r>
            <a:r>
              <a:rPr lang="en" sz="1800">
                <a:solidFill>
                  <a:srgbClr val="0000FF"/>
                </a:solidFill>
              </a:rPr>
              <a:t>new LFAE-Value *</a:t>
            </a:r>
            <a:br>
              <a:rPr lang="en" sz="1800"/>
            </a:br>
            <a:r>
              <a:rPr lang="en" sz="1800"/>
              <a:t>                                             (interp (closureV-body ftn-v)</a:t>
            </a:r>
            <a:br>
              <a:rPr lang="en" sz="1800"/>
            </a:br>
            <a:r>
              <a:rPr lang="en" sz="1800"/>
              <a:t>                                                          (aSub (closureV-param ftn-v)</a:t>
            </a:r>
            <a:br>
              <a:rPr lang="en" sz="1800"/>
            </a:br>
            <a:r>
              <a:rPr lang="en" sz="1800"/>
              <a:t>                                                                      arg-v</a:t>
            </a:r>
            <a:br>
              <a:rPr lang="en" sz="1800"/>
            </a:br>
            <a:r>
              <a:rPr lang="en" sz="1800"/>
              <a:t>                                                                      (closureV-ds ftn-v))))]))</a:t>
            </a:r>
            <a:endParaRPr sz="1800"/>
          </a:p>
        </p:txBody>
      </p:sp>
      <p:sp>
        <p:nvSpPr>
          <p:cNvPr id="314" name="Google Shape;314;p4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43"/>
          <p:cNvSpPr txBox="1"/>
          <p:nvPr/>
        </p:nvSpPr>
        <p:spPr>
          <a:xfrm>
            <a:off x="538825" y="6223000"/>
            <a:ext cx="5258700" cy="31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* Avoid evaluating 'a' but keep it as it is like ClosureV keeps 'ds'.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316" name="Google Shape;316;p43"/>
          <p:cNvCxnSpPr/>
          <p:nvPr/>
        </p:nvCxnSpPr>
        <p:spPr>
          <a:xfrm rot="10800000">
            <a:off x="1768525" y="4327550"/>
            <a:ext cx="414000" cy="19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Picture </a:t>
            </a:r>
            <a:r>
              <a:rPr lang="en" sz="2500"/>
              <a:t>(modeling languages: substitution)</a:t>
            </a:r>
            <a:endParaRPr sz="2500"/>
          </a:p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2248850" y="1669400"/>
            <a:ext cx="2143200" cy="81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Interpreter </a:t>
            </a:r>
            <a:r>
              <a:rPr lang="en" sz="1500"/>
              <a:t>running on a computer</a:t>
            </a:r>
            <a:endParaRPr b="1" sz="2000"/>
          </a:p>
        </p:txBody>
      </p:sp>
      <p:sp>
        <p:nvSpPr>
          <p:cNvPr id="172" name="Google Shape;172;p26"/>
          <p:cNvSpPr/>
          <p:nvPr/>
        </p:nvSpPr>
        <p:spPr>
          <a:xfrm>
            <a:off x="267650" y="1473200"/>
            <a:ext cx="14223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program</a:t>
            </a:r>
            <a:endParaRPr sz="2000"/>
          </a:p>
        </p:txBody>
      </p:sp>
      <p:cxnSp>
        <p:nvCxnSpPr>
          <p:cNvPr id="173" name="Google Shape;173;p26"/>
          <p:cNvCxnSpPr>
            <a:endCxn id="171" idx="1"/>
          </p:cNvCxnSpPr>
          <p:nvPr/>
        </p:nvCxnSpPr>
        <p:spPr>
          <a:xfrm flipH="1" rot="10800000">
            <a:off x="1689950" y="2074550"/>
            <a:ext cx="5589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6"/>
          <p:cNvSpPr/>
          <p:nvPr/>
        </p:nvSpPr>
        <p:spPr>
          <a:xfrm>
            <a:off x="7595550" y="2085975"/>
            <a:ext cx="13431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Results</a:t>
            </a:r>
            <a:endParaRPr sz="2000"/>
          </a:p>
        </p:txBody>
      </p:sp>
      <p:sp>
        <p:nvSpPr>
          <p:cNvPr id="175" name="Google Shape;175;p26"/>
          <p:cNvSpPr/>
          <p:nvPr/>
        </p:nvSpPr>
        <p:spPr>
          <a:xfrm>
            <a:off x="267650" y="2357450"/>
            <a:ext cx="1422300" cy="396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Parser</a:t>
            </a:r>
            <a:endParaRPr b="1" sz="2000"/>
          </a:p>
        </p:txBody>
      </p:sp>
      <p:cxnSp>
        <p:nvCxnSpPr>
          <p:cNvPr id="176" name="Google Shape;176;p26"/>
          <p:cNvCxnSpPr>
            <a:endCxn id="175" idx="0"/>
          </p:cNvCxnSpPr>
          <p:nvPr/>
        </p:nvCxnSpPr>
        <p:spPr>
          <a:xfrm>
            <a:off x="978800" y="1869950"/>
            <a:ext cx="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6"/>
          <p:cNvCxnSpPr>
            <a:endCxn id="174" idx="1"/>
          </p:cNvCxnSpPr>
          <p:nvPr/>
        </p:nvCxnSpPr>
        <p:spPr>
          <a:xfrm>
            <a:off x="4392150" y="2281125"/>
            <a:ext cx="3203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6"/>
          <p:cNvSpPr txBox="1"/>
          <p:nvPr/>
        </p:nvSpPr>
        <p:spPr>
          <a:xfrm>
            <a:off x="320925" y="2768475"/>
            <a:ext cx="1927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s-exp -&gt; </a:t>
            </a:r>
            <a:r>
              <a:rPr b="1" lang="en" sz="1600" u="sng"/>
              <a:t>FAE</a:t>
            </a:r>
            <a:endParaRPr b="1" sz="1600" u="sng"/>
          </a:p>
        </p:txBody>
      </p:sp>
      <p:sp>
        <p:nvSpPr>
          <p:cNvPr id="179" name="Google Shape;179;p26"/>
          <p:cNvSpPr txBox="1"/>
          <p:nvPr/>
        </p:nvSpPr>
        <p:spPr>
          <a:xfrm>
            <a:off x="3925650" y="1319500"/>
            <a:ext cx="2091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FAE</a:t>
            </a:r>
            <a:r>
              <a:rPr lang="en" sz="1600" u="sng"/>
              <a:t> -&gt; FAE-value</a:t>
            </a:r>
            <a:endParaRPr sz="1600" u="sng"/>
          </a:p>
        </p:txBody>
      </p:sp>
      <p:sp>
        <p:nvSpPr>
          <p:cNvPr id="180" name="Google Shape;180;p26"/>
          <p:cNvSpPr txBox="1"/>
          <p:nvPr/>
        </p:nvSpPr>
        <p:spPr>
          <a:xfrm>
            <a:off x="2357400" y="2754338"/>
            <a:ext cx="4065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Interpreter </a:t>
            </a:r>
            <a:r>
              <a:rPr lang="en" sz="1800"/>
              <a:t>now will support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(1) Substitution</a:t>
            </a:r>
            <a:br>
              <a:rPr lang="en" sz="1800"/>
            </a:br>
            <a:r>
              <a:rPr lang="en" sz="1800"/>
              <a:t>(2) Function</a:t>
            </a:r>
            <a:br>
              <a:rPr b="1" lang="en" sz="1800"/>
            </a:br>
            <a:r>
              <a:rPr lang="en" sz="1800"/>
              <a:t>(3) Deferring Substitution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(4) First-class Functions</a:t>
            </a:r>
            <a:endParaRPr b="1" sz="1800"/>
          </a:p>
        </p:txBody>
      </p:sp>
      <p:cxnSp>
        <p:nvCxnSpPr>
          <p:cNvPr id="181" name="Google Shape;181;p26"/>
          <p:cNvCxnSpPr>
            <a:stCxn id="171" idx="2"/>
          </p:cNvCxnSpPr>
          <p:nvPr/>
        </p:nvCxnSpPr>
        <p:spPr>
          <a:xfrm>
            <a:off x="3320450" y="2479700"/>
            <a:ext cx="21600" cy="3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Implementing LFAE: LFAE Values</a:t>
            </a:r>
            <a:endParaRPr sz="3200"/>
          </a:p>
        </p:txBody>
      </p:sp>
      <p:sp>
        <p:nvSpPr>
          <p:cNvPr id="322" name="Google Shape;322;p44"/>
          <p:cNvSpPr txBox="1"/>
          <p:nvPr>
            <p:ph idx="1" type="body"/>
          </p:nvPr>
        </p:nvSpPr>
        <p:spPr>
          <a:xfrm>
            <a:off x="311700" y="1106425"/>
            <a:ext cx="8832300" cy="52605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(define-type LFAE-Value</a:t>
            </a:r>
            <a:br>
              <a:rPr lang="en" sz="1800"/>
            </a:br>
            <a:r>
              <a:rPr lang="en" sz="1800"/>
              <a:t>        [numV         (n number?)]</a:t>
            </a:r>
            <a:br>
              <a:rPr lang="en" sz="1800"/>
            </a:br>
            <a:r>
              <a:rPr lang="en" sz="1800"/>
              <a:t>        [closureV    (param symbol?)</a:t>
            </a:r>
            <a:br>
              <a:rPr lang="en" sz="1800"/>
            </a:br>
            <a:r>
              <a:rPr lang="en" sz="1800"/>
              <a:t>                             (body LFAE?)</a:t>
            </a:r>
            <a:br>
              <a:rPr lang="en" sz="1800"/>
            </a:br>
            <a:r>
              <a:rPr lang="en" sz="1800"/>
              <a:t>                             (ds DefrdSub?)]</a:t>
            </a:r>
            <a:br>
              <a:rPr lang="en" sz="1800"/>
            </a:br>
            <a:r>
              <a:rPr lang="en" sz="1800"/>
              <a:t>       </a:t>
            </a:r>
            <a:r>
              <a:rPr lang="en" sz="1800">
                <a:solidFill>
                  <a:srgbClr val="FF0000"/>
                </a:solidFill>
              </a:rPr>
              <a:t> [exprV          (expr LFAE?)</a:t>
            </a:r>
            <a:br>
              <a:rPr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rgbClr val="FF0000"/>
                </a:solidFill>
              </a:rPr>
              <a:t>                              (ds DefrdSub?)]</a:t>
            </a:r>
            <a:r>
              <a:rPr lang="en" sz="1800"/>
              <a:t>)</a:t>
            </a:r>
            <a:endParaRPr sz="1800"/>
          </a:p>
        </p:txBody>
      </p:sp>
      <p:sp>
        <p:nvSpPr>
          <p:cNvPr id="323" name="Google Shape;323;p4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Implementing LFAE: LFAE Values</a:t>
            </a:r>
            <a:endParaRPr sz="3200"/>
          </a:p>
        </p:txBody>
      </p:sp>
      <p:sp>
        <p:nvSpPr>
          <p:cNvPr id="329" name="Google Shape;329;p45"/>
          <p:cNvSpPr txBox="1"/>
          <p:nvPr>
            <p:ph idx="1" type="body"/>
          </p:nvPr>
        </p:nvSpPr>
        <p:spPr>
          <a:xfrm>
            <a:off x="311700" y="1106425"/>
            <a:ext cx="8832300" cy="52605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(define-type LFAE-Value</a:t>
            </a:r>
            <a:br>
              <a:rPr lang="en" sz="1800"/>
            </a:br>
            <a:r>
              <a:rPr lang="en" sz="1800"/>
              <a:t>        [numV         (n number?)]</a:t>
            </a:r>
            <a:br>
              <a:rPr lang="en" sz="1800"/>
            </a:br>
            <a:r>
              <a:rPr lang="en" sz="1800"/>
              <a:t>        [closureV    (param symbol?)</a:t>
            </a:r>
            <a:br>
              <a:rPr lang="en" sz="1800"/>
            </a:br>
            <a:r>
              <a:rPr lang="en" sz="1800"/>
              <a:t>                             (body LFAE?)</a:t>
            </a:r>
            <a:br>
              <a:rPr lang="en" sz="1800"/>
            </a:br>
            <a:r>
              <a:rPr lang="en" sz="1800"/>
              <a:t>                             (ds DefrdSub?)]</a:t>
            </a:r>
            <a:br>
              <a:rPr lang="en" sz="1800"/>
            </a:br>
            <a:r>
              <a:rPr lang="en" sz="1800"/>
              <a:t>       </a:t>
            </a:r>
            <a:r>
              <a:rPr lang="en" sz="1800">
                <a:solidFill>
                  <a:srgbClr val="FF0000"/>
                </a:solidFill>
              </a:rPr>
              <a:t> [exprV          (expr LFAE?)</a:t>
            </a:r>
            <a:br>
              <a:rPr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rgbClr val="FF0000"/>
                </a:solidFill>
              </a:rPr>
              <a:t>                              (ds DefrdSub?)]</a:t>
            </a:r>
            <a:r>
              <a:rPr lang="en" sz="1800"/>
              <a:t>)</a:t>
            </a:r>
            <a:endParaRPr sz="1800"/>
          </a:p>
        </p:txBody>
      </p:sp>
      <p:sp>
        <p:nvSpPr>
          <p:cNvPr id="330" name="Google Shape;330;p4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45"/>
          <p:cNvSpPr txBox="1"/>
          <p:nvPr/>
        </p:nvSpPr>
        <p:spPr>
          <a:xfrm>
            <a:off x="1523425" y="4023325"/>
            <a:ext cx="61746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FF"/>
                </a:solidFill>
              </a:rPr>
              <a:t>DefrdSub vs. Laziness</a:t>
            </a:r>
            <a:endParaRPr sz="29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Implementing LFAE: LFAE Values</a:t>
            </a:r>
            <a:endParaRPr sz="3200"/>
          </a:p>
        </p:txBody>
      </p:sp>
      <p:sp>
        <p:nvSpPr>
          <p:cNvPr id="337" name="Google Shape;337;p46"/>
          <p:cNvSpPr txBox="1"/>
          <p:nvPr>
            <p:ph idx="1" type="body"/>
          </p:nvPr>
        </p:nvSpPr>
        <p:spPr>
          <a:xfrm>
            <a:off x="311700" y="1106425"/>
            <a:ext cx="8832300" cy="52605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(define-type LFAE-Value</a:t>
            </a:r>
            <a:br>
              <a:rPr lang="en" sz="1800"/>
            </a:br>
            <a:r>
              <a:rPr lang="en" sz="1800"/>
              <a:t>        [numV         (n number?)]</a:t>
            </a:r>
            <a:br>
              <a:rPr lang="en" sz="1800"/>
            </a:br>
            <a:r>
              <a:rPr lang="en" sz="1800"/>
              <a:t>        [closureV    (param symbol?)</a:t>
            </a:r>
            <a:br>
              <a:rPr lang="en" sz="1800"/>
            </a:br>
            <a:r>
              <a:rPr lang="en" sz="1800"/>
              <a:t>                             (body LFAE?)</a:t>
            </a:r>
            <a:br>
              <a:rPr lang="en" sz="1800"/>
            </a:br>
            <a:r>
              <a:rPr lang="en" sz="1800"/>
              <a:t>                             (ds DefrdSub?)]</a:t>
            </a:r>
            <a:br>
              <a:rPr lang="en" sz="1800"/>
            </a:br>
            <a:r>
              <a:rPr lang="en" sz="1800"/>
              <a:t>       </a:t>
            </a:r>
            <a:r>
              <a:rPr lang="en" sz="1800">
                <a:solidFill>
                  <a:srgbClr val="FF0000"/>
                </a:solidFill>
              </a:rPr>
              <a:t> [exprV          (expr LFAE?)</a:t>
            </a:r>
            <a:br>
              <a:rPr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rgbClr val="FF0000"/>
                </a:solidFill>
              </a:rPr>
              <a:t>                              (ds DefrdSub?)]</a:t>
            </a:r>
            <a:r>
              <a:rPr lang="en" sz="1800"/>
              <a:t>)</a:t>
            </a:r>
            <a:endParaRPr sz="1800"/>
          </a:p>
        </p:txBody>
      </p:sp>
      <p:sp>
        <p:nvSpPr>
          <p:cNvPr id="338" name="Google Shape;338;p4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46"/>
          <p:cNvSpPr txBox="1"/>
          <p:nvPr/>
        </p:nvSpPr>
        <p:spPr>
          <a:xfrm>
            <a:off x="564854" y="4023325"/>
            <a:ext cx="80856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FF"/>
                </a:solidFill>
              </a:rPr>
              <a:t>DefrdSub vs. Laziness</a:t>
            </a:r>
            <a:br>
              <a:rPr lang="en" sz="2900">
                <a:solidFill>
                  <a:srgbClr val="0000FF"/>
                </a:solidFill>
              </a:rPr>
            </a:br>
            <a:r>
              <a:rPr lang="en" sz="2400">
                <a:solidFill>
                  <a:schemeClr val="dk2"/>
                </a:solidFill>
              </a:rPr>
              <a:t>Substitution delayed vs. Evaluation delayed</a:t>
            </a:r>
            <a:br>
              <a:rPr lang="en" sz="2400">
                <a:solidFill>
                  <a:schemeClr val="dk2"/>
                </a:solidFill>
              </a:rPr>
            </a:br>
            <a:r>
              <a:rPr lang="en" sz="2400">
                <a:solidFill>
                  <a:schemeClr val="dk2"/>
                </a:solidFill>
              </a:rPr>
              <a:t>Both make interpreters efficient!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Implementing LFAE: LFAE Values</a:t>
            </a:r>
            <a:endParaRPr sz="3200"/>
          </a:p>
        </p:txBody>
      </p:sp>
      <p:sp>
        <p:nvSpPr>
          <p:cNvPr id="345" name="Google Shape;345;p47"/>
          <p:cNvSpPr txBox="1"/>
          <p:nvPr>
            <p:ph idx="1" type="body"/>
          </p:nvPr>
        </p:nvSpPr>
        <p:spPr>
          <a:xfrm>
            <a:off x="311700" y="1106425"/>
            <a:ext cx="8832300" cy="52605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(define-type LFAE-Value</a:t>
            </a:r>
            <a:br>
              <a:rPr lang="en" sz="1800"/>
            </a:br>
            <a:r>
              <a:rPr lang="en" sz="1800"/>
              <a:t>        [numV         (n number?)]</a:t>
            </a:r>
            <a:br>
              <a:rPr lang="en" sz="1800"/>
            </a:br>
            <a:r>
              <a:rPr lang="en" sz="1800"/>
              <a:t>        [closureV    (param symbol?)</a:t>
            </a:r>
            <a:br>
              <a:rPr lang="en" sz="1800"/>
            </a:br>
            <a:r>
              <a:rPr lang="en" sz="1800"/>
              <a:t>                             (body LFAE?)</a:t>
            </a:r>
            <a:br>
              <a:rPr lang="en" sz="1800"/>
            </a:br>
            <a:r>
              <a:rPr lang="en" sz="1800"/>
              <a:t>                             (ds DefrdSub?)]</a:t>
            </a:r>
            <a:br>
              <a:rPr lang="en" sz="1800"/>
            </a:br>
            <a:r>
              <a:rPr lang="en" sz="1800"/>
              <a:t>       </a:t>
            </a:r>
            <a:r>
              <a:rPr lang="en" sz="1800">
                <a:solidFill>
                  <a:srgbClr val="FF0000"/>
                </a:solidFill>
              </a:rPr>
              <a:t> [exprV          (expr LFAE?)</a:t>
            </a:r>
            <a:br>
              <a:rPr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rgbClr val="FF0000"/>
                </a:solidFill>
              </a:rPr>
              <a:t>                              (ds DefrdSub?)]</a:t>
            </a:r>
            <a:r>
              <a:rPr lang="en" sz="1800"/>
              <a:t>)</a:t>
            </a:r>
            <a:endParaRPr sz="1800"/>
          </a:p>
        </p:txBody>
      </p:sp>
      <p:sp>
        <p:nvSpPr>
          <p:cNvPr id="346" name="Google Shape;346;p4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7" name="Google Shape;347;p47"/>
          <p:cNvSpPr txBox="1"/>
          <p:nvPr/>
        </p:nvSpPr>
        <p:spPr>
          <a:xfrm>
            <a:off x="185150" y="3870925"/>
            <a:ext cx="89589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FF"/>
                </a:solidFill>
              </a:rPr>
              <a:t>Short-circuiting </a:t>
            </a:r>
            <a:r>
              <a:rPr lang="en" sz="2900">
                <a:solidFill>
                  <a:srgbClr val="0000FF"/>
                </a:solidFill>
              </a:rPr>
              <a:t>vs. Laziness</a:t>
            </a:r>
            <a:br>
              <a:rPr lang="en" sz="2900">
                <a:solidFill>
                  <a:srgbClr val="0000FF"/>
                </a:solidFill>
              </a:rPr>
            </a:br>
            <a:br>
              <a:rPr lang="en" sz="2900">
                <a:solidFill>
                  <a:srgbClr val="0000FF"/>
                </a:solidFill>
              </a:rPr>
            </a:br>
            <a:br>
              <a:rPr lang="en" sz="2900">
                <a:solidFill>
                  <a:srgbClr val="0000FF"/>
                </a:solidFill>
              </a:rPr>
            </a:br>
            <a:r>
              <a:rPr lang="en" sz="2000">
                <a:solidFill>
                  <a:schemeClr val="dk2"/>
                </a:solidFill>
              </a:rPr>
              <a:t>Stop right after you know the result. vs. Evaluate only when it is needed.</a:t>
            </a:r>
            <a:br>
              <a:rPr lang="en" sz="2000">
                <a:solidFill>
                  <a:schemeClr val="dk2"/>
                </a:solidFill>
              </a:rPr>
            </a:br>
            <a:r>
              <a:rPr lang="en" sz="1600">
                <a:solidFill>
                  <a:schemeClr val="dk2"/>
                </a:solidFill>
              </a:rPr>
              <a:t>Cut-off unnecessary computations vs. Delay the whole computation until its result is required.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48" name="Google Shape;348;p47"/>
          <p:cNvSpPr txBox="1"/>
          <p:nvPr/>
        </p:nvSpPr>
        <p:spPr>
          <a:xfrm>
            <a:off x="456625" y="4556725"/>
            <a:ext cx="61746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FF"/>
                </a:solidFill>
              </a:rPr>
              <a:t>e</a:t>
            </a:r>
            <a:r>
              <a:rPr baseline="-25000" lang="en" sz="2100">
                <a:solidFill>
                  <a:srgbClr val="0000FF"/>
                </a:solidFill>
              </a:rPr>
              <a:t>1</a:t>
            </a:r>
            <a:r>
              <a:rPr lang="en" sz="2100">
                <a:solidFill>
                  <a:srgbClr val="0000FF"/>
                </a:solidFill>
              </a:rPr>
              <a:t> &amp;&amp; e</a:t>
            </a:r>
            <a:r>
              <a:rPr baseline="-25000" lang="en" sz="2100">
                <a:solidFill>
                  <a:srgbClr val="0000FF"/>
                </a:solidFill>
              </a:rPr>
              <a:t>2</a:t>
            </a:r>
            <a:r>
              <a:rPr lang="en" sz="2100">
                <a:solidFill>
                  <a:srgbClr val="0000FF"/>
                </a:solidFill>
              </a:rPr>
              <a:t>    or    e</a:t>
            </a:r>
            <a:r>
              <a:rPr baseline="-25000" lang="en" sz="2100">
                <a:solidFill>
                  <a:srgbClr val="0000FF"/>
                </a:solidFill>
              </a:rPr>
              <a:t>1</a:t>
            </a:r>
            <a:r>
              <a:rPr lang="en" sz="2100">
                <a:solidFill>
                  <a:srgbClr val="0000FF"/>
                </a:solidFill>
              </a:rPr>
              <a:t> || e</a:t>
            </a:r>
            <a:r>
              <a:rPr baseline="-25000" lang="en" sz="2100">
                <a:solidFill>
                  <a:srgbClr val="0000FF"/>
                </a:solidFill>
              </a:rPr>
              <a:t>2</a:t>
            </a:r>
            <a:endParaRPr sz="2100">
              <a:solidFill>
                <a:srgbClr val="0000FF"/>
              </a:solidFill>
            </a:endParaRPr>
          </a:p>
        </p:txBody>
      </p:sp>
      <p:sp>
        <p:nvSpPr>
          <p:cNvPr id="349" name="Google Shape;349;p47"/>
          <p:cNvSpPr txBox="1"/>
          <p:nvPr/>
        </p:nvSpPr>
        <p:spPr>
          <a:xfrm>
            <a:off x="-50" y="5883000"/>
            <a:ext cx="9144000" cy="52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See some discussions: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https://stackoverflow.com/questions/14908548/any-difference-between-lazy-evaluation-and-short-circuit-evaluation/14908813</a:t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Forcing Evaluation for Num Operations</a:t>
            </a:r>
            <a:endParaRPr sz="3200"/>
          </a:p>
        </p:txBody>
      </p:sp>
      <p:sp>
        <p:nvSpPr>
          <p:cNvPr id="355" name="Google Shape;355;p48"/>
          <p:cNvSpPr txBox="1"/>
          <p:nvPr>
            <p:ph idx="1" type="body"/>
          </p:nvPr>
        </p:nvSpPr>
        <p:spPr>
          <a:xfrm>
            <a:off x="311700" y="1106425"/>
            <a:ext cx="8832300" cy="52605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(define (run sexp ds)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(interp (parse sexp) ds)) ;; </a:t>
            </a:r>
            <a:r>
              <a:rPr lang="en" sz="1800">
                <a:solidFill>
                  <a:schemeClr val="lt2"/>
                </a:solidFill>
              </a:rPr>
              <a:t>to call parse and interp in one call;)</a:t>
            </a:r>
            <a:br>
              <a:rPr lang="en" sz="1800">
                <a:solidFill>
                  <a:schemeClr val="lt2"/>
                </a:solidFill>
              </a:rPr>
            </a:b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(run '{{fun {x} {+ 1 x}} 10} (mtSub))</a:t>
            </a:r>
            <a:br>
              <a:rPr lang="en" sz="1800">
                <a:solidFill>
                  <a:srgbClr val="0000FF"/>
                </a:solidFill>
              </a:rPr>
            </a:br>
            <a:br>
              <a:rPr lang="en" sz="1800">
                <a:solidFill>
                  <a:srgbClr val="0000FF"/>
                </a:solidFill>
              </a:rPr>
            </a:br>
            <a:r>
              <a:rPr lang="en" sz="1800"/>
              <a:t>(define (interp lfae ds)</a:t>
            </a:r>
            <a:br>
              <a:rPr lang="en" sz="1800"/>
            </a:br>
            <a:r>
              <a:rPr lang="en" sz="1800"/>
              <a:t>    (type-case LFAE lfae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</a:t>
            </a:r>
            <a:r>
              <a:rPr lang="en" sz="1800"/>
              <a:t>...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/>
              <a:t>        [app (f a)    (local [(define ftn-v (interp f ds))</a:t>
            </a:r>
            <a:br>
              <a:rPr lang="en" sz="1800"/>
            </a:br>
            <a:r>
              <a:rPr lang="en" sz="1800"/>
              <a:t>                                        (define arg-v (exprV a ds))]</a:t>
            </a:r>
            <a:br>
              <a:rPr lang="en" sz="1800"/>
            </a:br>
            <a:r>
              <a:rPr lang="en" sz="1800"/>
              <a:t>                                  (interp (closureV-body ftn-v)</a:t>
            </a:r>
            <a:br>
              <a:rPr lang="en" sz="1800"/>
            </a:br>
            <a:r>
              <a:rPr lang="en" sz="1800"/>
              <a:t>                                               (aSub (closureV-param ftn-v)</a:t>
            </a:r>
            <a:br>
              <a:rPr lang="en" sz="1800"/>
            </a:br>
            <a:r>
              <a:rPr lang="en" sz="1800"/>
              <a:t>                                                          arg-v</a:t>
            </a:r>
            <a:br>
              <a:rPr lang="en" sz="1800"/>
            </a:br>
            <a:r>
              <a:rPr lang="en" sz="1800"/>
              <a:t>                                                          (closureV-ds ftn-v))))]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ftn-v    = </a:t>
            </a:r>
            <a:br>
              <a:rPr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rgbClr val="FF0000"/>
                </a:solidFill>
              </a:rPr>
              <a:t>arg-v   =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356" name="Google Shape;356;p4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Forcing Evaluation for Num Operations</a:t>
            </a:r>
            <a:endParaRPr sz="3200"/>
          </a:p>
        </p:txBody>
      </p:sp>
      <p:sp>
        <p:nvSpPr>
          <p:cNvPr id="362" name="Google Shape;362;p49"/>
          <p:cNvSpPr txBox="1"/>
          <p:nvPr>
            <p:ph idx="1" type="body"/>
          </p:nvPr>
        </p:nvSpPr>
        <p:spPr>
          <a:xfrm>
            <a:off x="311700" y="1106425"/>
            <a:ext cx="8832300" cy="52605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(run '{{fun {x} {+ 1 x}} 10} (mtSub))</a:t>
            </a:r>
            <a:br>
              <a:rPr lang="en" sz="1800">
                <a:solidFill>
                  <a:srgbClr val="0000FF"/>
                </a:solidFill>
              </a:rPr>
            </a:br>
            <a:br>
              <a:rPr lang="en" sz="1800">
                <a:solidFill>
                  <a:srgbClr val="0000FF"/>
                </a:solidFill>
              </a:rPr>
            </a:br>
            <a:r>
              <a:rPr lang="en" sz="1800"/>
              <a:t>(define (interp lfae ds)</a:t>
            </a:r>
            <a:br>
              <a:rPr lang="en" sz="1800"/>
            </a:br>
            <a:r>
              <a:rPr lang="en" sz="1800"/>
              <a:t>    (type-case LFAE lfae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</a:t>
            </a:r>
            <a:r>
              <a:rPr lang="en" sz="1800"/>
              <a:t>…</a:t>
            </a:r>
            <a:br>
              <a:rPr lang="en" sz="1800"/>
            </a:br>
            <a:r>
              <a:rPr lang="en" sz="1800"/>
              <a:t>        [fun (p b)  (closureV p b ds)]</a:t>
            </a:r>
            <a:br>
              <a:rPr lang="en" sz="1800"/>
            </a:br>
            <a:r>
              <a:rPr lang="en" sz="1800"/>
              <a:t>        [app (f a)    (local [(define ftn-v (interp f ds))</a:t>
            </a:r>
            <a:br>
              <a:rPr lang="en" sz="1800"/>
            </a:br>
            <a:r>
              <a:rPr lang="en" sz="1800"/>
              <a:t>                                        (define arg-v (exprV a ds))]</a:t>
            </a:r>
            <a:br>
              <a:rPr lang="en" sz="1800"/>
            </a:br>
            <a:r>
              <a:rPr lang="en" sz="1800"/>
              <a:t>                                  (interp (closureV-body ftn-v)</a:t>
            </a:r>
            <a:br>
              <a:rPr lang="en" sz="1800"/>
            </a:br>
            <a:r>
              <a:rPr lang="en" sz="1800"/>
              <a:t>                                               </a:t>
            </a:r>
            <a:r>
              <a:rPr lang="en" sz="1800">
                <a:solidFill>
                  <a:schemeClr val="accent2"/>
                </a:solidFill>
              </a:rPr>
              <a:t>(aSub (closureV-param ftn-v)</a:t>
            </a:r>
            <a:br>
              <a:rPr lang="en" sz="1800">
                <a:solidFill>
                  <a:schemeClr val="accent2"/>
                </a:solidFill>
              </a:rPr>
            </a:br>
            <a:r>
              <a:rPr lang="en" sz="1800">
                <a:solidFill>
                  <a:schemeClr val="accent2"/>
                </a:solidFill>
              </a:rPr>
              <a:t>                                                          arg-v</a:t>
            </a:r>
            <a:br>
              <a:rPr lang="en" sz="1800">
                <a:solidFill>
                  <a:schemeClr val="accent2"/>
                </a:solidFill>
              </a:rPr>
            </a:br>
            <a:r>
              <a:rPr lang="en" sz="1800">
                <a:solidFill>
                  <a:schemeClr val="accent2"/>
                </a:solidFill>
              </a:rPr>
              <a:t>                                                          (closureV-ds ftn-v))</a:t>
            </a:r>
            <a:r>
              <a:rPr lang="en" sz="1800"/>
              <a:t>))]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ftn-v       =  (closureV 'x (add (num 1) (id x)) (mtSub)) </a:t>
            </a:r>
            <a:br>
              <a:rPr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rgbClr val="FF0000"/>
                </a:solidFill>
              </a:rPr>
              <a:t>arg-v      =  (exprV (num 10) (mtSub))</a:t>
            </a:r>
            <a:br>
              <a:rPr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chemeClr val="accent2"/>
                </a:solidFill>
              </a:rPr>
              <a:t>new ds</a:t>
            </a:r>
            <a:r>
              <a:rPr lang="en" sz="1800">
                <a:solidFill>
                  <a:srgbClr val="FF0000"/>
                </a:solidFill>
              </a:rPr>
              <a:t>  =  (aSub 'x (exprV (num 10) (mtSub)) (mtSub))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363" name="Google Shape;363;p4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Forcing Evaluation for Num Operations</a:t>
            </a:r>
            <a:endParaRPr sz="3200"/>
          </a:p>
        </p:txBody>
      </p:sp>
      <p:sp>
        <p:nvSpPr>
          <p:cNvPr id="369" name="Google Shape;369;p50"/>
          <p:cNvSpPr txBox="1"/>
          <p:nvPr>
            <p:ph idx="1" type="body"/>
          </p:nvPr>
        </p:nvSpPr>
        <p:spPr>
          <a:xfrm>
            <a:off x="311700" y="1106425"/>
            <a:ext cx="8832300" cy="52605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(run '{{fun {x} {+ 1 x}} 10} (mtSub))</a:t>
            </a:r>
            <a:br>
              <a:rPr lang="en" sz="1800">
                <a:solidFill>
                  <a:srgbClr val="0000FF"/>
                </a:solidFill>
              </a:rPr>
            </a:br>
            <a:br>
              <a:rPr lang="en" sz="1800">
                <a:solidFill>
                  <a:srgbClr val="0000FF"/>
                </a:solidFill>
              </a:rPr>
            </a:br>
            <a:r>
              <a:rPr lang="en" sz="1800"/>
              <a:t>(define (interp lfae ds)</a:t>
            </a:r>
            <a:br>
              <a:rPr lang="en" sz="1800"/>
            </a:br>
            <a:r>
              <a:rPr lang="en" sz="1800"/>
              <a:t>    (type-case LFAE lfae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</a:t>
            </a:r>
            <a:r>
              <a:rPr lang="en" sz="1800"/>
              <a:t>…</a:t>
            </a:r>
            <a:br>
              <a:rPr lang="en" sz="1800"/>
            </a:br>
            <a:r>
              <a:rPr lang="en" sz="1800"/>
              <a:t>        [fun (p b)  (closureV p b ds)]</a:t>
            </a:r>
            <a:br>
              <a:rPr lang="en" sz="1800"/>
            </a:br>
            <a:r>
              <a:rPr lang="en" sz="1800"/>
              <a:t>        [app (f a)    (local [(define ftn-v (interp f ds))</a:t>
            </a:r>
            <a:br>
              <a:rPr lang="en" sz="1800"/>
            </a:br>
            <a:r>
              <a:rPr lang="en" sz="1800"/>
              <a:t>                                        (define arg-v (exprV a ds))]</a:t>
            </a:r>
            <a:br>
              <a:rPr lang="en" sz="1800"/>
            </a:br>
            <a:r>
              <a:rPr lang="en" sz="1800"/>
              <a:t>                                  (interp (closureV-body ftn-v)</a:t>
            </a:r>
            <a:br>
              <a:rPr lang="en" sz="1800"/>
            </a:br>
            <a:r>
              <a:rPr lang="en" sz="1800"/>
              <a:t>                                               (aSub (closureV-param ftn-v)</a:t>
            </a:r>
            <a:br>
              <a:rPr lang="en" sz="1800"/>
            </a:br>
            <a:r>
              <a:rPr lang="en" sz="1800"/>
              <a:t>                                                          arg-v</a:t>
            </a:r>
            <a:br>
              <a:rPr lang="en" sz="1800"/>
            </a:br>
            <a:r>
              <a:rPr lang="en" sz="1800"/>
              <a:t>                                                          (closureV-ds ftn-v))))]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ftn-v       =  (closureV </a:t>
            </a:r>
            <a:r>
              <a:rPr lang="en" sz="1800">
                <a:solidFill>
                  <a:srgbClr val="0000FF"/>
                </a:solidFill>
              </a:rPr>
              <a:t>'x</a:t>
            </a:r>
            <a:r>
              <a:rPr lang="en" sz="1800">
                <a:solidFill>
                  <a:srgbClr val="FF0000"/>
                </a:solidFill>
              </a:rPr>
              <a:t> (add (num 1) (id x)) (mtSub)) </a:t>
            </a:r>
            <a:br>
              <a:rPr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rgbClr val="FF0000"/>
                </a:solidFill>
              </a:rPr>
              <a:t>arg-v      =  </a:t>
            </a:r>
            <a:r>
              <a:rPr lang="en" sz="1800" u="sng">
                <a:solidFill>
                  <a:srgbClr val="FF0000"/>
                </a:solidFill>
              </a:rPr>
              <a:t>(exprV (num 10) (mtSub))</a:t>
            </a:r>
            <a:br>
              <a:rPr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rgbClr val="FF0000"/>
                </a:solidFill>
              </a:rPr>
              <a:t>new ds  =  (aSub </a:t>
            </a:r>
            <a:r>
              <a:rPr lang="en" sz="1800">
                <a:solidFill>
                  <a:srgbClr val="0000FF"/>
                </a:solidFill>
              </a:rPr>
              <a:t>'x</a:t>
            </a:r>
            <a:r>
              <a:rPr lang="en" sz="1800">
                <a:solidFill>
                  <a:srgbClr val="FF0000"/>
                </a:solidFill>
              </a:rPr>
              <a:t> </a:t>
            </a:r>
            <a:r>
              <a:rPr lang="en" sz="1800" u="sng">
                <a:solidFill>
                  <a:srgbClr val="FF0000"/>
                </a:solidFill>
              </a:rPr>
              <a:t>(exprV (num 10) (mtSub))</a:t>
            </a:r>
            <a:r>
              <a:rPr lang="en" sz="1800">
                <a:solidFill>
                  <a:srgbClr val="FF0000"/>
                </a:solidFill>
              </a:rPr>
              <a:t> (mtSub))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370" name="Google Shape;370;p5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1" name="Google Shape;371;p50"/>
          <p:cNvCxnSpPr/>
          <p:nvPr/>
        </p:nvCxnSpPr>
        <p:spPr>
          <a:xfrm flipH="1">
            <a:off x="2771225" y="4279400"/>
            <a:ext cx="932700" cy="84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72" name="Google Shape;372;p50"/>
          <p:cNvSpPr/>
          <p:nvPr/>
        </p:nvSpPr>
        <p:spPr>
          <a:xfrm>
            <a:off x="4208675" y="4491882"/>
            <a:ext cx="2130550" cy="1215400"/>
          </a:xfrm>
          <a:custGeom>
            <a:rect b="b" l="l" r="r" t="t"/>
            <a:pathLst>
              <a:path extrusionOk="0" h="48616" w="85222">
                <a:moveTo>
                  <a:pt x="2195" y="718"/>
                </a:moveTo>
                <a:cubicBezTo>
                  <a:pt x="13899" y="791"/>
                  <a:pt x="58595" y="-1111"/>
                  <a:pt x="72421" y="1157"/>
                </a:cubicBezTo>
                <a:cubicBezTo>
                  <a:pt x="86247" y="3425"/>
                  <a:pt x="84857" y="8838"/>
                  <a:pt x="85149" y="14324"/>
                </a:cubicBezTo>
                <a:cubicBezTo>
                  <a:pt x="85442" y="19810"/>
                  <a:pt x="83613" y="28516"/>
                  <a:pt x="74176" y="34075"/>
                </a:cubicBezTo>
                <a:cubicBezTo>
                  <a:pt x="64739" y="39635"/>
                  <a:pt x="40892" y="45486"/>
                  <a:pt x="28529" y="47681"/>
                </a:cubicBezTo>
                <a:cubicBezTo>
                  <a:pt x="16166" y="49876"/>
                  <a:pt x="4755" y="47316"/>
                  <a:pt x="0" y="4724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Forcing Evaluation for Num Operations</a:t>
            </a:r>
            <a:endParaRPr sz="3200"/>
          </a:p>
        </p:txBody>
      </p:sp>
      <p:sp>
        <p:nvSpPr>
          <p:cNvPr id="378" name="Google Shape;378;p51"/>
          <p:cNvSpPr txBox="1"/>
          <p:nvPr>
            <p:ph idx="1" type="body"/>
          </p:nvPr>
        </p:nvSpPr>
        <p:spPr>
          <a:xfrm>
            <a:off x="311700" y="1106425"/>
            <a:ext cx="8832300" cy="52605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(run '{{fun {x} {+ 1 x}} 10} (mtSub))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/>
              <a:t>(define (interp lfae ds)</a:t>
            </a:r>
            <a:br>
              <a:rPr lang="en" sz="1800"/>
            </a:br>
            <a:r>
              <a:rPr lang="en" sz="1800"/>
              <a:t>    (type-case LFAE lfae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</a:t>
            </a:r>
            <a:r>
              <a:rPr lang="en" sz="1800"/>
              <a:t>…</a:t>
            </a:r>
            <a:br>
              <a:rPr lang="en" sz="1800"/>
            </a:br>
            <a:r>
              <a:rPr lang="en" sz="1800"/>
              <a:t>        [fun (p b)  (closureV p b ds)]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/>
              <a:t>        [app (f a)    (local [(define ftn-v (interp f ds))</a:t>
            </a:r>
            <a:br>
              <a:rPr lang="en" sz="1800"/>
            </a:br>
            <a:r>
              <a:rPr lang="en" sz="1800"/>
              <a:t>                                        (define arg-v (exprV a ds))]</a:t>
            </a:r>
            <a:br>
              <a:rPr lang="en" sz="1800"/>
            </a:br>
            <a:r>
              <a:rPr lang="en" sz="1800"/>
              <a:t>                                  (interp (closureV-body ftn-v)</a:t>
            </a:r>
            <a:br>
              <a:rPr lang="en" sz="1800"/>
            </a:br>
            <a:r>
              <a:rPr lang="en" sz="1800"/>
              <a:t>                                               (aSub (closureV-param ftn-v)</a:t>
            </a:r>
            <a:br>
              <a:rPr lang="en" sz="1800"/>
            </a:br>
            <a:r>
              <a:rPr lang="en" sz="1800"/>
              <a:t>                                                          arg-v</a:t>
            </a:r>
            <a:br>
              <a:rPr lang="en" sz="1800"/>
            </a:br>
            <a:r>
              <a:rPr lang="en" sz="1800"/>
              <a:t>                                                          (closureV-ds ftn-v))))]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ftn-v       =  (closureV 'x </a:t>
            </a:r>
            <a:r>
              <a:rPr lang="en" sz="1800">
                <a:solidFill>
                  <a:srgbClr val="0000FF"/>
                </a:solidFill>
              </a:rPr>
              <a:t>(add (num 1) (id x))</a:t>
            </a:r>
            <a:r>
              <a:rPr lang="en" sz="1800">
                <a:solidFill>
                  <a:srgbClr val="FF0000"/>
                </a:solidFill>
              </a:rPr>
              <a:t> (mtSub)) </a:t>
            </a:r>
            <a:br>
              <a:rPr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rgbClr val="FF0000"/>
                </a:solidFill>
              </a:rPr>
              <a:t>arg-v      =  (exprV (num 10) (mtSub))</a:t>
            </a:r>
            <a:br>
              <a:rPr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rgbClr val="FF0000"/>
                </a:solidFill>
              </a:rPr>
              <a:t>new ds  =  (aSub </a:t>
            </a:r>
            <a:r>
              <a:rPr lang="en" sz="1800">
                <a:solidFill>
                  <a:srgbClr val="0000FF"/>
                </a:solidFill>
              </a:rPr>
              <a:t>'x</a:t>
            </a:r>
            <a:r>
              <a:rPr lang="en" sz="1800">
                <a:solidFill>
                  <a:srgbClr val="FF0000"/>
                </a:solidFill>
              </a:rPr>
              <a:t> </a:t>
            </a:r>
            <a:r>
              <a:rPr lang="en" sz="1800">
                <a:solidFill>
                  <a:srgbClr val="0000FF"/>
                </a:solidFill>
              </a:rPr>
              <a:t>(exprV (num 10) (mtSub))</a:t>
            </a:r>
            <a:r>
              <a:rPr lang="en" sz="1800">
                <a:solidFill>
                  <a:srgbClr val="FF0000"/>
                </a:solidFill>
              </a:rPr>
              <a:t> (mtSub))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379" name="Google Shape;379;p5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Forcing Evaluation for Num Operations</a:t>
            </a:r>
            <a:endParaRPr sz="3200"/>
          </a:p>
        </p:txBody>
      </p:sp>
      <p:sp>
        <p:nvSpPr>
          <p:cNvPr id="385" name="Google Shape;385;p52"/>
          <p:cNvSpPr txBox="1"/>
          <p:nvPr>
            <p:ph idx="1" type="body"/>
          </p:nvPr>
        </p:nvSpPr>
        <p:spPr>
          <a:xfrm>
            <a:off x="311700" y="877825"/>
            <a:ext cx="8832300" cy="52605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(run '{{fun {x} {+ 1 x}} 10} (mtSub))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/>
              <a:t>(define (interp lfae ds)</a:t>
            </a:r>
            <a:br>
              <a:rPr lang="en" sz="1800"/>
            </a:br>
            <a:r>
              <a:rPr lang="en" sz="1800"/>
              <a:t>    (type-case LFAE lfae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</a:t>
            </a:r>
            <a:r>
              <a:rPr lang="en" sz="1800"/>
              <a:t>…</a:t>
            </a:r>
            <a:br>
              <a:rPr lang="en" sz="1800"/>
            </a:br>
            <a:r>
              <a:rPr lang="en" sz="1800"/>
              <a:t>        [add (l r)    (num+ (interp l ds) </a:t>
            </a:r>
            <a:r>
              <a:rPr lang="en" sz="1800">
                <a:solidFill>
                  <a:srgbClr val="FF0000"/>
                </a:solidFill>
              </a:rPr>
              <a:t>(interp r ds)</a:t>
            </a:r>
            <a:r>
              <a:rPr lang="en" sz="1800"/>
              <a:t>)]</a:t>
            </a:r>
            <a:br>
              <a:rPr lang="en" sz="1800"/>
            </a:br>
            <a:r>
              <a:rPr lang="en" sz="1800"/>
              <a:t>        [id  (s)       </a:t>
            </a:r>
            <a:r>
              <a:rPr lang="en" sz="1800">
                <a:solidFill>
                  <a:srgbClr val="FF0000"/>
                </a:solidFill>
              </a:rPr>
              <a:t>(lookup s ds)</a:t>
            </a:r>
            <a:r>
              <a:rPr lang="en" sz="1800"/>
              <a:t>]</a:t>
            </a:r>
            <a:br>
              <a:rPr lang="en" sz="1800"/>
            </a:br>
            <a:r>
              <a:rPr lang="en" sz="1800"/>
              <a:t>        [fun (p b)  (closureV p b ds)]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/>
              <a:t>        [app (f a)    (local [(define ftn-v (interp f ds))</a:t>
            </a:r>
            <a:br>
              <a:rPr lang="en" sz="1800"/>
            </a:br>
            <a:r>
              <a:rPr lang="en" sz="1800"/>
              <a:t>                                        (define arg-v (exprV a ds))]</a:t>
            </a:r>
            <a:br>
              <a:rPr lang="en" sz="1800"/>
            </a:br>
            <a:r>
              <a:rPr lang="en" sz="1800"/>
              <a:t>                                  (interp (closureV-body ftn-v)</a:t>
            </a:r>
            <a:br>
              <a:rPr lang="en" sz="1800"/>
            </a:br>
            <a:r>
              <a:rPr lang="en" sz="1800"/>
              <a:t>                                               (aSub (closureV-param ftn-v)</a:t>
            </a:r>
            <a:br>
              <a:rPr lang="en" sz="1800"/>
            </a:br>
            <a:r>
              <a:rPr lang="en" sz="1800"/>
              <a:t>                                                          arg-v</a:t>
            </a:r>
            <a:br>
              <a:rPr lang="en" sz="1800"/>
            </a:br>
            <a:r>
              <a:rPr lang="en" sz="1800"/>
              <a:t>                                                          (closureV-ds ftn-v))))]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ftn-v       =  (closureV 'x </a:t>
            </a:r>
            <a:r>
              <a:rPr lang="en" sz="1800">
                <a:solidFill>
                  <a:srgbClr val="0000FF"/>
                </a:solidFill>
              </a:rPr>
              <a:t>(add (num 1) (id x))</a:t>
            </a:r>
            <a:r>
              <a:rPr lang="en" sz="1800">
                <a:solidFill>
                  <a:srgbClr val="FF0000"/>
                </a:solidFill>
              </a:rPr>
              <a:t> (mtSub)) </a:t>
            </a:r>
            <a:br>
              <a:rPr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rgbClr val="FF0000"/>
                </a:solidFill>
              </a:rPr>
              <a:t>arg-v      =  (exprV (num 10) (mtSub))</a:t>
            </a:r>
            <a:br>
              <a:rPr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rgbClr val="FF0000"/>
                </a:solidFill>
              </a:rPr>
              <a:t>new ds  =  (aSub </a:t>
            </a:r>
            <a:r>
              <a:rPr lang="en" sz="1800">
                <a:solidFill>
                  <a:srgbClr val="0000FF"/>
                </a:solidFill>
              </a:rPr>
              <a:t>'x</a:t>
            </a:r>
            <a:r>
              <a:rPr lang="en" sz="1800">
                <a:solidFill>
                  <a:srgbClr val="FF0000"/>
                </a:solidFill>
              </a:rPr>
              <a:t> </a:t>
            </a:r>
            <a:r>
              <a:rPr lang="en" sz="1800">
                <a:solidFill>
                  <a:srgbClr val="0000FF"/>
                </a:solidFill>
              </a:rPr>
              <a:t>(</a:t>
            </a:r>
            <a:r>
              <a:rPr lang="en" sz="1800" u="sng">
                <a:solidFill>
                  <a:srgbClr val="0000FF"/>
                </a:solidFill>
              </a:rPr>
              <a:t>exprV (num 10)</a:t>
            </a:r>
            <a:r>
              <a:rPr lang="en" sz="1800">
                <a:solidFill>
                  <a:srgbClr val="0000FF"/>
                </a:solidFill>
              </a:rPr>
              <a:t> (mtSub))</a:t>
            </a:r>
            <a:r>
              <a:rPr lang="en" sz="1800">
                <a:solidFill>
                  <a:srgbClr val="FF0000"/>
                </a:solidFill>
              </a:rPr>
              <a:t> (mtSub))</a:t>
            </a:r>
            <a:br>
              <a:rPr lang="en" sz="1800">
                <a:solidFill>
                  <a:srgbClr val="FF0000"/>
                </a:solidFill>
              </a:rPr>
            </a:br>
            <a:r>
              <a:rPr lang="en" sz="1800"/>
              <a:t>⇒ error: expected </a:t>
            </a:r>
            <a:r>
              <a:rPr lang="en" sz="1800">
                <a:solidFill>
                  <a:srgbClr val="0000FF"/>
                </a:solidFill>
              </a:rPr>
              <a:t>numV</a:t>
            </a:r>
            <a:r>
              <a:rPr lang="en" sz="1800"/>
              <a:t>, got </a:t>
            </a:r>
            <a:r>
              <a:rPr lang="en" sz="1800">
                <a:solidFill>
                  <a:srgbClr val="0000FF"/>
                </a:solidFill>
              </a:rPr>
              <a:t>exprV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386" name="Google Shape;386;p5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Forcing Evaluation for Num Operations</a:t>
            </a:r>
            <a:endParaRPr sz="3200"/>
          </a:p>
        </p:txBody>
      </p:sp>
      <p:sp>
        <p:nvSpPr>
          <p:cNvPr id="392" name="Google Shape;392;p53"/>
          <p:cNvSpPr txBox="1"/>
          <p:nvPr>
            <p:ph idx="1" type="body"/>
          </p:nvPr>
        </p:nvSpPr>
        <p:spPr>
          <a:xfrm>
            <a:off x="311700" y="877825"/>
            <a:ext cx="8832300" cy="52605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(run '{{fun {x} {+ 1 x}} 10} (mtSub))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/>
              <a:t>(define (interp </a:t>
            </a:r>
            <a:r>
              <a:rPr lang="en" sz="1800"/>
              <a:t>lfae</a:t>
            </a:r>
            <a:r>
              <a:rPr lang="en" sz="1800"/>
              <a:t> ds)</a:t>
            </a:r>
            <a:br>
              <a:rPr lang="en" sz="1800"/>
            </a:br>
            <a:r>
              <a:rPr lang="en" sz="1800"/>
              <a:t>    (type-case LFAE </a:t>
            </a:r>
            <a:r>
              <a:rPr lang="en" sz="1800"/>
              <a:t>lfae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</a:t>
            </a:r>
            <a:r>
              <a:rPr lang="en" sz="1800"/>
              <a:t>…</a:t>
            </a:r>
            <a:br>
              <a:rPr lang="en" sz="1800"/>
            </a:br>
            <a:r>
              <a:rPr lang="en" sz="1800"/>
              <a:t>        [add (l r)    (num+ (interp l ds) </a:t>
            </a:r>
            <a:r>
              <a:rPr lang="en" sz="1800">
                <a:solidFill>
                  <a:srgbClr val="FF0000"/>
                </a:solidFill>
              </a:rPr>
              <a:t>(interp r ds)</a:t>
            </a:r>
            <a:r>
              <a:rPr lang="en" sz="1800"/>
              <a:t>)]</a:t>
            </a:r>
            <a:br>
              <a:rPr lang="en" sz="1800"/>
            </a:br>
            <a:r>
              <a:rPr lang="en" sz="1800"/>
              <a:t>        [id  (s)       </a:t>
            </a:r>
            <a:r>
              <a:rPr lang="en" sz="1800">
                <a:solidFill>
                  <a:srgbClr val="FF0000"/>
                </a:solidFill>
              </a:rPr>
              <a:t>(lookup s ds)</a:t>
            </a:r>
            <a:r>
              <a:rPr lang="en" sz="1800"/>
              <a:t>]</a:t>
            </a:r>
            <a:br>
              <a:rPr lang="en" sz="1800"/>
            </a:br>
            <a:r>
              <a:rPr lang="en" sz="1800"/>
              <a:t>        [fun (p b)  (closureV p b ds)]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/>
              <a:t>        [app (f a)    (local [(define ftn-v (interp f ds))</a:t>
            </a:r>
            <a:br>
              <a:rPr lang="en" sz="1800"/>
            </a:br>
            <a:r>
              <a:rPr lang="en" sz="1800"/>
              <a:t>                                        (define arg-v (exprV a ds))]</a:t>
            </a:r>
            <a:br>
              <a:rPr lang="en" sz="1800"/>
            </a:br>
            <a:r>
              <a:rPr lang="en" sz="1800"/>
              <a:t>                                  (interp (closureV-body ftn-v)</a:t>
            </a:r>
            <a:br>
              <a:rPr lang="en" sz="1800"/>
            </a:br>
            <a:r>
              <a:rPr lang="en" sz="1800"/>
              <a:t>                                               (aSub (closureV-param ftn-v)</a:t>
            </a:r>
            <a:br>
              <a:rPr lang="en" sz="1800"/>
            </a:br>
            <a:r>
              <a:rPr lang="en" sz="1800"/>
              <a:t>                                                          arg-v</a:t>
            </a:r>
            <a:br>
              <a:rPr lang="en" sz="1800"/>
            </a:br>
            <a:r>
              <a:rPr lang="en" sz="1800"/>
              <a:t>                                                          (closureV-ds ftn-v))))]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ftn-v       =  (closureV 'x </a:t>
            </a:r>
            <a:r>
              <a:rPr lang="en" sz="1800">
                <a:solidFill>
                  <a:srgbClr val="0000FF"/>
                </a:solidFill>
              </a:rPr>
              <a:t>(add (num 1) (id x))</a:t>
            </a:r>
            <a:r>
              <a:rPr lang="en" sz="1800">
                <a:solidFill>
                  <a:srgbClr val="FF0000"/>
                </a:solidFill>
              </a:rPr>
              <a:t> (mtSub)) </a:t>
            </a:r>
            <a:br>
              <a:rPr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rgbClr val="FF0000"/>
                </a:solidFill>
              </a:rPr>
              <a:t>arg-v      =  (exprV (num 10) (mtSub))</a:t>
            </a:r>
            <a:br>
              <a:rPr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rgbClr val="FF0000"/>
                </a:solidFill>
              </a:rPr>
              <a:t>new-ds  =  (aSub </a:t>
            </a:r>
            <a:r>
              <a:rPr lang="en" sz="1800">
                <a:solidFill>
                  <a:srgbClr val="0000FF"/>
                </a:solidFill>
              </a:rPr>
              <a:t>'x</a:t>
            </a:r>
            <a:r>
              <a:rPr lang="en" sz="1800">
                <a:solidFill>
                  <a:srgbClr val="FF0000"/>
                </a:solidFill>
              </a:rPr>
              <a:t> </a:t>
            </a:r>
            <a:r>
              <a:rPr lang="en" sz="1800">
                <a:solidFill>
                  <a:srgbClr val="0000FF"/>
                </a:solidFill>
              </a:rPr>
              <a:t>(</a:t>
            </a:r>
            <a:r>
              <a:rPr lang="en" sz="1800" u="sng">
                <a:solidFill>
                  <a:srgbClr val="0000FF"/>
                </a:solidFill>
              </a:rPr>
              <a:t>exprV (num 10)</a:t>
            </a:r>
            <a:r>
              <a:rPr lang="en" sz="1800">
                <a:solidFill>
                  <a:srgbClr val="0000FF"/>
                </a:solidFill>
              </a:rPr>
              <a:t> (mtSub))</a:t>
            </a:r>
            <a:r>
              <a:rPr lang="en" sz="1800">
                <a:solidFill>
                  <a:srgbClr val="FF0000"/>
                </a:solidFill>
              </a:rPr>
              <a:t> (mtSub))</a:t>
            </a:r>
            <a:br>
              <a:rPr lang="en" sz="1800">
                <a:solidFill>
                  <a:srgbClr val="FF0000"/>
                </a:solidFill>
              </a:rPr>
            </a:br>
            <a:r>
              <a:rPr lang="en" sz="1800"/>
              <a:t>⇒ error: expected </a:t>
            </a:r>
            <a:r>
              <a:rPr lang="en" sz="1800">
                <a:solidFill>
                  <a:srgbClr val="0000FF"/>
                </a:solidFill>
              </a:rPr>
              <a:t>numV</a:t>
            </a:r>
            <a:r>
              <a:rPr lang="en" sz="1800"/>
              <a:t>, got </a:t>
            </a:r>
            <a:r>
              <a:rPr lang="en" sz="1800">
                <a:solidFill>
                  <a:srgbClr val="0000FF"/>
                </a:solidFill>
              </a:rPr>
              <a:t>exprV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393" name="Google Shape;393;p5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4" name="Google Shape;394;p53"/>
          <p:cNvSpPr txBox="1"/>
          <p:nvPr/>
        </p:nvSpPr>
        <p:spPr>
          <a:xfrm>
            <a:off x="6158200" y="3060300"/>
            <a:ext cx="2788200" cy="737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improve the interpreter to solve this error.</a:t>
            </a:r>
            <a:br>
              <a:rPr lang="en"/>
            </a:br>
            <a:r>
              <a:rPr b="1" lang="en" sz="1800"/>
              <a:t>HOW?</a:t>
            </a:r>
            <a:endParaRPr b="1" sz="1800"/>
          </a:p>
        </p:txBody>
      </p:sp>
      <p:sp>
        <p:nvSpPr>
          <p:cNvPr id="395" name="Google Shape;395;p53"/>
          <p:cNvSpPr/>
          <p:nvPr/>
        </p:nvSpPr>
        <p:spPr>
          <a:xfrm>
            <a:off x="3997750" y="3903875"/>
            <a:ext cx="3653950" cy="2476500"/>
          </a:xfrm>
          <a:custGeom>
            <a:rect b="b" l="l" r="r" t="t"/>
            <a:pathLst>
              <a:path extrusionOk="0" h="99060" w="146158">
                <a:moveTo>
                  <a:pt x="0" y="97000"/>
                </a:moveTo>
                <a:cubicBezTo>
                  <a:pt x="12875" y="97073"/>
                  <a:pt x="58083" y="101097"/>
                  <a:pt x="77249" y="97439"/>
                </a:cubicBezTo>
                <a:cubicBezTo>
                  <a:pt x="96415" y="93781"/>
                  <a:pt x="103510" y="91294"/>
                  <a:pt x="114995" y="75054"/>
                </a:cubicBezTo>
                <a:cubicBezTo>
                  <a:pt x="126480" y="58814"/>
                  <a:pt x="140964" y="12509"/>
                  <a:pt x="146158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Picture </a:t>
            </a:r>
            <a:r>
              <a:rPr lang="en" sz="2500"/>
              <a:t>(modeling languages: substitution)</a:t>
            </a:r>
            <a:endParaRPr sz="2500"/>
          </a:p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7"/>
          <p:cNvSpPr/>
          <p:nvPr/>
        </p:nvSpPr>
        <p:spPr>
          <a:xfrm>
            <a:off x="2248850" y="1669400"/>
            <a:ext cx="2143200" cy="81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Interpreter </a:t>
            </a:r>
            <a:r>
              <a:rPr lang="en" sz="1500"/>
              <a:t>running on a computer</a:t>
            </a:r>
            <a:endParaRPr b="1" sz="2000"/>
          </a:p>
        </p:txBody>
      </p:sp>
      <p:sp>
        <p:nvSpPr>
          <p:cNvPr id="189" name="Google Shape;189;p27"/>
          <p:cNvSpPr/>
          <p:nvPr/>
        </p:nvSpPr>
        <p:spPr>
          <a:xfrm>
            <a:off x="267650" y="1473200"/>
            <a:ext cx="14223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program</a:t>
            </a:r>
            <a:endParaRPr sz="2000"/>
          </a:p>
        </p:txBody>
      </p:sp>
      <p:cxnSp>
        <p:nvCxnSpPr>
          <p:cNvPr id="190" name="Google Shape;190;p27"/>
          <p:cNvCxnSpPr>
            <a:endCxn id="188" idx="1"/>
          </p:cNvCxnSpPr>
          <p:nvPr/>
        </p:nvCxnSpPr>
        <p:spPr>
          <a:xfrm flipH="1" rot="10800000">
            <a:off x="1689950" y="2074550"/>
            <a:ext cx="5589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7"/>
          <p:cNvSpPr/>
          <p:nvPr/>
        </p:nvSpPr>
        <p:spPr>
          <a:xfrm>
            <a:off x="7595550" y="2085975"/>
            <a:ext cx="13431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Results</a:t>
            </a:r>
            <a:endParaRPr sz="2000"/>
          </a:p>
        </p:txBody>
      </p:sp>
      <p:sp>
        <p:nvSpPr>
          <p:cNvPr id="192" name="Google Shape;192;p27"/>
          <p:cNvSpPr/>
          <p:nvPr/>
        </p:nvSpPr>
        <p:spPr>
          <a:xfrm>
            <a:off x="267650" y="2357450"/>
            <a:ext cx="1422300" cy="396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Parser</a:t>
            </a:r>
            <a:endParaRPr b="1" sz="2000"/>
          </a:p>
        </p:txBody>
      </p:sp>
      <p:cxnSp>
        <p:nvCxnSpPr>
          <p:cNvPr id="193" name="Google Shape;193;p27"/>
          <p:cNvCxnSpPr>
            <a:endCxn id="192" idx="0"/>
          </p:cNvCxnSpPr>
          <p:nvPr/>
        </p:nvCxnSpPr>
        <p:spPr>
          <a:xfrm>
            <a:off x="978800" y="1869950"/>
            <a:ext cx="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7"/>
          <p:cNvCxnSpPr>
            <a:endCxn id="191" idx="1"/>
          </p:cNvCxnSpPr>
          <p:nvPr/>
        </p:nvCxnSpPr>
        <p:spPr>
          <a:xfrm>
            <a:off x="4392150" y="2281125"/>
            <a:ext cx="3203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27"/>
          <p:cNvSpPr txBox="1"/>
          <p:nvPr/>
        </p:nvSpPr>
        <p:spPr>
          <a:xfrm>
            <a:off x="320925" y="2768475"/>
            <a:ext cx="1927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s-exp -&gt; </a:t>
            </a:r>
            <a:r>
              <a:rPr b="1" lang="en" sz="1600" u="sng"/>
              <a:t>LF</a:t>
            </a:r>
            <a:r>
              <a:rPr b="1" lang="en" sz="1600" u="sng"/>
              <a:t>AE</a:t>
            </a:r>
            <a:endParaRPr b="1" sz="1600" u="sng"/>
          </a:p>
        </p:txBody>
      </p:sp>
      <p:sp>
        <p:nvSpPr>
          <p:cNvPr id="196" name="Google Shape;196;p27"/>
          <p:cNvSpPr txBox="1"/>
          <p:nvPr/>
        </p:nvSpPr>
        <p:spPr>
          <a:xfrm>
            <a:off x="3925650" y="1319500"/>
            <a:ext cx="2091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L</a:t>
            </a:r>
            <a:r>
              <a:rPr b="1" lang="en" sz="1600" u="sng"/>
              <a:t>FAE</a:t>
            </a:r>
            <a:r>
              <a:rPr lang="en" sz="1600" u="sng"/>
              <a:t> -&gt; LFAE-value</a:t>
            </a:r>
            <a:endParaRPr sz="1600" u="sng"/>
          </a:p>
        </p:txBody>
      </p:sp>
      <p:sp>
        <p:nvSpPr>
          <p:cNvPr id="197" name="Google Shape;197;p27"/>
          <p:cNvSpPr txBox="1"/>
          <p:nvPr/>
        </p:nvSpPr>
        <p:spPr>
          <a:xfrm>
            <a:off x="2357400" y="2754380"/>
            <a:ext cx="4065300" cy="28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Interpreter </a:t>
            </a:r>
            <a:r>
              <a:rPr lang="en" sz="1800"/>
              <a:t>now will support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(1) Substitution</a:t>
            </a:r>
            <a:br>
              <a:rPr lang="en" sz="1800"/>
            </a:br>
            <a:r>
              <a:rPr lang="en" sz="1800"/>
              <a:t>(2) Function</a:t>
            </a:r>
            <a:br>
              <a:rPr b="1" lang="en" sz="1800"/>
            </a:br>
            <a:r>
              <a:rPr lang="en" sz="1800"/>
              <a:t>(3) Deferring Substitution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(4) First-class Functions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(5) Laziness</a:t>
            </a:r>
            <a:endParaRPr b="1" sz="1800"/>
          </a:p>
        </p:txBody>
      </p:sp>
      <p:cxnSp>
        <p:nvCxnSpPr>
          <p:cNvPr id="198" name="Google Shape;198;p27"/>
          <p:cNvCxnSpPr>
            <a:stCxn id="188" idx="2"/>
          </p:cNvCxnSpPr>
          <p:nvPr/>
        </p:nvCxnSpPr>
        <p:spPr>
          <a:xfrm>
            <a:off x="3320450" y="2479700"/>
            <a:ext cx="21600" cy="3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Forcing Evaluation for Num Operations</a:t>
            </a:r>
            <a:endParaRPr sz="3200"/>
          </a:p>
        </p:txBody>
      </p:sp>
      <p:sp>
        <p:nvSpPr>
          <p:cNvPr id="401" name="Google Shape;401;p54"/>
          <p:cNvSpPr txBox="1"/>
          <p:nvPr>
            <p:ph idx="1" type="body"/>
          </p:nvPr>
        </p:nvSpPr>
        <p:spPr>
          <a:xfrm>
            <a:off x="311700" y="1106425"/>
            <a:ext cx="8832300" cy="52605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(define (num-op op x y)</a:t>
            </a:r>
            <a:br>
              <a:rPr lang="en" sz="1800"/>
            </a:br>
            <a:r>
              <a:rPr lang="en" sz="1800"/>
              <a:t>    (numV (op (numV-n (</a:t>
            </a:r>
            <a:r>
              <a:rPr lang="en" sz="1800">
                <a:solidFill>
                  <a:srgbClr val="FF0000"/>
                </a:solidFill>
              </a:rPr>
              <a:t>strict</a:t>
            </a:r>
            <a:r>
              <a:rPr lang="en" sz="1800"/>
              <a:t> x))</a:t>
            </a:r>
            <a:br>
              <a:rPr lang="en" sz="1800"/>
            </a:br>
            <a:r>
              <a:rPr lang="en" sz="1800"/>
              <a:t>                        (numV-n (</a:t>
            </a:r>
            <a:r>
              <a:rPr lang="en" sz="1800">
                <a:solidFill>
                  <a:srgbClr val="FF0000"/>
                </a:solidFill>
              </a:rPr>
              <a:t>strict</a:t>
            </a:r>
            <a:r>
              <a:rPr lang="en" sz="1800"/>
              <a:t> y)))))</a:t>
            </a:r>
            <a:br>
              <a:rPr lang="en" sz="1800"/>
            </a:br>
            <a:r>
              <a:rPr lang="en" sz="1800"/>
              <a:t>(define (num+ x y) (num-op + x y))</a:t>
            </a:r>
            <a:br>
              <a:rPr lang="en" sz="1800"/>
            </a:br>
            <a:r>
              <a:rPr lang="en" sz="1800"/>
              <a:t>(define (num- x y) (num-op - x y))</a:t>
            </a:r>
            <a:br>
              <a:rPr lang="en" sz="1800"/>
            </a:br>
            <a:br>
              <a:rPr lang="en" sz="1800"/>
            </a:br>
            <a:r>
              <a:rPr lang="en" sz="1800"/>
              <a:t>; strict: LFAE-Value -&gt; LFAE-Value</a:t>
            </a:r>
            <a:br>
              <a:rPr lang="en" sz="1800"/>
            </a:br>
            <a:r>
              <a:rPr lang="en" sz="1800"/>
              <a:t>(define (strict v)</a:t>
            </a:r>
            <a:br>
              <a:rPr lang="en" sz="1800"/>
            </a:br>
            <a:r>
              <a:rPr lang="en" sz="1800"/>
              <a:t>    (type-case LFAE-Value v</a:t>
            </a:r>
            <a:br>
              <a:rPr lang="en" sz="1800"/>
            </a:br>
            <a:r>
              <a:rPr lang="en" sz="1800"/>
              <a:t>        [exprV (expr ds) (strict (interp expr ds))]</a:t>
            </a:r>
            <a:br>
              <a:rPr lang="en" sz="1800"/>
            </a:br>
            <a:r>
              <a:rPr lang="en" sz="1800"/>
              <a:t>        [else v]))</a:t>
            </a:r>
            <a:endParaRPr sz="1800"/>
          </a:p>
        </p:txBody>
      </p:sp>
      <p:sp>
        <p:nvSpPr>
          <p:cNvPr id="402" name="Google Shape;402;p5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3" name="Google Shape;403;p54"/>
          <p:cNvSpPr txBox="1"/>
          <p:nvPr/>
        </p:nvSpPr>
        <p:spPr>
          <a:xfrm>
            <a:off x="907725" y="4965250"/>
            <a:ext cx="72216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</a:rPr>
              <a:t>"The points where the implementation of a lazy language forces an expression to reduce to a value (if any) are called the </a:t>
            </a:r>
            <a:r>
              <a:rPr b="1" i="1" lang="en" sz="1800">
                <a:solidFill>
                  <a:srgbClr val="0000FF"/>
                </a:solidFill>
              </a:rPr>
              <a:t>strictness points</a:t>
            </a:r>
            <a:r>
              <a:rPr i="1" lang="en" sz="1800">
                <a:solidFill>
                  <a:schemeClr val="dk2"/>
                </a:solidFill>
              </a:rPr>
              <a:t> of the language."</a:t>
            </a:r>
            <a:endParaRPr i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Forcing Evaluation for Application</a:t>
            </a:r>
            <a:endParaRPr sz="3200"/>
          </a:p>
        </p:txBody>
      </p:sp>
      <p:sp>
        <p:nvSpPr>
          <p:cNvPr id="409" name="Google Shape;409;p55"/>
          <p:cNvSpPr txBox="1"/>
          <p:nvPr>
            <p:ph idx="1" type="body"/>
          </p:nvPr>
        </p:nvSpPr>
        <p:spPr>
          <a:xfrm>
            <a:off x="311700" y="1106425"/>
            <a:ext cx="8832300" cy="52605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(run '{{fun {f} {f 1}} {fun {x} {+ x 1}}} (mtSub))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/>
              <a:t>; interp: LFAE DefrdSub -&gt; LFAE-Value</a:t>
            </a:r>
            <a:br>
              <a:rPr lang="en" sz="1800"/>
            </a:br>
            <a:r>
              <a:rPr lang="en" sz="1800"/>
              <a:t>(define (interp </a:t>
            </a:r>
            <a:r>
              <a:rPr lang="en" sz="1800"/>
              <a:t>lfae </a:t>
            </a:r>
            <a:r>
              <a:rPr lang="en" sz="1800"/>
              <a:t>ds)</a:t>
            </a:r>
            <a:br>
              <a:rPr lang="en" sz="1800"/>
            </a:br>
            <a:r>
              <a:rPr lang="en" sz="1800"/>
              <a:t>    …</a:t>
            </a:r>
            <a:br>
              <a:rPr lang="en" sz="1800"/>
            </a:br>
            <a:r>
              <a:rPr lang="en" sz="1800"/>
              <a:t>    [app (f a) (local [(define f-val </a:t>
            </a:r>
            <a:r>
              <a:rPr lang="en" sz="1800">
                <a:solidFill>
                  <a:srgbClr val="FF0000"/>
                </a:solidFill>
              </a:rPr>
              <a:t>(strict</a:t>
            </a:r>
            <a:r>
              <a:rPr lang="en" sz="1800"/>
              <a:t> (interp f ds)</a:t>
            </a:r>
            <a:r>
              <a:rPr lang="en" sz="1800">
                <a:solidFill>
                  <a:srgbClr val="FF0000"/>
                </a:solidFill>
              </a:rPr>
              <a:t>)</a:t>
            </a:r>
            <a:r>
              <a:rPr lang="en" sz="1800"/>
              <a:t>)</a:t>
            </a:r>
            <a:br>
              <a:rPr lang="en" sz="1800"/>
            </a:br>
            <a:r>
              <a:rPr lang="en" sz="1800"/>
              <a:t>                                 (define a-val (</a:t>
            </a:r>
            <a:r>
              <a:rPr lang="en" sz="1800">
                <a:solidFill>
                  <a:srgbClr val="FF0000"/>
                </a:solidFill>
              </a:rPr>
              <a:t>exprV</a:t>
            </a:r>
            <a:r>
              <a:rPr lang="en" sz="1800"/>
              <a:t> a ds))]</a:t>
            </a:r>
            <a:br>
              <a:rPr lang="en" sz="1800"/>
            </a:br>
            <a:r>
              <a:rPr lang="en" sz="1800"/>
              <a:t>                            (interp (closureV-body f-val)</a:t>
            </a:r>
            <a:br>
              <a:rPr lang="en" sz="1800"/>
            </a:br>
            <a:r>
              <a:rPr lang="en" sz="1800"/>
              <a:t>                                         (aSub (closureV-param f-val)</a:t>
            </a:r>
            <a:br>
              <a:rPr lang="en" sz="1800"/>
            </a:br>
            <a:r>
              <a:rPr lang="en" sz="1800"/>
              <a:t>                                                     a-val</a:t>
            </a:r>
            <a:br>
              <a:rPr lang="en" sz="1800"/>
            </a:br>
            <a:r>
              <a:rPr lang="en" sz="1800"/>
              <a:t>                                                     (closureV-ds f-val))))]))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410" name="Google Shape;410;p5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1" name="Google Shape;411;p55"/>
          <p:cNvSpPr txBox="1"/>
          <p:nvPr/>
        </p:nvSpPr>
        <p:spPr>
          <a:xfrm>
            <a:off x="5834525" y="1859975"/>
            <a:ext cx="33096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apply 'strict' here.</a:t>
            </a:r>
            <a:br>
              <a:rPr lang="en"/>
            </a:br>
            <a:r>
              <a:rPr lang="en"/>
              <a:t>Why? Let's evaluate this expression.</a:t>
            </a:r>
            <a:endParaRPr/>
          </a:p>
        </p:txBody>
      </p:sp>
      <p:sp>
        <p:nvSpPr>
          <p:cNvPr id="412" name="Google Shape;412;p55"/>
          <p:cNvSpPr/>
          <p:nvPr/>
        </p:nvSpPr>
        <p:spPr>
          <a:xfrm>
            <a:off x="3817951" y="2045525"/>
            <a:ext cx="2016647" cy="407925"/>
          </a:xfrm>
          <a:custGeom>
            <a:rect b="b" l="l" r="r" t="t"/>
            <a:pathLst>
              <a:path extrusionOk="0" h="16317" w="94534">
                <a:moveTo>
                  <a:pt x="94534" y="491"/>
                </a:moveTo>
                <a:cubicBezTo>
                  <a:pt x="87676" y="579"/>
                  <a:pt x="68245" y="-915"/>
                  <a:pt x="53386" y="1019"/>
                </a:cubicBezTo>
                <a:cubicBezTo>
                  <a:pt x="38527" y="2953"/>
                  <a:pt x="14172" y="9547"/>
                  <a:pt x="5380" y="12097"/>
                </a:cubicBezTo>
                <a:cubicBezTo>
                  <a:pt x="-3412" y="14647"/>
                  <a:pt x="1423" y="15614"/>
                  <a:pt x="632" y="1631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Forcing Evaluation for Application</a:t>
            </a:r>
            <a:endParaRPr sz="3200"/>
          </a:p>
        </p:txBody>
      </p:sp>
      <p:sp>
        <p:nvSpPr>
          <p:cNvPr id="418" name="Google Shape;418;p56"/>
          <p:cNvSpPr txBox="1"/>
          <p:nvPr>
            <p:ph idx="1" type="body"/>
          </p:nvPr>
        </p:nvSpPr>
        <p:spPr>
          <a:xfrm>
            <a:off x="311700" y="1106425"/>
            <a:ext cx="8832300" cy="52605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(run '{{fun {f} {f 1}} {fun {x} {+ x 1}}} (mtSub))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/>
              <a:t>; interp: LFAE DefrdSub -&gt; LFAE-Value</a:t>
            </a:r>
            <a:br>
              <a:rPr lang="en" sz="1800"/>
            </a:br>
            <a:r>
              <a:rPr lang="en" sz="1800"/>
              <a:t>(define (interp </a:t>
            </a:r>
            <a:r>
              <a:rPr lang="en" sz="1800"/>
              <a:t>lfae</a:t>
            </a:r>
            <a:r>
              <a:rPr lang="en" sz="1800"/>
              <a:t> ds)</a:t>
            </a:r>
            <a:br>
              <a:rPr lang="en" sz="1800"/>
            </a:br>
            <a:r>
              <a:rPr lang="en" sz="1800"/>
              <a:t>    …</a:t>
            </a:r>
            <a:br>
              <a:rPr lang="en" sz="1800"/>
            </a:br>
            <a:r>
              <a:rPr lang="en" sz="1800"/>
              <a:t>    [app (f a) (local [(define f-val </a:t>
            </a:r>
            <a:r>
              <a:rPr lang="en" sz="1800">
                <a:solidFill>
                  <a:srgbClr val="FF0000"/>
                </a:solidFill>
              </a:rPr>
              <a:t>(strict</a:t>
            </a:r>
            <a:r>
              <a:rPr lang="en" sz="1800"/>
              <a:t> (interp f ds)</a:t>
            </a:r>
            <a:r>
              <a:rPr lang="en" sz="1800">
                <a:solidFill>
                  <a:srgbClr val="FF0000"/>
                </a:solidFill>
              </a:rPr>
              <a:t>)</a:t>
            </a:r>
            <a:r>
              <a:rPr lang="en" sz="1800"/>
              <a:t>)</a:t>
            </a:r>
            <a:br>
              <a:rPr lang="en" sz="1800"/>
            </a:br>
            <a:r>
              <a:rPr lang="en" sz="1800"/>
              <a:t>                                 (define a-val (</a:t>
            </a:r>
            <a:r>
              <a:rPr lang="en" sz="1800">
                <a:solidFill>
                  <a:srgbClr val="FF0000"/>
                </a:solidFill>
              </a:rPr>
              <a:t>exprV</a:t>
            </a:r>
            <a:r>
              <a:rPr lang="en" sz="1800"/>
              <a:t> a ds))]</a:t>
            </a:r>
            <a:br>
              <a:rPr lang="en" sz="1800"/>
            </a:br>
            <a:r>
              <a:rPr lang="en" sz="1800"/>
              <a:t>                            (</a:t>
            </a:r>
            <a:r>
              <a:rPr b="1" lang="en" sz="1800"/>
              <a:t>interp</a:t>
            </a:r>
            <a:r>
              <a:rPr lang="en" sz="1800"/>
              <a:t> (closureV-body f-val)</a:t>
            </a:r>
            <a:br>
              <a:rPr lang="en" sz="1800"/>
            </a:br>
            <a:r>
              <a:rPr lang="en" sz="1800"/>
              <a:t>                                         (aSub (closureV-param f-val)</a:t>
            </a:r>
            <a:br>
              <a:rPr lang="en" sz="1800"/>
            </a:br>
            <a:r>
              <a:rPr lang="en" sz="1800"/>
              <a:t>                                                     a-val</a:t>
            </a:r>
            <a:br>
              <a:rPr lang="en" sz="1800"/>
            </a:br>
            <a:r>
              <a:rPr lang="en" sz="1800"/>
              <a:t>                                                     (closureV-ds f-val))))]))</a:t>
            </a:r>
            <a:br>
              <a:rPr lang="en" sz="1800"/>
            </a:br>
            <a:br>
              <a:rPr lang="en" sz="1800"/>
            </a:br>
            <a:r>
              <a:rPr lang="en" sz="1800">
                <a:solidFill>
                  <a:srgbClr val="FF0000"/>
                </a:solidFill>
              </a:rPr>
              <a:t>f-val       =  (closureV </a:t>
            </a:r>
            <a:r>
              <a:rPr lang="en" sz="1800">
                <a:solidFill>
                  <a:srgbClr val="0000FF"/>
                </a:solidFill>
              </a:rPr>
              <a:t>'f</a:t>
            </a:r>
            <a:r>
              <a:rPr lang="en" sz="1800">
                <a:solidFill>
                  <a:srgbClr val="FF0000"/>
                </a:solidFill>
              </a:rPr>
              <a:t> (f (num 1)) (mtSub)) </a:t>
            </a:r>
            <a:br>
              <a:rPr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rgbClr val="FF0000"/>
                </a:solidFill>
              </a:rPr>
              <a:t>a-val      =  (exprV (fun 'x (add (id 'x) (num 1))) (mtSub))</a:t>
            </a:r>
            <a:br>
              <a:rPr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rgbClr val="FF0000"/>
                </a:solidFill>
              </a:rPr>
              <a:t>new ds  =  (aSub 'f </a:t>
            </a:r>
            <a:r>
              <a:rPr lang="en" sz="1800" u="sng">
                <a:solidFill>
                  <a:srgbClr val="FF0000"/>
                </a:solidFill>
              </a:rPr>
              <a:t>(exprV (closureV 'x (add (id 'x) (num 1))) (mtSub))</a:t>
            </a:r>
            <a:r>
              <a:rPr lang="en" sz="1800">
                <a:solidFill>
                  <a:srgbClr val="FF0000"/>
                </a:solidFill>
              </a:rPr>
              <a:t> (mtSub))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419" name="Google Shape;419;p5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Forcing Evaluation for Application</a:t>
            </a:r>
            <a:endParaRPr sz="3200"/>
          </a:p>
        </p:txBody>
      </p:sp>
      <p:sp>
        <p:nvSpPr>
          <p:cNvPr id="425" name="Google Shape;425;p57"/>
          <p:cNvSpPr txBox="1"/>
          <p:nvPr>
            <p:ph idx="1" type="body"/>
          </p:nvPr>
        </p:nvSpPr>
        <p:spPr>
          <a:xfrm>
            <a:off x="311700" y="1106425"/>
            <a:ext cx="8832300" cy="56856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(run '{{fun {f} {f 1}} {fun {x} {+ x 1}}} (mtSub))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/>
              <a:t>; interp: LFAE DefrdSub -&gt; LFAE-Value</a:t>
            </a:r>
            <a:br>
              <a:rPr lang="en" sz="1800"/>
            </a:br>
            <a:r>
              <a:rPr lang="en" sz="1800"/>
              <a:t>(define (interp </a:t>
            </a:r>
            <a:r>
              <a:rPr lang="en" sz="1800"/>
              <a:t>lfae</a:t>
            </a:r>
            <a:r>
              <a:rPr lang="en" sz="1800"/>
              <a:t> ds)</a:t>
            </a:r>
            <a:br>
              <a:rPr lang="en" sz="1800"/>
            </a:br>
            <a:r>
              <a:rPr lang="en" sz="1800"/>
              <a:t>    …</a:t>
            </a:r>
            <a:br>
              <a:rPr lang="en" sz="1800"/>
            </a:br>
            <a:r>
              <a:rPr lang="en" sz="1800"/>
              <a:t>    [app (f a) (local [(define f-val </a:t>
            </a:r>
            <a:r>
              <a:rPr lang="en" sz="1800">
                <a:solidFill>
                  <a:srgbClr val="FF0000"/>
                </a:solidFill>
              </a:rPr>
              <a:t>(</a:t>
            </a:r>
            <a:r>
              <a:rPr lang="en" sz="1800">
                <a:solidFill>
                  <a:srgbClr val="0000FF"/>
                </a:solidFill>
              </a:rPr>
              <a:t>strict</a:t>
            </a:r>
            <a:r>
              <a:rPr lang="en" sz="1800"/>
              <a:t> </a:t>
            </a:r>
            <a:r>
              <a:rPr lang="en" sz="1800" u="sng"/>
              <a:t>(interp f ds)</a:t>
            </a:r>
            <a:r>
              <a:rPr lang="en" sz="1800">
                <a:solidFill>
                  <a:srgbClr val="FF0000"/>
                </a:solidFill>
              </a:rPr>
              <a:t>)</a:t>
            </a:r>
            <a:r>
              <a:rPr lang="en" sz="1800"/>
              <a:t>)</a:t>
            </a:r>
            <a:br>
              <a:rPr lang="en" sz="1800"/>
            </a:br>
            <a:r>
              <a:rPr lang="en" sz="1800"/>
              <a:t>                                 (define a-val (</a:t>
            </a:r>
            <a:r>
              <a:rPr lang="en" sz="1800">
                <a:solidFill>
                  <a:srgbClr val="FF0000"/>
                </a:solidFill>
              </a:rPr>
              <a:t>exprV</a:t>
            </a:r>
            <a:r>
              <a:rPr lang="en" sz="1800"/>
              <a:t> a ds))]</a:t>
            </a:r>
            <a:br>
              <a:rPr lang="en" sz="1800"/>
            </a:br>
            <a:r>
              <a:rPr lang="en" sz="1800"/>
              <a:t>                            (</a:t>
            </a:r>
            <a:r>
              <a:rPr lang="en" sz="1800">
                <a:solidFill>
                  <a:srgbClr val="FF0000"/>
                </a:solidFill>
              </a:rPr>
              <a:t>interp</a:t>
            </a:r>
            <a:r>
              <a:rPr lang="en" sz="1800"/>
              <a:t> (closureV-body f-val)</a:t>
            </a:r>
            <a:br>
              <a:rPr lang="en" sz="1800"/>
            </a:br>
            <a:r>
              <a:rPr lang="en" sz="1800"/>
              <a:t>                                         (aSub (closureV-param f-val)</a:t>
            </a:r>
            <a:br>
              <a:rPr lang="en" sz="1800"/>
            </a:br>
            <a:r>
              <a:rPr lang="en" sz="1800"/>
              <a:t>                                                     a-val</a:t>
            </a:r>
            <a:br>
              <a:rPr lang="en" sz="1800"/>
            </a:br>
            <a:r>
              <a:rPr lang="en" sz="1800"/>
              <a:t>                                                     (closureV-ds f-val))))]))</a:t>
            </a:r>
            <a:br>
              <a:rPr lang="en" sz="1800"/>
            </a:br>
            <a:r>
              <a:rPr lang="en" sz="1800"/>
              <a:t>f             = f</a:t>
            </a:r>
            <a:br>
              <a:rPr lang="en" sz="1800"/>
            </a:br>
            <a:r>
              <a:rPr lang="en" sz="1800"/>
              <a:t>a             = (num 1)</a:t>
            </a:r>
            <a:br>
              <a:rPr lang="en" sz="1800"/>
            </a:br>
            <a:r>
              <a:rPr lang="en" sz="1800">
                <a:solidFill>
                  <a:srgbClr val="FF0000"/>
                </a:solidFill>
              </a:rPr>
              <a:t>ds           =  (aSub 'f (exprV (fun 'x (add (id 'x) (num 1))) (mtSub)) (mtSub))</a:t>
            </a:r>
            <a:br>
              <a:rPr lang="en" sz="1800">
                <a:solidFill>
                  <a:srgbClr val="FF0000"/>
                </a:solidFill>
              </a:rPr>
            </a:br>
            <a:br>
              <a:rPr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rgbClr val="FF0000"/>
                </a:solidFill>
              </a:rPr>
              <a:t>f-val        = (</a:t>
            </a:r>
            <a:r>
              <a:rPr lang="en" sz="1800">
                <a:solidFill>
                  <a:srgbClr val="0000FF"/>
                </a:solidFill>
              </a:rPr>
              <a:t>strict</a:t>
            </a:r>
            <a:r>
              <a:rPr lang="en" sz="1800">
                <a:solidFill>
                  <a:srgbClr val="FF0000"/>
                </a:solidFill>
              </a:rPr>
              <a:t> </a:t>
            </a:r>
            <a:r>
              <a:rPr lang="en" sz="1800" u="sng"/>
              <a:t>(exprV (closureV 'x (add (id 'x) (num 1))) (mtSub))</a:t>
            </a:r>
            <a:r>
              <a:rPr lang="en" sz="1800">
                <a:solidFill>
                  <a:srgbClr val="FF0000"/>
                </a:solidFill>
              </a:rPr>
              <a:t>)</a:t>
            </a:r>
            <a:br>
              <a:rPr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rgbClr val="FF0000"/>
                </a:solidFill>
              </a:rPr>
              <a:t>                = (closureV 'x (add (id 'x) (num 1)) (mtSub))</a:t>
            </a:r>
            <a:br>
              <a:rPr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rgbClr val="FF0000"/>
                </a:solidFill>
              </a:rPr>
              <a:t>a-val       = (exprV (num 1) (mtSub))</a:t>
            </a:r>
            <a:br>
              <a:rPr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rgbClr val="FF0000"/>
                </a:solidFill>
              </a:rPr>
              <a:t>new-ds   = ...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426" name="Google Shape;426;p5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57"/>
          <p:cNvSpPr/>
          <p:nvPr/>
        </p:nvSpPr>
        <p:spPr>
          <a:xfrm>
            <a:off x="5161925" y="2730400"/>
            <a:ext cx="3328975" cy="3461850"/>
          </a:xfrm>
          <a:custGeom>
            <a:rect b="b" l="l" r="r" t="t"/>
            <a:pathLst>
              <a:path extrusionOk="0" h="138474" w="133159">
                <a:moveTo>
                  <a:pt x="0" y="0"/>
                </a:moveTo>
                <a:cubicBezTo>
                  <a:pt x="2110" y="2462"/>
                  <a:pt x="-2022" y="5013"/>
                  <a:pt x="12661" y="14772"/>
                </a:cubicBezTo>
                <a:cubicBezTo>
                  <a:pt x="27344" y="24532"/>
                  <a:pt x="68053" y="45632"/>
                  <a:pt x="88099" y="58557"/>
                </a:cubicBezTo>
                <a:cubicBezTo>
                  <a:pt x="108145" y="71482"/>
                  <a:pt x="131181" y="79307"/>
                  <a:pt x="132939" y="92320"/>
                </a:cubicBezTo>
                <a:cubicBezTo>
                  <a:pt x="134697" y="105333"/>
                  <a:pt x="116234" y="130479"/>
                  <a:pt x="98649" y="136633"/>
                </a:cubicBezTo>
                <a:cubicBezTo>
                  <a:pt x="81065" y="142788"/>
                  <a:pt x="43346" y="131181"/>
                  <a:pt x="27432" y="129247"/>
                </a:cubicBezTo>
                <a:cubicBezTo>
                  <a:pt x="11518" y="127313"/>
                  <a:pt x="7210" y="125730"/>
                  <a:pt x="3165" y="12502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8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ITP20005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Laziness (2)</a:t>
            </a:r>
            <a:endParaRPr sz="3500"/>
          </a:p>
        </p:txBody>
      </p:sp>
      <p:sp>
        <p:nvSpPr>
          <p:cNvPr id="433" name="Google Shape;433;p58"/>
          <p:cNvSpPr txBox="1"/>
          <p:nvPr/>
        </p:nvSpPr>
        <p:spPr>
          <a:xfrm>
            <a:off x="598088" y="3621217"/>
            <a:ext cx="8222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Lecture14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JC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Redundant </a:t>
            </a:r>
            <a:r>
              <a:rPr lang="en" sz="3200"/>
              <a:t>Evaluation</a:t>
            </a:r>
            <a:endParaRPr sz="3200"/>
          </a:p>
        </p:txBody>
      </p:sp>
      <p:sp>
        <p:nvSpPr>
          <p:cNvPr id="439" name="Google Shape;439;p59"/>
          <p:cNvSpPr txBox="1"/>
          <p:nvPr>
            <p:ph idx="1" type="body"/>
          </p:nvPr>
        </p:nvSpPr>
        <p:spPr>
          <a:xfrm>
            <a:off x="311700" y="1106425"/>
            <a:ext cx="8832300" cy="52605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{{fun {x} {+ {+ x x} {+ </a:t>
            </a:r>
            <a:r>
              <a:rPr lang="en" sz="1800">
                <a:solidFill>
                  <a:srgbClr val="0000FF"/>
                </a:solidFill>
              </a:rPr>
              <a:t>x </a:t>
            </a:r>
            <a:r>
              <a:rPr lang="en" sz="1800">
                <a:solidFill>
                  <a:srgbClr val="0000FF"/>
                </a:solidFill>
              </a:rPr>
              <a:t>x}}}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{- {+ 4 5} {+ 8 9}}}</a:t>
            </a:r>
            <a:br>
              <a:rPr lang="en" sz="1800">
                <a:solidFill>
                  <a:srgbClr val="0000FF"/>
                </a:solidFill>
              </a:rPr>
            </a:br>
            <a:br>
              <a:rPr lang="en" sz="1800">
                <a:solidFill>
                  <a:srgbClr val="0000FF"/>
                </a:solidFill>
              </a:rPr>
            </a:br>
            <a:r>
              <a:rPr lang="en" sz="1800"/>
              <a:t>How many times is </a:t>
            </a:r>
            <a:r>
              <a:rPr lang="en" sz="1800">
                <a:solidFill>
                  <a:srgbClr val="0000FF"/>
                </a:solidFill>
              </a:rPr>
              <a:t>{+ 8 9}</a:t>
            </a:r>
            <a:r>
              <a:rPr lang="en" sz="1800"/>
              <a:t> </a:t>
            </a:r>
            <a:r>
              <a:rPr lang="en" sz="1800"/>
              <a:t>evaluated</a:t>
            </a:r>
            <a:r>
              <a:rPr lang="en" sz="1800"/>
              <a:t>?</a:t>
            </a:r>
            <a:br>
              <a:rPr lang="en" sz="1800"/>
            </a:br>
            <a:br>
              <a:rPr lang="en" sz="1800"/>
            </a:br>
            <a:r>
              <a:rPr lang="en" sz="1800"/>
              <a:t>Since the result is always the same, we'd like to evaluate</a:t>
            </a:r>
            <a:br>
              <a:rPr lang="en" sz="1800"/>
            </a:br>
            <a:r>
              <a:rPr lang="en" sz="1800">
                <a:solidFill>
                  <a:srgbClr val="0000FF"/>
                </a:solidFill>
              </a:rPr>
              <a:t>{- {+ 4 5} {+ 8 9}}</a:t>
            </a:r>
            <a:r>
              <a:rPr lang="en" sz="1800"/>
              <a:t> </a:t>
            </a:r>
            <a:r>
              <a:rPr lang="en" sz="1800"/>
              <a:t>at most once.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(define (interp lfae ds)</a:t>
            </a:r>
            <a:br>
              <a:rPr lang="en" sz="1800"/>
            </a:br>
            <a:r>
              <a:rPr lang="en" sz="1800"/>
              <a:t>    (type-case LFAE lfae</a:t>
            </a:r>
            <a:br>
              <a:rPr lang="en" sz="1800"/>
            </a:br>
            <a:r>
              <a:rPr lang="en" sz="1800"/>
              <a:t>        …</a:t>
            </a:r>
            <a:br>
              <a:rPr lang="en" sz="1800"/>
            </a:br>
            <a:r>
              <a:rPr lang="en" sz="1800"/>
              <a:t>        [add (l r)    (num+ (interp l ds) (interp r ds))]</a:t>
            </a:r>
            <a:br>
              <a:rPr lang="en" sz="1800"/>
            </a:br>
            <a:r>
              <a:rPr lang="en" sz="1800"/>
              <a:t>        ...</a:t>
            </a:r>
            <a:endParaRPr sz="1800"/>
          </a:p>
        </p:txBody>
      </p:sp>
      <p:sp>
        <p:nvSpPr>
          <p:cNvPr id="440" name="Google Shape;440;p5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Boxes in DrRacket</a:t>
            </a:r>
            <a:endParaRPr/>
          </a:p>
        </p:txBody>
      </p:sp>
      <p:sp>
        <p:nvSpPr>
          <p:cNvPr id="446" name="Google Shape;446;p60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box is like a single-element vector, normally used as minimal mutable storage.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http://docs.racket-lang.org/reference/boxes.html</a:t>
            </a:r>
            <a:endParaRPr/>
          </a:p>
          <a:p>
            <a:pPr indent="-393700" lvl="0" marL="457200" rtl="0" algn="l">
              <a:spcBef>
                <a:spcPts val="160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box: (define answer (box 0))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set-box!: (set-box! answer 42)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unbox: (unbox answer)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box/c: (box/c number?)</a:t>
            </a:r>
            <a:br>
              <a:rPr lang="en"/>
            </a:br>
            <a:r>
              <a:rPr lang="en"/>
              <a:t>             </a:t>
            </a:r>
            <a:r>
              <a:rPr lang="en" sz="2100"/>
              <a:t>⇒ for dealing with contract for a type in a box.</a:t>
            </a:r>
            <a:endParaRPr sz="2100"/>
          </a:p>
        </p:txBody>
      </p:sp>
      <p:sp>
        <p:nvSpPr>
          <p:cNvPr id="447" name="Google Shape;447;p6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Caching Strict Results</a:t>
            </a:r>
            <a:endParaRPr sz="3200"/>
          </a:p>
        </p:txBody>
      </p:sp>
      <p:sp>
        <p:nvSpPr>
          <p:cNvPr id="453" name="Google Shape;453;p61"/>
          <p:cNvSpPr txBox="1"/>
          <p:nvPr>
            <p:ph idx="1" type="body"/>
          </p:nvPr>
        </p:nvSpPr>
        <p:spPr>
          <a:xfrm>
            <a:off x="311700" y="1106425"/>
            <a:ext cx="8832300" cy="52605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(define-type LFAE-Value</a:t>
            </a:r>
            <a:br>
              <a:rPr lang="en" sz="1800"/>
            </a:br>
            <a:r>
              <a:rPr lang="en" sz="1800"/>
              <a:t>        [numV         (n number?)]</a:t>
            </a:r>
            <a:br>
              <a:rPr lang="en" sz="1800"/>
            </a:br>
            <a:r>
              <a:rPr lang="en" sz="1800"/>
              <a:t>        [closureV    (param symbol?) (body LFAE?) (ds DefrdSub?)]</a:t>
            </a:r>
            <a:br>
              <a:rPr lang="en" sz="1800"/>
            </a:br>
            <a:r>
              <a:rPr lang="en" sz="1800"/>
              <a:t>        [exprV          (expr LFAE?) (ds DefrdSub?)</a:t>
            </a:r>
            <a:br>
              <a:rPr lang="en" sz="1800"/>
            </a:br>
            <a:r>
              <a:rPr lang="en" sz="1800">
                <a:solidFill>
                  <a:srgbClr val="FF0000"/>
                </a:solidFill>
              </a:rPr>
              <a:t>                              (value (box/c (or/c false LFAE-Value?)))])</a:t>
            </a:r>
            <a:br>
              <a:rPr lang="en" sz="1800">
                <a:solidFill>
                  <a:srgbClr val="FF0000"/>
                </a:solidFill>
              </a:rPr>
            </a:br>
            <a:br>
              <a:rPr lang="en" sz="1800">
                <a:solidFill>
                  <a:srgbClr val="FF0000"/>
                </a:solidFill>
              </a:rPr>
            </a:br>
            <a:r>
              <a:rPr lang="en" sz="1800"/>
              <a:t>; strict: LFAE-Value -&gt; LFAE-Value</a:t>
            </a:r>
            <a:br>
              <a:rPr lang="en" sz="1800"/>
            </a:br>
            <a:r>
              <a:rPr lang="en" sz="1800"/>
              <a:t>(define (strict v)</a:t>
            </a:r>
            <a:br>
              <a:rPr lang="en" sz="1800"/>
            </a:br>
            <a:r>
              <a:rPr lang="en" sz="1800"/>
              <a:t>    (type-case LFAE-Value v</a:t>
            </a:r>
            <a:br>
              <a:rPr lang="en" sz="1800"/>
            </a:br>
            <a:r>
              <a:rPr lang="en" sz="1800"/>
              <a:t>        [exprV (expr ds v-box)</a:t>
            </a:r>
            <a:br>
              <a:rPr lang="en" sz="1800"/>
            </a:br>
            <a:r>
              <a:rPr lang="en" sz="1800"/>
              <a:t>                     </a:t>
            </a:r>
            <a:r>
              <a:rPr lang="en" sz="1800">
                <a:solidFill>
                  <a:srgbClr val="0000FF"/>
                </a:solidFill>
              </a:rPr>
              <a:t>(strict (interp expr ds))</a:t>
            </a:r>
            <a:r>
              <a:rPr lang="en" sz="1800"/>
              <a:t> </a:t>
            </a:r>
            <a:br>
              <a:rPr lang="en" sz="1800"/>
            </a:br>
            <a:r>
              <a:rPr lang="en" sz="1800"/>
              <a:t>                     ]</a:t>
            </a:r>
            <a:br>
              <a:rPr lang="en" sz="1800"/>
            </a:br>
            <a:r>
              <a:rPr lang="en" sz="1800"/>
              <a:t>        [else v]))  </a:t>
            </a:r>
            <a:endParaRPr sz="1800"/>
          </a:p>
        </p:txBody>
      </p:sp>
      <p:sp>
        <p:nvSpPr>
          <p:cNvPr id="454" name="Google Shape;454;p6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Caching Strict Results</a:t>
            </a:r>
            <a:endParaRPr sz="3200"/>
          </a:p>
        </p:txBody>
      </p:sp>
      <p:sp>
        <p:nvSpPr>
          <p:cNvPr id="460" name="Google Shape;460;p62"/>
          <p:cNvSpPr txBox="1"/>
          <p:nvPr>
            <p:ph idx="1" type="body"/>
          </p:nvPr>
        </p:nvSpPr>
        <p:spPr>
          <a:xfrm>
            <a:off x="311700" y="1106425"/>
            <a:ext cx="8832300" cy="52605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(define-type LFAE-Value</a:t>
            </a:r>
            <a:br>
              <a:rPr lang="en" sz="1800"/>
            </a:br>
            <a:r>
              <a:rPr lang="en" sz="1800"/>
              <a:t>        [numV         (n number?)]</a:t>
            </a:r>
            <a:br>
              <a:rPr lang="en" sz="1800"/>
            </a:br>
            <a:r>
              <a:rPr lang="en" sz="1800"/>
              <a:t>        [closureV    (param symbol?) (body LFAE?) (ds DefrdSub?)]</a:t>
            </a:r>
            <a:br>
              <a:rPr lang="en" sz="1800"/>
            </a:br>
            <a:r>
              <a:rPr lang="en" sz="1800"/>
              <a:t>        [exprV          (expr LFAE?) (ds DefrdSub?)</a:t>
            </a:r>
            <a:br>
              <a:rPr lang="en" sz="1800"/>
            </a:br>
            <a:r>
              <a:rPr lang="en" sz="1800">
                <a:solidFill>
                  <a:srgbClr val="FF0000"/>
                </a:solidFill>
              </a:rPr>
              <a:t>                              (value (box/c (or/c false LFAE-Value?)))])</a:t>
            </a:r>
            <a:br>
              <a:rPr lang="en" sz="1800">
                <a:solidFill>
                  <a:srgbClr val="FF0000"/>
                </a:solidFill>
              </a:rPr>
            </a:br>
            <a:br>
              <a:rPr lang="en" sz="1800">
                <a:solidFill>
                  <a:srgbClr val="FF0000"/>
                </a:solidFill>
              </a:rPr>
            </a:br>
            <a:r>
              <a:rPr lang="en" sz="1800"/>
              <a:t>; strict: LFAE-Value -&gt; LFAE-Value</a:t>
            </a:r>
            <a:br>
              <a:rPr lang="en" sz="1800"/>
            </a:br>
            <a:r>
              <a:rPr lang="en" sz="1800"/>
              <a:t>(define (strict v)</a:t>
            </a:r>
            <a:br>
              <a:rPr lang="en" sz="1800"/>
            </a:br>
            <a:r>
              <a:rPr lang="en" sz="1800"/>
              <a:t>    (type-case LFAE-Value v</a:t>
            </a:r>
            <a:br>
              <a:rPr lang="en" sz="1800"/>
            </a:br>
            <a:r>
              <a:rPr lang="en" sz="1800"/>
              <a:t>        [exprV (expr ds v-box)</a:t>
            </a:r>
            <a:br>
              <a:rPr lang="en" sz="1800"/>
            </a:br>
            <a:r>
              <a:rPr lang="en" sz="1800"/>
              <a:t>                     </a:t>
            </a:r>
            <a:r>
              <a:rPr lang="en" sz="1800">
                <a:solidFill>
                  <a:srgbClr val="FF0000"/>
                </a:solidFill>
              </a:rPr>
              <a:t>(if (not (unbox v-box))    </a:t>
            </a:r>
            <a:r>
              <a:rPr lang="en" sz="1800"/>
              <a:t>;; box contains #f? Then evaluate </a:t>
            </a:r>
            <a:r>
              <a:rPr i="1" lang="en" sz="1800"/>
              <a:t>expr</a:t>
            </a:r>
            <a:r>
              <a:rPr lang="en" sz="1800"/>
              <a:t> as needed.</a:t>
            </a:r>
            <a:br>
              <a:rPr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rgbClr val="FF0000"/>
                </a:solidFill>
              </a:rPr>
              <a:t>                          (local [(define v</a:t>
            </a:r>
            <a:r>
              <a:rPr lang="en" sz="1800"/>
              <a:t> </a:t>
            </a:r>
            <a:r>
              <a:rPr lang="en" sz="1800">
                <a:solidFill>
                  <a:srgbClr val="0000FF"/>
                </a:solidFill>
              </a:rPr>
              <a:t>(strict (interp expr ds))</a:t>
            </a:r>
            <a:r>
              <a:rPr lang="en" sz="1800">
                <a:solidFill>
                  <a:srgbClr val="FF0000"/>
                </a:solidFill>
              </a:rPr>
              <a:t>)]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                 </a:t>
            </a:r>
            <a:r>
              <a:rPr lang="en" sz="1800">
                <a:solidFill>
                  <a:srgbClr val="FF0000"/>
                </a:solidFill>
              </a:rPr>
              <a:t>(begin (set-box! v-box v)</a:t>
            </a:r>
            <a:br>
              <a:rPr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rgbClr val="FF0000"/>
                </a:solidFill>
              </a:rPr>
              <a:t>                                           v))      </a:t>
            </a:r>
            <a:r>
              <a:rPr lang="en" sz="1800">
                <a:solidFill>
                  <a:srgbClr val="434343"/>
                </a:solidFill>
              </a:rPr>
              <a:t>;; return</a:t>
            </a:r>
            <a:r>
              <a:rPr lang="en" sz="1800">
                <a:solidFill>
                  <a:srgbClr val="434343"/>
                </a:solidFill>
              </a:rPr>
              <a:t> v after evaluating it.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             </a:t>
            </a:r>
            <a:r>
              <a:rPr lang="en" sz="1800">
                <a:solidFill>
                  <a:srgbClr val="FF0000"/>
                </a:solidFill>
              </a:rPr>
              <a:t>(unbox v-box))</a:t>
            </a:r>
            <a:r>
              <a:rPr lang="en" sz="1800">
                <a:solidFill>
                  <a:srgbClr val="0000FF"/>
                </a:solidFill>
              </a:rPr>
              <a:t>]</a:t>
            </a:r>
            <a:r>
              <a:rPr lang="en" sz="1800"/>
              <a:t> </a:t>
            </a:r>
            <a:r>
              <a:rPr lang="en" sz="1800"/>
              <a:t>;; </a:t>
            </a:r>
            <a:r>
              <a:rPr lang="en" sz="1500"/>
              <a:t>just unbox to return the value that was already evaluated once.</a:t>
            </a:r>
            <a:br>
              <a:rPr lang="en" sz="1500"/>
            </a:br>
            <a:r>
              <a:rPr lang="en" sz="1800"/>
              <a:t>        [else v]))  ;; for numV or closureV</a:t>
            </a:r>
            <a:endParaRPr sz="1800"/>
          </a:p>
        </p:txBody>
      </p:sp>
      <p:sp>
        <p:nvSpPr>
          <p:cNvPr id="461" name="Google Shape;461;p6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62"/>
          <p:cNvSpPr txBox="1"/>
          <p:nvPr/>
        </p:nvSpPr>
        <p:spPr>
          <a:xfrm>
            <a:off x="5225" y="6215100"/>
            <a:ext cx="9144000" cy="30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'local' block is for </a:t>
            </a:r>
            <a:r>
              <a:rPr lang="en"/>
              <a:t>definitions + body. A 'begin' block for everything in body (but can't be used in certain context).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Fix up Interpreter</a:t>
            </a:r>
            <a:endParaRPr sz="3200"/>
          </a:p>
        </p:txBody>
      </p:sp>
      <p:sp>
        <p:nvSpPr>
          <p:cNvPr id="468" name="Google Shape;468;p63"/>
          <p:cNvSpPr txBox="1"/>
          <p:nvPr>
            <p:ph idx="1" type="body"/>
          </p:nvPr>
        </p:nvSpPr>
        <p:spPr>
          <a:xfrm>
            <a:off x="311700" y="1106425"/>
            <a:ext cx="8832300" cy="52605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; interp: LFAE DefrdSub -&gt; LFAE-Value</a:t>
            </a:r>
            <a:br>
              <a:rPr lang="en" sz="1800"/>
            </a:br>
            <a:r>
              <a:rPr lang="en" sz="1800"/>
              <a:t>(define (interp </a:t>
            </a:r>
            <a:r>
              <a:rPr lang="en" sz="1800"/>
              <a:t>lfae</a:t>
            </a:r>
            <a:r>
              <a:rPr lang="en" sz="1800"/>
              <a:t> ds)</a:t>
            </a:r>
            <a:br>
              <a:rPr lang="en" sz="1800"/>
            </a:br>
            <a:r>
              <a:rPr lang="en" sz="1800"/>
              <a:t>    …</a:t>
            </a:r>
            <a:br>
              <a:rPr lang="en" sz="1800"/>
            </a:br>
            <a:r>
              <a:rPr lang="en" sz="1800"/>
              <a:t>    [app (f a)</a:t>
            </a:r>
            <a:br>
              <a:rPr lang="en" sz="1800"/>
            </a:br>
            <a:r>
              <a:rPr lang="en" sz="1800"/>
              <a:t>             (local [(define f-val (strict (interp f ds)))</a:t>
            </a:r>
            <a:br>
              <a:rPr lang="en" sz="1800"/>
            </a:br>
            <a:r>
              <a:rPr lang="en" sz="1800"/>
              <a:t>                                 (define a-val (exprV a ds </a:t>
            </a:r>
            <a:r>
              <a:rPr lang="en" sz="1800">
                <a:solidFill>
                  <a:srgbClr val="FF0000"/>
                </a:solidFill>
              </a:rPr>
              <a:t>(___________)</a:t>
            </a:r>
            <a:r>
              <a:rPr lang="en" sz="1800"/>
              <a:t>))]</a:t>
            </a:r>
            <a:br>
              <a:rPr lang="en" sz="1800"/>
            </a:br>
            <a:r>
              <a:rPr lang="en" sz="1800"/>
              <a:t>                            (interp (closureV-body f-val)</a:t>
            </a:r>
            <a:br>
              <a:rPr lang="en" sz="1800"/>
            </a:br>
            <a:r>
              <a:rPr lang="en" sz="1800"/>
              <a:t>                                         (aSub (closureV-param f-val)</a:t>
            </a:r>
            <a:br>
              <a:rPr lang="en" sz="1800"/>
            </a:br>
            <a:r>
              <a:rPr lang="en" sz="1800"/>
              <a:t>                                                     a-val</a:t>
            </a:r>
            <a:br>
              <a:rPr lang="en" sz="1800"/>
            </a:br>
            <a:r>
              <a:rPr lang="en" sz="1800"/>
              <a:t>                                                     (closureV-ds f-val))))]))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469" name="Google Shape;469;p6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Racket vs. Algebra</a:t>
            </a:r>
            <a:endParaRPr/>
          </a:p>
        </p:txBody>
      </p:sp>
      <p:sp>
        <p:nvSpPr>
          <p:cNvPr id="204" name="Google Shape;204;p28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 Racket, we have a specific order for evaluating expressions.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(+ (* 4 3) (- 8 7) ⇒ (+ 12 (- 8 7)) ⇒ (+ 12 1)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In </a:t>
            </a:r>
            <a:r>
              <a:rPr lang="en" sz="2400"/>
              <a:t>Algebra</a:t>
            </a:r>
            <a:r>
              <a:rPr lang="en" sz="2400"/>
              <a:t>, order does not matter.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(4 ⋅ 3) + (8 - 7) ⇒ 12 + (8 - 7) ⇒ 12 + 1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or: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(4 ⋅ 3) + (8 - 7) ⇒ (4 ⋅ 3) + 1 ⇒ 12 + 1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205" name="Google Shape;205;p2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Fix up Interpreter</a:t>
            </a:r>
            <a:endParaRPr sz="3200"/>
          </a:p>
        </p:txBody>
      </p:sp>
      <p:sp>
        <p:nvSpPr>
          <p:cNvPr id="475" name="Google Shape;475;p64"/>
          <p:cNvSpPr txBox="1"/>
          <p:nvPr>
            <p:ph idx="1" type="body"/>
          </p:nvPr>
        </p:nvSpPr>
        <p:spPr>
          <a:xfrm>
            <a:off x="311700" y="1106425"/>
            <a:ext cx="8832300" cy="52605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; interp: LFAE DefrdSub -&gt; LFAE-Value</a:t>
            </a:r>
            <a:br>
              <a:rPr lang="en" sz="1800"/>
            </a:br>
            <a:r>
              <a:rPr lang="en" sz="1800"/>
              <a:t>(define (interp </a:t>
            </a:r>
            <a:r>
              <a:rPr lang="en" sz="1800"/>
              <a:t>lfae</a:t>
            </a:r>
            <a:r>
              <a:rPr lang="en" sz="1800"/>
              <a:t> ds)</a:t>
            </a:r>
            <a:br>
              <a:rPr lang="en" sz="1800"/>
            </a:br>
            <a:r>
              <a:rPr lang="en" sz="1800"/>
              <a:t>    …</a:t>
            </a:r>
            <a:br>
              <a:rPr lang="en" sz="1800"/>
            </a:br>
            <a:r>
              <a:rPr lang="en" sz="1800"/>
              <a:t>    [app (f a)</a:t>
            </a:r>
            <a:br>
              <a:rPr lang="en" sz="1800"/>
            </a:br>
            <a:r>
              <a:rPr lang="en" sz="1800"/>
              <a:t>             (local [(define f-val (strict (interp f ds)))</a:t>
            </a:r>
            <a:br>
              <a:rPr lang="en" sz="1800"/>
            </a:br>
            <a:r>
              <a:rPr lang="en" sz="1800"/>
              <a:t>                                 (define a-val (exprV a ds </a:t>
            </a:r>
            <a:r>
              <a:rPr lang="en" sz="1800">
                <a:solidFill>
                  <a:srgbClr val="FF0000"/>
                </a:solidFill>
              </a:rPr>
              <a:t>(box #f)</a:t>
            </a:r>
            <a:r>
              <a:rPr lang="en" sz="1800"/>
              <a:t>))]</a:t>
            </a:r>
            <a:br>
              <a:rPr lang="en" sz="1800"/>
            </a:br>
            <a:r>
              <a:rPr lang="en" sz="1800"/>
              <a:t>                            (interp (closureV-body f-val)</a:t>
            </a:r>
            <a:br>
              <a:rPr lang="en" sz="1800"/>
            </a:br>
            <a:r>
              <a:rPr lang="en" sz="1800"/>
              <a:t>                                         (aSub (closureV-param f-val)</a:t>
            </a:r>
            <a:br>
              <a:rPr lang="en" sz="1800"/>
            </a:br>
            <a:r>
              <a:rPr lang="en" sz="1800"/>
              <a:t>                                                     a-val</a:t>
            </a:r>
            <a:br>
              <a:rPr lang="en" sz="1800"/>
            </a:br>
            <a:r>
              <a:rPr lang="en" sz="1800"/>
              <a:t>                                                     (closureV-ds f-val))))]))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476" name="Google Shape;476;p6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LFAE = Lazy FAE</a:t>
            </a:r>
            <a:endParaRPr sz="3200"/>
          </a:p>
        </p:txBody>
      </p:sp>
      <p:sp>
        <p:nvSpPr>
          <p:cNvPr id="482" name="Google Shape;482;p65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&lt;LFAE&gt; :: = &lt;num&gt;</a:t>
            </a:r>
            <a:br>
              <a:rPr lang="en" sz="2400"/>
            </a:br>
            <a:r>
              <a:rPr lang="en" sz="2400"/>
              <a:t>                  | {+ &lt;LFAE&gt; &lt;LFAE&gt;}</a:t>
            </a:r>
            <a:br>
              <a:rPr lang="en" sz="2400"/>
            </a:br>
            <a:r>
              <a:rPr lang="en" sz="2400"/>
              <a:t>                  | {- &lt;LFAE&gt; &lt;LFAE&gt;}</a:t>
            </a:r>
            <a:br>
              <a:rPr lang="en" sz="2400"/>
            </a:br>
            <a:r>
              <a:rPr lang="en" sz="2400"/>
              <a:t>                  | &lt;id&gt;</a:t>
            </a:r>
            <a:br>
              <a:rPr lang="en" sz="2400"/>
            </a:br>
            <a:r>
              <a:rPr lang="en" sz="2400"/>
              <a:t>                  | {fun {&lt;id&gt;} &lt;LFAE&gt;}</a:t>
            </a:r>
            <a:br>
              <a:rPr lang="en" sz="2400"/>
            </a:br>
            <a:r>
              <a:rPr lang="en" sz="2400"/>
              <a:t>                  | {&lt;LFAE&gt; &lt;LFAE&gt;}</a:t>
            </a:r>
            <a:br>
              <a:rPr lang="en" sz="2400"/>
            </a:br>
            <a:br>
              <a:rPr lang="en" sz="2400"/>
            </a:br>
            <a:r>
              <a:rPr lang="en" sz="2400">
                <a:solidFill>
                  <a:srgbClr val="0000FF"/>
                </a:solidFill>
              </a:rPr>
              <a:t>{{fun {x} 0} {+ 1 {fun {y} 2}}} ⇒ 0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{{fun {x} x} {+ 1 {fun {y} 2}}} =&gt; </a:t>
            </a:r>
            <a:r>
              <a:rPr lang="en" sz="2400">
                <a:solidFill>
                  <a:srgbClr val="FF0000"/>
                </a:solidFill>
              </a:rPr>
              <a:t>error?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483" name="Google Shape;483;p6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LFAE = Lazy FAE</a:t>
            </a:r>
            <a:endParaRPr sz="3200"/>
          </a:p>
        </p:txBody>
      </p:sp>
      <p:sp>
        <p:nvSpPr>
          <p:cNvPr id="489" name="Google Shape;489;p66"/>
          <p:cNvSpPr txBox="1"/>
          <p:nvPr>
            <p:ph idx="1" type="body"/>
          </p:nvPr>
        </p:nvSpPr>
        <p:spPr>
          <a:xfrm>
            <a:off x="311700" y="1106425"/>
            <a:ext cx="8832300" cy="5259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&lt;LFAE&gt; :: = &lt;num&gt;</a:t>
            </a:r>
            <a:br>
              <a:rPr lang="en" sz="2400"/>
            </a:br>
            <a:r>
              <a:rPr lang="en" sz="2400"/>
              <a:t>                  | {+ &lt;LFAE&gt; &lt;LFAE&gt;}</a:t>
            </a:r>
            <a:br>
              <a:rPr lang="en" sz="2400"/>
            </a:br>
            <a:r>
              <a:rPr lang="en" sz="2400"/>
              <a:t>                  | {- &lt;LFAE&gt; &lt;LFAE&gt;}</a:t>
            </a:r>
            <a:br>
              <a:rPr lang="en" sz="2400"/>
            </a:br>
            <a:r>
              <a:rPr lang="en" sz="2400"/>
              <a:t>                  | &lt;id&gt;</a:t>
            </a:r>
            <a:br>
              <a:rPr lang="en" sz="2400"/>
            </a:br>
            <a:r>
              <a:rPr lang="en" sz="2400"/>
              <a:t>                  | {fun {&lt;id&gt;} &lt;LFAE&gt;}</a:t>
            </a:r>
            <a:br>
              <a:rPr lang="en" sz="2400"/>
            </a:br>
            <a:r>
              <a:rPr lang="en" sz="2400"/>
              <a:t>                  | {&lt;LFAE&gt; &lt;LFAE&gt;}</a:t>
            </a:r>
            <a:br>
              <a:rPr lang="en" sz="2400"/>
            </a:br>
            <a:br>
              <a:rPr lang="en" sz="2400"/>
            </a:br>
            <a:r>
              <a:rPr lang="en" sz="2400">
                <a:solidFill>
                  <a:srgbClr val="0000FF"/>
                </a:solidFill>
              </a:rPr>
              <a:t>{{fun {x} 0} {+ 1 {fun {y} 2}}} ⇒ 0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{{fun {x} x} {+ 1 {fun {y} 2}}} 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⇒ </a:t>
            </a:r>
            <a:r>
              <a:rPr lang="en" sz="2400">
                <a:solidFill>
                  <a:srgbClr val="0000FF"/>
                </a:solidFill>
              </a:rPr>
              <a:t>(exprV (add (num 1) (fun 'y (num 2))) (mtSub) '#&amp;#f)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</a:t>
            </a:r>
            <a:r>
              <a:rPr lang="en" sz="2400">
                <a:solidFill>
                  <a:srgbClr val="666666"/>
                </a:solidFill>
              </a:rPr>
              <a:t>⇒ Error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{{fun {x} {+ x x} {+ 1 {fun {y} 2}}} ⇒ Error</a:t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490" name="Google Shape;490;p6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Laziness</a:t>
            </a:r>
            <a:endParaRPr/>
          </a:p>
        </p:txBody>
      </p:sp>
      <p:sp>
        <p:nvSpPr>
          <p:cNvPr id="496" name="Google Shape;496;p67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"By definition, we should </a:t>
            </a:r>
            <a:r>
              <a:rPr lang="en" u="sng"/>
              <a:t>not evaluate the argument</a:t>
            </a:r>
            <a:r>
              <a:rPr lang="en"/>
              <a:t> expression (until its value is needed); furthermore, to preserve static scope, we should </a:t>
            </a:r>
            <a:r>
              <a:rPr lang="en" u="sng"/>
              <a:t>close it</a:t>
            </a:r>
            <a:r>
              <a:rPr lang="en"/>
              <a:t> over its environment." </a:t>
            </a:r>
            <a:r>
              <a:rPr lang="en" sz="1700"/>
              <a:t>(Ch 8.1, page 75)</a:t>
            </a:r>
            <a:br>
              <a:rPr lang="en"/>
            </a:br>
            <a:br>
              <a:rPr lang="en"/>
            </a:br>
            <a:br>
              <a:rPr lang="en"/>
            </a:br>
            <a:r>
              <a:rPr lang="en" sz="2400">
                <a:solidFill>
                  <a:srgbClr val="0000FF"/>
                </a:solidFill>
              </a:rPr>
              <a:t>{{fun {x} 0} {+ 1 {fun {y} 2}}} ⇒ 0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{{fun {x} x} {+ 1 {fun {y} 2}}} ⇒ </a:t>
            </a:r>
            <a:r>
              <a:rPr lang="en" sz="2400">
                <a:solidFill>
                  <a:srgbClr val="FF0000"/>
                </a:solidFill>
              </a:rPr>
              <a:t>error??????</a:t>
            </a:r>
            <a:endParaRPr/>
          </a:p>
        </p:txBody>
      </p:sp>
      <p:sp>
        <p:nvSpPr>
          <p:cNvPr id="497" name="Google Shape;497;p6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HW5</a:t>
            </a:r>
            <a:endParaRPr/>
          </a:p>
        </p:txBody>
      </p:sp>
      <p:sp>
        <p:nvSpPr>
          <p:cNvPr id="503" name="Google Shape;503;p68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Improve an </a:t>
            </a:r>
            <a:r>
              <a:rPr lang="en"/>
              <a:t>interpreter</a:t>
            </a:r>
            <a:r>
              <a:rPr lang="en"/>
              <a:t> that can correctly deal with following expressions.</a:t>
            </a:r>
            <a:br>
              <a:rPr lang="en"/>
            </a:br>
            <a:r>
              <a:rPr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(run '{{fun {x} x} 1} (mtSub)) </a:t>
            </a:r>
            <a:br>
              <a:rPr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⇒ </a:t>
            </a:r>
            <a:r>
              <a:rPr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(test (run '{{fun {x} x} 1} (mtSub)) (numV 1))</a:t>
            </a:r>
            <a:br>
              <a:rPr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(run '{{fun {x} {x}} {+ 1 {{fun {y} 2} 1}}} (mtSub))</a:t>
            </a:r>
            <a:br>
              <a:rPr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⇒ </a:t>
            </a:r>
            <a:r>
              <a:rPr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(test (run '{{fun {x} {+ x x}} {+ 1 {{fun {y} 2} 1}}} (mtSub)) (numV 6))</a:t>
            </a:r>
            <a:br>
              <a:rPr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(run '{{fun {x} x} {+ 1 {fun {y} 2}}} (mtSub))</a:t>
            </a:r>
            <a:br>
              <a:rPr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⇒ </a:t>
            </a: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numV-n: contract violation … [The interp is </a:t>
            </a: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terminated</a:t>
            </a: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with an error]</a:t>
            </a:r>
            <a:br>
              <a:rPr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6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we cover and schedule </a:t>
            </a:r>
            <a:r>
              <a:rPr lang="en" sz="3000"/>
              <a:t>(tentative)</a:t>
            </a:r>
            <a:endParaRPr sz="3000"/>
          </a:p>
        </p:txBody>
      </p:sp>
      <p:sp>
        <p:nvSpPr>
          <p:cNvPr id="510" name="Google Shape;510;p6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1" name="Google Shape;511;p69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400"/>
              <a:t>Racket tutorials </a:t>
            </a:r>
            <a:r>
              <a:rPr lang="en" sz="1800"/>
              <a:t>(L2,3, HW)</a:t>
            </a:r>
            <a:endParaRPr sz="18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400"/>
              <a:t>Modeling languages </a:t>
            </a:r>
            <a:r>
              <a:rPr lang="en" sz="1800"/>
              <a:t>(L4,5, HW)</a:t>
            </a:r>
            <a:endParaRPr sz="18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400"/>
              <a:t>Interpreting arithmetic </a:t>
            </a:r>
            <a:r>
              <a:rPr lang="en" sz="1800"/>
              <a:t>(L5)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Language principles</a:t>
            </a:r>
            <a:endParaRPr sz="24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000">
                <a:highlight>
                  <a:srgbClr val="FFFF00"/>
                </a:highlight>
              </a:rPr>
              <a:t>Substitution </a:t>
            </a:r>
            <a:r>
              <a:rPr lang="en" sz="1800"/>
              <a:t>(L6, HW)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000">
                <a:highlight>
                  <a:srgbClr val="FFFF00"/>
                </a:highlight>
              </a:rPr>
              <a:t>Function</a:t>
            </a:r>
            <a:r>
              <a:rPr lang="en" sz="2000"/>
              <a:t> </a:t>
            </a:r>
            <a:r>
              <a:rPr lang="en" sz="1800"/>
              <a:t>(L7)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000">
                <a:highlight>
                  <a:srgbClr val="FFFF00"/>
                </a:highlight>
              </a:rPr>
              <a:t>Deferring Substitution</a:t>
            </a:r>
            <a:r>
              <a:rPr lang="en" sz="2000"/>
              <a:t> </a:t>
            </a:r>
            <a:r>
              <a:rPr lang="en" sz="1800"/>
              <a:t>(L8,L9)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000">
                <a:highlight>
                  <a:srgbClr val="FFFF00"/>
                </a:highlight>
              </a:rPr>
              <a:t>First-class Functions</a:t>
            </a:r>
            <a:r>
              <a:rPr b="1" lang="en" sz="2000"/>
              <a:t> </a:t>
            </a:r>
            <a:r>
              <a:rPr lang="en" sz="1800"/>
              <a:t>(L10-12)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000">
                <a:highlight>
                  <a:srgbClr val="FFFF00"/>
                </a:highlight>
              </a:rPr>
              <a:t>Laziness </a:t>
            </a:r>
            <a:r>
              <a:rPr lang="en" sz="1800"/>
              <a:t>(L13)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Recursion</a:t>
            </a:r>
            <a:endParaRPr sz="1800"/>
          </a:p>
        </p:txBody>
      </p:sp>
      <p:sp>
        <p:nvSpPr>
          <p:cNvPr id="512" name="Google Shape;512;p69"/>
          <p:cNvSpPr txBox="1"/>
          <p:nvPr>
            <p:ph idx="1" type="body"/>
          </p:nvPr>
        </p:nvSpPr>
        <p:spPr>
          <a:xfrm>
            <a:off x="4655100" y="1106425"/>
            <a:ext cx="4488900" cy="4673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Representation choices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Mutable data structures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Variables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Continuations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Garbage collection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Semantics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Type</a:t>
            </a:r>
            <a:endParaRPr sz="18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400"/>
              <a:t>Guest Video Lecture</a:t>
            </a:r>
            <a:endParaRPr sz="1800"/>
          </a:p>
        </p:txBody>
      </p:sp>
      <p:sp>
        <p:nvSpPr>
          <p:cNvPr id="513" name="Google Shape;513;p69"/>
          <p:cNvSpPr txBox="1"/>
          <p:nvPr/>
        </p:nvSpPr>
        <p:spPr>
          <a:xfrm>
            <a:off x="116900" y="5779950"/>
            <a:ext cx="7335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</a:rPr>
              <a:t>No class: October 2 (Fri, Chuseok), October 9 (Fri, Hangul day)</a:t>
            </a:r>
            <a:br>
              <a:rPr lang="en" sz="1500">
                <a:solidFill>
                  <a:srgbClr val="0000FF"/>
                </a:solidFill>
              </a:rPr>
            </a:br>
            <a:r>
              <a:rPr lang="en" sz="1500">
                <a:solidFill>
                  <a:srgbClr val="0000FF"/>
                </a:solidFill>
              </a:rPr>
              <a:t>                Online only class can be provided.</a:t>
            </a:r>
            <a:endParaRPr sz="15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0"/>
          <p:cNvSpPr txBox="1"/>
          <p:nvPr>
            <p:ph idx="1" type="body"/>
          </p:nvPr>
        </p:nvSpPr>
        <p:spPr>
          <a:xfrm>
            <a:off x="311700" y="3607750"/>
            <a:ext cx="8832300" cy="19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300"/>
              <a:t>JC</a:t>
            </a:r>
            <a:br>
              <a:rPr lang="en"/>
            </a:br>
            <a:r>
              <a:rPr lang="en">
                <a:solidFill>
                  <a:schemeClr val="accent4"/>
                </a:solidFill>
              </a:rPr>
              <a:t>jcnam@handong.ed</a:t>
            </a:r>
            <a:r>
              <a:rPr lang="en">
                <a:solidFill>
                  <a:schemeClr val="accent4"/>
                </a:solidFill>
              </a:rPr>
              <a:t>u</a:t>
            </a:r>
            <a:br>
              <a:rPr lang="en">
                <a:solidFill>
                  <a:schemeClr val="accent4"/>
                </a:solidFill>
              </a:rPr>
            </a:br>
            <a:r>
              <a:rPr lang="en">
                <a:solidFill>
                  <a:schemeClr val="accent4"/>
                </a:solidFill>
              </a:rPr>
              <a:t>https://lifove.github.io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19" name="Google Shape;519;p7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0" name="Google Shape;520;p70"/>
          <p:cNvSpPr txBox="1"/>
          <p:nvPr/>
        </p:nvSpPr>
        <p:spPr>
          <a:xfrm>
            <a:off x="1339575" y="163002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TODO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Read Chapter 8. Recursion</a:t>
            </a:r>
            <a:endParaRPr sz="2000"/>
          </a:p>
        </p:txBody>
      </p:sp>
      <p:sp>
        <p:nvSpPr>
          <p:cNvPr id="521" name="Google Shape;521;p7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70"/>
          <p:cNvSpPr txBox="1"/>
          <p:nvPr/>
        </p:nvSpPr>
        <p:spPr>
          <a:xfrm>
            <a:off x="448025" y="5787825"/>
            <a:ext cx="73422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Slides are from Prof. Sukyoung Ryu's PL class in 2018 Spring</a:t>
            </a:r>
            <a:br>
              <a:rPr lang="en"/>
            </a:br>
            <a:r>
              <a:rPr lang="en"/>
              <a:t>or created by JC based on the main text book.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Algebra Shortcuts</a:t>
            </a:r>
            <a:endParaRPr/>
          </a:p>
        </p:txBody>
      </p:sp>
      <p:sp>
        <p:nvSpPr>
          <p:cNvPr id="211" name="Google Shape;211;p29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 Algebra, if we see: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              f(</a:t>
            </a:r>
            <a:r>
              <a:rPr lang="en" sz="2400">
                <a:solidFill>
                  <a:schemeClr val="accent4"/>
                </a:solidFill>
              </a:rPr>
              <a:t>x</a:t>
            </a:r>
            <a:r>
              <a:rPr lang="en" sz="2400">
                <a:solidFill>
                  <a:srgbClr val="0000FF"/>
                </a:solidFill>
              </a:rPr>
              <a:t>,y) = </a:t>
            </a:r>
            <a:r>
              <a:rPr lang="en" sz="2400">
                <a:solidFill>
                  <a:schemeClr val="accent4"/>
                </a:solidFill>
              </a:rPr>
              <a:t>x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          g(z) = …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          f(17,g(g(g(g(g(18))))))    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then we can go straight to:</a:t>
            </a:r>
            <a:br>
              <a:rPr lang="en" sz="2400"/>
            </a:br>
            <a:r>
              <a:rPr lang="en" sz="2400"/>
              <a:t>              </a:t>
            </a:r>
            <a:r>
              <a:rPr lang="en" sz="2400">
                <a:solidFill>
                  <a:srgbClr val="0000FF"/>
                </a:solidFill>
              </a:rPr>
              <a:t>17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/>
              <a:t>because the result of all the </a:t>
            </a:r>
            <a:r>
              <a:rPr lang="en" sz="2400">
                <a:solidFill>
                  <a:srgbClr val="0000FF"/>
                </a:solidFill>
              </a:rPr>
              <a:t>g</a:t>
            </a:r>
            <a:r>
              <a:rPr lang="en" sz="2400"/>
              <a:t> calls will not be used.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212" name="Google Shape;212;p2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Lazy Evaluation</a:t>
            </a:r>
            <a:endParaRPr/>
          </a:p>
        </p:txBody>
      </p:sp>
      <p:sp>
        <p:nvSpPr>
          <p:cNvPr id="218" name="Google Shape;218;p30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Languages like Racket, Java, and C are called eager.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An expression is </a:t>
            </a:r>
            <a:r>
              <a:rPr lang="en"/>
              <a:t>evaluated</a:t>
            </a:r>
            <a:r>
              <a:rPr lang="en"/>
              <a:t> when it is encountered.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Languages that avoid unnecessary work are called lazy.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An expression is evaluated only if its result is needed.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What we did in the previous slide is lazy evaluation.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>
                <a:solidFill>
                  <a:srgbClr val="0000FF"/>
                </a:solidFill>
              </a:rPr>
              <a:t>Efficient</a:t>
            </a:r>
            <a:r>
              <a:rPr lang="en"/>
              <a:t>!</a:t>
            </a:r>
            <a:endParaRPr/>
          </a:p>
        </p:txBody>
      </p:sp>
      <p:sp>
        <p:nvSpPr>
          <p:cNvPr id="219" name="Google Shape;219;p3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example</a:t>
            </a:r>
            <a:endParaRPr/>
          </a:p>
        </p:txBody>
      </p:sp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{with {x {+ 4 {+ 5 {+ 7 8}}}}</a:t>
            </a:r>
            <a:br>
              <a:rPr lang="en"/>
            </a:br>
            <a:r>
              <a:rPr lang="en"/>
              <a:t>          {with {y {+ 9 10}}</a:t>
            </a:r>
            <a:br>
              <a:rPr lang="en"/>
            </a:br>
            <a:r>
              <a:rPr lang="en"/>
              <a:t>                    {with {z y}</a:t>
            </a:r>
            <a:br>
              <a:rPr lang="en"/>
            </a:br>
            <a:r>
              <a:rPr lang="en"/>
              <a:t>                              {with {x 4}</a:t>
            </a:r>
            <a:br>
              <a:rPr lang="en"/>
            </a:br>
            <a:r>
              <a:rPr lang="en"/>
              <a:t>                                        z}}}}</a:t>
            </a:r>
            <a:endParaRPr/>
          </a:p>
        </p:txBody>
      </p:sp>
      <p:sp>
        <p:nvSpPr>
          <p:cNvPr id="226" name="Google Shape;226;p3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example: try substitution</a:t>
            </a:r>
            <a:endParaRPr/>
          </a:p>
        </p:txBody>
      </p:sp>
      <p:sp>
        <p:nvSpPr>
          <p:cNvPr id="232" name="Google Shape;232;p32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{with {x {+ 4 {+ 5 {+ 7 8}}}}</a:t>
            </a:r>
            <a:br>
              <a:rPr lang="en"/>
            </a:br>
            <a:r>
              <a:rPr lang="en"/>
              <a:t>          {with {y {+ 9 10}}</a:t>
            </a:r>
            <a:br>
              <a:rPr lang="en"/>
            </a:br>
            <a:r>
              <a:rPr lang="en"/>
              <a:t>                    {with {z y}</a:t>
            </a:r>
            <a:br>
              <a:rPr lang="en"/>
            </a:br>
            <a:r>
              <a:rPr lang="en"/>
              <a:t>                              {with {x 4}</a:t>
            </a:r>
            <a:br>
              <a:rPr lang="en"/>
            </a:br>
            <a:r>
              <a:rPr lang="en"/>
              <a:t>                                        z}}}}</a:t>
            </a:r>
            <a:endParaRPr/>
          </a:p>
        </p:txBody>
      </p:sp>
      <p:sp>
        <p:nvSpPr>
          <p:cNvPr id="233" name="Google Shape;233;p3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example: </a:t>
            </a:r>
            <a:r>
              <a:rPr lang="en" sz="3300"/>
              <a:t>try deferred substitution</a:t>
            </a:r>
            <a:endParaRPr sz="3300"/>
          </a:p>
        </p:txBody>
      </p:sp>
      <p:sp>
        <p:nvSpPr>
          <p:cNvPr id="239" name="Google Shape;239;p33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{with {x {+ 4 {+ 5 {+ 7 8}}}}</a:t>
            </a:r>
            <a:br>
              <a:rPr lang="en"/>
            </a:br>
            <a:r>
              <a:rPr lang="en"/>
              <a:t>          {with {y {+ 9 10}}</a:t>
            </a:r>
            <a:br>
              <a:rPr lang="en"/>
            </a:br>
            <a:r>
              <a:rPr lang="en"/>
              <a:t>                    {with {z y}</a:t>
            </a:r>
            <a:br>
              <a:rPr lang="en"/>
            </a:br>
            <a:r>
              <a:rPr lang="en"/>
              <a:t>                              {with {x 4}</a:t>
            </a:r>
            <a:br>
              <a:rPr lang="en"/>
            </a:br>
            <a:r>
              <a:rPr lang="en"/>
              <a:t>                                        z}}}}</a:t>
            </a:r>
            <a:endParaRPr/>
          </a:p>
        </p:txBody>
      </p:sp>
      <p:sp>
        <p:nvSpPr>
          <p:cNvPr id="240" name="Google Shape;240;p3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