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y="6858000" cx="9144000"/>
  <p:notesSz cx="6858000" cy="9144000"/>
  <p:embeddedFontLst>
    <p:embeddedFont>
      <p:font typeface="Robot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0" Type="http://schemas.openxmlformats.org/officeDocument/2006/relationships/font" Target="fonts/Roboto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Roboto-bold.fntdata"/><Relationship Id="rId23" Type="http://schemas.openxmlformats.org/officeDocument/2006/relationships/slide" Target="slides/slide17.xml"/><Relationship Id="rId67" Type="http://schemas.openxmlformats.org/officeDocument/2006/relationships/font" Target="fonts/Roboto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obot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46580f00b_0_4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46580f00b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46580f00b_0_5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46580f00b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46580f00b_0_5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46580f00b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46580f00b_0_6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46580f00b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46580f00b_0_6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46580f00b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46580f00b_0_6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46580f00b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553c32c1b_0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553c32c1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389a677fc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389a677f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46580f00b_0_7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46580f00b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46580f00b_0_7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46580f00b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27cdcdda5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27cdcdd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 is who know a language very well!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46580f00b_0_80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46580f00b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4c6f82a25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4c6f82a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4c6f82a25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4c6f82a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4cb213d7e_0_1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4cb213d7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4cb213d7e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4cb213d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4cb213d7e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4cb213d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4cb213d7e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4cb213d7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4cb213d7e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4cb213d7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4cb213d7e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44cb213d7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4cb213d7e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4cb213d7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46580f00b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46580f0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 is who know a language very well!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4cb213d7e_0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4cb213d7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4cb213d7e_0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44cb213d7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4cb213d7e_0_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4cb213d7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4cb213d7e_0_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4cb213d7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44cb213d7e_0_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44cb213d7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4cb213d7e_0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4cb213d7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44cb213d7e_0_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44cb213d7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44cb213d7e_0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44cb213d7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4553c32c1b_0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4553c32c1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455b8bc709_6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455b8bc709_6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389a677fc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389a677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44cb213d7e_0_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44cb213d7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{fun {n} {{fun {x} n} n}} -&gt; </a:t>
            </a:r>
            <a:r>
              <a:rPr lang="en"/>
              <a:t>{fun {x} x}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4553c32c1b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4553c32c1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{fun {n} {{fun {x} n} n}} -&gt; {fun {x} x}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44cb213d7e_0_1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44cb213d7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{fun {n} {{fun {x} n} n}} -&gt; {fun {x} x}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44cb213d7e_0_1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44cb213d7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44cb213d7e_0_10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44cb213d7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44cb213d7e_0_20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44cb213d7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44cb213d7e_0_1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44cb213d7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4cb213d7e_0_1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44cb213d7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44cb213d7e_0_1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44cb213d7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4553c32c1b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4553c32c1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46580f00b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46580f00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6419d01d94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6419d01d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44cb213d7e_0_1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44cb213d7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44cb213d7e_0_1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44cb213d7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44cb213d7e_0_1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44cb213d7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44cb213d7e_0_1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44cb213d7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44cb213d7e_0_1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44cb213d7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6419d01d94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6419d01d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4553c32c1b_0_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4553c32c1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4553c32c1b_0_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4553c32c1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40b32b640a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40b32b640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46580f00b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46580f00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400a250866_0_5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400a250866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6580f00b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46580f00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46580f00b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46580f00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6580f00b_0_1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6580f00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72" name="Google Shape;72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88" name="Google Shape;88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4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/#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5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98" name="Google Shape;98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5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107" name="Google Shape;107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6647" y="6505760"/>
            <a:ext cx="6717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ITP20005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Recursion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30" name="Google Shape;130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1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49" name="Google Shape;149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/>
        </p:nvSpPr>
        <p:spPr>
          <a:xfrm>
            <a:off x="46647" y="6505760"/>
            <a:ext cx="6717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ITP20005 Recursion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3" name="Google Shape;53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9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ITP20005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 sz="3500"/>
          </a:p>
        </p:txBody>
      </p:sp>
      <p:sp>
        <p:nvSpPr>
          <p:cNvPr id="164" name="Google Shape;164;p25"/>
          <p:cNvSpPr txBox="1"/>
          <p:nvPr/>
        </p:nvSpPr>
        <p:spPr>
          <a:xfrm>
            <a:off x="750488" y="3773617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Lecture15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JC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FAE Interpreter with Deferred Substitution</a:t>
            </a:r>
            <a:endParaRPr sz="3500"/>
          </a:p>
        </p:txBody>
      </p:sp>
      <p:sp>
        <p:nvSpPr>
          <p:cNvPr id="247" name="Google Shape;247;p34"/>
          <p:cNvSpPr txBox="1"/>
          <p:nvPr>
            <p:ph idx="1" type="body"/>
          </p:nvPr>
        </p:nvSpPr>
        <p:spPr>
          <a:xfrm>
            <a:off x="311700" y="877825"/>
            <a:ext cx="8832300" cy="4970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; interp: FAE DefrdSub -&gt; FAE-Value</a:t>
            </a:r>
            <a:br>
              <a:rPr lang="en" sz="1900"/>
            </a:br>
            <a:r>
              <a:rPr lang="en" sz="1900"/>
              <a:t>(define (interp fae </a:t>
            </a:r>
            <a:r>
              <a:rPr lang="en" sz="1900">
                <a:solidFill>
                  <a:srgbClr val="FF0000"/>
                </a:solidFill>
              </a:rPr>
              <a:t>ds</a:t>
            </a:r>
            <a:r>
              <a:rPr lang="en" sz="1900"/>
              <a:t>)</a:t>
            </a:r>
            <a:br>
              <a:rPr lang="en" sz="1900"/>
            </a:br>
            <a:r>
              <a:rPr lang="en" sz="1900"/>
              <a:t>    (type-case FAE fae</a:t>
            </a:r>
            <a:br>
              <a:rPr lang="en" sz="1900"/>
            </a:br>
            <a:r>
              <a:rPr lang="en" sz="1900"/>
              <a:t>      …</a:t>
            </a:r>
            <a:br>
              <a:rPr lang="en" sz="1900"/>
            </a:br>
            <a: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 [app    (f a)   (local [(define f-val (interp f ds))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latin typeface="Arial"/>
                <a:ea typeface="Arial"/>
                <a:cs typeface="Arial"/>
                <a:sym typeface="Arial"/>
              </a:rPr>
              <a:t>                                      (define a-val (interp a ds))]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latin typeface="Arial"/>
                <a:ea typeface="Arial"/>
                <a:cs typeface="Arial"/>
                <a:sym typeface="Arial"/>
              </a:rPr>
              <a:t>                               (interp (closureV-body f-val)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latin typeface="Arial"/>
                <a:ea typeface="Arial"/>
                <a:cs typeface="Arial"/>
                <a:sym typeface="Arial"/>
              </a:rPr>
              <a:t>                                           (aSub (closureV-param f-val)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latin typeface="Arial"/>
                <a:ea typeface="Arial"/>
                <a:cs typeface="Arial"/>
                <a:sym typeface="Arial"/>
              </a:rPr>
              <a:t>                                                      a-val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latin typeface="Arial"/>
                <a:ea typeface="Arial"/>
                <a:cs typeface="Arial"/>
                <a:sym typeface="Arial"/>
              </a:rPr>
              <a:t>                                                      </a:t>
            </a:r>
            <a:r>
              <a:rPr b="1"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)))]))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b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sz="1900">
              <a:solidFill>
                <a:srgbClr val="0000FF"/>
              </a:solidFill>
            </a:endParaRPr>
          </a:p>
        </p:txBody>
      </p:sp>
      <p:sp>
        <p:nvSpPr>
          <p:cNvPr id="248" name="Google Shape;248;p3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FAE Interpreter with Deferred Substitution</a:t>
            </a:r>
            <a:endParaRPr sz="3500"/>
          </a:p>
        </p:txBody>
      </p:sp>
      <p:sp>
        <p:nvSpPr>
          <p:cNvPr id="254" name="Google Shape;254;p35"/>
          <p:cNvSpPr txBox="1"/>
          <p:nvPr>
            <p:ph idx="1" type="body"/>
          </p:nvPr>
        </p:nvSpPr>
        <p:spPr>
          <a:xfrm>
            <a:off x="311700" y="877825"/>
            <a:ext cx="8832300" cy="4970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; interp: FAE DefrdSub -&gt; FAE-Value</a:t>
            </a:r>
            <a:br>
              <a:rPr lang="en" sz="1900"/>
            </a:br>
            <a:r>
              <a:rPr lang="en" sz="1900"/>
              <a:t>(define (interp fae </a:t>
            </a:r>
            <a:r>
              <a:rPr lang="en" sz="1900">
                <a:solidFill>
                  <a:srgbClr val="FF0000"/>
                </a:solidFill>
              </a:rPr>
              <a:t>ds</a:t>
            </a:r>
            <a:r>
              <a:rPr lang="en" sz="1900"/>
              <a:t>)</a:t>
            </a:r>
            <a:br>
              <a:rPr lang="en" sz="1900"/>
            </a:br>
            <a:r>
              <a:rPr lang="en" sz="1900"/>
              <a:t>    (type-case FAE fae</a:t>
            </a:r>
            <a:br>
              <a:rPr lang="en" sz="1900"/>
            </a:br>
            <a:r>
              <a:rPr lang="en" sz="1900"/>
              <a:t>      …</a:t>
            </a:r>
            <a:br>
              <a:rPr lang="en" sz="1900"/>
            </a:br>
            <a: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 [app    (f a)   (local [(define f-val (interp f ds))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latin typeface="Arial"/>
                <a:ea typeface="Arial"/>
                <a:cs typeface="Arial"/>
                <a:sym typeface="Arial"/>
              </a:rPr>
              <a:t>                                      (define a-val (interp a ds))]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latin typeface="Arial"/>
                <a:ea typeface="Arial"/>
                <a:cs typeface="Arial"/>
                <a:sym typeface="Arial"/>
              </a:rPr>
              <a:t>                               (interp (closureV-body f-val)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latin typeface="Arial"/>
                <a:ea typeface="Arial"/>
                <a:cs typeface="Arial"/>
                <a:sym typeface="Arial"/>
              </a:rPr>
              <a:t>                                           (aSub (closureV-param f-val)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latin typeface="Arial"/>
                <a:ea typeface="Arial"/>
                <a:cs typeface="Arial"/>
                <a:sym typeface="Arial"/>
              </a:rPr>
              <a:t>                                                      a-val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latin typeface="Arial"/>
                <a:ea typeface="Arial"/>
                <a:cs typeface="Arial"/>
                <a:sym typeface="Arial"/>
              </a:rPr>
              <a:t>                                                      </a:t>
            </a:r>
            <a:r>
              <a:rPr b="1"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(closureV-ds f-val)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)))]))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b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sz="1900">
              <a:solidFill>
                <a:srgbClr val="0000FF"/>
              </a:solidFill>
            </a:endParaRPr>
          </a:p>
        </p:txBody>
      </p:sp>
      <p:sp>
        <p:nvSpPr>
          <p:cNvPr id="255" name="Google Shape;255;p3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Examples</a:t>
            </a:r>
            <a:endParaRPr sz="3500"/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311700" y="877825"/>
            <a:ext cx="8832300" cy="4970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Compare:</a:t>
            </a:r>
            <a:br>
              <a:rPr lang="en" sz="2300"/>
            </a:br>
            <a:r>
              <a:rPr lang="en" sz="2300">
                <a:solidFill>
                  <a:srgbClr val="0000FF"/>
                </a:solidFill>
              </a:rPr>
              <a:t>{with {y 4}</a:t>
            </a:r>
            <a:br>
              <a:rPr lang="en" sz="2300">
                <a:solidFill>
                  <a:srgbClr val="0000FF"/>
                </a:solidFill>
              </a:rPr>
            </a:br>
            <a:r>
              <a:rPr lang="en" sz="2300">
                <a:solidFill>
                  <a:srgbClr val="0000FF"/>
                </a:solidFill>
              </a:rPr>
              <a:t>          {{fun {x} {+ y x}} 10}}</a:t>
            </a:r>
            <a:br>
              <a:rPr lang="en" sz="2300"/>
            </a:br>
            <a:br>
              <a:rPr lang="en" sz="2300"/>
            </a:br>
            <a:r>
              <a:rPr lang="en" sz="2300"/>
              <a:t>with:</a:t>
            </a:r>
            <a:br>
              <a:rPr lang="en" sz="2300"/>
            </a:br>
            <a:r>
              <a:rPr lang="en" sz="2300">
                <a:solidFill>
                  <a:srgbClr val="0000FF"/>
                </a:solidFill>
              </a:rPr>
              <a:t>{with {f {fun {x} {+ y x}}}</a:t>
            </a:r>
            <a:br>
              <a:rPr lang="en" sz="2300">
                <a:solidFill>
                  <a:srgbClr val="0000FF"/>
                </a:solidFill>
              </a:rPr>
            </a:br>
            <a:r>
              <a:rPr lang="en" sz="2300">
                <a:solidFill>
                  <a:srgbClr val="0000FF"/>
                </a:solidFill>
              </a:rPr>
              <a:t>          {with {y 4} {f 10}}}</a:t>
            </a:r>
            <a:endParaRPr sz="2300">
              <a:solidFill>
                <a:srgbClr val="0000FF"/>
              </a:solidFill>
            </a:endParaRPr>
          </a:p>
        </p:txBody>
      </p:sp>
      <p:sp>
        <p:nvSpPr>
          <p:cNvPr id="262" name="Google Shape;262;p3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More 'with'??</a:t>
            </a:r>
            <a:endParaRPr/>
          </a:p>
        </p:txBody>
      </p:sp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0000FF"/>
                </a:solidFill>
              </a:rPr>
              <a:t>                        {with {x 10} x}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/>
              <a:t>is the same as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                   {{fun {x} x} 10}</a:t>
            </a:r>
            <a:endParaRPr sz="2200"/>
          </a:p>
        </p:txBody>
      </p:sp>
      <p:sp>
        <p:nvSpPr>
          <p:cNvPr id="269" name="Google Shape;269;p3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More 'with'</a:t>
            </a:r>
            <a:endParaRPr/>
          </a:p>
        </p:txBody>
      </p:sp>
      <p:sp>
        <p:nvSpPr>
          <p:cNvPr id="275" name="Google Shape;275;p3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0000FF"/>
                </a:solidFill>
              </a:rPr>
              <a:t>                        {with {x 10} x}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/>
              <a:t>is the same as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                   {{fun {x} x} 10}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/>
              <a:t>In general,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                   {with {&lt;id&gt; &lt;FWAE&gt;</a:t>
            </a:r>
            <a:r>
              <a:rPr baseline="-25000" lang="en" sz="2200">
                <a:solidFill>
                  <a:srgbClr val="0000FF"/>
                </a:solidFill>
              </a:rPr>
              <a:t>1</a:t>
            </a:r>
            <a:r>
              <a:rPr lang="en" sz="2200">
                <a:solidFill>
                  <a:srgbClr val="0000FF"/>
                </a:solidFill>
              </a:rPr>
              <a:t>} &lt;FWAE&gt;</a:t>
            </a:r>
            <a:r>
              <a:rPr baseline="-25000" lang="en" sz="2200">
                <a:solidFill>
                  <a:srgbClr val="0000FF"/>
                </a:solidFill>
              </a:rPr>
              <a:t>2</a:t>
            </a:r>
            <a:r>
              <a:rPr lang="en" sz="2200">
                <a:solidFill>
                  <a:srgbClr val="0000FF"/>
                </a:solidFill>
              </a:rPr>
              <a:t>}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/>
              <a:t>is the same as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                  {{fun {&lt;id&gt;} &lt;FWAE&gt;</a:t>
            </a:r>
            <a:r>
              <a:rPr baseline="-25000" lang="en" sz="2200">
                <a:solidFill>
                  <a:srgbClr val="0000FF"/>
                </a:solidFill>
              </a:rPr>
              <a:t>2</a:t>
            </a:r>
            <a:r>
              <a:rPr lang="en" sz="2200">
                <a:solidFill>
                  <a:srgbClr val="0000FF"/>
                </a:solidFill>
              </a:rPr>
              <a:t>} &lt;FWAE&gt;</a:t>
            </a:r>
            <a:r>
              <a:rPr baseline="-25000" lang="en" sz="2200">
                <a:solidFill>
                  <a:srgbClr val="0000FF"/>
                </a:solidFill>
              </a:rPr>
              <a:t>1</a:t>
            </a:r>
            <a:r>
              <a:rPr lang="en" sz="2200">
                <a:solidFill>
                  <a:srgbClr val="0000FF"/>
                </a:solidFill>
              </a:rPr>
              <a:t>}</a:t>
            </a:r>
            <a:endParaRPr sz="2200"/>
          </a:p>
        </p:txBody>
      </p:sp>
      <p:sp>
        <p:nvSpPr>
          <p:cNvPr id="276" name="Google Shape;276;p3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More 'with'</a:t>
            </a:r>
            <a:endParaRPr/>
          </a:p>
        </p:txBody>
      </p:sp>
      <p:sp>
        <p:nvSpPr>
          <p:cNvPr id="282" name="Google Shape;282;p3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0000FF"/>
                </a:solidFill>
              </a:rPr>
              <a:t>                        {with {x 10} x}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/>
              <a:t>is the same as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                   {{fun {x} x} 10}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/>
              <a:t>In general,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                   {with {&lt;id&gt; &lt;FWAE&gt;</a:t>
            </a:r>
            <a:r>
              <a:rPr baseline="-25000" lang="en" sz="2200">
                <a:solidFill>
                  <a:srgbClr val="0000FF"/>
                </a:solidFill>
              </a:rPr>
              <a:t>1</a:t>
            </a:r>
            <a:r>
              <a:rPr lang="en" sz="2200">
                <a:solidFill>
                  <a:srgbClr val="0000FF"/>
                </a:solidFill>
              </a:rPr>
              <a:t>} &lt;FWAE&gt;</a:t>
            </a:r>
            <a:r>
              <a:rPr baseline="-25000" lang="en" sz="2200">
                <a:solidFill>
                  <a:srgbClr val="0000FF"/>
                </a:solidFill>
              </a:rPr>
              <a:t>2</a:t>
            </a:r>
            <a:r>
              <a:rPr lang="en" sz="2200">
                <a:solidFill>
                  <a:srgbClr val="0000FF"/>
                </a:solidFill>
              </a:rPr>
              <a:t>}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/>
              <a:t>is the same as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                  {{fun {&lt;id&gt;} &lt;FWAE&gt;</a:t>
            </a:r>
            <a:r>
              <a:rPr baseline="-25000" lang="en" sz="2200">
                <a:solidFill>
                  <a:srgbClr val="0000FF"/>
                </a:solidFill>
              </a:rPr>
              <a:t>2</a:t>
            </a:r>
            <a:r>
              <a:rPr lang="en" sz="2200">
                <a:solidFill>
                  <a:srgbClr val="0000FF"/>
                </a:solidFill>
              </a:rPr>
              <a:t>} &lt;FWAE&gt;</a:t>
            </a:r>
            <a:r>
              <a:rPr baseline="-25000" lang="en" sz="2200">
                <a:solidFill>
                  <a:srgbClr val="0000FF"/>
                </a:solidFill>
              </a:rPr>
              <a:t>1</a:t>
            </a:r>
            <a:r>
              <a:rPr lang="en" sz="2200">
                <a:solidFill>
                  <a:srgbClr val="0000FF"/>
                </a:solidFill>
              </a:rPr>
              <a:t>}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/>
              <a:t>Let's assume</a:t>
            </a:r>
            <a:br>
              <a:rPr lang="en" sz="2200">
                <a:solidFill>
                  <a:srgbClr val="0000FF"/>
                </a:solidFill>
              </a:rPr>
            </a:br>
            <a:r>
              <a:rPr lang="en" sz="2200">
                <a:solidFill>
                  <a:srgbClr val="0000FF"/>
                </a:solidFill>
              </a:rPr>
              <a:t>                     </a:t>
            </a:r>
            <a:r>
              <a:rPr lang="en" sz="2200">
                <a:solidFill>
                  <a:schemeClr val="accent4"/>
                </a:solidFill>
              </a:rPr>
              <a:t>  (with '&lt;id&gt; &lt;FWAE&gt;</a:t>
            </a:r>
            <a:r>
              <a:rPr baseline="-25000" lang="en" sz="2200">
                <a:solidFill>
                  <a:schemeClr val="accent4"/>
                </a:solidFill>
              </a:rPr>
              <a:t>1</a:t>
            </a:r>
            <a:r>
              <a:rPr lang="en" sz="2200">
                <a:solidFill>
                  <a:schemeClr val="accent4"/>
                </a:solidFill>
              </a:rPr>
              <a:t> &lt;FWAE&gt;</a:t>
            </a:r>
            <a:r>
              <a:rPr baseline="-25000" lang="en" sz="2200">
                <a:solidFill>
                  <a:schemeClr val="accent4"/>
                </a:solidFill>
              </a:rPr>
              <a:t>2</a:t>
            </a:r>
            <a:r>
              <a:rPr lang="en" sz="2200">
                <a:solidFill>
                  <a:schemeClr val="accent4"/>
                </a:solidFill>
              </a:rPr>
              <a:t>)</a:t>
            </a:r>
            <a:br>
              <a:rPr lang="en" sz="2200">
                <a:solidFill>
                  <a:schemeClr val="accent4"/>
                </a:solidFill>
              </a:rPr>
            </a:br>
            <a:r>
              <a:rPr lang="en" sz="2200">
                <a:solidFill>
                  <a:schemeClr val="accent4"/>
                </a:solidFill>
              </a:rPr>
              <a:t>                        ⇒          (app (fun '&lt;id&gt; &lt;FWAE&gt;</a:t>
            </a:r>
            <a:r>
              <a:rPr baseline="-25000" lang="en" sz="2200">
                <a:solidFill>
                  <a:schemeClr val="accent4"/>
                </a:solidFill>
              </a:rPr>
              <a:t>2</a:t>
            </a:r>
            <a:r>
              <a:rPr lang="en" sz="2200">
                <a:solidFill>
                  <a:schemeClr val="accent4"/>
                </a:solidFill>
              </a:rPr>
              <a:t>) &lt;FWAE&gt;</a:t>
            </a:r>
            <a:r>
              <a:rPr baseline="-25000" lang="en" sz="2200">
                <a:solidFill>
                  <a:schemeClr val="accent4"/>
                </a:solidFill>
              </a:rPr>
              <a:t>1</a:t>
            </a:r>
            <a:r>
              <a:rPr lang="en" sz="2200">
                <a:solidFill>
                  <a:schemeClr val="accent4"/>
                </a:solidFill>
              </a:rPr>
              <a:t>)</a:t>
            </a:r>
            <a:endParaRPr sz="2200">
              <a:solidFill>
                <a:schemeClr val="accent4"/>
              </a:solidFill>
            </a:endParaRPr>
          </a:p>
        </p:txBody>
      </p:sp>
      <p:sp>
        <p:nvSpPr>
          <p:cNvPr id="283" name="Google Shape;283;p3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490250" y="701800"/>
            <a:ext cx="8653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Today, we are going to do </a:t>
            </a:r>
            <a:r>
              <a:rPr lang="en">
                <a:solidFill>
                  <a:srgbClr val="FFF2CC"/>
                </a:solidFill>
              </a:rPr>
              <a:t>logical thinking</a:t>
            </a:r>
            <a:r>
              <a:rPr lang="en"/>
              <a:t> for recursion.</a:t>
            </a:r>
            <a:br>
              <a:rPr lang="en"/>
            </a:br>
            <a:br>
              <a:rPr lang="en"/>
            </a:br>
            <a:r>
              <a:rPr lang="en"/>
              <a:t> </a:t>
            </a:r>
            <a:endParaRPr/>
          </a:p>
        </p:txBody>
      </p:sp>
      <p:sp>
        <p:nvSpPr>
          <p:cNvPr id="289" name="Google Shape;289;p4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40"/>
          <p:cNvSpPr txBox="1"/>
          <p:nvPr/>
        </p:nvSpPr>
        <p:spPr>
          <a:xfrm>
            <a:off x="0" y="4497250"/>
            <a:ext cx="9144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This will be helpful for implementing recursion for our language in the next lecture.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291" name="Google Shape;291;p40"/>
          <p:cNvCxnSpPr/>
          <p:nvPr/>
        </p:nvCxnSpPr>
        <p:spPr>
          <a:xfrm>
            <a:off x="2672875" y="3424441"/>
            <a:ext cx="236700" cy="1083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RCFAE: Concrete Syntax</a:t>
            </a:r>
            <a:endParaRPr/>
          </a:p>
        </p:txBody>
      </p:sp>
      <p:sp>
        <p:nvSpPr>
          <p:cNvPr id="297" name="Google Shape;297;p4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&lt;RCFAE&gt; ::= &lt;num&gt;</a:t>
            </a:r>
            <a:br>
              <a:rPr lang="en" sz="2400"/>
            </a:br>
            <a:r>
              <a:rPr lang="en" sz="2400"/>
              <a:t>                    | {+ &lt;RCFAE&gt; &lt;RCFAE&gt;}</a:t>
            </a:r>
            <a:br>
              <a:rPr lang="en" sz="2400"/>
            </a:br>
            <a:r>
              <a:rPr lang="en" sz="2400"/>
              <a:t>                    | {- &lt;RCFAE&gt; &lt;RCFAE&gt;}</a:t>
            </a:r>
            <a:br>
              <a:rPr lang="en" sz="2400"/>
            </a:br>
            <a:r>
              <a:rPr lang="en" sz="2400"/>
              <a:t>                    | </a:t>
            </a:r>
            <a:r>
              <a:rPr lang="en" sz="2400">
                <a:solidFill>
                  <a:srgbClr val="0000FF"/>
                </a:solidFill>
              </a:rPr>
              <a:t>{* &lt;RCFAE&gt; &lt;RCFAE&gt;}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/>
              <a:t>                    | &lt;id&gt;</a:t>
            </a:r>
            <a:br>
              <a:rPr lang="en" sz="2400"/>
            </a:br>
            <a:r>
              <a:rPr lang="en" sz="2400"/>
              <a:t>                    | {fun {&lt;id} &lt;RCFAE&gt;}</a:t>
            </a:r>
            <a:br>
              <a:rPr lang="en" sz="2400"/>
            </a:br>
            <a:r>
              <a:rPr lang="en" sz="2400"/>
              <a:t>                    | {&lt;RCFAE&gt; &lt;RCFAE&gt;}</a:t>
            </a:r>
            <a:br>
              <a:rPr lang="en" sz="2400"/>
            </a:br>
            <a:r>
              <a:rPr lang="en" sz="2400"/>
              <a:t>                   </a:t>
            </a:r>
            <a:r>
              <a:rPr lang="en" sz="2400">
                <a:solidFill>
                  <a:srgbClr val="0000FF"/>
                </a:solidFill>
              </a:rPr>
              <a:t> | {if0 &lt;RCFAE&gt; &lt;RCFAE&gt; &lt;RCFAE&gt;}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/>
              <a:t>                   </a:t>
            </a:r>
            <a:r>
              <a:rPr lang="en" sz="2400">
                <a:solidFill>
                  <a:srgbClr val="FF0000"/>
                </a:solidFill>
              </a:rPr>
              <a:t> | {rec {&lt;id&gt; &lt;RCFAE&gt;} &lt;RCFAE&gt;}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98" name="Google Shape;298;p4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RCFAE: Concrete Syntax</a:t>
            </a:r>
            <a:endParaRPr/>
          </a:p>
        </p:txBody>
      </p:sp>
      <p:sp>
        <p:nvSpPr>
          <p:cNvPr id="304" name="Google Shape;304;p4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&lt;RCFAE&gt; ::= &lt;num&gt;</a:t>
            </a:r>
            <a:br>
              <a:rPr lang="en" sz="2400"/>
            </a:br>
            <a:r>
              <a:rPr lang="en" sz="2400"/>
              <a:t>                    | {+ &lt;RCFAE&gt; &lt;RCFAE&gt;}</a:t>
            </a:r>
            <a:br>
              <a:rPr lang="en" sz="2400"/>
            </a:br>
            <a:r>
              <a:rPr lang="en" sz="2400"/>
              <a:t>                    | {- &lt;RCFAE&gt; &lt;RCFAE&gt;}</a:t>
            </a:r>
            <a:br>
              <a:rPr lang="en" sz="2400"/>
            </a:br>
            <a:r>
              <a:rPr lang="en" sz="2400"/>
              <a:t>                    | </a:t>
            </a:r>
            <a:r>
              <a:rPr lang="en" sz="2400">
                <a:solidFill>
                  <a:srgbClr val="0000FF"/>
                </a:solidFill>
              </a:rPr>
              <a:t>{* &lt;RCFAE&gt; &lt;RCFAE&gt;}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/>
              <a:t>                    | &lt;id&gt;</a:t>
            </a:r>
            <a:br>
              <a:rPr lang="en" sz="2400"/>
            </a:br>
            <a:r>
              <a:rPr lang="en" sz="2400"/>
              <a:t>                    | {fun {&lt;id} &lt;RCFAE&gt;}</a:t>
            </a:r>
            <a:br>
              <a:rPr lang="en" sz="2400"/>
            </a:br>
            <a:r>
              <a:rPr lang="en" sz="2400"/>
              <a:t>                    | {&lt;RCFAE&gt; &lt;RCFAE&gt;}</a:t>
            </a:r>
            <a:br>
              <a:rPr lang="en" sz="2400"/>
            </a:br>
            <a:r>
              <a:rPr lang="en" sz="2400"/>
              <a:t>                   </a:t>
            </a:r>
            <a:r>
              <a:rPr lang="en" sz="2400">
                <a:solidFill>
                  <a:srgbClr val="0000FF"/>
                </a:solidFill>
              </a:rPr>
              <a:t> | {if0 &lt;RCFAE&gt; &lt;RCFAE&gt; &lt;RCFAE&gt;}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/>
              <a:t>                   </a:t>
            </a:r>
            <a:r>
              <a:rPr lang="en" sz="2400">
                <a:solidFill>
                  <a:srgbClr val="FF0000"/>
                </a:solidFill>
              </a:rPr>
              <a:t> | {rec {&lt;id&gt; &lt;RCFAE&gt;} &lt;RCFAE&gt;}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05" name="Google Shape;305;p4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" name="Google Shape;306;p42"/>
          <p:cNvSpPr txBox="1"/>
          <p:nvPr/>
        </p:nvSpPr>
        <p:spPr>
          <a:xfrm>
            <a:off x="5954900" y="2286000"/>
            <a:ext cx="2949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Our language now </a:t>
            </a:r>
            <a:r>
              <a:rPr lang="en" sz="1600"/>
              <a:t>support </a:t>
            </a:r>
            <a:r>
              <a:rPr lang="en" sz="1600"/>
              <a:t>multiplication</a:t>
            </a:r>
            <a:r>
              <a:rPr lang="en" sz="1600"/>
              <a:t> for some famous recursive examples ;)</a:t>
            </a:r>
            <a:endParaRPr sz="1600"/>
          </a:p>
        </p:txBody>
      </p:sp>
      <p:cxnSp>
        <p:nvCxnSpPr>
          <p:cNvPr id="307" name="Google Shape;307;p42"/>
          <p:cNvCxnSpPr>
            <a:stCxn id="306" idx="1"/>
          </p:cNvCxnSpPr>
          <p:nvPr/>
        </p:nvCxnSpPr>
        <p:spPr>
          <a:xfrm rot="10800000">
            <a:off x="5051900" y="2681100"/>
            <a:ext cx="9030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RCFAE: Concrete Syntax</a:t>
            </a:r>
            <a:endParaRPr/>
          </a:p>
        </p:txBody>
      </p:sp>
      <p:sp>
        <p:nvSpPr>
          <p:cNvPr id="313" name="Google Shape;313;p4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&lt;RCFAE&gt; ::= &lt;num&gt;</a:t>
            </a:r>
            <a:br>
              <a:rPr lang="en" sz="2400"/>
            </a:br>
            <a:r>
              <a:rPr lang="en" sz="2400"/>
              <a:t>                    | {+ &lt;RCFAE&gt; &lt;RCFAE&gt;}</a:t>
            </a:r>
            <a:br>
              <a:rPr lang="en" sz="2400"/>
            </a:br>
            <a:r>
              <a:rPr lang="en" sz="2400"/>
              <a:t>                    | {- &lt;RCFAE&gt; &lt;RCFAE&gt;}</a:t>
            </a:r>
            <a:br>
              <a:rPr lang="en" sz="2400"/>
            </a:br>
            <a:r>
              <a:rPr lang="en" sz="2400"/>
              <a:t>                    | </a:t>
            </a:r>
            <a:r>
              <a:rPr lang="en" sz="2400">
                <a:solidFill>
                  <a:srgbClr val="0000FF"/>
                </a:solidFill>
              </a:rPr>
              <a:t>{* &lt;RCFAE&gt; &lt;RCFAE&gt;}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/>
              <a:t>                    | &lt;id&gt;</a:t>
            </a:r>
            <a:br>
              <a:rPr lang="en" sz="2400"/>
            </a:br>
            <a:r>
              <a:rPr lang="en" sz="2400"/>
              <a:t>                    | {fun {&lt;id&gt;} &lt;RCFAE&gt;}</a:t>
            </a:r>
            <a:br>
              <a:rPr lang="en" sz="2400"/>
            </a:br>
            <a:r>
              <a:rPr lang="en" sz="2400"/>
              <a:t>                    | {&lt;RCFAE&gt; &lt;RCFAE&gt;}</a:t>
            </a:r>
            <a:br>
              <a:rPr lang="en" sz="2400"/>
            </a:br>
            <a:r>
              <a:rPr lang="en" sz="2400"/>
              <a:t>                   </a:t>
            </a:r>
            <a:r>
              <a:rPr lang="en" sz="2400">
                <a:solidFill>
                  <a:srgbClr val="0000FF"/>
                </a:solidFill>
              </a:rPr>
              <a:t> | {if0 &lt;RCFAE&gt; &lt;RCFAE&gt; &lt;RCFAE&gt;}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/>
              <a:t>                   </a:t>
            </a:r>
            <a:r>
              <a:rPr lang="en" sz="2400">
                <a:solidFill>
                  <a:srgbClr val="FF0000"/>
                </a:solidFill>
              </a:rPr>
              <a:t> | {rec {&lt;id&gt; &lt;RCFAE&gt;} &lt;RCFAE&gt;}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14" name="Google Shape;314;p4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43"/>
          <p:cNvSpPr txBox="1"/>
          <p:nvPr/>
        </p:nvSpPr>
        <p:spPr>
          <a:xfrm>
            <a:off x="6068900" y="2304550"/>
            <a:ext cx="2862900" cy="12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recursive function, we need to support a conditional expression.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(0==&lt;RCFAE&gt;)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&lt;RCFAE&gt;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else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&lt;RCFAE&gt;</a:t>
            </a:r>
            <a:endParaRPr sz="1600"/>
          </a:p>
        </p:txBody>
      </p:sp>
      <p:cxnSp>
        <p:nvCxnSpPr>
          <p:cNvPr id="316" name="Google Shape;316;p43"/>
          <p:cNvCxnSpPr>
            <a:stCxn id="315" idx="1"/>
          </p:cNvCxnSpPr>
          <p:nvPr/>
        </p:nvCxnSpPr>
        <p:spPr>
          <a:xfrm flipH="1">
            <a:off x="5558600" y="2926150"/>
            <a:ext cx="510300" cy="10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 </a:t>
            </a:r>
            <a:r>
              <a:rPr lang="en" sz="2500"/>
              <a:t>(modeling languages: substitution)</a:t>
            </a:r>
            <a:endParaRPr sz="2500"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2248850" y="1669400"/>
            <a:ext cx="2143200" cy="81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Interpreter </a:t>
            </a:r>
            <a:r>
              <a:rPr lang="en" sz="1500"/>
              <a:t>running on a computer</a:t>
            </a:r>
            <a:endParaRPr b="1" sz="2000"/>
          </a:p>
        </p:txBody>
      </p:sp>
      <p:sp>
        <p:nvSpPr>
          <p:cNvPr id="172" name="Google Shape;172;p26"/>
          <p:cNvSpPr/>
          <p:nvPr/>
        </p:nvSpPr>
        <p:spPr>
          <a:xfrm>
            <a:off x="267650" y="1473200"/>
            <a:ext cx="14223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program</a:t>
            </a:r>
            <a:endParaRPr sz="2000"/>
          </a:p>
        </p:txBody>
      </p:sp>
      <p:cxnSp>
        <p:nvCxnSpPr>
          <p:cNvPr id="173" name="Google Shape;173;p26"/>
          <p:cNvCxnSpPr>
            <a:endCxn id="171" idx="1"/>
          </p:cNvCxnSpPr>
          <p:nvPr/>
        </p:nvCxnSpPr>
        <p:spPr>
          <a:xfrm flipH="1" rot="10800000">
            <a:off x="1689950" y="20745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6"/>
          <p:cNvSpPr/>
          <p:nvPr/>
        </p:nvSpPr>
        <p:spPr>
          <a:xfrm>
            <a:off x="7595550" y="2085975"/>
            <a:ext cx="13431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sp>
        <p:nvSpPr>
          <p:cNvPr id="175" name="Google Shape;175;p26"/>
          <p:cNvSpPr/>
          <p:nvPr/>
        </p:nvSpPr>
        <p:spPr>
          <a:xfrm>
            <a:off x="267650" y="2357450"/>
            <a:ext cx="1422300" cy="39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Parser</a:t>
            </a:r>
            <a:endParaRPr b="1" sz="2000"/>
          </a:p>
        </p:txBody>
      </p:sp>
      <p:cxnSp>
        <p:nvCxnSpPr>
          <p:cNvPr id="176" name="Google Shape;176;p26"/>
          <p:cNvCxnSpPr>
            <a:endCxn id="175" idx="0"/>
          </p:cNvCxnSpPr>
          <p:nvPr/>
        </p:nvCxnSpPr>
        <p:spPr>
          <a:xfrm>
            <a:off x="978800" y="1869950"/>
            <a:ext cx="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6"/>
          <p:cNvCxnSpPr>
            <a:endCxn id="174" idx="1"/>
          </p:cNvCxnSpPr>
          <p:nvPr/>
        </p:nvCxnSpPr>
        <p:spPr>
          <a:xfrm>
            <a:off x="4392150" y="2281125"/>
            <a:ext cx="320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6"/>
          <p:cNvSpPr txBox="1"/>
          <p:nvPr/>
        </p:nvSpPr>
        <p:spPr>
          <a:xfrm>
            <a:off x="320925" y="2768475"/>
            <a:ext cx="1927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s-exp -&gt; </a:t>
            </a:r>
            <a:r>
              <a:rPr b="1" lang="en" sz="1600" u="sng"/>
              <a:t>LF</a:t>
            </a:r>
            <a:r>
              <a:rPr b="1" lang="en" sz="1600" u="sng"/>
              <a:t>AE</a:t>
            </a:r>
            <a:endParaRPr b="1" sz="1600" u="sng"/>
          </a:p>
        </p:txBody>
      </p:sp>
      <p:sp>
        <p:nvSpPr>
          <p:cNvPr id="179" name="Google Shape;179;p26"/>
          <p:cNvSpPr txBox="1"/>
          <p:nvPr/>
        </p:nvSpPr>
        <p:spPr>
          <a:xfrm>
            <a:off x="3925650" y="1319500"/>
            <a:ext cx="2091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L</a:t>
            </a:r>
            <a:r>
              <a:rPr b="1" lang="en" sz="1600" u="sng"/>
              <a:t>FAE</a:t>
            </a:r>
            <a:r>
              <a:rPr lang="en" sz="1600" u="sng"/>
              <a:t> -&gt; LFAE-value</a:t>
            </a:r>
            <a:endParaRPr sz="1600" u="sng"/>
          </a:p>
        </p:txBody>
      </p:sp>
      <p:sp>
        <p:nvSpPr>
          <p:cNvPr id="180" name="Google Shape;180;p26"/>
          <p:cNvSpPr txBox="1"/>
          <p:nvPr/>
        </p:nvSpPr>
        <p:spPr>
          <a:xfrm>
            <a:off x="2357400" y="2754380"/>
            <a:ext cx="4065300" cy="28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Interpreter </a:t>
            </a:r>
            <a:r>
              <a:rPr lang="en" sz="1800"/>
              <a:t>now will support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(1) Substitution</a:t>
            </a:r>
            <a:br>
              <a:rPr lang="en" sz="1800"/>
            </a:br>
            <a:r>
              <a:rPr lang="en" sz="1800"/>
              <a:t>(2) Function</a:t>
            </a:r>
            <a:br>
              <a:rPr b="1" lang="en" sz="1800"/>
            </a:br>
            <a:r>
              <a:rPr lang="en" sz="1800"/>
              <a:t>(3) Deferring Substitution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(4) First-class Functions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(5) Laziness</a:t>
            </a:r>
            <a:endParaRPr b="1" sz="1800"/>
          </a:p>
        </p:txBody>
      </p:sp>
      <p:cxnSp>
        <p:nvCxnSpPr>
          <p:cNvPr id="181" name="Google Shape;181;p26"/>
          <p:cNvCxnSpPr>
            <a:stCxn id="171" idx="2"/>
          </p:cNvCxnSpPr>
          <p:nvPr/>
        </p:nvCxnSpPr>
        <p:spPr>
          <a:xfrm>
            <a:off x="3320450" y="2479700"/>
            <a:ext cx="21600" cy="3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RCFAE: Concrete Syntax</a:t>
            </a:r>
            <a:endParaRPr/>
          </a:p>
        </p:txBody>
      </p:sp>
      <p:sp>
        <p:nvSpPr>
          <p:cNvPr id="322" name="Google Shape;322;p4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&lt;RCFAE&gt; ::= &lt;num&gt;</a:t>
            </a:r>
            <a:br>
              <a:rPr lang="en" sz="2400"/>
            </a:br>
            <a:r>
              <a:rPr lang="en" sz="2400"/>
              <a:t>                    | {+ &lt;RCFAE&gt; &lt;RCFAE&gt;}</a:t>
            </a:r>
            <a:br>
              <a:rPr lang="en" sz="2400"/>
            </a:br>
            <a:r>
              <a:rPr lang="en" sz="2400"/>
              <a:t>                    | {- &lt;RCFAE&gt; &lt;RCFAE&gt;}</a:t>
            </a:r>
            <a:br>
              <a:rPr lang="en" sz="2400"/>
            </a:br>
            <a:r>
              <a:rPr lang="en" sz="2400"/>
              <a:t>                    | </a:t>
            </a:r>
            <a:r>
              <a:rPr lang="en" sz="2400">
                <a:solidFill>
                  <a:srgbClr val="0000FF"/>
                </a:solidFill>
              </a:rPr>
              <a:t>{* &lt;RCFAE&gt; &lt;RCFAE&gt;}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/>
              <a:t>                    | &lt;id&gt;</a:t>
            </a:r>
            <a:br>
              <a:rPr lang="en" sz="2400"/>
            </a:br>
            <a:r>
              <a:rPr lang="en" sz="2400"/>
              <a:t>                    | {fun {&lt;id&gt;} &lt;RCFAE&gt;}</a:t>
            </a:r>
            <a:br>
              <a:rPr lang="en" sz="2400"/>
            </a:br>
            <a:r>
              <a:rPr lang="en" sz="2400"/>
              <a:t>                    | {&lt;RCFAE&gt; &lt;RCFAE&gt;}</a:t>
            </a:r>
            <a:br>
              <a:rPr lang="en" sz="2400"/>
            </a:br>
            <a:r>
              <a:rPr lang="en" sz="2400"/>
              <a:t>                   </a:t>
            </a:r>
            <a:r>
              <a:rPr lang="en" sz="2400">
                <a:solidFill>
                  <a:srgbClr val="0000FF"/>
                </a:solidFill>
              </a:rPr>
              <a:t> | {if0 &lt;RCFAE&gt; &lt;RCFAE&gt; &lt;RCFAE&gt;}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/>
              <a:t>                   </a:t>
            </a:r>
            <a:r>
              <a:rPr lang="en" sz="2400">
                <a:solidFill>
                  <a:srgbClr val="FF0000"/>
                </a:solidFill>
              </a:rPr>
              <a:t> | {rec {&lt;id&gt; &lt;RCFAE&gt;} &lt;RCFAE&gt;}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23" name="Google Shape;323;p4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44"/>
          <p:cNvSpPr txBox="1"/>
          <p:nvPr/>
        </p:nvSpPr>
        <p:spPr>
          <a:xfrm>
            <a:off x="4183025" y="5404550"/>
            <a:ext cx="1792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Syntax for defining a </a:t>
            </a:r>
            <a:r>
              <a:rPr lang="en" sz="1600"/>
              <a:t>recursive</a:t>
            </a:r>
            <a:r>
              <a:rPr lang="en" sz="1600"/>
              <a:t> function and its call</a:t>
            </a:r>
            <a:endParaRPr sz="1600"/>
          </a:p>
        </p:txBody>
      </p:sp>
      <p:cxnSp>
        <p:nvCxnSpPr>
          <p:cNvPr id="325" name="Google Shape;325;p44"/>
          <p:cNvCxnSpPr>
            <a:stCxn id="324" idx="1"/>
          </p:cNvCxnSpPr>
          <p:nvPr/>
        </p:nvCxnSpPr>
        <p:spPr>
          <a:xfrm rot="10800000">
            <a:off x="3937025" y="5065850"/>
            <a:ext cx="246000" cy="7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 </a:t>
            </a:r>
            <a:r>
              <a:rPr lang="en" sz="2700"/>
              <a:t>- our language looks like this for recursion</a:t>
            </a:r>
            <a:endParaRPr sz="2700"/>
          </a:p>
        </p:txBody>
      </p:sp>
      <p:sp>
        <p:nvSpPr>
          <p:cNvPr id="331" name="Google Shape;331;p4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</a:rPr>
              <a:t>{rec {fac {fun {n}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{if0 n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       1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        {* n {fac {- n 1}}}}}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{fac 10}}</a:t>
            </a:r>
            <a:br>
              <a:rPr lang="en"/>
            </a:br>
            <a:r>
              <a:rPr lang="en"/>
              <a:t>⇒ 3628800</a:t>
            </a:r>
            <a:br>
              <a:rPr lang="en"/>
            </a:br>
            <a:br>
              <a:rPr lang="en"/>
            </a:br>
            <a:r>
              <a:rPr lang="en">
                <a:solidFill>
                  <a:srgbClr val="0000FF"/>
                </a:solidFill>
              </a:rPr>
              <a:t>rec </a:t>
            </a:r>
            <a:r>
              <a:rPr lang="en"/>
              <a:t>binds both in the body expression and in the binding expression.</a:t>
            </a:r>
            <a:endParaRPr/>
          </a:p>
        </p:txBody>
      </p:sp>
      <p:sp>
        <p:nvSpPr>
          <p:cNvPr id="332" name="Google Shape;332;p4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3" name="Google Shape;333;p45"/>
          <p:cNvCxnSpPr/>
          <p:nvPr/>
        </p:nvCxnSpPr>
        <p:spPr>
          <a:xfrm rot="10800000">
            <a:off x="2168700" y="3452350"/>
            <a:ext cx="1530600" cy="9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45"/>
          <p:cNvSpPr/>
          <p:nvPr/>
        </p:nvSpPr>
        <p:spPr>
          <a:xfrm>
            <a:off x="3155075" y="1433229"/>
            <a:ext cx="2750650" cy="1395575"/>
          </a:xfrm>
          <a:custGeom>
            <a:rect b="b" l="l" r="r" t="t"/>
            <a:pathLst>
              <a:path extrusionOk="0" h="55823" w="110026">
                <a:moveTo>
                  <a:pt x="0" y="41"/>
                </a:moveTo>
                <a:cubicBezTo>
                  <a:pt x="29605" y="41"/>
                  <a:pt x="63050" y="-612"/>
                  <a:pt x="87302" y="16367"/>
                </a:cubicBezTo>
                <a:cubicBezTo>
                  <a:pt x="94342" y="21296"/>
                  <a:pt x="99785" y="28635"/>
                  <a:pt x="103628" y="36322"/>
                </a:cubicBezTo>
                <a:cubicBezTo>
                  <a:pt x="105448" y="39963"/>
                  <a:pt x="109528" y="42707"/>
                  <a:pt x="109978" y="46753"/>
                </a:cubicBezTo>
                <a:cubicBezTo>
                  <a:pt x="110364" y="50219"/>
                  <a:pt x="105336" y="52383"/>
                  <a:pt x="104762" y="5582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sp>
      <p:cxnSp>
        <p:nvCxnSpPr>
          <p:cNvPr id="335" name="Google Shape;335;p45"/>
          <p:cNvCxnSpPr/>
          <p:nvPr/>
        </p:nvCxnSpPr>
        <p:spPr>
          <a:xfrm rot="10800000">
            <a:off x="6046325" y="2794800"/>
            <a:ext cx="1791300" cy="15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341" name="Google Shape;341;p4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</a:rPr>
              <a:t>{rec </a:t>
            </a:r>
            <a:r>
              <a:rPr lang="en">
                <a:solidFill>
                  <a:srgbClr val="0000FF"/>
                </a:solidFill>
              </a:rPr>
              <a:t>{fac {fun {n}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{if0 n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       1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        {* n {fac {- n 1}}}}}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{fac 10}}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42" name="Google Shape;342;p4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"/>
          <p:cNvSpPr txBox="1"/>
          <p:nvPr>
            <p:ph type="title"/>
          </p:nvPr>
        </p:nvSpPr>
        <p:spPr>
          <a:xfrm>
            <a:off x="311700" y="2451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just using 'with'??</a:t>
            </a:r>
            <a:endParaRPr/>
          </a:p>
        </p:txBody>
      </p:sp>
      <p:sp>
        <p:nvSpPr>
          <p:cNvPr id="348" name="Google Shape;348;p4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 - Let's think this using 'with'?</a:t>
            </a:r>
            <a:endParaRPr/>
          </a:p>
        </p:txBody>
      </p:sp>
      <p:sp>
        <p:nvSpPr>
          <p:cNvPr id="354" name="Google Shape;354;p4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</a:rPr>
              <a:t>{</a:t>
            </a:r>
            <a:r>
              <a:rPr lang="en">
                <a:solidFill>
                  <a:srgbClr val="FF0000"/>
                </a:solidFill>
              </a:rPr>
              <a:t>with</a:t>
            </a:r>
            <a:r>
              <a:rPr lang="en">
                <a:solidFill>
                  <a:srgbClr val="0000FF"/>
                </a:solidFill>
              </a:rPr>
              <a:t> {fac {fun {n}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{if0 n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       1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        {* n {fac {- n 1}}}}}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{fac 10}}</a:t>
            </a:r>
            <a:endParaRPr/>
          </a:p>
        </p:txBody>
      </p:sp>
      <p:sp>
        <p:nvSpPr>
          <p:cNvPr id="355" name="Google Shape;355;p4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 </a:t>
            </a:r>
            <a:r>
              <a:rPr lang="en"/>
              <a:t>- Let's think this using 'with'?</a:t>
            </a:r>
            <a:endParaRPr/>
          </a:p>
        </p:txBody>
      </p:sp>
      <p:sp>
        <p:nvSpPr>
          <p:cNvPr id="361" name="Google Shape;361;p4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{with {fac {fun {n}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{if0 n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       1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        {* n {</a:t>
            </a:r>
            <a:r>
              <a:rPr lang="en">
                <a:solidFill>
                  <a:srgbClr val="FF0000"/>
                </a:solidFill>
              </a:rPr>
              <a:t>fac</a:t>
            </a:r>
            <a:r>
              <a:rPr lang="en">
                <a:solidFill>
                  <a:srgbClr val="0000FF"/>
                </a:solidFill>
              </a:rPr>
              <a:t> {- n 1}}}}}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{fac 10}}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⇒ </a:t>
            </a:r>
            <a:r>
              <a:rPr lang="en">
                <a:solidFill>
                  <a:srgbClr val="FF0000"/>
                </a:solidFill>
              </a:rPr>
              <a:t>free identifier 'fac'!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Doesn't work: </a:t>
            </a:r>
            <a:r>
              <a:rPr lang="en">
                <a:solidFill>
                  <a:srgbClr val="0000FF"/>
                </a:solidFill>
              </a:rPr>
              <a:t>with </a:t>
            </a:r>
            <a:r>
              <a:rPr lang="en"/>
              <a:t>does not support recursive definitions</a:t>
            </a:r>
            <a:endParaRPr/>
          </a:p>
        </p:txBody>
      </p:sp>
      <p:sp>
        <p:nvSpPr>
          <p:cNvPr id="362" name="Google Shape;362;p4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 </a:t>
            </a:r>
            <a:r>
              <a:rPr lang="en"/>
              <a:t>- Let's think this using 'with'?</a:t>
            </a:r>
            <a:endParaRPr/>
          </a:p>
        </p:txBody>
      </p:sp>
      <p:sp>
        <p:nvSpPr>
          <p:cNvPr id="368" name="Google Shape;368;p5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{with {</a:t>
            </a:r>
            <a:r>
              <a:rPr lang="en">
                <a:solidFill>
                  <a:srgbClr val="FF0000"/>
                </a:solidFill>
              </a:rPr>
              <a:t>fac</a:t>
            </a:r>
            <a:r>
              <a:rPr lang="en">
                <a:solidFill>
                  <a:srgbClr val="0000FF"/>
                </a:solidFill>
              </a:rPr>
              <a:t> {fun {n}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{if0 n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       1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        {* n {</a:t>
            </a:r>
            <a:r>
              <a:rPr lang="en">
                <a:solidFill>
                  <a:srgbClr val="FF0000"/>
                </a:solidFill>
              </a:rPr>
              <a:t>fac</a:t>
            </a:r>
            <a:r>
              <a:rPr lang="en">
                <a:solidFill>
                  <a:srgbClr val="0000FF"/>
                </a:solidFill>
              </a:rPr>
              <a:t> {- n 1}}}}}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{</a:t>
            </a:r>
            <a:r>
              <a:rPr lang="en">
                <a:solidFill>
                  <a:srgbClr val="FF0000"/>
                </a:solidFill>
              </a:rPr>
              <a:t>fac</a:t>
            </a:r>
            <a:r>
              <a:rPr lang="en">
                <a:solidFill>
                  <a:srgbClr val="0000FF"/>
                </a:solidFill>
              </a:rPr>
              <a:t> 10}}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⇒ </a:t>
            </a:r>
            <a:r>
              <a:rPr lang="en">
                <a:solidFill>
                  <a:srgbClr val="FF0000"/>
                </a:solidFill>
              </a:rPr>
              <a:t>free identifier 'fac'!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Doesn't work: </a:t>
            </a:r>
            <a:r>
              <a:rPr lang="en">
                <a:solidFill>
                  <a:srgbClr val="0000FF"/>
                </a:solidFill>
              </a:rPr>
              <a:t>with </a:t>
            </a:r>
            <a:r>
              <a:rPr lang="en"/>
              <a:t>does not support recursive definitions.</a:t>
            </a:r>
            <a:endParaRPr/>
          </a:p>
        </p:txBody>
      </p:sp>
      <p:sp>
        <p:nvSpPr>
          <p:cNvPr id="369" name="Google Shape;369;p5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 </a:t>
            </a:r>
            <a:r>
              <a:rPr lang="en"/>
              <a:t>- Let's think this using 'with'?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{with {</a:t>
            </a:r>
            <a:r>
              <a:rPr i="1" lang="en">
                <a:solidFill>
                  <a:srgbClr val="0000FF"/>
                </a:solidFill>
              </a:rPr>
              <a:t>fac</a:t>
            </a:r>
            <a:r>
              <a:rPr lang="en">
                <a:solidFill>
                  <a:srgbClr val="0000FF"/>
                </a:solidFill>
              </a:rPr>
              <a:t> {fun {n}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{if0 n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       1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        {* n {</a:t>
            </a:r>
            <a:r>
              <a:rPr lang="en">
                <a:solidFill>
                  <a:srgbClr val="FF0000"/>
                </a:solidFill>
              </a:rPr>
              <a:t>fac</a:t>
            </a:r>
            <a:r>
              <a:rPr lang="en">
                <a:solidFill>
                  <a:srgbClr val="0000FF"/>
                </a:solidFill>
              </a:rPr>
              <a:t> {- n 1}}}}}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{</a:t>
            </a:r>
            <a:r>
              <a:rPr lang="en" u="sng">
                <a:solidFill>
                  <a:srgbClr val="0000FF"/>
                </a:solidFill>
              </a:rPr>
              <a:t>fac</a:t>
            </a:r>
            <a:r>
              <a:rPr lang="en">
                <a:solidFill>
                  <a:srgbClr val="0000FF"/>
                </a:solidFill>
              </a:rPr>
              <a:t> 10}}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⇒ </a:t>
            </a:r>
            <a:r>
              <a:rPr lang="en">
                <a:solidFill>
                  <a:srgbClr val="FF0000"/>
                </a:solidFill>
              </a:rPr>
              <a:t>free identifier 'fac'!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Doesn't work: </a:t>
            </a:r>
            <a:r>
              <a:rPr lang="en">
                <a:solidFill>
                  <a:srgbClr val="0000FF"/>
                </a:solidFill>
              </a:rPr>
              <a:t>with </a:t>
            </a:r>
            <a:r>
              <a:rPr lang="en"/>
              <a:t>does not support recursive definitions.</a:t>
            </a:r>
            <a:br>
              <a:rPr lang="en"/>
            </a:br>
            <a:r>
              <a:rPr lang="en"/>
              <a:t>Still, at the point what we call </a:t>
            </a:r>
            <a:r>
              <a:rPr lang="en">
                <a:solidFill>
                  <a:srgbClr val="0000FF"/>
                </a:solidFill>
              </a:rPr>
              <a:t>fac</a:t>
            </a:r>
            <a:r>
              <a:rPr lang="en"/>
              <a:t>, obviously we have a binding id </a:t>
            </a:r>
            <a:r>
              <a:rPr i="1" lang="en">
                <a:solidFill>
                  <a:srgbClr val="0000FF"/>
                </a:solidFill>
              </a:rPr>
              <a:t>fac</a:t>
            </a:r>
            <a:r>
              <a:rPr lang="en"/>
              <a:t> for </a:t>
            </a:r>
            <a:r>
              <a:rPr lang="en" u="sng">
                <a:solidFill>
                  <a:srgbClr val="0000FF"/>
                </a:solidFill>
              </a:rPr>
              <a:t>fac</a:t>
            </a:r>
            <a:r>
              <a:rPr lang="en"/>
              <a:t>…</a:t>
            </a:r>
            <a:endParaRPr/>
          </a:p>
        </p:txBody>
      </p:sp>
      <p:sp>
        <p:nvSpPr>
          <p:cNvPr id="376" name="Google Shape;376;p5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 - </a:t>
            </a:r>
            <a:r>
              <a:rPr lang="en"/>
              <a:t>Let's think this using 'with'?</a:t>
            </a:r>
            <a:endParaRPr/>
          </a:p>
        </p:txBody>
      </p:sp>
      <p:sp>
        <p:nvSpPr>
          <p:cNvPr id="382" name="Google Shape;382;p5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{with {</a:t>
            </a:r>
            <a:r>
              <a:rPr i="1" lang="en">
                <a:solidFill>
                  <a:srgbClr val="0000FF"/>
                </a:solidFill>
              </a:rPr>
              <a:t>fac</a:t>
            </a:r>
            <a:r>
              <a:rPr lang="en">
                <a:solidFill>
                  <a:srgbClr val="0000FF"/>
                </a:solidFill>
              </a:rPr>
              <a:t> {fun {n}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{if0 n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       1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        {* n {</a:t>
            </a:r>
            <a:r>
              <a:rPr lang="en">
                <a:solidFill>
                  <a:srgbClr val="FF0000"/>
                </a:solidFill>
              </a:rPr>
              <a:t>fac</a:t>
            </a:r>
            <a:r>
              <a:rPr lang="en">
                <a:solidFill>
                  <a:srgbClr val="0000FF"/>
                </a:solidFill>
              </a:rPr>
              <a:t> {- n 1}}}}}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{</a:t>
            </a:r>
            <a:r>
              <a:rPr lang="en" u="sng">
                <a:solidFill>
                  <a:srgbClr val="0000FF"/>
                </a:solidFill>
              </a:rPr>
              <a:t>fac</a:t>
            </a:r>
            <a:r>
              <a:rPr lang="en">
                <a:solidFill>
                  <a:srgbClr val="0000FF"/>
                </a:solidFill>
              </a:rPr>
              <a:t> 10}}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⇒ </a:t>
            </a:r>
            <a:r>
              <a:rPr lang="en">
                <a:solidFill>
                  <a:srgbClr val="FF0000"/>
                </a:solidFill>
              </a:rPr>
              <a:t>free identifier 'fac'!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Doesn't work: </a:t>
            </a:r>
            <a:r>
              <a:rPr lang="en">
                <a:solidFill>
                  <a:srgbClr val="0000FF"/>
                </a:solidFill>
              </a:rPr>
              <a:t>with </a:t>
            </a:r>
            <a:r>
              <a:rPr lang="en"/>
              <a:t>does not support recursive definitions.</a:t>
            </a:r>
            <a:br>
              <a:rPr lang="en"/>
            </a:br>
            <a:r>
              <a:rPr lang="en"/>
              <a:t>Still, at the point what we call </a:t>
            </a:r>
            <a:r>
              <a:rPr lang="en">
                <a:solidFill>
                  <a:srgbClr val="0000FF"/>
                </a:solidFill>
              </a:rPr>
              <a:t>fac</a:t>
            </a:r>
            <a:r>
              <a:rPr lang="en"/>
              <a:t>, obviously we have a binding id </a:t>
            </a:r>
            <a:r>
              <a:rPr i="1" lang="en">
                <a:solidFill>
                  <a:srgbClr val="0000FF"/>
                </a:solidFill>
              </a:rPr>
              <a:t>fac</a:t>
            </a:r>
            <a:r>
              <a:rPr lang="en"/>
              <a:t> for </a:t>
            </a:r>
            <a:r>
              <a:rPr lang="en" u="sng">
                <a:solidFill>
                  <a:srgbClr val="0000FF"/>
                </a:solidFill>
              </a:rPr>
              <a:t>fac</a:t>
            </a:r>
            <a:r>
              <a:rPr lang="en"/>
              <a:t>…</a:t>
            </a:r>
            <a:br>
              <a:rPr lang="en"/>
            </a:br>
            <a:br>
              <a:rPr lang="en"/>
            </a:br>
            <a:r>
              <a:rPr lang="en"/>
              <a:t>… so pass </a:t>
            </a:r>
            <a:r>
              <a:rPr lang="en">
                <a:solidFill>
                  <a:srgbClr val="0000FF"/>
                </a:solidFill>
              </a:rPr>
              <a:t>{fac 10}</a:t>
            </a:r>
            <a:r>
              <a:rPr lang="en"/>
              <a:t> as </a:t>
            </a:r>
            <a:r>
              <a:rPr i="1" lang="en" u="sng"/>
              <a:t>an argument</a:t>
            </a:r>
            <a:r>
              <a:rPr lang="en"/>
              <a:t>!</a:t>
            </a:r>
            <a:endParaRPr/>
          </a:p>
        </p:txBody>
      </p:sp>
      <p:sp>
        <p:nvSpPr>
          <p:cNvPr id="383" name="Google Shape;383;p5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title"/>
          </p:nvPr>
        </p:nvSpPr>
        <p:spPr>
          <a:xfrm>
            <a:off x="311700" y="241875"/>
            <a:ext cx="88323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 </a:t>
            </a:r>
            <a:r>
              <a:rPr lang="en" sz="2100"/>
              <a:t>(Assume that a function can have </a:t>
            </a:r>
            <a:r>
              <a:rPr lang="en" sz="2100" u="sng">
                <a:highlight>
                  <a:srgbClr val="FFF2CC"/>
                </a:highlight>
              </a:rPr>
              <a:t>multiple </a:t>
            </a:r>
            <a:r>
              <a:rPr lang="en" sz="2100" u="sng">
                <a:highlight>
                  <a:srgbClr val="FFF2CC"/>
                </a:highlight>
              </a:rPr>
              <a:t>parameters</a:t>
            </a:r>
            <a:r>
              <a:rPr lang="en" sz="2100" u="sng"/>
              <a:t>.</a:t>
            </a:r>
            <a:r>
              <a:rPr lang="en" sz="2100"/>
              <a:t>)</a:t>
            </a:r>
            <a:endParaRPr sz="2100"/>
          </a:p>
        </p:txBody>
      </p:sp>
      <p:sp>
        <p:nvSpPr>
          <p:cNvPr id="389" name="Google Shape;389;p5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</a:rPr>
              <a:t>{with {facX {fun {</a:t>
            </a:r>
            <a:r>
              <a:rPr lang="en">
                <a:solidFill>
                  <a:srgbClr val="FF0000"/>
                </a:solidFill>
                <a:highlight>
                  <a:srgbClr val="FFF2CC"/>
                </a:highlight>
              </a:rPr>
              <a:t>facY</a:t>
            </a:r>
            <a:r>
              <a:rPr lang="en">
                <a:solidFill>
                  <a:srgbClr val="0000FF"/>
                </a:solidFill>
                <a:highlight>
                  <a:srgbClr val="FFF2CC"/>
                </a:highlight>
              </a:rPr>
              <a:t> n</a:t>
            </a:r>
            <a:r>
              <a:rPr lang="en">
                <a:solidFill>
                  <a:srgbClr val="0000FF"/>
                </a:solidFill>
              </a:rPr>
              <a:t>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{if0 n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       1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        {* n {facY</a:t>
            </a:r>
            <a:r>
              <a:rPr lang="en">
                <a:solidFill>
                  <a:srgbClr val="FF0000"/>
                </a:solidFill>
              </a:rPr>
              <a:t> facY</a:t>
            </a:r>
            <a:r>
              <a:rPr lang="en">
                <a:solidFill>
                  <a:srgbClr val="0000FF"/>
                </a:solidFill>
              </a:rPr>
              <a:t> {- n 1}}}}}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{facX </a:t>
            </a:r>
            <a:r>
              <a:rPr lang="en">
                <a:solidFill>
                  <a:srgbClr val="FF0000"/>
                </a:solidFill>
              </a:rPr>
              <a:t>facX </a:t>
            </a:r>
            <a:r>
              <a:rPr lang="en">
                <a:solidFill>
                  <a:srgbClr val="0000FF"/>
                </a:solidFill>
              </a:rPr>
              <a:t>10}}</a:t>
            </a:r>
            <a:endParaRPr/>
          </a:p>
        </p:txBody>
      </p:sp>
      <p:sp>
        <p:nvSpPr>
          <p:cNvPr id="390" name="Google Shape;390;p5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 </a:t>
            </a:r>
            <a:r>
              <a:rPr lang="en" sz="2500"/>
              <a:t>(modeling languages: substitution)</a:t>
            </a:r>
            <a:endParaRPr sz="2500"/>
          </a:p>
        </p:txBody>
      </p:sp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2248850" y="1669400"/>
            <a:ext cx="2143200" cy="81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Interpreter </a:t>
            </a:r>
            <a:r>
              <a:rPr lang="en" sz="1500"/>
              <a:t>running on a computer</a:t>
            </a:r>
            <a:endParaRPr b="1" sz="2000"/>
          </a:p>
        </p:txBody>
      </p:sp>
      <p:sp>
        <p:nvSpPr>
          <p:cNvPr id="190" name="Google Shape;190;p27"/>
          <p:cNvSpPr/>
          <p:nvPr/>
        </p:nvSpPr>
        <p:spPr>
          <a:xfrm>
            <a:off x="267650" y="1473200"/>
            <a:ext cx="14223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program</a:t>
            </a:r>
            <a:endParaRPr sz="2000"/>
          </a:p>
        </p:txBody>
      </p:sp>
      <p:cxnSp>
        <p:nvCxnSpPr>
          <p:cNvPr id="191" name="Google Shape;191;p27"/>
          <p:cNvCxnSpPr>
            <a:endCxn id="189" idx="1"/>
          </p:cNvCxnSpPr>
          <p:nvPr/>
        </p:nvCxnSpPr>
        <p:spPr>
          <a:xfrm flipH="1" rot="10800000">
            <a:off x="1689950" y="20745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7"/>
          <p:cNvSpPr/>
          <p:nvPr/>
        </p:nvSpPr>
        <p:spPr>
          <a:xfrm>
            <a:off x="7595550" y="2085975"/>
            <a:ext cx="13431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sp>
        <p:nvSpPr>
          <p:cNvPr id="193" name="Google Shape;193;p27"/>
          <p:cNvSpPr/>
          <p:nvPr/>
        </p:nvSpPr>
        <p:spPr>
          <a:xfrm>
            <a:off x="267650" y="2357450"/>
            <a:ext cx="1422300" cy="39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Parser</a:t>
            </a:r>
            <a:endParaRPr b="1" sz="2000"/>
          </a:p>
        </p:txBody>
      </p:sp>
      <p:cxnSp>
        <p:nvCxnSpPr>
          <p:cNvPr id="194" name="Google Shape;194;p27"/>
          <p:cNvCxnSpPr>
            <a:endCxn id="193" idx="0"/>
          </p:cNvCxnSpPr>
          <p:nvPr/>
        </p:nvCxnSpPr>
        <p:spPr>
          <a:xfrm>
            <a:off x="978800" y="1869950"/>
            <a:ext cx="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7"/>
          <p:cNvCxnSpPr>
            <a:endCxn id="192" idx="1"/>
          </p:cNvCxnSpPr>
          <p:nvPr/>
        </p:nvCxnSpPr>
        <p:spPr>
          <a:xfrm>
            <a:off x="4392150" y="2281125"/>
            <a:ext cx="320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7"/>
          <p:cNvSpPr txBox="1"/>
          <p:nvPr/>
        </p:nvSpPr>
        <p:spPr>
          <a:xfrm>
            <a:off x="320925" y="2768475"/>
            <a:ext cx="1927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s-exp -&gt; </a:t>
            </a:r>
            <a:r>
              <a:rPr b="1" lang="en" sz="1600" u="sng"/>
              <a:t>RC</a:t>
            </a:r>
            <a:r>
              <a:rPr b="1" lang="en" sz="1600" u="sng"/>
              <a:t>FAE</a:t>
            </a:r>
            <a:endParaRPr b="1" sz="1600" u="sng"/>
          </a:p>
        </p:txBody>
      </p:sp>
      <p:sp>
        <p:nvSpPr>
          <p:cNvPr id="197" name="Google Shape;197;p27"/>
          <p:cNvSpPr txBox="1"/>
          <p:nvPr/>
        </p:nvSpPr>
        <p:spPr>
          <a:xfrm>
            <a:off x="3925650" y="1319500"/>
            <a:ext cx="260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RC</a:t>
            </a:r>
            <a:r>
              <a:rPr b="1" lang="en" sz="1600" u="sng"/>
              <a:t>FAE</a:t>
            </a:r>
            <a:r>
              <a:rPr lang="en" sz="1600" u="sng"/>
              <a:t> -&gt; RCFAE-value</a:t>
            </a:r>
            <a:endParaRPr sz="1600" u="sng"/>
          </a:p>
        </p:txBody>
      </p:sp>
      <p:sp>
        <p:nvSpPr>
          <p:cNvPr id="198" name="Google Shape;198;p27"/>
          <p:cNvSpPr txBox="1"/>
          <p:nvPr/>
        </p:nvSpPr>
        <p:spPr>
          <a:xfrm>
            <a:off x="2357400" y="2754380"/>
            <a:ext cx="4065300" cy="28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Interpreter </a:t>
            </a:r>
            <a:r>
              <a:rPr lang="en" sz="1800"/>
              <a:t>now will support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(1) Substitution</a:t>
            </a:r>
            <a:br>
              <a:rPr lang="en" sz="1800"/>
            </a:br>
            <a:r>
              <a:rPr lang="en" sz="1800"/>
              <a:t>(2) Function</a:t>
            </a:r>
            <a:br>
              <a:rPr b="1" lang="en" sz="1800"/>
            </a:br>
            <a:r>
              <a:rPr lang="en" sz="1800"/>
              <a:t>(3) Deferring Substitution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(4) First-class Functions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(5) Laziness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(6) Recursion</a:t>
            </a:r>
            <a:endParaRPr b="1" sz="1800"/>
          </a:p>
        </p:txBody>
      </p:sp>
      <p:cxnSp>
        <p:nvCxnSpPr>
          <p:cNvPr id="199" name="Google Shape;199;p27"/>
          <p:cNvCxnSpPr>
            <a:stCxn id="189" idx="2"/>
          </p:cNvCxnSpPr>
          <p:nvPr/>
        </p:nvCxnSpPr>
        <p:spPr>
          <a:xfrm>
            <a:off x="3320450" y="2479700"/>
            <a:ext cx="21600" cy="3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396" name="Google Shape;396;p5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{with {facX </a:t>
            </a:r>
            <a:r>
              <a:rPr lang="en">
                <a:solidFill>
                  <a:srgbClr val="0000FF"/>
                </a:solidFill>
                <a:highlight>
                  <a:srgbClr val="FFF2CC"/>
                </a:highlight>
              </a:rPr>
              <a:t>{fun {</a:t>
            </a:r>
            <a:r>
              <a:rPr lang="en">
                <a:solidFill>
                  <a:srgbClr val="FF0000"/>
                </a:solidFill>
                <a:highlight>
                  <a:srgbClr val="FFF2CC"/>
                </a:highlight>
              </a:rPr>
              <a:t>facY</a:t>
            </a:r>
            <a:r>
              <a:rPr lang="en">
                <a:solidFill>
                  <a:srgbClr val="0000FF"/>
                </a:solidFill>
                <a:highlight>
                  <a:srgbClr val="FFF2CC"/>
                </a:highlight>
              </a:rPr>
              <a:t> n}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</a:t>
            </a:r>
            <a:r>
              <a:rPr lang="en">
                <a:solidFill>
                  <a:srgbClr val="0000FF"/>
                </a:solidFill>
                <a:highlight>
                  <a:srgbClr val="FFF2CC"/>
                </a:highlight>
              </a:rPr>
              <a:t>{if0 n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       </a:t>
            </a:r>
            <a:r>
              <a:rPr lang="en">
                <a:solidFill>
                  <a:srgbClr val="0000FF"/>
                </a:solidFill>
                <a:highlight>
                  <a:srgbClr val="FFF2CC"/>
                </a:highlight>
              </a:rPr>
              <a:t>1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        </a:t>
            </a:r>
            <a:r>
              <a:rPr lang="en">
                <a:solidFill>
                  <a:srgbClr val="0000FF"/>
                </a:solidFill>
                <a:highlight>
                  <a:srgbClr val="FFF2CC"/>
                </a:highlight>
              </a:rPr>
              <a:t>{* n {facY</a:t>
            </a:r>
            <a:r>
              <a:rPr lang="en">
                <a:solidFill>
                  <a:srgbClr val="FF0000"/>
                </a:solidFill>
                <a:highlight>
                  <a:srgbClr val="FFF2CC"/>
                </a:highlight>
              </a:rPr>
              <a:t> facY</a:t>
            </a:r>
            <a:r>
              <a:rPr lang="en">
                <a:solidFill>
                  <a:srgbClr val="0000FF"/>
                </a:solidFill>
                <a:highlight>
                  <a:srgbClr val="FFF2CC"/>
                </a:highlight>
              </a:rPr>
              <a:t> {- n 1}}}}</a:t>
            </a:r>
            <a:r>
              <a:rPr lang="en">
                <a:solidFill>
                  <a:srgbClr val="0000FF"/>
                </a:solidFill>
              </a:rPr>
              <a:t>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{facX </a:t>
            </a:r>
            <a:r>
              <a:rPr lang="en">
                <a:solidFill>
                  <a:srgbClr val="FF0000"/>
                </a:solidFill>
              </a:rPr>
              <a:t>facX </a:t>
            </a:r>
            <a:r>
              <a:rPr lang="en">
                <a:solidFill>
                  <a:srgbClr val="0000FF"/>
                </a:solidFill>
              </a:rPr>
              <a:t>10}}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Wrap this to </a:t>
            </a:r>
            <a:r>
              <a:rPr lang="en">
                <a:solidFill>
                  <a:srgbClr val="0000FF"/>
                </a:solidFill>
              </a:rPr>
              <a:t>fac </a:t>
            </a:r>
            <a:r>
              <a:rPr lang="en"/>
              <a:t>back...</a:t>
            </a:r>
            <a:endParaRPr/>
          </a:p>
        </p:txBody>
      </p:sp>
      <p:sp>
        <p:nvSpPr>
          <p:cNvPr id="397" name="Google Shape;397;p5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403" name="Google Shape;403;p5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</a:rPr>
              <a:t>{with {fac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                {fun {n}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</a:t>
            </a:r>
            <a:r>
              <a:rPr lang="en">
                <a:solidFill>
                  <a:srgbClr val="0000FF"/>
                </a:solidFill>
              </a:rPr>
              <a:t>{with {facX {fun {</a:t>
            </a:r>
            <a:r>
              <a:rPr lang="en">
                <a:solidFill>
                  <a:srgbClr val="FF0000"/>
                </a:solidFill>
              </a:rPr>
              <a:t>facY</a:t>
            </a:r>
            <a:r>
              <a:rPr lang="en">
                <a:solidFill>
                  <a:srgbClr val="0000FF"/>
                </a:solidFill>
              </a:rPr>
              <a:t> n}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                             {if0 n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                             1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                             {* n {facY</a:t>
            </a:r>
            <a:r>
              <a:rPr lang="en">
                <a:solidFill>
                  <a:srgbClr val="FF0000"/>
                </a:solidFill>
              </a:rPr>
              <a:t> facY</a:t>
            </a:r>
            <a:r>
              <a:rPr lang="en">
                <a:solidFill>
                  <a:srgbClr val="0000FF"/>
                </a:solidFill>
              </a:rPr>
              <a:t> {- n 1}}}}}}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           {facX facX </a:t>
            </a:r>
            <a:r>
              <a:rPr lang="en">
                <a:solidFill>
                  <a:srgbClr val="FF0000"/>
                </a:solidFill>
              </a:rPr>
              <a:t>n</a:t>
            </a:r>
            <a:r>
              <a:rPr lang="en">
                <a:solidFill>
                  <a:srgbClr val="0000FF"/>
                </a:solidFill>
              </a:rPr>
              <a:t>}}</a:t>
            </a:r>
            <a:r>
              <a:rPr lang="en">
                <a:solidFill>
                  <a:srgbClr val="FF0000"/>
                </a:solidFill>
              </a:rPr>
              <a:t>}}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{fac 10}</a:t>
            </a:r>
            <a:r>
              <a:rPr lang="en">
                <a:solidFill>
                  <a:srgbClr val="FF0000"/>
                </a:solidFill>
              </a:rPr>
              <a:t>}</a:t>
            </a:r>
            <a:endParaRPr/>
          </a:p>
        </p:txBody>
      </p:sp>
      <p:sp>
        <p:nvSpPr>
          <p:cNvPr id="404" name="Google Shape;404;p5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410" name="Google Shape;410;p56"/>
          <p:cNvSpPr txBox="1"/>
          <p:nvPr>
            <p:ph idx="1" type="body"/>
          </p:nvPr>
        </p:nvSpPr>
        <p:spPr>
          <a:xfrm>
            <a:off x="311700" y="1106425"/>
            <a:ext cx="8832300" cy="5079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</a:rPr>
              <a:t>{with {fac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{fun {n}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{with {facX {fun {</a:t>
            </a:r>
            <a:r>
              <a:rPr lang="en">
                <a:solidFill>
                  <a:srgbClr val="FF0000"/>
                </a:solidFill>
              </a:rPr>
              <a:t>facY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n}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                             {if0 n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                                    1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                                    {* n </a:t>
            </a:r>
            <a:r>
              <a:rPr lang="en">
                <a:solidFill>
                  <a:srgbClr val="FF0000"/>
                </a:solidFill>
              </a:rPr>
              <a:t>{facY facY {- n 1}}</a:t>
            </a:r>
            <a:r>
              <a:rPr lang="en">
                <a:solidFill>
                  <a:srgbClr val="0000FF"/>
                </a:solidFill>
              </a:rPr>
              <a:t>}}}}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           </a:t>
            </a:r>
            <a:r>
              <a:rPr lang="en">
                <a:solidFill>
                  <a:srgbClr val="FF0000"/>
                </a:solidFill>
              </a:rPr>
              <a:t>{facX facX n}</a:t>
            </a:r>
            <a:r>
              <a:rPr lang="en">
                <a:solidFill>
                  <a:srgbClr val="0000FF"/>
                </a:solidFill>
              </a:rPr>
              <a:t>}}}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{fac 10}}</a:t>
            </a:r>
            <a:br>
              <a:rPr lang="en">
                <a:solidFill>
                  <a:srgbClr val="0000FF"/>
                </a:solidFill>
              </a:rPr>
            </a:br>
            <a:r>
              <a:rPr lang="en"/>
              <a:t>But the language we implement has </a:t>
            </a:r>
            <a:r>
              <a:rPr i="1" lang="en">
                <a:solidFill>
                  <a:srgbClr val="FF0000"/>
                </a:solidFill>
              </a:rPr>
              <a:t>only single-argument</a:t>
            </a:r>
            <a:r>
              <a:rPr lang="en"/>
              <a:t> functions...</a:t>
            </a:r>
            <a:endParaRPr/>
          </a:p>
        </p:txBody>
      </p:sp>
      <p:sp>
        <p:nvSpPr>
          <p:cNvPr id="411" name="Google Shape;411;p5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Multi-Arg. to Single-Arg.</a:t>
            </a:r>
            <a:endParaRPr/>
          </a:p>
        </p:txBody>
      </p:sp>
      <p:sp>
        <p:nvSpPr>
          <p:cNvPr id="417" name="Google Shape;417;p57"/>
          <p:cNvSpPr txBox="1"/>
          <p:nvPr>
            <p:ph idx="1" type="body"/>
          </p:nvPr>
        </p:nvSpPr>
        <p:spPr>
          <a:xfrm>
            <a:off x="311700" y="1106425"/>
            <a:ext cx="8832300" cy="5079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</a:rPr>
              <a:t>{with {f {fun {x y z} {+ z {+ y x}}}}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{f 1 2 3 }}</a:t>
            </a:r>
            <a:br>
              <a:rPr lang="en">
                <a:solidFill>
                  <a:srgbClr val="0000FF"/>
                </a:solidFill>
              </a:rPr>
            </a:br>
            <a:r>
              <a:rPr lang="en"/>
              <a:t>⇒ Rewrite this using a function only with one parameter?</a:t>
            </a:r>
            <a:br>
              <a:rPr lang="en">
                <a:solidFill>
                  <a:srgbClr val="0000FF"/>
                </a:solidFill>
              </a:rPr>
            </a:br>
            <a:endParaRPr>
              <a:solidFill>
                <a:srgbClr val="0000FF"/>
              </a:solidFill>
            </a:endParaRPr>
          </a:p>
        </p:txBody>
      </p:sp>
      <p:sp>
        <p:nvSpPr>
          <p:cNvPr id="418" name="Google Shape;418;p5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Multi-Arg. to Single-Arg.</a:t>
            </a:r>
            <a:endParaRPr/>
          </a:p>
        </p:txBody>
      </p:sp>
      <p:sp>
        <p:nvSpPr>
          <p:cNvPr id="424" name="Google Shape;424;p58"/>
          <p:cNvSpPr txBox="1"/>
          <p:nvPr>
            <p:ph idx="1" type="body"/>
          </p:nvPr>
        </p:nvSpPr>
        <p:spPr>
          <a:xfrm>
            <a:off x="311700" y="1106425"/>
            <a:ext cx="8832300" cy="5079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</a:rPr>
              <a:t>{with {f {fun {x y z} {+ z {+ y x}}}}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{f 1 2 3 }}</a:t>
            </a:r>
            <a:br>
              <a:rPr lang="en">
                <a:solidFill>
                  <a:srgbClr val="0000FF"/>
                </a:solidFill>
              </a:rPr>
            </a:br>
            <a:r>
              <a:rPr lang="en"/>
              <a:t>⇒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{with {f {fun {x}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{fun {y}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      {fun {z}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             {+ z {+ y x}}}}}}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{{{f 1} 2} 3}}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25" name="Google Shape;425;p5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431" name="Google Shape;431;p59"/>
          <p:cNvSpPr txBox="1"/>
          <p:nvPr>
            <p:ph idx="1" type="body"/>
          </p:nvPr>
        </p:nvSpPr>
        <p:spPr>
          <a:xfrm>
            <a:off x="311700" y="1106425"/>
            <a:ext cx="8832300" cy="5079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rgbClr val="0000FF"/>
                </a:solidFill>
              </a:rPr>
              <a:t>{with {fac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{fun {n}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{with {facX 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{fun {</a:t>
            </a:r>
            <a:r>
              <a:rPr lang="en" sz="2500">
                <a:solidFill>
                  <a:srgbClr val="FF0000"/>
                </a:solidFill>
              </a:rPr>
              <a:t>facY</a:t>
            </a:r>
            <a:r>
              <a:rPr lang="en" sz="2500">
                <a:solidFill>
                  <a:srgbClr val="0000FF"/>
                </a:solidFill>
              </a:rPr>
              <a:t> </a:t>
            </a:r>
            <a:r>
              <a:rPr lang="en" sz="2500">
                <a:solidFill>
                  <a:srgbClr val="FF0000"/>
                </a:solidFill>
              </a:rPr>
              <a:t>n}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{if0 n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1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{* n </a:t>
            </a:r>
            <a:r>
              <a:rPr lang="en" sz="2500">
                <a:solidFill>
                  <a:srgbClr val="FF0000"/>
                </a:solidFill>
              </a:rPr>
              <a:t>{facY facY {- n 1}}</a:t>
            </a:r>
            <a:r>
              <a:rPr lang="en" sz="2500">
                <a:solidFill>
                  <a:srgbClr val="0000FF"/>
                </a:solidFill>
              </a:rPr>
              <a:t>}}}}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</a:t>
            </a:r>
            <a:r>
              <a:rPr lang="en" sz="2500">
                <a:solidFill>
                  <a:srgbClr val="FF0000"/>
                </a:solidFill>
              </a:rPr>
              <a:t>{facX facX n}</a:t>
            </a:r>
            <a:r>
              <a:rPr lang="en" sz="2500">
                <a:solidFill>
                  <a:srgbClr val="0000FF"/>
                </a:solidFill>
              </a:rPr>
              <a:t>}}}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{fac 10}}</a:t>
            </a:r>
            <a:endParaRPr sz="2500"/>
          </a:p>
        </p:txBody>
      </p:sp>
      <p:sp>
        <p:nvSpPr>
          <p:cNvPr id="432" name="Google Shape;432;p5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438" name="Google Shape;438;p60"/>
          <p:cNvSpPr txBox="1"/>
          <p:nvPr>
            <p:ph idx="1" type="body"/>
          </p:nvPr>
        </p:nvSpPr>
        <p:spPr>
          <a:xfrm>
            <a:off x="311700" y="1106425"/>
            <a:ext cx="8832300" cy="5079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rgbClr val="0000FF"/>
                </a:solidFill>
              </a:rPr>
              <a:t>{with {fac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{fun {n}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{with {facX 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{</a:t>
            </a:r>
            <a:r>
              <a:rPr lang="en" sz="2500">
                <a:solidFill>
                  <a:srgbClr val="FF0000"/>
                </a:solidFill>
              </a:rPr>
              <a:t>fun</a:t>
            </a:r>
            <a:r>
              <a:rPr lang="en" sz="2500">
                <a:solidFill>
                  <a:srgbClr val="0000FF"/>
                </a:solidFill>
              </a:rPr>
              <a:t> {facY}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 {fun {n}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         {if0 n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         1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         {* n {</a:t>
            </a:r>
            <a:r>
              <a:rPr lang="en" sz="2500">
                <a:solidFill>
                  <a:srgbClr val="FF0000"/>
                </a:solidFill>
              </a:rPr>
              <a:t>{facY facY}</a:t>
            </a:r>
            <a:r>
              <a:rPr lang="en" sz="2500">
                <a:solidFill>
                  <a:srgbClr val="0000FF"/>
                </a:solidFill>
              </a:rPr>
              <a:t> {- n 1}}}}}}}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{</a:t>
            </a:r>
            <a:r>
              <a:rPr lang="en" sz="2500">
                <a:solidFill>
                  <a:srgbClr val="FF0000"/>
                </a:solidFill>
              </a:rPr>
              <a:t>{facX facX}</a:t>
            </a:r>
            <a:r>
              <a:rPr lang="en" sz="2500">
                <a:solidFill>
                  <a:srgbClr val="0000FF"/>
                </a:solidFill>
              </a:rPr>
              <a:t> n}}}}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{fac 10}}</a:t>
            </a:r>
            <a:br>
              <a:rPr lang="en" sz="2500">
                <a:solidFill>
                  <a:srgbClr val="0000FF"/>
                </a:solidFill>
              </a:rPr>
            </a:br>
            <a:endParaRPr sz="2500"/>
          </a:p>
        </p:txBody>
      </p:sp>
      <p:sp>
        <p:nvSpPr>
          <p:cNvPr id="439" name="Google Shape;439;p6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445" name="Google Shape;445;p61"/>
          <p:cNvSpPr txBox="1"/>
          <p:nvPr>
            <p:ph idx="1" type="body"/>
          </p:nvPr>
        </p:nvSpPr>
        <p:spPr>
          <a:xfrm>
            <a:off x="311700" y="1106425"/>
            <a:ext cx="8832300" cy="532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rgbClr val="0000FF"/>
                </a:solidFill>
              </a:rPr>
              <a:t>{with {fac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{fun {n}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{with {facX 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{</a:t>
            </a:r>
            <a:r>
              <a:rPr lang="en" sz="2500">
                <a:solidFill>
                  <a:srgbClr val="FF0000"/>
                </a:solidFill>
              </a:rPr>
              <a:t>fun</a:t>
            </a:r>
            <a:r>
              <a:rPr lang="en" sz="2500">
                <a:solidFill>
                  <a:srgbClr val="0000FF"/>
                </a:solidFill>
              </a:rPr>
              <a:t> {facY}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 {fun {n}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         {if0 n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         1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         {* n {</a:t>
            </a:r>
            <a:r>
              <a:rPr lang="en" sz="2500">
                <a:solidFill>
                  <a:srgbClr val="FF0000"/>
                </a:solidFill>
              </a:rPr>
              <a:t>{facY facY}</a:t>
            </a:r>
            <a:r>
              <a:rPr lang="en" sz="2500">
                <a:solidFill>
                  <a:srgbClr val="0000FF"/>
                </a:solidFill>
              </a:rPr>
              <a:t> {- n 1}}}}}}}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{</a:t>
            </a:r>
            <a:r>
              <a:rPr lang="en" sz="2500">
                <a:solidFill>
                  <a:srgbClr val="FF0000"/>
                </a:solidFill>
              </a:rPr>
              <a:t>{facX facX}</a:t>
            </a:r>
            <a:r>
              <a:rPr lang="en" sz="2500">
                <a:solidFill>
                  <a:srgbClr val="0000FF"/>
                </a:solidFill>
              </a:rPr>
              <a:t> n}}}}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{fac 10}}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/>
              <a:t>Simplify:</a:t>
            </a:r>
            <a:r>
              <a:rPr lang="en" sz="2500">
                <a:solidFill>
                  <a:srgbClr val="0000FF"/>
                </a:solidFill>
              </a:rPr>
              <a:t> {fun {n} {with {f …} {{f f} n}}}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</a:t>
            </a:r>
            <a:r>
              <a:rPr lang="en" sz="2500"/>
              <a:t>⇒</a:t>
            </a:r>
            <a:r>
              <a:rPr lang="en" sz="2500">
                <a:solidFill>
                  <a:srgbClr val="0000FF"/>
                </a:solidFill>
              </a:rPr>
              <a:t> {with {f …} {f f}}                by "</a:t>
            </a:r>
            <a:r>
              <a:rPr lang="en" sz="2500">
                <a:solidFill>
                  <a:srgbClr val="FF0000"/>
                </a:solidFill>
              </a:rPr>
              <a:t>η reduction</a:t>
            </a:r>
            <a:r>
              <a:rPr lang="en" sz="2500">
                <a:solidFill>
                  <a:srgbClr val="0000FF"/>
                </a:solidFill>
              </a:rPr>
              <a:t>"</a:t>
            </a:r>
            <a:br>
              <a:rPr lang="en" sz="2500">
                <a:solidFill>
                  <a:srgbClr val="0000FF"/>
                </a:solidFill>
              </a:rPr>
            </a:br>
            <a:endParaRPr sz="2500"/>
          </a:p>
        </p:txBody>
      </p:sp>
      <p:sp>
        <p:nvSpPr>
          <p:cNvPr id="446" name="Google Shape;446;p6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η reduction (eta reduction)</a:t>
            </a:r>
            <a:endParaRPr/>
          </a:p>
        </p:txBody>
      </p:sp>
      <p:sp>
        <p:nvSpPr>
          <p:cNvPr id="452" name="Google Shape;452;p6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If two functions lead to the same result, they are the same functions.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{fun {n} {{fun {x} x} n}}</a:t>
            </a:r>
            <a:br>
              <a:rPr lang="en"/>
            </a:br>
            <a:r>
              <a:rPr lang="en"/>
              <a:t>{{fun {n} {{fun {x} x} n}} 2}        </a:t>
            </a:r>
            <a:r>
              <a:rPr lang="en">
                <a:solidFill>
                  <a:srgbClr val="0000FF"/>
                </a:solidFill>
              </a:rPr>
              <a:t>Result: 2</a:t>
            </a:r>
            <a:endParaRPr>
              <a:solidFill>
                <a:srgbClr val="0000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{fun {x} x}</a:t>
            </a:r>
            <a:br>
              <a:rPr lang="en"/>
            </a:br>
            <a:r>
              <a:rPr lang="en"/>
              <a:t>{{fun {x} x} 2}                            </a:t>
            </a:r>
            <a:r>
              <a:rPr lang="en">
                <a:solidFill>
                  <a:srgbClr val="0000FF"/>
                </a:solidFill>
              </a:rPr>
              <a:t>Result: 2</a:t>
            </a:r>
            <a:endParaRPr>
              <a:solidFill>
                <a:srgbClr val="0000FF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1600"/>
              </a:spcAft>
              <a:buSzPts val="2700"/>
              <a:buChar char="●"/>
            </a:pPr>
            <a:r>
              <a:rPr lang="en">
                <a:solidFill>
                  <a:srgbClr val="0000FF"/>
                </a:solidFill>
              </a:rPr>
              <a:t>{fun {n} {e n}} ⇒ e</a:t>
            </a:r>
            <a:r>
              <a:rPr lang="en"/>
              <a:t> where </a:t>
            </a:r>
            <a:r>
              <a:rPr lang="en">
                <a:solidFill>
                  <a:srgbClr val="0000FF"/>
                </a:solidFill>
              </a:rPr>
              <a:t>n</a:t>
            </a:r>
            <a:r>
              <a:rPr lang="en"/>
              <a:t> is not free in </a:t>
            </a:r>
            <a:r>
              <a:rPr lang="en">
                <a:solidFill>
                  <a:srgbClr val="0000FF"/>
                </a:solidFill>
              </a:rPr>
              <a:t>e</a:t>
            </a:r>
            <a:r>
              <a:rPr lang="en"/>
              <a:t>.</a:t>
            </a:r>
            <a:br>
              <a:rPr lang="en"/>
            </a:br>
            <a:r>
              <a:rPr lang="en"/>
              <a:t>{fun {n} {{fun {x} {+ </a:t>
            </a:r>
            <a:r>
              <a:rPr lang="en">
                <a:solidFill>
                  <a:srgbClr val="FF0000"/>
                </a:solidFill>
              </a:rPr>
              <a:t>n x</a:t>
            </a:r>
            <a:r>
              <a:rPr lang="en"/>
              <a:t>} n}</a:t>
            </a:r>
            <a:br>
              <a:rPr lang="en"/>
            </a:br>
            <a:r>
              <a:rPr lang="en"/>
              <a:t>{fun {x} {+ n x}}</a:t>
            </a:r>
            <a:endParaRPr sz="2700"/>
          </a:p>
        </p:txBody>
      </p:sp>
      <p:sp>
        <p:nvSpPr>
          <p:cNvPr id="453" name="Google Shape;453;p6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62"/>
          <p:cNvSpPr txBox="1"/>
          <p:nvPr/>
        </p:nvSpPr>
        <p:spPr>
          <a:xfrm>
            <a:off x="3723725" y="4775900"/>
            <a:ext cx="5364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η reduction is not possible as n is free in {fun {x} n}.</a:t>
            </a:r>
            <a:endParaRPr sz="1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η reduction (eta reduction)</a:t>
            </a:r>
            <a:endParaRPr/>
          </a:p>
        </p:txBody>
      </p:sp>
      <p:sp>
        <p:nvSpPr>
          <p:cNvPr id="460" name="Google Shape;460;p6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If two functions lead to the same result, they are the same functions.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{fun {n} {{fun {x} x} n}}</a:t>
            </a:r>
            <a:br>
              <a:rPr lang="en"/>
            </a:br>
            <a:r>
              <a:rPr lang="en"/>
              <a:t>{{fun {n} {{fun {x} x} n}} 2}         </a:t>
            </a:r>
            <a:r>
              <a:rPr lang="en">
                <a:solidFill>
                  <a:srgbClr val="0000FF"/>
                </a:solidFill>
              </a:rPr>
              <a:t>Result: 2</a:t>
            </a:r>
            <a:endParaRPr>
              <a:solidFill>
                <a:srgbClr val="0000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{fun {x} x}</a:t>
            </a:r>
            <a:br>
              <a:rPr lang="en"/>
            </a:br>
            <a:r>
              <a:rPr lang="en"/>
              <a:t>{{fun {x} x} 2}                            </a:t>
            </a:r>
            <a:r>
              <a:rPr lang="en">
                <a:solidFill>
                  <a:srgbClr val="0000FF"/>
                </a:solidFill>
              </a:rPr>
              <a:t>Result: 2</a:t>
            </a:r>
            <a:endParaRPr>
              <a:solidFill>
                <a:srgbClr val="0000FF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1600"/>
              </a:spcAft>
              <a:buSzPts val="2700"/>
              <a:buChar char="●"/>
            </a:pPr>
            <a:r>
              <a:rPr lang="en">
                <a:solidFill>
                  <a:srgbClr val="0000FF"/>
                </a:solidFill>
              </a:rPr>
              <a:t>{fun {n} {e n}} ⇒ e</a:t>
            </a:r>
            <a:r>
              <a:rPr lang="en"/>
              <a:t> where </a:t>
            </a:r>
            <a:r>
              <a:rPr lang="en">
                <a:solidFill>
                  <a:srgbClr val="0000FF"/>
                </a:solidFill>
              </a:rPr>
              <a:t>n</a:t>
            </a:r>
            <a:r>
              <a:rPr lang="en"/>
              <a:t> is not free in </a:t>
            </a:r>
            <a:r>
              <a:rPr lang="en">
                <a:solidFill>
                  <a:srgbClr val="0000FF"/>
                </a:solidFill>
              </a:rPr>
              <a:t>e</a:t>
            </a:r>
            <a:r>
              <a:rPr lang="en"/>
              <a:t>.</a:t>
            </a:r>
            <a:br>
              <a:rPr lang="en"/>
            </a:br>
            <a:r>
              <a:rPr lang="en"/>
              <a:t>{fun {n} {{fun {x} {+ </a:t>
            </a:r>
            <a:r>
              <a:rPr lang="en">
                <a:solidFill>
                  <a:srgbClr val="FF0000"/>
                </a:solidFill>
              </a:rPr>
              <a:t>n x</a:t>
            </a:r>
            <a:r>
              <a:rPr lang="en"/>
              <a:t>} n}</a:t>
            </a:r>
            <a:br>
              <a:rPr lang="en"/>
            </a:br>
            <a:r>
              <a:rPr lang="en"/>
              <a:t>{fun {x} {+ n x}}</a:t>
            </a:r>
            <a:endParaRPr sz="2700"/>
          </a:p>
        </p:txBody>
      </p:sp>
      <p:sp>
        <p:nvSpPr>
          <p:cNvPr id="461" name="Google Shape;461;p6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63"/>
          <p:cNvSpPr txBox="1"/>
          <p:nvPr/>
        </p:nvSpPr>
        <p:spPr>
          <a:xfrm>
            <a:off x="3723725" y="4775900"/>
            <a:ext cx="58059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η reduction is not possible as n is free in {fun {x} {+ n x}.</a:t>
            </a:r>
            <a:endParaRPr sz="1500"/>
          </a:p>
        </p:txBody>
      </p:sp>
      <p:sp>
        <p:nvSpPr>
          <p:cNvPr id="463" name="Google Shape;463;p63"/>
          <p:cNvSpPr txBox="1"/>
          <p:nvPr/>
        </p:nvSpPr>
        <p:spPr>
          <a:xfrm>
            <a:off x="2050000" y="5842700"/>
            <a:ext cx="71757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Free id: we cannot do η reduction for this code.</a:t>
            </a:r>
            <a:endParaRPr sz="1500"/>
          </a:p>
        </p:txBody>
      </p:sp>
      <p:cxnSp>
        <p:nvCxnSpPr>
          <p:cNvPr id="464" name="Google Shape;464;p63"/>
          <p:cNvCxnSpPr/>
          <p:nvPr/>
        </p:nvCxnSpPr>
        <p:spPr>
          <a:xfrm flipH="1" rot="10800000">
            <a:off x="3333150" y="4817000"/>
            <a:ext cx="371400" cy="10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FAE Values</a:t>
            </a:r>
            <a:endParaRPr/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way to keep static scope for free ids of a function….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(define-type FAE-Value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[numV       …]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[closureV  …])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(define-type DefrdSub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[mtSub]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[aSub (name symbol?) (value FAE-Value?) (ds DefrdSub?)])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470" name="Google Shape;470;p64"/>
          <p:cNvSpPr txBox="1"/>
          <p:nvPr>
            <p:ph idx="1" type="body"/>
          </p:nvPr>
        </p:nvSpPr>
        <p:spPr>
          <a:xfrm>
            <a:off x="311700" y="1106425"/>
            <a:ext cx="8832300" cy="532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rgbClr val="0000FF"/>
                </a:solidFill>
              </a:rPr>
              <a:t>{with {fac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{fun {n}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{with {facX 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{</a:t>
            </a:r>
            <a:r>
              <a:rPr lang="en" sz="2500">
                <a:solidFill>
                  <a:srgbClr val="FF0000"/>
                </a:solidFill>
              </a:rPr>
              <a:t>fun</a:t>
            </a:r>
            <a:r>
              <a:rPr lang="en" sz="2500">
                <a:solidFill>
                  <a:srgbClr val="0000FF"/>
                </a:solidFill>
              </a:rPr>
              <a:t> {facY}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 {fun {n}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         {if0 n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         1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         {* n {</a:t>
            </a:r>
            <a:r>
              <a:rPr lang="en" sz="2500">
                <a:solidFill>
                  <a:srgbClr val="FF0000"/>
                </a:solidFill>
              </a:rPr>
              <a:t>{facY facY}</a:t>
            </a:r>
            <a:r>
              <a:rPr lang="en" sz="2500">
                <a:solidFill>
                  <a:srgbClr val="0000FF"/>
                </a:solidFill>
              </a:rPr>
              <a:t> {- n 1}}}}}}}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</a:t>
            </a:r>
            <a:r>
              <a:rPr lang="en" sz="2500">
                <a:solidFill>
                  <a:srgbClr val="0000FF"/>
                </a:solidFill>
                <a:highlight>
                  <a:srgbClr val="FFF2CC"/>
                </a:highlight>
              </a:rPr>
              <a:t>{</a:t>
            </a:r>
            <a:r>
              <a:rPr lang="en" sz="2500">
                <a:solidFill>
                  <a:srgbClr val="FF0000"/>
                </a:solidFill>
                <a:highlight>
                  <a:srgbClr val="FFF2CC"/>
                </a:highlight>
              </a:rPr>
              <a:t>{facX facX}</a:t>
            </a:r>
            <a:r>
              <a:rPr lang="en" sz="2500">
                <a:solidFill>
                  <a:srgbClr val="0000FF"/>
                </a:solidFill>
                <a:highlight>
                  <a:srgbClr val="FFF2CC"/>
                </a:highlight>
              </a:rPr>
              <a:t> n}</a:t>
            </a:r>
            <a:r>
              <a:rPr lang="en" sz="2500">
                <a:solidFill>
                  <a:srgbClr val="0000FF"/>
                </a:solidFill>
              </a:rPr>
              <a:t>}}}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{fac 10}}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"</a:t>
            </a:r>
            <a:r>
              <a:rPr lang="en" sz="2500">
                <a:solidFill>
                  <a:srgbClr val="FF0000"/>
                </a:solidFill>
              </a:rPr>
              <a:t>η reduction</a:t>
            </a:r>
            <a:r>
              <a:rPr lang="en" sz="2500">
                <a:solidFill>
                  <a:srgbClr val="0000FF"/>
                </a:solidFill>
              </a:rPr>
              <a:t>"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{fun {n} </a:t>
            </a:r>
            <a:r>
              <a:rPr lang="en" sz="2500">
                <a:solidFill>
                  <a:srgbClr val="0000FF"/>
                </a:solidFill>
                <a:highlight>
                  <a:srgbClr val="FFF2CC"/>
                </a:highlight>
              </a:rPr>
              <a:t>{e n}</a:t>
            </a:r>
            <a:r>
              <a:rPr lang="en" sz="2500">
                <a:solidFill>
                  <a:srgbClr val="0000FF"/>
                </a:solidFill>
              </a:rPr>
              <a:t>} ⇒ e</a:t>
            </a:r>
            <a:r>
              <a:rPr lang="en" sz="2500"/>
              <a:t> where </a:t>
            </a:r>
            <a:r>
              <a:rPr lang="en" sz="2500">
                <a:solidFill>
                  <a:srgbClr val="0000FF"/>
                </a:solidFill>
              </a:rPr>
              <a:t>n</a:t>
            </a:r>
            <a:r>
              <a:rPr lang="en" sz="2500"/>
              <a:t> is not free in </a:t>
            </a:r>
            <a:r>
              <a:rPr lang="en" sz="2500">
                <a:solidFill>
                  <a:srgbClr val="0000FF"/>
                </a:solidFill>
              </a:rPr>
              <a:t>e</a:t>
            </a:r>
            <a:r>
              <a:rPr lang="en" sz="2500"/>
              <a:t>.</a:t>
            </a:r>
            <a:endParaRPr sz="2500"/>
          </a:p>
        </p:txBody>
      </p:sp>
      <p:sp>
        <p:nvSpPr>
          <p:cNvPr id="471" name="Google Shape;471;p6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64"/>
          <p:cNvSpPr/>
          <p:nvPr/>
        </p:nvSpPr>
        <p:spPr>
          <a:xfrm rot="5400000">
            <a:off x="3901450" y="4527250"/>
            <a:ext cx="259200" cy="1519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" name="Google Shape;473;p64"/>
          <p:cNvCxnSpPr>
            <a:endCxn id="472" idx="1"/>
          </p:cNvCxnSpPr>
          <p:nvPr/>
        </p:nvCxnSpPr>
        <p:spPr>
          <a:xfrm flipH="1" rot="10800000">
            <a:off x="1774150" y="5416450"/>
            <a:ext cx="2256900" cy="7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479" name="Google Shape;479;p65"/>
          <p:cNvSpPr txBox="1"/>
          <p:nvPr>
            <p:ph idx="1" type="body"/>
          </p:nvPr>
        </p:nvSpPr>
        <p:spPr>
          <a:xfrm>
            <a:off x="311700" y="1106425"/>
            <a:ext cx="8832300" cy="532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rgbClr val="0000FF"/>
                </a:solidFill>
              </a:rPr>
              <a:t>{with {fac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{fun {n}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{with {facX 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{</a:t>
            </a:r>
            <a:r>
              <a:rPr lang="en" sz="2500">
                <a:solidFill>
                  <a:srgbClr val="FF0000"/>
                </a:solidFill>
              </a:rPr>
              <a:t>fun</a:t>
            </a:r>
            <a:r>
              <a:rPr lang="en" sz="2500">
                <a:solidFill>
                  <a:srgbClr val="0000FF"/>
                </a:solidFill>
              </a:rPr>
              <a:t> {facY}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 {fun {n}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         {if0 n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         1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         {* n {</a:t>
            </a:r>
            <a:r>
              <a:rPr lang="en" sz="2500">
                <a:solidFill>
                  <a:srgbClr val="FF0000"/>
                </a:solidFill>
              </a:rPr>
              <a:t>{facY facY}</a:t>
            </a:r>
            <a:r>
              <a:rPr lang="en" sz="2500">
                <a:solidFill>
                  <a:srgbClr val="0000FF"/>
                </a:solidFill>
              </a:rPr>
              <a:t> {- n 1}}}}}}}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</a:t>
            </a:r>
            <a:r>
              <a:rPr lang="en" sz="2500">
                <a:solidFill>
                  <a:srgbClr val="0000FF"/>
                </a:solidFill>
                <a:highlight>
                  <a:srgbClr val="FFF2CC"/>
                </a:highlight>
              </a:rPr>
              <a:t>{</a:t>
            </a:r>
            <a:r>
              <a:rPr lang="en" sz="2500">
                <a:solidFill>
                  <a:srgbClr val="FF0000"/>
                </a:solidFill>
                <a:highlight>
                  <a:srgbClr val="FFF2CC"/>
                </a:highlight>
              </a:rPr>
              <a:t>{facX facX}</a:t>
            </a:r>
            <a:r>
              <a:rPr lang="en" sz="2500">
                <a:solidFill>
                  <a:srgbClr val="0000FF"/>
                </a:solidFill>
                <a:highlight>
                  <a:srgbClr val="FFF2CC"/>
                </a:highlight>
              </a:rPr>
              <a:t> n}</a:t>
            </a:r>
            <a:r>
              <a:rPr lang="en" sz="2500">
                <a:solidFill>
                  <a:srgbClr val="0000FF"/>
                </a:solidFill>
              </a:rPr>
              <a:t>}}}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{fac 10}}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"</a:t>
            </a:r>
            <a:r>
              <a:rPr lang="en" sz="2500">
                <a:solidFill>
                  <a:srgbClr val="FF0000"/>
                </a:solidFill>
              </a:rPr>
              <a:t>η reduction</a:t>
            </a:r>
            <a:r>
              <a:rPr lang="en" sz="2500">
                <a:solidFill>
                  <a:srgbClr val="0000FF"/>
                </a:solidFill>
              </a:rPr>
              <a:t>"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{fun {n} </a:t>
            </a:r>
            <a:r>
              <a:rPr lang="en" sz="2500">
                <a:solidFill>
                  <a:srgbClr val="0000FF"/>
                </a:solidFill>
                <a:highlight>
                  <a:srgbClr val="FFF2CC"/>
                </a:highlight>
              </a:rPr>
              <a:t>{e n}</a:t>
            </a:r>
            <a:r>
              <a:rPr lang="en" sz="2500">
                <a:solidFill>
                  <a:srgbClr val="0000FF"/>
                </a:solidFill>
              </a:rPr>
              <a:t>} ⇒ e</a:t>
            </a:r>
            <a:r>
              <a:rPr lang="en" sz="2500"/>
              <a:t> where </a:t>
            </a:r>
            <a:r>
              <a:rPr lang="en" sz="2500">
                <a:solidFill>
                  <a:srgbClr val="0000FF"/>
                </a:solidFill>
              </a:rPr>
              <a:t>n</a:t>
            </a:r>
            <a:r>
              <a:rPr lang="en" sz="2500"/>
              <a:t> is not free in </a:t>
            </a:r>
            <a:r>
              <a:rPr lang="en" sz="2500">
                <a:solidFill>
                  <a:srgbClr val="0000FF"/>
                </a:solidFill>
              </a:rPr>
              <a:t>e</a:t>
            </a:r>
            <a:r>
              <a:rPr lang="en" sz="2500"/>
              <a:t>.</a:t>
            </a:r>
            <a:endParaRPr sz="2500"/>
          </a:p>
        </p:txBody>
      </p:sp>
      <p:sp>
        <p:nvSpPr>
          <p:cNvPr id="480" name="Google Shape;480;p6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1" name="Google Shape;481;p65"/>
          <p:cNvSpPr/>
          <p:nvPr/>
        </p:nvSpPr>
        <p:spPr>
          <a:xfrm rot="5400000">
            <a:off x="3901450" y="4527250"/>
            <a:ext cx="259200" cy="1519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2" name="Google Shape;482;p65"/>
          <p:cNvCxnSpPr>
            <a:endCxn id="481" idx="1"/>
          </p:cNvCxnSpPr>
          <p:nvPr/>
        </p:nvCxnSpPr>
        <p:spPr>
          <a:xfrm flipH="1" rot="10800000">
            <a:off x="1774150" y="5416450"/>
            <a:ext cx="2256900" cy="7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65"/>
          <p:cNvCxnSpPr/>
          <p:nvPr/>
        </p:nvCxnSpPr>
        <p:spPr>
          <a:xfrm flipH="1" rot="10800000">
            <a:off x="5388675" y="2379325"/>
            <a:ext cx="448500" cy="5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4" name="Google Shape;484;p65"/>
          <p:cNvSpPr txBox="1"/>
          <p:nvPr/>
        </p:nvSpPr>
        <p:spPr>
          <a:xfrm>
            <a:off x="5788575" y="2178925"/>
            <a:ext cx="2519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'n' is a binding id.</a:t>
            </a:r>
            <a:endParaRPr sz="1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490" name="Google Shape;490;p66"/>
          <p:cNvSpPr txBox="1"/>
          <p:nvPr>
            <p:ph idx="1" type="body"/>
          </p:nvPr>
        </p:nvSpPr>
        <p:spPr>
          <a:xfrm>
            <a:off x="311700" y="1106425"/>
            <a:ext cx="8832300" cy="532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rgbClr val="0000FF"/>
                </a:solidFill>
              </a:rPr>
              <a:t>{with {fac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</a:t>
            </a:r>
            <a:r>
              <a:rPr lang="en" sz="2500" strike="sngStrike">
                <a:solidFill>
                  <a:srgbClr val="0000FF"/>
                </a:solidFill>
              </a:rPr>
              <a:t>{fun {n}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{with {facX 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{</a:t>
            </a:r>
            <a:r>
              <a:rPr lang="en" sz="2500">
                <a:solidFill>
                  <a:srgbClr val="FF0000"/>
                </a:solidFill>
              </a:rPr>
              <a:t>fun</a:t>
            </a:r>
            <a:r>
              <a:rPr lang="en" sz="2500">
                <a:solidFill>
                  <a:srgbClr val="0000FF"/>
                </a:solidFill>
              </a:rPr>
              <a:t> {facY}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 {fun {n}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         {if0 n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         1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         {* n {</a:t>
            </a:r>
            <a:r>
              <a:rPr lang="en" sz="2500">
                <a:solidFill>
                  <a:srgbClr val="FF0000"/>
                </a:solidFill>
              </a:rPr>
              <a:t>{facY facY}</a:t>
            </a:r>
            <a:r>
              <a:rPr lang="en" sz="2500">
                <a:solidFill>
                  <a:srgbClr val="0000FF"/>
                </a:solidFill>
              </a:rPr>
              <a:t> {- n 1}}}}}}}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</a:t>
            </a:r>
            <a:r>
              <a:rPr lang="en" sz="2500" strike="sngStrike">
                <a:solidFill>
                  <a:srgbClr val="0000FF"/>
                </a:solidFill>
                <a:highlight>
                  <a:srgbClr val="FFF2CC"/>
                </a:highlight>
              </a:rPr>
              <a:t>{</a:t>
            </a:r>
            <a:r>
              <a:rPr lang="en" sz="2500">
                <a:solidFill>
                  <a:srgbClr val="FF0000"/>
                </a:solidFill>
                <a:highlight>
                  <a:srgbClr val="FFF2CC"/>
                </a:highlight>
              </a:rPr>
              <a:t>{facX facX}</a:t>
            </a:r>
            <a:r>
              <a:rPr lang="en" sz="2500">
                <a:solidFill>
                  <a:srgbClr val="0000FF"/>
                </a:solidFill>
                <a:highlight>
                  <a:srgbClr val="FFF2CC"/>
                </a:highlight>
              </a:rPr>
              <a:t> </a:t>
            </a:r>
            <a:r>
              <a:rPr lang="en" sz="2500" strike="sngStrike">
                <a:solidFill>
                  <a:srgbClr val="0000FF"/>
                </a:solidFill>
                <a:highlight>
                  <a:srgbClr val="FFF2CC"/>
                </a:highlight>
              </a:rPr>
              <a:t>n}</a:t>
            </a:r>
            <a:r>
              <a:rPr lang="en" sz="2500" strike="sngStrike">
                <a:solidFill>
                  <a:srgbClr val="0000FF"/>
                </a:solidFill>
              </a:rPr>
              <a:t>}</a:t>
            </a:r>
            <a:r>
              <a:rPr lang="en" sz="2500">
                <a:solidFill>
                  <a:srgbClr val="0000FF"/>
                </a:solidFill>
              </a:rPr>
              <a:t>}}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{fac 10}}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"</a:t>
            </a:r>
            <a:r>
              <a:rPr lang="en" sz="2500">
                <a:solidFill>
                  <a:srgbClr val="FF0000"/>
                </a:solidFill>
              </a:rPr>
              <a:t>η reduction</a:t>
            </a:r>
            <a:r>
              <a:rPr lang="en" sz="2500">
                <a:solidFill>
                  <a:srgbClr val="0000FF"/>
                </a:solidFill>
              </a:rPr>
              <a:t>"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 strike="sngStrike">
                <a:solidFill>
                  <a:srgbClr val="0000FF"/>
                </a:solidFill>
              </a:rPr>
              <a:t>{fun {n} </a:t>
            </a:r>
            <a:r>
              <a:rPr lang="en" sz="2500" strike="sngStrike">
                <a:solidFill>
                  <a:srgbClr val="0000FF"/>
                </a:solidFill>
                <a:highlight>
                  <a:srgbClr val="FFF2CC"/>
                </a:highlight>
              </a:rPr>
              <a:t>{</a:t>
            </a:r>
            <a:r>
              <a:rPr lang="en" sz="2500">
                <a:solidFill>
                  <a:srgbClr val="0000FF"/>
                </a:solidFill>
                <a:highlight>
                  <a:srgbClr val="FFF2CC"/>
                </a:highlight>
              </a:rPr>
              <a:t>e </a:t>
            </a:r>
            <a:r>
              <a:rPr lang="en" sz="2500" strike="sngStrike">
                <a:solidFill>
                  <a:srgbClr val="0000FF"/>
                </a:solidFill>
                <a:highlight>
                  <a:srgbClr val="FFF2CC"/>
                </a:highlight>
              </a:rPr>
              <a:t>n}</a:t>
            </a:r>
            <a:r>
              <a:rPr lang="en" sz="2500" strike="sngStrike">
                <a:solidFill>
                  <a:srgbClr val="0000FF"/>
                </a:solidFill>
              </a:rPr>
              <a:t>}</a:t>
            </a:r>
            <a:r>
              <a:rPr lang="en" sz="2500">
                <a:solidFill>
                  <a:srgbClr val="0000FF"/>
                </a:solidFill>
              </a:rPr>
              <a:t> ⇒ e</a:t>
            </a:r>
            <a:r>
              <a:rPr lang="en" sz="2500"/>
              <a:t> where </a:t>
            </a:r>
            <a:r>
              <a:rPr lang="en" sz="2500">
                <a:solidFill>
                  <a:srgbClr val="0000FF"/>
                </a:solidFill>
              </a:rPr>
              <a:t>n</a:t>
            </a:r>
            <a:r>
              <a:rPr lang="en" sz="2500"/>
              <a:t> is not free in </a:t>
            </a:r>
            <a:r>
              <a:rPr lang="en" sz="2500">
                <a:solidFill>
                  <a:srgbClr val="0000FF"/>
                </a:solidFill>
              </a:rPr>
              <a:t>e</a:t>
            </a:r>
            <a:r>
              <a:rPr lang="en" sz="2500"/>
              <a:t>.</a:t>
            </a:r>
            <a:endParaRPr sz="2500"/>
          </a:p>
        </p:txBody>
      </p:sp>
      <p:sp>
        <p:nvSpPr>
          <p:cNvPr id="491" name="Google Shape;491;p6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2" name="Google Shape;492;p66"/>
          <p:cNvSpPr/>
          <p:nvPr/>
        </p:nvSpPr>
        <p:spPr>
          <a:xfrm rot="5400000">
            <a:off x="3901450" y="4527250"/>
            <a:ext cx="259200" cy="1519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3" name="Google Shape;493;p66"/>
          <p:cNvCxnSpPr>
            <a:endCxn id="492" idx="1"/>
          </p:cNvCxnSpPr>
          <p:nvPr/>
        </p:nvCxnSpPr>
        <p:spPr>
          <a:xfrm flipH="1" rot="10800000">
            <a:off x="1774150" y="5416450"/>
            <a:ext cx="2256900" cy="7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499" name="Google Shape;499;p67"/>
          <p:cNvSpPr txBox="1"/>
          <p:nvPr>
            <p:ph idx="1" type="body"/>
          </p:nvPr>
        </p:nvSpPr>
        <p:spPr>
          <a:xfrm>
            <a:off x="311700" y="1106425"/>
            <a:ext cx="8832300" cy="532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rgbClr val="0000FF"/>
                </a:solidFill>
              </a:rPr>
              <a:t>{with {fac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{with {facX 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{fun {facY}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{fun {n}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  {if0 n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         1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        {* n {{facY facY} {- n 1}}}}}}}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{facX facX}}}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{fac 10}}</a:t>
            </a:r>
            <a:br>
              <a:rPr lang="en" sz="2500">
                <a:solidFill>
                  <a:srgbClr val="0000FF"/>
                </a:solidFill>
              </a:rPr>
            </a:br>
            <a:endParaRPr sz="2500">
              <a:solidFill>
                <a:srgbClr val="0000FF"/>
              </a:solidFill>
            </a:endParaRPr>
          </a:p>
        </p:txBody>
      </p:sp>
      <p:sp>
        <p:nvSpPr>
          <p:cNvPr id="500" name="Google Shape;500;p6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506" name="Google Shape;506;p68"/>
          <p:cNvSpPr txBox="1"/>
          <p:nvPr>
            <p:ph idx="1" type="body"/>
          </p:nvPr>
        </p:nvSpPr>
        <p:spPr>
          <a:xfrm>
            <a:off x="311700" y="1106425"/>
            <a:ext cx="8832300" cy="532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rgbClr val="0000FF"/>
                </a:solidFill>
              </a:rPr>
              <a:t>{with {fac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{with {facX 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{fun {facY}    </a:t>
            </a:r>
            <a:r>
              <a:rPr lang="en" sz="2500">
                <a:solidFill>
                  <a:srgbClr val="FF0000"/>
                </a:solidFill>
              </a:rPr>
              <a:t> ; Almost original fac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{fun {n}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  {if0 n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         1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        {* n {{facY facY} {- n 1}}}}}}}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{facX facX}}}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{fac 10}}</a:t>
            </a:r>
            <a:br>
              <a:rPr lang="en" sz="2500">
                <a:solidFill>
                  <a:srgbClr val="0000FF"/>
                </a:solidFill>
              </a:rPr>
            </a:br>
            <a:endParaRPr sz="2500">
              <a:solidFill>
                <a:srgbClr val="0000FF"/>
              </a:solidFill>
            </a:endParaRPr>
          </a:p>
        </p:txBody>
      </p:sp>
      <p:sp>
        <p:nvSpPr>
          <p:cNvPr id="507" name="Google Shape;507;p6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 - Original</a:t>
            </a:r>
            <a:endParaRPr/>
          </a:p>
        </p:txBody>
      </p:sp>
      <p:sp>
        <p:nvSpPr>
          <p:cNvPr id="513" name="Google Shape;513;p69"/>
          <p:cNvSpPr txBox="1"/>
          <p:nvPr>
            <p:ph idx="1" type="body"/>
          </p:nvPr>
        </p:nvSpPr>
        <p:spPr>
          <a:xfrm>
            <a:off x="831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rgbClr val="0000FF"/>
                </a:solidFill>
              </a:rPr>
              <a:t>   </a:t>
            </a:r>
            <a:r>
              <a:rPr lang="en" sz="2500">
                <a:solidFill>
                  <a:srgbClr val="0000FF"/>
                </a:solidFill>
              </a:rPr>
              <a:t>{</a:t>
            </a:r>
            <a:r>
              <a:rPr lang="en" sz="2500">
                <a:solidFill>
                  <a:srgbClr val="FF0000"/>
                </a:solidFill>
              </a:rPr>
              <a:t>with</a:t>
            </a:r>
            <a:r>
              <a:rPr lang="en" sz="2500">
                <a:solidFill>
                  <a:srgbClr val="0000FF"/>
                </a:solidFill>
              </a:rPr>
              <a:t> {fac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</a:t>
            </a:r>
            <a:br>
              <a:rPr lang="en" sz="2500">
                <a:solidFill>
                  <a:srgbClr val="0000FF"/>
                </a:solidFill>
              </a:rPr>
            </a:b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{fun {n}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     {if0 n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            1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            {* n {fac {- n 1}}}}}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{fac 10}}</a:t>
            </a:r>
            <a:endParaRPr sz="2500"/>
          </a:p>
        </p:txBody>
      </p:sp>
      <p:sp>
        <p:nvSpPr>
          <p:cNvPr id="514" name="Google Shape;514;p6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520" name="Google Shape;520;p70"/>
          <p:cNvSpPr txBox="1"/>
          <p:nvPr>
            <p:ph idx="1" type="body"/>
          </p:nvPr>
        </p:nvSpPr>
        <p:spPr>
          <a:xfrm>
            <a:off x="311700" y="1106425"/>
            <a:ext cx="8832300" cy="532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rgbClr val="0000FF"/>
                </a:solidFill>
              </a:rPr>
              <a:t>{with {fac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{with {facX 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{fun {facY}    </a:t>
            </a:r>
            <a:r>
              <a:rPr lang="en" sz="2500">
                <a:solidFill>
                  <a:srgbClr val="FF0000"/>
                </a:solidFill>
              </a:rPr>
              <a:t> ; Almost original fac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{fun {n}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  {if0 n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         1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                                 {* n {{facY facY} {- n 1}}}}}}}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                {facX facX}}}</a:t>
            </a:r>
            <a:br>
              <a:rPr lang="en" sz="2500">
                <a:solidFill>
                  <a:srgbClr val="0000FF"/>
                </a:solidFill>
              </a:rPr>
            </a:br>
            <a:r>
              <a:rPr lang="en" sz="2500">
                <a:solidFill>
                  <a:srgbClr val="0000FF"/>
                </a:solidFill>
              </a:rPr>
              <a:t>           {fac 10}}</a:t>
            </a:r>
            <a:br>
              <a:rPr lang="en" sz="2500">
                <a:solidFill>
                  <a:srgbClr val="0000FF"/>
                </a:solidFill>
              </a:rPr>
            </a:br>
            <a:br>
              <a:rPr lang="en" sz="2500">
                <a:solidFill>
                  <a:srgbClr val="0000FF"/>
                </a:solidFill>
              </a:rPr>
            </a:br>
            <a:r>
              <a:rPr lang="en" sz="2500"/>
              <a:t>More like original: introduce a </a:t>
            </a:r>
            <a:r>
              <a:rPr lang="en" sz="2500" u="sng"/>
              <a:t>local binding</a:t>
            </a:r>
            <a:r>
              <a:rPr lang="en" sz="2500"/>
              <a:t> for</a:t>
            </a:r>
            <a:r>
              <a:rPr lang="en" sz="2500">
                <a:solidFill>
                  <a:srgbClr val="0000FF"/>
                </a:solidFill>
              </a:rPr>
              <a:t> {facY facY}</a:t>
            </a:r>
            <a:r>
              <a:rPr lang="en" sz="2500"/>
              <a:t>...</a:t>
            </a:r>
            <a:endParaRPr sz="2500"/>
          </a:p>
        </p:txBody>
      </p:sp>
      <p:sp>
        <p:nvSpPr>
          <p:cNvPr id="521" name="Google Shape;521;p7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70"/>
          <p:cNvSpPr/>
          <p:nvPr/>
        </p:nvSpPr>
        <p:spPr>
          <a:xfrm rot="5400000">
            <a:off x="6348850" y="3670600"/>
            <a:ext cx="305700" cy="1438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70"/>
          <p:cNvSpPr txBox="1"/>
          <p:nvPr/>
        </p:nvSpPr>
        <p:spPr>
          <a:xfrm>
            <a:off x="6001250" y="4688975"/>
            <a:ext cx="24591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Make this to be </a:t>
            </a:r>
            <a:r>
              <a:rPr lang="en" sz="1900"/>
              <a:t>substituted</a:t>
            </a:r>
            <a:r>
              <a:rPr lang="en" sz="1900"/>
              <a:t> by </a:t>
            </a:r>
            <a:r>
              <a:rPr lang="en" sz="1900">
                <a:solidFill>
                  <a:srgbClr val="FF0000"/>
                </a:solidFill>
              </a:rPr>
              <a:t>fac.</a:t>
            </a:r>
            <a:endParaRPr sz="1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529" name="Google Shape;529;p71"/>
          <p:cNvSpPr txBox="1"/>
          <p:nvPr>
            <p:ph idx="1" type="body"/>
          </p:nvPr>
        </p:nvSpPr>
        <p:spPr>
          <a:xfrm>
            <a:off x="311700" y="1106425"/>
            <a:ext cx="8832300" cy="532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FF"/>
                </a:solidFill>
              </a:rPr>
              <a:t>{with {fac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{with {facX 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  {fun {facY}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           </a:t>
            </a:r>
            <a:r>
              <a:rPr lang="en" sz="2100">
                <a:solidFill>
                  <a:srgbClr val="FF0000"/>
                </a:solidFill>
              </a:rPr>
              <a:t>{with {fac {facY facY}}</a:t>
            </a:r>
            <a:br>
              <a:rPr lang="en" sz="2100">
                <a:solidFill>
                  <a:srgbClr val="FF0000"/>
                </a:solidFill>
              </a:rPr>
            </a:br>
            <a:r>
              <a:rPr lang="en" sz="2100">
                <a:solidFill>
                  <a:srgbClr val="FF0000"/>
                </a:solidFill>
              </a:rPr>
              <a:t>                                                       ; Exactly like original fac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                     {fun {n}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                     {if0 n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                            1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                            {* n {</a:t>
            </a:r>
            <a:r>
              <a:rPr lang="en" sz="2100">
                <a:solidFill>
                  <a:srgbClr val="FF0000"/>
                </a:solidFill>
              </a:rPr>
              <a:t>fac</a:t>
            </a:r>
            <a:r>
              <a:rPr lang="en" sz="2100">
                <a:solidFill>
                  <a:srgbClr val="0000FF"/>
                </a:solidFill>
              </a:rPr>
              <a:t> {- n 1}}}}}</a:t>
            </a:r>
            <a:r>
              <a:rPr lang="en" sz="2100">
                <a:solidFill>
                  <a:srgbClr val="FF0000"/>
                </a:solidFill>
              </a:rPr>
              <a:t>}</a:t>
            </a:r>
            <a:r>
              <a:rPr lang="en" sz="2100">
                <a:solidFill>
                  <a:srgbClr val="0000FF"/>
                </a:solidFill>
              </a:rPr>
              <a:t>}}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  {facX facX}}}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{fac 10}}</a:t>
            </a:r>
            <a:br>
              <a:rPr lang="en" sz="2100">
                <a:solidFill>
                  <a:srgbClr val="0000FF"/>
                </a:solidFill>
              </a:rPr>
            </a:br>
            <a:endParaRPr sz="2100">
              <a:solidFill>
                <a:srgbClr val="0000FF"/>
              </a:solidFill>
            </a:endParaRPr>
          </a:p>
        </p:txBody>
      </p:sp>
      <p:sp>
        <p:nvSpPr>
          <p:cNvPr id="530" name="Google Shape;530;p7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536" name="Google Shape;536;p72"/>
          <p:cNvSpPr txBox="1"/>
          <p:nvPr>
            <p:ph idx="1" type="body"/>
          </p:nvPr>
        </p:nvSpPr>
        <p:spPr>
          <a:xfrm>
            <a:off x="311700" y="1106425"/>
            <a:ext cx="8832300" cy="532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FF"/>
                </a:solidFill>
              </a:rPr>
              <a:t>{with {fac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{with {facX 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  {fun {facY}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           </a:t>
            </a:r>
            <a:r>
              <a:rPr lang="en" sz="2100">
                <a:solidFill>
                  <a:srgbClr val="FF0000"/>
                </a:solidFill>
              </a:rPr>
              <a:t>{with {fac {facY facY}}</a:t>
            </a:r>
            <a:br>
              <a:rPr lang="en" sz="2100">
                <a:solidFill>
                  <a:srgbClr val="FF0000"/>
                </a:solidFill>
              </a:rPr>
            </a:br>
            <a:r>
              <a:rPr lang="en" sz="2100">
                <a:solidFill>
                  <a:srgbClr val="FF0000"/>
                </a:solidFill>
              </a:rPr>
              <a:t>                                                       ; Exactly like original fac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                     {fun {n}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                     {if0 n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                            1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                            {* n {</a:t>
            </a:r>
            <a:r>
              <a:rPr lang="en" sz="2100">
                <a:solidFill>
                  <a:srgbClr val="FF0000"/>
                </a:solidFill>
              </a:rPr>
              <a:t>fac</a:t>
            </a:r>
            <a:r>
              <a:rPr lang="en" sz="2100">
                <a:solidFill>
                  <a:srgbClr val="0000FF"/>
                </a:solidFill>
              </a:rPr>
              <a:t> {- n 1}}}}}</a:t>
            </a:r>
            <a:r>
              <a:rPr lang="en" sz="2100">
                <a:solidFill>
                  <a:srgbClr val="FF0000"/>
                </a:solidFill>
              </a:rPr>
              <a:t>}</a:t>
            </a:r>
            <a:r>
              <a:rPr lang="en" sz="2100">
                <a:solidFill>
                  <a:srgbClr val="0000FF"/>
                </a:solidFill>
              </a:rPr>
              <a:t>}}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  {facX facX}}}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{fac 10}}</a:t>
            </a:r>
            <a:br>
              <a:rPr lang="en" sz="2100"/>
            </a:br>
            <a:r>
              <a:rPr lang="en" sz="2100"/>
              <a:t>Opps! - this is an infinite loop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/>
              <a:t>We used to evaluate </a:t>
            </a:r>
            <a:r>
              <a:rPr lang="en" sz="2100">
                <a:solidFill>
                  <a:srgbClr val="0000FF"/>
                </a:solidFill>
              </a:rPr>
              <a:t>{facY facY}</a:t>
            </a:r>
            <a:r>
              <a:rPr lang="en" sz="2100"/>
              <a:t> only when </a:t>
            </a:r>
            <a:r>
              <a:rPr lang="en" sz="2100">
                <a:solidFill>
                  <a:srgbClr val="0000FF"/>
                </a:solidFill>
              </a:rPr>
              <a:t>n</a:t>
            </a:r>
            <a:r>
              <a:rPr lang="en" sz="2100"/>
              <a:t> is non-zero.</a:t>
            </a:r>
            <a:br>
              <a:rPr lang="en" sz="2100"/>
            </a:br>
            <a:r>
              <a:rPr lang="en" sz="2100">
                <a:solidFill>
                  <a:srgbClr val="FF0000"/>
                </a:solidFill>
              </a:rPr>
              <a:t>Delay {facY facY}...</a:t>
            </a:r>
            <a:br>
              <a:rPr lang="en" sz="2100">
                <a:solidFill>
                  <a:srgbClr val="FF0000"/>
                </a:solidFill>
              </a:rPr>
            </a:br>
            <a:endParaRPr sz="2100">
              <a:solidFill>
                <a:srgbClr val="FF0000"/>
              </a:solidFill>
            </a:endParaRPr>
          </a:p>
        </p:txBody>
      </p:sp>
      <p:sp>
        <p:nvSpPr>
          <p:cNvPr id="537" name="Google Shape;537;p7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3"/>
          <p:cNvSpPr txBox="1"/>
          <p:nvPr>
            <p:ph type="title"/>
          </p:nvPr>
        </p:nvSpPr>
        <p:spPr>
          <a:xfrm>
            <a:off x="490250" y="701800"/>
            <a:ext cx="8653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Can you improve our language to support 'if0'?</a:t>
            </a:r>
            <a:br>
              <a:rPr lang="en" sz="4600"/>
            </a:br>
            <a:r>
              <a:rPr lang="en" sz="4600"/>
              <a:t>This code can run after delaying  {facY facY}</a:t>
            </a:r>
            <a:br>
              <a:rPr lang="en" sz="4600"/>
            </a:br>
            <a:r>
              <a:rPr lang="en" sz="3100"/>
              <a:t>(But we will implement a complete and general interpreter in the next class)</a:t>
            </a:r>
            <a:endParaRPr sz="3100"/>
          </a:p>
        </p:txBody>
      </p:sp>
      <p:sp>
        <p:nvSpPr>
          <p:cNvPr id="543" name="Google Shape;543;p7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FAE Values</a:t>
            </a:r>
            <a:endParaRPr/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way to keep a static scope for free ids of a function….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(define-type FAE-Value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[numV       (n number?)]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[closureV  …])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(define-type DefrdSub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[mtSub]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[aSub (name symbol?) (value FAE-Value?) (ds DefrdSub?)])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13" name="Google Shape;213;p2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4"/>
          <p:cNvSpPr txBox="1"/>
          <p:nvPr>
            <p:ph type="title"/>
          </p:nvPr>
        </p:nvSpPr>
        <p:spPr>
          <a:xfrm>
            <a:off x="490250" y="701800"/>
            <a:ext cx="83520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may apply same logic for other recursive examples.</a:t>
            </a:r>
            <a:endParaRPr/>
          </a:p>
        </p:txBody>
      </p:sp>
      <p:sp>
        <p:nvSpPr>
          <p:cNvPr id="549" name="Google Shape;549;p7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555" name="Google Shape;555;p75"/>
          <p:cNvSpPr txBox="1"/>
          <p:nvPr>
            <p:ph idx="1" type="body"/>
          </p:nvPr>
        </p:nvSpPr>
        <p:spPr>
          <a:xfrm>
            <a:off x="311700" y="1106425"/>
            <a:ext cx="8832300" cy="532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FF"/>
                </a:solidFill>
              </a:rPr>
              <a:t>{with {fac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{with {facX 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  {fun {facY}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          </a:t>
            </a:r>
            <a:r>
              <a:rPr lang="en" sz="2100">
                <a:solidFill>
                  <a:srgbClr val="FF0000"/>
                </a:solidFill>
              </a:rPr>
              <a:t>{with {fac {fun {x} {{facY facY} x}}}</a:t>
            </a:r>
            <a:br>
              <a:rPr lang="en" sz="2100">
                <a:solidFill>
                  <a:srgbClr val="FF0000"/>
                </a:solidFill>
              </a:rPr>
            </a:br>
            <a:r>
              <a:rPr lang="en" sz="2100">
                <a:solidFill>
                  <a:srgbClr val="FF0000"/>
                </a:solidFill>
              </a:rPr>
              <a:t>                                                       ; Exactly like original fac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                      {fun {n}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                               {if0 n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                                      1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                                       {* n {</a:t>
            </a:r>
            <a:r>
              <a:rPr lang="en" sz="2100">
                <a:solidFill>
                  <a:srgbClr val="FF0000"/>
                </a:solidFill>
              </a:rPr>
              <a:t>fac</a:t>
            </a:r>
            <a:r>
              <a:rPr lang="en" sz="2100">
                <a:solidFill>
                  <a:srgbClr val="0000FF"/>
                </a:solidFill>
              </a:rPr>
              <a:t> {- n 1}}}}}</a:t>
            </a:r>
            <a:r>
              <a:rPr lang="en" sz="2100">
                <a:solidFill>
                  <a:srgbClr val="FF0000"/>
                </a:solidFill>
              </a:rPr>
              <a:t>}</a:t>
            </a:r>
            <a:r>
              <a:rPr lang="en" sz="2100">
                <a:solidFill>
                  <a:srgbClr val="0000FF"/>
                </a:solidFill>
              </a:rPr>
              <a:t>}}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  {facX facX}}}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{fac 10}}</a:t>
            </a:r>
            <a:br>
              <a:rPr lang="en" sz="2100"/>
            </a:br>
            <a:br>
              <a:rPr lang="en" sz="2100">
                <a:solidFill>
                  <a:srgbClr val="FF0000"/>
                </a:solidFill>
              </a:rPr>
            </a:br>
            <a:endParaRPr sz="2100">
              <a:solidFill>
                <a:srgbClr val="FF0000"/>
              </a:solidFill>
            </a:endParaRPr>
          </a:p>
        </p:txBody>
      </p:sp>
      <p:sp>
        <p:nvSpPr>
          <p:cNvPr id="556" name="Google Shape;556;p7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562" name="Google Shape;562;p76"/>
          <p:cNvSpPr txBox="1"/>
          <p:nvPr>
            <p:ph idx="1" type="body"/>
          </p:nvPr>
        </p:nvSpPr>
        <p:spPr>
          <a:xfrm>
            <a:off x="311700" y="1106425"/>
            <a:ext cx="8832300" cy="532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FF"/>
                </a:solidFill>
              </a:rPr>
              <a:t>{with {fac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{with {facX 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  {fun {facY}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          {with {fac </a:t>
            </a:r>
            <a:r>
              <a:rPr lang="en" sz="2100">
                <a:solidFill>
                  <a:srgbClr val="FF0000"/>
                </a:solidFill>
              </a:rPr>
              <a:t>{fun {x} {</a:t>
            </a:r>
            <a:r>
              <a:rPr lang="en" sz="2100">
                <a:solidFill>
                  <a:srgbClr val="0000FF"/>
                </a:solidFill>
              </a:rPr>
              <a:t>{facY facY} </a:t>
            </a:r>
            <a:r>
              <a:rPr lang="en" sz="2100">
                <a:solidFill>
                  <a:srgbClr val="FF0000"/>
                </a:solidFill>
              </a:rPr>
              <a:t>x}}</a:t>
            </a:r>
            <a:r>
              <a:rPr lang="en" sz="2100">
                <a:solidFill>
                  <a:srgbClr val="0000FF"/>
                </a:solidFill>
              </a:rPr>
              <a:t>}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                     ; Exactly like original fac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                      {fun {n}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                               {if0 n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                                      1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                                       {* n {fac {- n 1}}}}}}}}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  {facX facX}}}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{fac 10}}</a:t>
            </a:r>
            <a:br>
              <a:rPr lang="en" sz="2100"/>
            </a:br>
            <a:r>
              <a:rPr lang="en" sz="2100"/>
              <a:t>Now, what about </a:t>
            </a:r>
            <a:r>
              <a:rPr lang="en" sz="2100">
                <a:solidFill>
                  <a:srgbClr val="0000FF"/>
                </a:solidFill>
              </a:rPr>
              <a:t>fib, sum</a:t>
            </a:r>
            <a:r>
              <a:rPr lang="en" sz="2100"/>
              <a:t>, etc.?</a:t>
            </a:r>
            <a:br>
              <a:rPr lang="en" sz="2100"/>
            </a:br>
            <a:r>
              <a:rPr lang="en" sz="2100">
                <a:solidFill>
                  <a:srgbClr val="FF0000"/>
                </a:solidFill>
              </a:rPr>
              <a:t>Abstract over the fac-specific part...</a:t>
            </a:r>
            <a:br>
              <a:rPr lang="en" sz="2100">
                <a:solidFill>
                  <a:srgbClr val="FF0000"/>
                </a:solidFill>
              </a:rPr>
            </a:br>
            <a:endParaRPr sz="2100">
              <a:solidFill>
                <a:srgbClr val="FF0000"/>
              </a:solidFill>
            </a:endParaRPr>
          </a:p>
        </p:txBody>
      </p:sp>
      <p:sp>
        <p:nvSpPr>
          <p:cNvPr id="563" name="Google Shape;563;p7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Make-Recursive and </a:t>
            </a:r>
            <a:r>
              <a:rPr lang="en"/>
              <a:t>Factorial</a:t>
            </a:r>
            <a:endParaRPr/>
          </a:p>
        </p:txBody>
      </p:sp>
      <p:sp>
        <p:nvSpPr>
          <p:cNvPr id="569" name="Google Shape;569;p77"/>
          <p:cNvSpPr txBox="1"/>
          <p:nvPr>
            <p:ph idx="1" type="body"/>
          </p:nvPr>
        </p:nvSpPr>
        <p:spPr>
          <a:xfrm>
            <a:off x="311700" y="1106425"/>
            <a:ext cx="8832300" cy="532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{with {mk-rec {fac {body-proc}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        {with {fX {fun {fY}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                                {with {f {fun {x}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                                              {{fY fY} x}}}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                                              {body-proc f}}}}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                  {fX fX}}}}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{with {fac </a:t>
            </a:r>
            <a:r>
              <a:rPr lang="en" sz="1800">
                <a:solidFill>
                  <a:srgbClr val="FF0000"/>
                </a:solidFill>
              </a:rPr>
              <a:t>{mk-rec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                                           {fun {fac}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                          ; Exactly like original fac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                          {fun {n}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                                        {if0 n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                                               1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                                                {* n {fac {- n 1}}}}}</a:t>
            </a:r>
            <a:r>
              <a:rPr lang="en" sz="1800">
                <a:solidFill>
                  <a:srgbClr val="FF0000"/>
                </a:solidFill>
              </a:rPr>
              <a:t>}}</a:t>
            </a:r>
            <a:r>
              <a:rPr lang="en" sz="1800">
                <a:solidFill>
                  <a:srgbClr val="0000FF"/>
                </a:solidFill>
              </a:rPr>
              <a:t>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           {facX facX}}</a:t>
            </a:r>
            <a:r>
              <a:rPr lang="en" sz="1800">
                <a:solidFill>
                  <a:srgbClr val="0000FF"/>
                </a:solidFill>
              </a:rPr>
              <a:t>}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570" name="Google Shape;570;p7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</a:t>
            </a:r>
            <a:endParaRPr/>
          </a:p>
        </p:txBody>
      </p:sp>
      <p:sp>
        <p:nvSpPr>
          <p:cNvPr id="576" name="Google Shape;576;p78"/>
          <p:cNvSpPr txBox="1"/>
          <p:nvPr>
            <p:ph idx="1" type="body"/>
          </p:nvPr>
        </p:nvSpPr>
        <p:spPr>
          <a:xfrm>
            <a:off x="311700" y="1106425"/>
            <a:ext cx="8832300" cy="532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{with {fib {</a:t>
            </a:r>
            <a:r>
              <a:rPr lang="en" sz="1800">
                <a:solidFill>
                  <a:srgbClr val="0000FF"/>
                </a:solidFill>
              </a:rPr>
              <a:t>mk-</a:t>
            </a:r>
            <a:r>
              <a:rPr lang="en" sz="1800">
                <a:solidFill>
                  <a:srgbClr val="0000FF"/>
                </a:solidFill>
              </a:rPr>
              <a:t>rec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      {fun {fib}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               </a:t>
            </a:r>
            <a:r>
              <a:rPr lang="en" sz="1800">
                <a:solidFill>
                  <a:srgbClr val="FF0000"/>
                </a:solidFill>
              </a:rPr>
              <a:t>; Usual fib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               {fun {n}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                       {if {or {= n 0} {= n 1}}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                            1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                             {+ {fib {- n 1}}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                                  {fib {- n 2}}}}}}}}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{fib 5}}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577" name="Google Shape;577;p7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</a:t>
            </a:r>
            <a:endParaRPr/>
          </a:p>
        </p:txBody>
      </p:sp>
      <p:sp>
        <p:nvSpPr>
          <p:cNvPr id="583" name="Google Shape;583;p79"/>
          <p:cNvSpPr txBox="1"/>
          <p:nvPr>
            <p:ph idx="1" type="body"/>
          </p:nvPr>
        </p:nvSpPr>
        <p:spPr>
          <a:xfrm>
            <a:off x="311700" y="1106425"/>
            <a:ext cx="8832300" cy="532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{with {sum {mk-rec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      {fun {sum}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              </a:t>
            </a:r>
            <a:r>
              <a:rPr lang="en" sz="1800">
                <a:solidFill>
                  <a:srgbClr val="FF0000"/>
                </a:solidFill>
              </a:rPr>
              <a:t> ; Usual sum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               {fun {l}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                       {</a:t>
            </a:r>
            <a:r>
              <a:rPr lang="en" sz="1800">
                <a:solidFill>
                  <a:srgbClr val="666666"/>
                </a:solidFill>
              </a:rPr>
              <a:t>if</a:t>
            </a:r>
            <a:r>
              <a:rPr lang="en" sz="1800">
                <a:solidFill>
                  <a:srgbClr val="0000FF"/>
                </a:solidFill>
              </a:rPr>
              <a:t> {</a:t>
            </a:r>
            <a:r>
              <a:rPr lang="en" sz="1800">
                <a:solidFill>
                  <a:srgbClr val="666666"/>
                </a:solidFill>
              </a:rPr>
              <a:t>empty?</a:t>
            </a:r>
            <a:r>
              <a:rPr lang="en" sz="1800">
                <a:solidFill>
                  <a:srgbClr val="0000FF"/>
                </a:solidFill>
              </a:rPr>
              <a:t> l}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                            0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                             {+ {</a:t>
            </a:r>
            <a:r>
              <a:rPr lang="en" sz="1800">
                <a:solidFill>
                  <a:srgbClr val="666666"/>
                </a:solidFill>
              </a:rPr>
              <a:t>first</a:t>
            </a:r>
            <a:r>
              <a:rPr lang="en" sz="1800">
                <a:solidFill>
                  <a:srgbClr val="0000FF"/>
                </a:solidFill>
              </a:rPr>
              <a:t> l}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                                  {sum {rest l}}}}}}}}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{sum '{1 2 3 4}}}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584" name="Google Shape;584;p7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0"/>
          <p:cNvSpPr txBox="1"/>
          <p:nvPr>
            <p:ph type="title"/>
          </p:nvPr>
        </p:nvSpPr>
        <p:spPr>
          <a:xfrm>
            <a:off x="490250" y="701800"/>
            <a:ext cx="83520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want to use </a:t>
            </a:r>
            <a:r>
              <a:rPr lang="en"/>
              <a:t>recursion</a:t>
            </a:r>
            <a:r>
              <a:rPr lang="en"/>
              <a:t> in such a complicated way?</a:t>
            </a:r>
            <a:endParaRPr/>
          </a:p>
        </p:txBody>
      </p:sp>
      <p:sp>
        <p:nvSpPr>
          <p:cNvPr id="590" name="Google Shape;590;p8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RCFAE: Concrete Syntax</a:t>
            </a:r>
            <a:endParaRPr/>
          </a:p>
        </p:txBody>
      </p:sp>
      <p:sp>
        <p:nvSpPr>
          <p:cNvPr id="596" name="Google Shape;596;p8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&lt;RCFAE&gt; ::= &lt;num&gt;</a:t>
            </a:r>
            <a:br>
              <a:rPr lang="en" sz="2400"/>
            </a:br>
            <a:r>
              <a:rPr lang="en" sz="2400"/>
              <a:t>                    | {+ &lt;RCFAE&gt; &lt;RCFAE&gt;}</a:t>
            </a:r>
            <a:br>
              <a:rPr lang="en" sz="2400"/>
            </a:br>
            <a:r>
              <a:rPr lang="en" sz="2400"/>
              <a:t>                    | {- &lt;RCFAE&gt; &lt;RCFAE&gt;}</a:t>
            </a:r>
            <a:br>
              <a:rPr lang="en" sz="2400"/>
            </a:br>
            <a:r>
              <a:rPr lang="en" sz="2400"/>
              <a:t>                    | </a:t>
            </a:r>
            <a:r>
              <a:rPr lang="en" sz="2400">
                <a:solidFill>
                  <a:srgbClr val="0000FF"/>
                </a:solidFill>
              </a:rPr>
              <a:t>{* &lt;RCFAE&gt; &lt;RCFAE&gt;}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/>
              <a:t>                    | &lt;id&gt;</a:t>
            </a:r>
            <a:br>
              <a:rPr lang="en" sz="2400"/>
            </a:br>
            <a:r>
              <a:rPr lang="en" sz="2400"/>
              <a:t>                    | {fun {&lt;id} &lt;RCFAE&gt;}</a:t>
            </a:r>
            <a:br>
              <a:rPr lang="en" sz="2400"/>
            </a:br>
            <a:r>
              <a:rPr lang="en" sz="2400"/>
              <a:t>                    | {&lt;RCFAE&gt; &lt;RCFAE&gt;}</a:t>
            </a:r>
            <a:br>
              <a:rPr lang="en" sz="2400"/>
            </a:br>
            <a:r>
              <a:rPr lang="en" sz="2400"/>
              <a:t>                   </a:t>
            </a:r>
            <a:r>
              <a:rPr lang="en" sz="2400">
                <a:solidFill>
                  <a:srgbClr val="0000FF"/>
                </a:solidFill>
              </a:rPr>
              <a:t> | {if0 &lt;RCFAE&gt; &lt;RCFAE&gt; RCFAE&gt;}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/>
              <a:t>                   </a:t>
            </a:r>
            <a:r>
              <a:rPr lang="en" sz="2400">
                <a:solidFill>
                  <a:srgbClr val="FF0000"/>
                </a:solidFill>
              </a:rPr>
              <a:t> | {rec {&lt;id&gt; &lt;RCFAE&gt;} &lt;RCFAE&gt;}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597" name="Google Shape;597;p8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Google Shape;598;p81"/>
          <p:cNvSpPr txBox="1"/>
          <p:nvPr/>
        </p:nvSpPr>
        <p:spPr>
          <a:xfrm>
            <a:off x="4183025" y="5404550"/>
            <a:ext cx="1792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Syntax for defining a recursive function and its call</a:t>
            </a:r>
            <a:endParaRPr sz="1600"/>
          </a:p>
        </p:txBody>
      </p:sp>
      <p:cxnSp>
        <p:nvCxnSpPr>
          <p:cNvPr id="599" name="Google Shape;599;p81"/>
          <p:cNvCxnSpPr>
            <a:stCxn id="598" idx="1"/>
          </p:cNvCxnSpPr>
          <p:nvPr/>
        </p:nvCxnSpPr>
        <p:spPr>
          <a:xfrm rot="10800000">
            <a:off x="3937025" y="5065850"/>
            <a:ext cx="246000" cy="7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605" name="Google Shape;605;p8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</a:rPr>
              <a:t>{rec {fac {fun {n}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{if0 n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       1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               {* n {fac {- n 1}}}}}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{fac 10}}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06" name="Google Shape;606;p8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we cover and schedule </a:t>
            </a:r>
            <a:r>
              <a:rPr lang="en" sz="3000"/>
              <a:t>(tentative)</a:t>
            </a:r>
            <a:endParaRPr sz="3000"/>
          </a:p>
        </p:txBody>
      </p:sp>
      <p:sp>
        <p:nvSpPr>
          <p:cNvPr id="612" name="Google Shape;612;p8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p8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Racket tutorials </a:t>
            </a:r>
            <a:r>
              <a:rPr lang="en" sz="1800"/>
              <a:t>(L2,3, HW)</a:t>
            </a:r>
            <a:endParaRPr sz="18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Modeling languages </a:t>
            </a:r>
            <a:r>
              <a:rPr lang="en" sz="1800"/>
              <a:t>(L4,5, HW)</a:t>
            </a:r>
            <a:endParaRPr sz="18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Interpreting arithmetic </a:t>
            </a:r>
            <a:r>
              <a:rPr lang="en" sz="1800"/>
              <a:t>(L5)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Language principles</a:t>
            </a:r>
            <a:endParaRPr sz="24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Substitution </a:t>
            </a:r>
            <a:r>
              <a:rPr lang="en" sz="1800"/>
              <a:t>(L6, HW)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Function</a:t>
            </a:r>
            <a:r>
              <a:rPr lang="en" sz="2000"/>
              <a:t> </a:t>
            </a:r>
            <a:r>
              <a:rPr lang="en" sz="1800"/>
              <a:t>(L7)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Deferring Substitution</a:t>
            </a:r>
            <a:r>
              <a:rPr lang="en" sz="2000"/>
              <a:t> </a:t>
            </a:r>
            <a:r>
              <a:rPr lang="en" sz="1800"/>
              <a:t>(L8,L9)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First-class Functions</a:t>
            </a:r>
            <a:r>
              <a:rPr b="1" lang="en" sz="2000"/>
              <a:t> </a:t>
            </a:r>
            <a:r>
              <a:rPr lang="en" sz="1800"/>
              <a:t>(L10-12)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Laziness </a:t>
            </a:r>
            <a:r>
              <a:rPr lang="en" sz="1800"/>
              <a:t>(L13, L14)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Recursion</a:t>
            </a:r>
            <a:r>
              <a:rPr lang="en" sz="2000"/>
              <a:t> </a:t>
            </a:r>
            <a:r>
              <a:rPr lang="en" sz="1900"/>
              <a:t>(</a:t>
            </a:r>
            <a:r>
              <a:rPr b="1" lang="en" sz="2000">
                <a:highlight>
                  <a:srgbClr val="FFFF00"/>
                </a:highlight>
              </a:rPr>
              <a:t>L15</a:t>
            </a:r>
            <a:r>
              <a:rPr lang="en" sz="1900"/>
              <a:t>, L16)</a:t>
            </a:r>
            <a:endParaRPr sz="1700"/>
          </a:p>
        </p:txBody>
      </p:sp>
      <p:sp>
        <p:nvSpPr>
          <p:cNvPr id="614" name="Google Shape;614;p83"/>
          <p:cNvSpPr txBox="1"/>
          <p:nvPr>
            <p:ph idx="1" type="body"/>
          </p:nvPr>
        </p:nvSpPr>
        <p:spPr>
          <a:xfrm>
            <a:off x="4655100" y="1106425"/>
            <a:ext cx="4488900" cy="467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Representation choices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Mutable data structures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Variables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Continuations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Garbage collection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Semantics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Type</a:t>
            </a:r>
            <a:endParaRPr sz="18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Guest Video Lecture</a:t>
            </a:r>
            <a:endParaRPr sz="1800"/>
          </a:p>
        </p:txBody>
      </p:sp>
      <p:sp>
        <p:nvSpPr>
          <p:cNvPr id="615" name="Google Shape;615;p83"/>
          <p:cNvSpPr txBox="1"/>
          <p:nvPr/>
        </p:nvSpPr>
        <p:spPr>
          <a:xfrm>
            <a:off x="116900" y="577995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</a:rPr>
              <a:t>No class: October 2 (Fri, Chuseok), October 9 (Fri, Hangul day)</a:t>
            </a:r>
            <a:br>
              <a:rPr lang="en" sz="1500">
                <a:solidFill>
                  <a:srgbClr val="0000FF"/>
                </a:solidFill>
              </a:rPr>
            </a:br>
            <a:r>
              <a:rPr lang="en" sz="1500">
                <a:solidFill>
                  <a:srgbClr val="0000FF"/>
                </a:solidFill>
              </a:rPr>
              <a:t>                Online only class can be provided.</a:t>
            </a:r>
            <a:endParaRPr sz="1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FAE Values</a:t>
            </a:r>
            <a:endParaRPr/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way to keep a static scope for free ids of a function….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(define-type FAE-Value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[numV       (n number?)]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[closureV  (param symbol?) (body FAE?) (ds DefrdSub?)])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(define-type DefrdSub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[mtSub]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[aSub (name symbol?) (value FAE-Value?) (ds DefrdSub?)])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20" name="Google Shape;220;p3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4"/>
          <p:cNvSpPr txBox="1"/>
          <p:nvPr>
            <p:ph idx="1" type="body"/>
          </p:nvPr>
        </p:nvSpPr>
        <p:spPr>
          <a:xfrm>
            <a:off x="311700" y="36210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/>
              <a:t>JC</a:t>
            </a:r>
            <a:br>
              <a:rPr lang="en"/>
            </a:br>
            <a:r>
              <a:rPr lang="en">
                <a:solidFill>
                  <a:schemeClr val="accent4"/>
                </a:solidFill>
              </a:rPr>
              <a:t>jcnam@handong.ed</a:t>
            </a:r>
            <a:r>
              <a:rPr lang="en">
                <a:solidFill>
                  <a:schemeClr val="accent4"/>
                </a:solidFill>
              </a:rPr>
              <a:t>u</a:t>
            </a:r>
            <a:br>
              <a:rPr lang="en">
                <a:solidFill>
                  <a:schemeClr val="accent4"/>
                </a:solidFill>
              </a:rPr>
            </a:br>
            <a:r>
              <a:rPr lang="en">
                <a:solidFill>
                  <a:schemeClr val="accent4"/>
                </a:solidFill>
              </a:rPr>
              <a:t>https://lifove.github.io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21" name="Google Shape;621;p8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84"/>
          <p:cNvSpPr txBox="1"/>
          <p:nvPr/>
        </p:nvSpPr>
        <p:spPr>
          <a:xfrm>
            <a:off x="1339575" y="163002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TODO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Read Chapter 9. </a:t>
            </a:r>
            <a:r>
              <a:rPr lang="en" sz="2000"/>
              <a:t>Implementing</a:t>
            </a:r>
            <a:r>
              <a:rPr lang="en" sz="2000"/>
              <a:t> Recursion</a:t>
            </a:r>
            <a:endParaRPr sz="2000"/>
          </a:p>
        </p:txBody>
      </p:sp>
      <p:sp>
        <p:nvSpPr>
          <p:cNvPr id="623" name="Google Shape;623;p8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84"/>
          <p:cNvSpPr txBox="1"/>
          <p:nvPr/>
        </p:nvSpPr>
        <p:spPr>
          <a:xfrm>
            <a:off x="448025" y="5787825"/>
            <a:ext cx="73422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Slides are from Prof. Sukyoung Ryu's PL class in 2018 Spring</a:t>
            </a:r>
            <a:br>
              <a:rPr lang="en"/>
            </a:br>
            <a:r>
              <a:rPr lang="en"/>
              <a:t>or modified/created by JC based on the main text book.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FAE Values</a:t>
            </a:r>
            <a:endParaRPr/>
          </a:p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way to keep a static scope for free ids of a function….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(define-type FAE-Value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[numV       (n number?)]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[closureV  (param symbol?) (body FAE?) (ds DefrdSub?)])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(define-type DefrdSub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[mtSub]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[aSub (name symbol?) (value FAE-Value?) (ds DefrdSub?)])</a:t>
            </a:r>
            <a:br>
              <a:rPr lang="en" sz="2400">
                <a:solidFill>
                  <a:srgbClr val="0000FF"/>
                </a:solidFill>
              </a:rPr>
            </a:b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FF0000"/>
                </a:solidFill>
              </a:rPr>
              <a:t>(test (interp (parse '{with {y 10} {fun {x} {+ y x}}}))</a:t>
            </a:r>
            <a:br>
              <a:rPr lang="en" sz="2400">
                <a:solidFill>
                  <a:srgbClr val="FF0000"/>
                </a:solidFill>
              </a:rPr>
            </a:br>
            <a:r>
              <a:rPr lang="en" sz="2400">
                <a:solidFill>
                  <a:srgbClr val="FF0000"/>
                </a:solidFill>
              </a:rPr>
              <a:t>          …)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FAE Values</a:t>
            </a:r>
            <a:endParaRPr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way to keep static scope for free ids of a function….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(define-type FAE-Value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[numV       (n number?)]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[closureV  (param symbol?) (body FAE?) (ds DefrdSub?)])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(define-type DefrdSub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[mtSub]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    [aSub (name symbol?) (value FAE-Value?) (ds DefrdSub?)])</a:t>
            </a:r>
            <a:br>
              <a:rPr lang="en" sz="2400">
                <a:solidFill>
                  <a:srgbClr val="0000FF"/>
                </a:solidFill>
              </a:rPr>
            </a:b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FF0000"/>
                </a:solidFill>
              </a:rPr>
              <a:t>(test (interp (parse '{with {y 10} {fun {x} {+ y x}}}))</a:t>
            </a:r>
            <a:br>
              <a:rPr lang="en" sz="2400">
                <a:solidFill>
                  <a:srgbClr val="FF0000"/>
                </a:solidFill>
              </a:rPr>
            </a:br>
            <a:r>
              <a:rPr lang="en" sz="2400">
                <a:solidFill>
                  <a:srgbClr val="FF0000"/>
                </a:solidFill>
              </a:rPr>
              <a:t>         (closureV 'x (add (id 'y) (id 'x))</a:t>
            </a:r>
            <a:br>
              <a:rPr lang="en" sz="2400">
                <a:solidFill>
                  <a:srgbClr val="FF0000"/>
                </a:solidFill>
              </a:rPr>
            </a:br>
            <a:r>
              <a:rPr lang="en" sz="2400">
                <a:solidFill>
                  <a:srgbClr val="FF0000"/>
                </a:solidFill>
              </a:rPr>
              <a:t>                           (aSub 'y (numV 10) (mtSub))))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34" name="Google Shape;234;p3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0000"/>
                </a:solidFill>
              </a:rPr>
              <a:t>F1</a:t>
            </a:r>
            <a:r>
              <a:rPr lang="en" sz="3200"/>
              <a:t>WAE Interpreter with Defrdsub</a:t>
            </a:r>
            <a:endParaRPr sz="3200"/>
          </a:p>
        </p:txBody>
      </p:sp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311700" y="1106425"/>
            <a:ext cx="8832300" cy="5398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; interp : F1WAE list-of-FucDef DefrdSub -&gt; number</a:t>
            </a:r>
            <a:br>
              <a:rPr lang="en" sz="1700"/>
            </a:br>
            <a:r>
              <a:rPr lang="en" sz="1700"/>
              <a:t>(define (interp f1wae fundefs </a:t>
            </a:r>
            <a:r>
              <a:rPr lang="en" sz="1700">
                <a:solidFill>
                  <a:srgbClr val="FF0000"/>
                </a:solidFill>
              </a:rPr>
              <a:t>ds</a:t>
            </a:r>
            <a:r>
              <a:rPr lang="en" sz="1700"/>
              <a:t>)</a:t>
            </a:r>
            <a:br>
              <a:rPr lang="en" sz="1700"/>
            </a:br>
            <a:r>
              <a:rPr lang="en" sz="1700"/>
              <a:t> (type-case F1WAE f1wae</a:t>
            </a:r>
            <a:br>
              <a:rPr lang="en" sz="1700"/>
            </a:br>
            <a:r>
              <a:rPr lang="en" sz="1700"/>
              <a:t>  [num  (n)      n]</a:t>
            </a:r>
            <a:br>
              <a:rPr lang="en" sz="1700"/>
            </a:br>
            <a:r>
              <a:rPr lang="en" sz="1700"/>
              <a:t>  [add  (l r)      (+ (interp l fundefs ds) (interp r fundefs ds))]</a:t>
            </a:r>
            <a:br>
              <a:rPr lang="en" sz="1700"/>
            </a:br>
            <a:r>
              <a:rPr lang="en" sz="1700"/>
              <a:t>  [sub  (l r)      (- (interp l fundefs ds) (interp r fundefs ds))]</a:t>
            </a:r>
            <a:br>
              <a:rPr lang="en" sz="1700"/>
            </a:br>
            <a:r>
              <a:rPr lang="en" sz="1700"/>
              <a:t>  [with (i v e)  (interp e fundefs (aSub i (interp v fundefs ds) ds))]</a:t>
            </a:r>
            <a:br>
              <a:rPr lang="en" sz="1700"/>
            </a:br>
            <a:r>
              <a:rPr lang="en" sz="1700"/>
              <a:t>  [id     (s)       (lookup s ds)]</a:t>
            </a:r>
            <a:br>
              <a:rPr lang="en" sz="1700"/>
            </a:br>
            <a:r>
              <a:rPr lang="en" sz="1700"/>
              <a:t>  [app  (f a)    (local</a:t>
            </a:r>
            <a:br>
              <a:rPr lang="en" sz="1700"/>
            </a:br>
            <a:r>
              <a:rPr lang="en" sz="1700"/>
              <a:t> 		                   [(define a-fundef (lookup-fundef f fundefs))]</a:t>
            </a:r>
            <a:br>
              <a:rPr lang="en" sz="1700"/>
            </a:br>
            <a:r>
              <a:rPr lang="en" sz="1700"/>
              <a:t>		                  </a:t>
            </a:r>
            <a:r>
              <a:rPr lang="en" sz="1700">
                <a:solidFill>
                  <a:srgbClr val="0000FF"/>
                </a:solidFill>
              </a:rPr>
              <a:t> </a:t>
            </a:r>
            <a:r>
              <a:rPr lang="en" sz="1700">
                <a:solidFill>
                  <a:srgbClr val="434343"/>
                </a:solidFill>
              </a:rPr>
              <a:t>(interp (fundef-body a-fundef)</a:t>
            </a:r>
            <a:br>
              <a:rPr lang="en" sz="1700">
                <a:solidFill>
                  <a:srgbClr val="434343"/>
                </a:solidFill>
              </a:rPr>
            </a:br>
            <a:r>
              <a:rPr lang="en" sz="1700">
                <a:solidFill>
                  <a:srgbClr val="434343"/>
                </a:solidFill>
              </a:rPr>
              <a:t>	                                         fundefs</a:t>
            </a:r>
            <a:br>
              <a:rPr lang="en" sz="1700">
                <a:solidFill>
                  <a:srgbClr val="434343"/>
                </a:solidFill>
              </a:rPr>
            </a:br>
            <a:r>
              <a:rPr lang="en" sz="1700">
                <a:solidFill>
                  <a:srgbClr val="434343"/>
                </a:solidFill>
              </a:rPr>
              <a:t>                                                 (aSub (fundef-arg-name a-fundef)</a:t>
            </a:r>
            <a:br>
              <a:rPr lang="en" sz="1700">
                <a:solidFill>
                  <a:srgbClr val="434343"/>
                </a:solidFill>
              </a:rPr>
            </a:br>
            <a:r>
              <a:rPr lang="en" sz="1700">
                <a:solidFill>
                  <a:srgbClr val="434343"/>
                </a:solidFill>
              </a:rPr>
              <a:t>	                                                    (interp a fundefs ds)</a:t>
            </a:r>
            <a:br>
              <a:rPr lang="en" sz="1700">
                <a:solidFill>
                  <a:srgbClr val="434343"/>
                </a:solidFill>
              </a:rPr>
            </a:br>
            <a:r>
              <a:rPr lang="en" sz="1700">
                <a:solidFill>
                  <a:srgbClr val="434343"/>
                </a:solidFill>
              </a:rPr>
              <a:t>		                                            </a:t>
            </a:r>
            <a:r>
              <a:rPr lang="en" sz="1700">
                <a:solidFill>
                  <a:srgbClr val="FF0000"/>
                </a:solidFill>
              </a:rPr>
              <a:t>(mtSub)</a:t>
            </a:r>
            <a:r>
              <a:rPr lang="en" sz="1700">
                <a:solidFill>
                  <a:srgbClr val="434343"/>
                </a:solidFill>
              </a:rPr>
              <a:t>)  </a:t>
            </a:r>
            <a:br>
              <a:rPr lang="en" sz="1700">
                <a:solidFill>
                  <a:srgbClr val="434343"/>
                </a:solidFill>
              </a:rPr>
            </a:br>
            <a:r>
              <a:rPr lang="en" sz="1700"/>
              <a:t>                                     ))]))</a:t>
            </a:r>
            <a:br>
              <a:rPr lang="en" sz="1700"/>
            </a:br>
            <a:br>
              <a:rPr lang="en" sz="1700"/>
            </a:br>
            <a:r>
              <a:rPr lang="en" sz="1700"/>
              <a:t>(test (interp (parse '{f 1}) (list (parse-fd '{deffun (f x) {+ x 3}})) (mtSub)) 4) </a:t>
            </a:r>
            <a:br>
              <a:rPr lang="en" sz="1700"/>
            </a:br>
            <a:endParaRPr sz="1700"/>
          </a:p>
        </p:txBody>
      </p:sp>
      <p:sp>
        <p:nvSpPr>
          <p:cNvPr id="241" name="Google Shape;241;p3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