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6858000" cx="9144000"/>
  <p:notesSz cx="6858000" cy="9144000"/>
  <p:embeddedFontLst>
    <p:embeddedFont>
      <p:font typeface="Robo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regular.fntdata"/><Relationship Id="rId50" Type="http://schemas.openxmlformats.org/officeDocument/2006/relationships/slide" Target="slides/slide44.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467287c1c5_0_2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67287c1c5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4578adf82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578adf8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467287c1c5_0_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67287c1c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467287c1c5_0_2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67287c1c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467287c1c5_0_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67287c1c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467287c1c5_0_6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67287c1c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467287c1c5_0_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467287c1c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467287c1c5_0_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67287c1c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467287c1c5_0_8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67287c1c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467287c1c5_0_9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467287c1c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446580f00b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46580f0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Interpreter is who know a language very well!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6f7533da69_0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6f7533da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467287c1c5_0_9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67287c1c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can't use aSub here?? (name-expr can't be interprted when it is decided.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6f7533da6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f7533da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467287c1c5_0_10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67287c1c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new-ds maintains a recursive function name its corresponding function body.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467287c1c5_0_24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467287c1c5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467287c1c5_0_1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67287c1c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467287c1c5_0_2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467287c1c5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467287c1c5_0_1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467287c1c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467287c1c5_0_1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467287c1c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446580f00b_0_79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446580f00b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467287c1c5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67287c1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467287c1c5_0_1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467287c1c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467287c1c5_0_1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467287c1c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467287c1c5_0_1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467287c1c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467287c1c5_0_1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467287c1c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467287c1c5_0_1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467287c1c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467287c1c5_0_1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467287c1c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467287c1c5_0_16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467287c1c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467287c1c5_0_1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467287c1c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467287c1c5_0_1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67287c1c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467287c1c5_0_18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467287c1c5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467287c1c5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67287c1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467287c1c5_0_2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467287c1c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467287c1c5_0_2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467287c1c5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467287c1c5_0_27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467287c1c5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40b32b640a_0_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40b32b640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400a250866_0_56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400a250866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467287c1c5_0_2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67287c1c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467287c1c5_0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67287c1c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467287c1c5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67287c1c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467287c1c5_0_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67287c1c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446580f00b_0_78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46580f00b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7"/>
            <a:ext cx="3045625" cy="2707359"/>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2366963"/>
            <a:ext cx="8222100" cy="1118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3621217"/>
            <a:ext cx="8222100" cy="57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0" name="Shape 70"/>
        <p:cNvGrpSpPr/>
        <p:nvPr/>
      </p:nvGrpSpPr>
      <p:grpSpPr>
        <a:xfrm>
          <a:off x="0" y="0"/>
          <a:ext cx="0" cy="0"/>
          <a:chOff x="0" y="0"/>
          <a:chExt cx="0" cy="0"/>
        </a:xfrm>
      </p:grpSpPr>
      <p:grpSp>
        <p:nvGrpSpPr>
          <p:cNvPr id="71" name="Google Shape;71;p11"/>
          <p:cNvGrpSpPr/>
          <p:nvPr/>
        </p:nvGrpSpPr>
        <p:grpSpPr>
          <a:xfrm>
            <a:off x="6098378" y="7"/>
            <a:ext cx="3045625" cy="2707359"/>
            <a:chOff x="6098378" y="5"/>
            <a:chExt cx="3045625" cy="2030570"/>
          </a:xfrm>
        </p:grpSpPr>
        <p:sp>
          <p:nvSpPr>
            <p:cNvPr id="72" name="Google Shape;72;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311700" y="1674733"/>
            <a:ext cx="8520600" cy="2707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8" name="Google Shape;78;p11"/>
          <p:cNvSpPr txBox="1"/>
          <p:nvPr>
            <p:ph idx="1" type="body"/>
          </p:nvPr>
        </p:nvSpPr>
        <p:spPr>
          <a:xfrm>
            <a:off x="311700" y="4492300"/>
            <a:ext cx="8520600" cy="17091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9" name="Google Shape;79;p11"/>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6" name="Shape 86"/>
        <p:cNvGrpSpPr/>
        <p:nvPr/>
      </p:nvGrpSpPr>
      <p:grpSpPr>
        <a:xfrm>
          <a:off x="0" y="0"/>
          <a:ext cx="0" cy="0"/>
          <a:chOff x="0" y="0"/>
          <a:chExt cx="0" cy="0"/>
        </a:xfrm>
      </p:grpSpPr>
      <p:grpSp>
        <p:nvGrpSpPr>
          <p:cNvPr id="87" name="Google Shape;87;p14"/>
          <p:cNvGrpSpPr/>
          <p:nvPr/>
        </p:nvGrpSpPr>
        <p:grpSpPr>
          <a:xfrm>
            <a:off x="6098378" y="7"/>
            <a:ext cx="3045625" cy="2707359"/>
            <a:chOff x="6098378" y="5"/>
            <a:chExt cx="3045625" cy="2030570"/>
          </a:xfrm>
        </p:grpSpPr>
        <p:sp>
          <p:nvSpPr>
            <p:cNvPr id="88" name="Google Shape;88;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txBox="1"/>
          <p:nvPr>
            <p:ph type="ctrTitle"/>
          </p:nvPr>
        </p:nvSpPr>
        <p:spPr>
          <a:xfrm>
            <a:off x="598100" y="2366963"/>
            <a:ext cx="8222100" cy="111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94" name="Google Shape;94;p14"/>
          <p:cNvSpPr txBox="1"/>
          <p:nvPr>
            <p:ph idx="1" type="subTitle"/>
          </p:nvPr>
        </p:nvSpPr>
        <p:spPr>
          <a:xfrm>
            <a:off x="598088" y="3621217"/>
            <a:ext cx="8222100" cy="5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95" name="Google Shape;95;p14"/>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r>
              <a:rPr lang="en"/>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6" name="Shape 96"/>
        <p:cNvGrpSpPr/>
        <p:nvPr/>
      </p:nvGrpSpPr>
      <p:grpSpPr>
        <a:xfrm>
          <a:off x="0" y="0"/>
          <a:ext cx="0" cy="0"/>
          <a:chOff x="0" y="0"/>
          <a:chExt cx="0" cy="0"/>
        </a:xfrm>
      </p:grpSpPr>
      <p:grpSp>
        <p:nvGrpSpPr>
          <p:cNvPr id="97" name="Google Shape;97;p15"/>
          <p:cNvGrpSpPr/>
          <p:nvPr/>
        </p:nvGrpSpPr>
        <p:grpSpPr>
          <a:xfrm>
            <a:off x="6098378" y="7"/>
            <a:ext cx="3045625" cy="2707359"/>
            <a:chOff x="6098378" y="5"/>
            <a:chExt cx="3045625" cy="2030570"/>
          </a:xfrm>
        </p:grpSpPr>
        <p:sp>
          <p:nvSpPr>
            <p:cNvPr id="98" name="Google Shape;98;p1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5"/>
          <p:cNvSpPr txBox="1"/>
          <p:nvPr>
            <p:ph type="title"/>
          </p:nvPr>
        </p:nvSpPr>
        <p:spPr>
          <a:xfrm>
            <a:off x="598100" y="2869796"/>
            <a:ext cx="8222100" cy="111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04" name="Google Shape;104;p15"/>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 name="Shape 105"/>
        <p:cNvGrpSpPr/>
        <p:nvPr/>
      </p:nvGrpSpPr>
      <p:grpSpPr>
        <a:xfrm>
          <a:off x="0" y="0"/>
          <a:ext cx="0" cy="0"/>
          <a:chOff x="0" y="0"/>
          <a:chExt cx="0" cy="0"/>
        </a:xfrm>
      </p:grpSpPr>
      <p:grpSp>
        <p:nvGrpSpPr>
          <p:cNvPr id="106" name="Google Shape;106;p16"/>
          <p:cNvGrpSpPr/>
          <p:nvPr/>
        </p:nvGrpSpPr>
        <p:grpSpPr>
          <a:xfrm>
            <a:off x="0" y="5204762"/>
            <a:ext cx="9144000" cy="1653192"/>
            <a:chOff x="0" y="3903669"/>
            <a:chExt cx="9144000" cy="1239925"/>
          </a:xfrm>
        </p:grpSpPr>
        <p:sp>
          <p:nvSpPr>
            <p:cNvPr id="107" name="Google Shape;107;p16"/>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6"/>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lvl1pPr lvl="0" rtl="0">
              <a:spcBef>
                <a:spcPts val="0"/>
              </a:spcBef>
              <a:spcAft>
                <a:spcPts val="0"/>
              </a:spcAft>
              <a:buSzPts val="3700"/>
              <a:buNone/>
              <a:defRPr sz="3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16"/>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lvl1pPr indent="-393700" lvl="0" marL="457200" rtl="0">
              <a:spcBef>
                <a:spcPts val="0"/>
              </a:spcBef>
              <a:spcAft>
                <a:spcPts val="0"/>
              </a:spcAft>
              <a:buSzPts val="2600"/>
              <a:buChar char="●"/>
              <a:defRPr sz="2600"/>
            </a:lvl1pPr>
            <a:lvl2pPr indent="-368300" lvl="1" marL="914400" rtl="0">
              <a:spcBef>
                <a:spcPts val="1600"/>
              </a:spcBef>
              <a:spcAft>
                <a:spcPts val="0"/>
              </a:spcAft>
              <a:buSzPts val="2200"/>
              <a:buChar char="○"/>
              <a:defRPr sz="2200"/>
            </a:lvl2pPr>
            <a:lvl3pPr indent="-368300" lvl="2" marL="1371600" rtl="0">
              <a:spcBef>
                <a:spcPts val="1600"/>
              </a:spcBef>
              <a:spcAft>
                <a:spcPts val="0"/>
              </a:spcAft>
              <a:buSzPts val="2200"/>
              <a:buChar char="■"/>
              <a:defRPr sz="2200"/>
            </a:lvl3pPr>
            <a:lvl4pPr indent="-368300" lvl="3" marL="1828800" rtl="0">
              <a:spcBef>
                <a:spcPts val="1600"/>
              </a:spcBef>
              <a:spcAft>
                <a:spcPts val="0"/>
              </a:spcAft>
              <a:buSzPts val="2200"/>
              <a:buChar char="●"/>
              <a:defRPr sz="2200"/>
            </a:lvl4pPr>
            <a:lvl5pPr indent="-368300" lvl="4" marL="2286000" rtl="0">
              <a:spcBef>
                <a:spcPts val="1600"/>
              </a:spcBef>
              <a:spcAft>
                <a:spcPts val="0"/>
              </a:spcAft>
              <a:buSzPts val="2200"/>
              <a:buChar char="○"/>
              <a:defRPr sz="2200"/>
            </a:lvl5pPr>
            <a:lvl6pPr indent="-368300" lvl="5" marL="2743200" rtl="0">
              <a:spcBef>
                <a:spcPts val="1600"/>
              </a:spcBef>
              <a:spcAft>
                <a:spcPts val="0"/>
              </a:spcAft>
              <a:buSzPts val="2200"/>
              <a:buChar char="■"/>
              <a:defRPr sz="2200"/>
            </a:lvl6pPr>
            <a:lvl7pPr indent="-368300" lvl="6" marL="3200400" rtl="0">
              <a:spcBef>
                <a:spcPts val="1600"/>
              </a:spcBef>
              <a:spcAft>
                <a:spcPts val="0"/>
              </a:spcAft>
              <a:buSzPts val="2200"/>
              <a:buChar char="●"/>
              <a:defRPr sz="2200"/>
            </a:lvl7pPr>
            <a:lvl8pPr indent="-368300" lvl="7" marL="3657600" rtl="0">
              <a:spcBef>
                <a:spcPts val="1600"/>
              </a:spcBef>
              <a:spcAft>
                <a:spcPts val="0"/>
              </a:spcAft>
              <a:buSzPts val="2200"/>
              <a:buChar char="○"/>
              <a:defRPr sz="2200"/>
            </a:lvl8pPr>
            <a:lvl9pPr indent="-368300" lvl="8" marL="4114800" rtl="0">
              <a:spcBef>
                <a:spcPts val="1600"/>
              </a:spcBef>
              <a:spcAft>
                <a:spcPts val="1600"/>
              </a:spcAft>
              <a:buSzPts val="2200"/>
              <a:buChar char="■"/>
              <a:defRPr sz="2200"/>
            </a:lvl9pPr>
          </a:lstStyle>
          <a:p/>
        </p:txBody>
      </p:sp>
      <p:sp>
        <p:nvSpPr>
          <p:cNvPr id="114" name="Google Shape;114;p16"/>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5" name="Google Shape;115;p16"/>
          <p:cNvSpPr txBox="1"/>
          <p:nvPr/>
        </p:nvSpPr>
        <p:spPr>
          <a:xfrm>
            <a:off x="46647" y="6505760"/>
            <a:ext cx="67179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ITP20005 </a:t>
            </a:r>
            <a:r>
              <a:rPr lang="en" sz="1200">
                <a:solidFill>
                  <a:schemeClr val="lt1"/>
                </a:solidFill>
                <a:latin typeface="Roboto"/>
                <a:ea typeface="Roboto"/>
                <a:cs typeface="Roboto"/>
                <a:sym typeface="Roboto"/>
              </a:rPr>
              <a:t>Laziness</a:t>
            </a:r>
            <a:endParaRPr sz="1200">
              <a:solidFill>
                <a:srgbClr val="FFFFFF"/>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6" name="Shape 116"/>
        <p:cNvGrpSpPr/>
        <p:nvPr/>
      </p:nvGrpSpPr>
      <p:grpSpPr>
        <a:xfrm>
          <a:off x="0" y="0"/>
          <a:ext cx="0" cy="0"/>
          <a:chOff x="0" y="0"/>
          <a:chExt cx="0" cy="0"/>
        </a:xfrm>
      </p:grpSpPr>
      <p:sp>
        <p:nvSpPr>
          <p:cNvPr id="117" name="Google Shape;117;p17"/>
          <p:cNvSpPr txBox="1"/>
          <p:nvPr>
            <p:ph type="title"/>
          </p:nvPr>
        </p:nvSpPr>
        <p:spPr>
          <a:xfrm>
            <a:off x="311700" y="546667"/>
            <a:ext cx="8520600" cy="810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8" name="Google Shape;118;p17"/>
          <p:cNvSpPr txBox="1"/>
          <p:nvPr>
            <p:ph idx="1" type="body"/>
          </p:nvPr>
        </p:nvSpPr>
        <p:spPr>
          <a:xfrm>
            <a:off x="311700" y="1639967"/>
            <a:ext cx="3999900" cy="445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9" name="Google Shape;119;p17"/>
          <p:cNvSpPr txBox="1"/>
          <p:nvPr>
            <p:ph idx="2" type="body"/>
          </p:nvPr>
        </p:nvSpPr>
        <p:spPr>
          <a:xfrm>
            <a:off x="4832400" y="1639967"/>
            <a:ext cx="3999900" cy="445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0" name="Google Shape;120;p17"/>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546667"/>
            <a:ext cx="8520600" cy="810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3" name="Google Shape;123;p18"/>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6" name="Google Shape;126;p19"/>
          <p:cNvSpPr txBox="1"/>
          <p:nvPr>
            <p:ph idx="1" type="body"/>
          </p:nvPr>
        </p:nvSpPr>
        <p:spPr>
          <a:xfrm>
            <a:off x="311700" y="1954405"/>
            <a:ext cx="2808000" cy="41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7" name="Google Shape;127;p19"/>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128" name="Shape 128"/>
        <p:cNvGrpSpPr/>
        <p:nvPr/>
      </p:nvGrpSpPr>
      <p:grpSpPr>
        <a:xfrm>
          <a:off x="0" y="0"/>
          <a:ext cx="0" cy="0"/>
          <a:chOff x="0" y="0"/>
          <a:chExt cx="0" cy="0"/>
        </a:xfrm>
      </p:grpSpPr>
      <p:grpSp>
        <p:nvGrpSpPr>
          <p:cNvPr id="129" name="Google Shape;129;p20"/>
          <p:cNvGrpSpPr/>
          <p:nvPr/>
        </p:nvGrpSpPr>
        <p:grpSpPr>
          <a:xfrm>
            <a:off x="6098378" y="7"/>
            <a:ext cx="3045625" cy="2707359"/>
            <a:chOff x="6098378" y="5"/>
            <a:chExt cx="3045625" cy="2030570"/>
          </a:xfrm>
        </p:grpSpPr>
        <p:sp>
          <p:nvSpPr>
            <p:cNvPr id="130" name="Google Shape;130;p2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20"/>
          <p:cNvSpPr txBox="1"/>
          <p:nvPr>
            <p:ph type="title"/>
          </p:nvPr>
        </p:nvSpPr>
        <p:spPr>
          <a:xfrm>
            <a:off x="490250" y="701800"/>
            <a:ext cx="5618700" cy="545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36" name="Google Shape;136;p20"/>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7" name="Shape 137"/>
        <p:cNvGrpSpPr/>
        <p:nvPr/>
      </p:nvGrpSpPr>
      <p:grpSpPr>
        <a:xfrm>
          <a:off x="0" y="0"/>
          <a:ext cx="0" cy="0"/>
          <a:chOff x="0" y="0"/>
          <a:chExt cx="0" cy="0"/>
        </a:xfrm>
      </p:grpSpPr>
      <p:sp>
        <p:nvSpPr>
          <p:cNvPr id="138" name="Google Shape;138;p21"/>
          <p:cNvSpPr/>
          <p:nvPr/>
        </p:nvSpPr>
        <p:spPr>
          <a:xfrm>
            <a:off x="4572000" y="-2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21"/>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140" name="Google Shape;140;p21"/>
          <p:cNvSpPr txBox="1"/>
          <p:nvPr>
            <p:ph type="title"/>
          </p:nvPr>
        </p:nvSpPr>
        <p:spPr>
          <a:xfrm>
            <a:off x="265500" y="1534800"/>
            <a:ext cx="4045200" cy="208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1" name="Google Shape;141;p21"/>
          <p:cNvSpPr txBox="1"/>
          <p:nvPr>
            <p:ph idx="1" type="subTitle"/>
          </p:nvPr>
        </p:nvSpPr>
        <p:spPr>
          <a:xfrm>
            <a:off x="265500" y="3692002"/>
            <a:ext cx="4045200" cy="169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2" name="Google Shape;142;p21"/>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43" name="Google Shape;143;p21"/>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7"/>
            <a:ext cx="3045625" cy="2707359"/>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869796"/>
            <a:ext cx="8222100" cy="1118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sp>
        <p:nvSpPr>
          <p:cNvPr id="145" name="Google Shape;145;p22"/>
          <p:cNvSpPr txBox="1"/>
          <p:nvPr>
            <p:ph idx="1" type="body"/>
          </p:nvPr>
        </p:nvSpPr>
        <p:spPr>
          <a:xfrm>
            <a:off x="319500" y="5640767"/>
            <a:ext cx="5998800" cy="7983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46" name="Google Shape;146;p22"/>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47" name="Shape 147"/>
        <p:cNvGrpSpPr/>
        <p:nvPr/>
      </p:nvGrpSpPr>
      <p:grpSpPr>
        <a:xfrm>
          <a:off x="0" y="0"/>
          <a:ext cx="0" cy="0"/>
          <a:chOff x="0" y="0"/>
          <a:chExt cx="0" cy="0"/>
        </a:xfrm>
      </p:grpSpPr>
      <p:grpSp>
        <p:nvGrpSpPr>
          <p:cNvPr id="148" name="Google Shape;148;p23"/>
          <p:cNvGrpSpPr/>
          <p:nvPr/>
        </p:nvGrpSpPr>
        <p:grpSpPr>
          <a:xfrm>
            <a:off x="6098378" y="7"/>
            <a:ext cx="3045625" cy="2707359"/>
            <a:chOff x="6098378" y="5"/>
            <a:chExt cx="3045625" cy="2030570"/>
          </a:xfrm>
        </p:grpSpPr>
        <p:sp>
          <p:nvSpPr>
            <p:cNvPr id="149" name="Google Shape;149;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311700" y="1674733"/>
            <a:ext cx="8520600" cy="2707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55" name="Google Shape;155;p23"/>
          <p:cNvSpPr txBox="1"/>
          <p:nvPr>
            <p:ph idx="1" type="body"/>
          </p:nvPr>
        </p:nvSpPr>
        <p:spPr>
          <a:xfrm>
            <a:off x="311700" y="4492300"/>
            <a:ext cx="8520600" cy="17091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156" name="Google Shape;156;p23"/>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5204762"/>
            <a:ext cx="9144000" cy="1653192"/>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lvl1pPr lvl="0">
              <a:spcBef>
                <a:spcPts val="0"/>
              </a:spcBef>
              <a:spcAft>
                <a:spcPts val="0"/>
              </a:spcAft>
              <a:buSzPts val="3700"/>
              <a:buNone/>
              <a:defRPr sz="37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lvl1pPr indent="-393700" lvl="0" marL="457200">
              <a:spcBef>
                <a:spcPts val="0"/>
              </a:spcBef>
              <a:spcAft>
                <a:spcPts val="0"/>
              </a:spcAft>
              <a:buSzPts val="2600"/>
              <a:buChar char="●"/>
              <a:defRPr sz="2600"/>
            </a:lvl1pPr>
            <a:lvl2pPr indent="-368300" lvl="1" marL="914400">
              <a:spcBef>
                <a:spcPts val="1600"/>
              </a:spcBef>
              <a:spcAft>
                <a:spcPts val="0"/>
              </a:spcAft>
              <a:buSzPts val="2200"/>
              <a:buChar char="○"/>
              <a:defRPr sz="2200"/>
            </a:lvl2pPr>
            <a:lvl3pPr indent="-368300" lvl="2" marL="1371600">
              <a:spcBef>
                <a:spcPts val="1600"/>
              </a:spcBef>
              <a:spcAft>
                <a:spcPts val="0"/>
              </a:spcAft>
              <a:buSzPts val="2200"/>
              <a:buChar char="■"/>
              <a:defRPr sz="2200"/>
            </a:lvl3pPr>
            <a:lvl4pPr indent="-368300" lvl="3" marL="1828800">
              <a:spcBef>
                <a:spcPts val="1600"/>
              </a:spcBef>
              <a:spcAft>
                <a:spcPts val="0"/>
              </a:spcAft>
              <a:buSzPts val="2200"/>
              <a:buChar char="●"/>
              <a:defRPr sz="2200"/>
            </a:lvl4pPr>
            <a:lvl5pPr indent="-368300" lvl="4" marL="2286000">
              <a:spcBef>
                <a:spcPts val="1600"/>
              </a:spcBef>
              <a:spcAft>
                <a:spcPts val="0"/>
              </a:spcAft>
              <a:buSzPts val="2200"/>
              <a:buChar char="○"/>
              <a:defRPr sz="2200"/>
            </a:lvl5pPr>
            <a:lvl6pPr indent="-368300" lvl="5" marL="2743200">
              <a:spcBef>
                <a:spcPts val="1600"/>
              </a:spcBef>
              <a:spcAft>
                <a:spcPts val="0"/>
              </a:spcAft>
              <a:buSzPts val="2200"/>
              <a:buChar char="■"/>
              <a:defRPr sz="2200"/>
            </a:lvl6pPr>
            <a:lvl7pPr indent="-368300" lvl="6" marL="3200400">
              <a:spcBef>
                <a:spcPts val="1600"/>
              </a:spcBef>
              <a:spcAft>
                <a:spcPts val="0"/>
              </a:spcAft>
              <a:buSzPts val="2200"/>
              <a:buChar char="●"/>
              <a:defRPr sz="2200"/>
            </a:lvl7pPr>
            <a:lvl8pPr indent="-368300" lvl="7" marL="3657600">
              <a:spcBef>
                <a:spcPts val="1600"/>
              </a:spcBef>
              <a:spcAft>
                <a:spcPts val="0"/>
              </a:spcAft>
              <a:buSzPts val="2200"/>
              <a:buChar char="○"/>
              <a:defRPr sz="2200"/>
            </a:lvl8pPr>
            <a:lvl9pPr indent="-368300" lvl="8" marL="4114800">
              <a:spcBef>
                <a:spcPts val="1600"/>
              </a:spcBef>
              <a:spcAft>
                <a:spcPts val="1600"/>
              </a:spcAft>
              <a:buSzPts val="2200"/>
              <a:buChar char="■"/>
              <a:defRPr sz="2200"/>
            </a:lvl9pPr>
          </a:lstStyle>
          <a:p/>
        </p:txBody>
      </p:sp>
      <p:sp>
        <p:nvSpPr>
          <p:cNvPr id="37" name="Google Shape;37;p4"/>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4"/>
          <p:cNvSpPr txBox="1"/>
          <p:nvPr/>
        </p:nvSpPr>
        <p:spPr>
          <a:xfrm>
            <a:off x="46647" y="6505760"/>
            <a:ext cx="67179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ITP20005 Implementing Recursion</a:t>
            </a:r>
            <a:endParaRPr sz="1200">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type="title"/>
          </p:nvPr>
        </p:nvSpPr>
        <p:spPr>
          <a:xfrm>
            <a:off x="311700" y="546667"/>
            <a:ext cx="8520600" cy="8103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 name="Google Shape;41;p5"/>
          <p:cNvSpPr txBox="1"/>
          <p:nvPr>
            <p:ph idx="1" type="body"/>
          </p:nvPr>
        </p:nvSpPr>
        <p:spPr>
          <a:xfrm>
            <a:off x="311700" y="1639967"/>
            <a:ext cx="3999900" cy="4452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2" type="body"/>
          </p:nvPr>
        </p:nvSpPr>
        <p:spPr>
          <a:xfrm>
            <a:off x="4832400" y="1639967"/>
            <a:ext cx="3999900" cy="4452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5"/>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txBox="1"/>
          <p:nvPr>
            <p:ph type="title"/>
          </p:nvPr>
        </p:nvSpPr>
        <p:spPr>
          <a:xfrm>
            <a:off x="311700" y="546667"/>
            <a:ext cx="8520600" cy="8103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 name="Google Shape;46;p6"/>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7"/>
          <p:cNvSpPr txBox="1"/>
          <p:nvPr>
            <p:ph idx="1" type="body"/>
          </p:nvPr>
        </p:nvSpPr>
        <p:spPr>
          <a:xfrm>
            <a:off x="311700" y="1954405"/>
            <a:ext cx="2808000" cy="4137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0" name="Google Shape;50;p7"/>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1" name="Shape 51"/>
        <p:cNvGrpSpPr/>
        <p:nvPr/>
      </p:nvGrpSpPr>
      <p:grpSpPr>
        <a:xfrm>
          <a:off x="0" y="0"/>
          <a:ext cx="0" cy="0"/>
          <a:chOff x="0" y="0"/>
          <a:chExt cx="0" cy="0"/>
        </a:xfrm>
      </p:grpSpPr>
      <p:grpSp>
        <p:nvGrpSpPr>
          <p:cNvPr id="52" name="Google Shape;52;p8"/>
          <p:cNvGrpSpPr/>
          <p:nvPr/>
        </p:nvGrpSpPr>
        <p:grpSpPr>
          <a:xfrm>
            <a:off x="6098378" y="7"/>
            <a:ext cx="3045625" cy="2707359"/>
            <a:chOff x="6098378" y="5"/>
            <a:chExt cx="3045625" cy="2030570"/>
          </a:xfrm>
        </p:grpSpPr>
        <p:sp>
          <p:nvSpPr>
            <p:cNvPr id="53" name="Google Shape;53;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8"/>
          <p:cNvSpPr txBox="1"/>
          <p:nvPr>
            <p:ph type="title"/>
          </p:nvPr>
        </p:nvSpPr>
        <p:spPr>
          <a:xfrm>
            <a:off x="490250" y="701800"/>
            <a:ext cx="5618700" cy="5454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9" name="Google Shape;59;p8"/>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p:nvPr/>
        </p:nvSpPr>
        <p:spPr>
          <a:xfrm>
            <a:off x="4572000" y="-2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63" name="Google Shape;63;p9"/>
          <p:cNvSpPr txBox="1"/>
          <p:nvPr>
            <p:ph type="title"/>
          </p:nvPr>
        </p:nvSpPr>
        <p:spPr>
          <a:xfrm>
            <a:off x="265500" y="1534800"/>
            <a:ext cx="4045200" cy="20859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4" name="Google Shape;64;p9"/>
          <p:cNvSpPr txBox="1"/>
          <p:nvPr>
            <p:ph idx="1" type="subTitle"/>
          </p:nvPr>
        </p:nvSpPr>
        <p:spPr>
          <a:xfrm>
            <a:off x="265500" y="3692002"/>
            <a:ext cx="4045200" cy="1692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5" name="Google Shape;65;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6" name="Google Shape;66;p9"/>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10"/>
          <p:cNvSpPr txBox="1"/>
          <p:nvPr>
            <p:ph idx="1" type="body"/>
          </p:nvPr>
        </p:nvSpPr>
        <p:spPr>
          <a:xfrm>
            <a:off x="319500" y="5640767"/>
            <a:ext cx="5998800" cy="798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9" name="Google Shape;69;p10"/>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46667"/>
            <a:ext cx="8520600" cy="8103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639833"/>
            <a:ext cx="8520600" cy="4452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6201587"/>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546667"/>
            <a:ext cx="8520600" cy="81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84" name="Google Shape;84;p13"/>
          <p:cNvSpPr txBox="1"/>
          <p:nvPr>
            <p:ph idx="1" type="body"/>
          </p:nvPr>
        </p:nvSpPr>
        <p:spPr>
          <a:xfrm>
            <a:off x="311700" y="1639833"/>
            <a:ext cx="8520600" cy="4452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5" name="Google Shape;85;p13"/>
          <p:cNvSpPr txBox="1"/>
          <p:nvPr>
            <p:ph idx="12" type="sldNum"/>
          </p:nvPr>
        </p:nvSpPr>
        <p:spPr>
          <a:xfrm>
            <a:off x="8460431" y="6201587"/>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docs.racket-lang.org/reference/boxe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598100" y="2366963"/>
            <a:ext cx="8222100" cy="111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ITP20005</a:t>
            </a:r>
            <a:endParaRPr sz="3400"/>
          </a:p>
          <a:p>
            <a:pPr indent="0" lvl="0" marL="0" rtl="0" algn="l">
              <a:spcBef>
                <a:spcPts val="0"/>
              </a:spcBef>
              <a:spcAft>
                <a:spcPts val="0"/>
              </a:spcAft>
              <a:buNone/>
            </a:pPr>
            <a:r>
              <a:rPr lang="en"/>
              <a:t>Implementing Recursion</a:t>
            </a:r>
            <a:endParaRPr sz="3500"/>
          </a:p>
        </p:txBody>
      </p:sp>
      <p:sp>
        <p:nvSpPr>
          <p:cNvPr id="164" name="Google Shape;164;p25"/>
          <p:cNvSpPr txBox="1"/>
          <p:nvPr/>
        </p:nvSpPr>
        <p:spPr>
          <a:xfrm>
            <a:off x="750488" y="3773617"/>
            <a:ext cx="82221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latin typeface="Roboto"/>
                <a:ea typeface="Roboto"/>
                <a:cs typeface="Roboto"/>
                <a:sym typeface="Roboto"/>
              </a:rPr>
              <a:t>Lecture16</a:t>
            </a:r>
            <a:endParaRPr sz="2100">
              <a:solidFill>
                <a:srgbClr val="FFFFFF"/>
              </a:solidFill>
              <a:latin typeface="Roboto"/>
              <a:ea typeface="Roboto"/>
              <a:cs typeface="Roboto"/>
              <a:sym typeface="Roboto"/>
            </a:endParaRPr>
          </a:p>
          <a:p>
            <a:pPr indent="0" lvl="0" marL="0" rtl="0" algn="l">
              <a:spcBef>
                <a:spcPts val="0"/>
              </a:spcBef>
              <a:spcAft>
                <a:spcPts val="0"/>
              </a:spcAft>
              <a:buNone/>
            </a:pPr>
            <a:r>
              <a:rPr lang="en" sz="2100">
                <a:solidFill>
                  <a:srgbClr val="FFFFFF"/>
                </a:solidFill>
                <a:latin typeface="Roboto"/>
                <a:ea typeface="Roboto"/>
                <a:cs typeface="Roboto"/>
                <a:sym typeface="Roboto"/>
              </a:rPr>
              <a:t>JC</a:t>
            </a:r>
            <a:endParaRPr sz="2100">
              <a:solidFill>
                <a:srgbClr val="FFFFFF"/>
              </a:solidFill>
              <a:latin typeface="Roboto"/>
              <a:ea typeface="Roboto"/>
              <a:cs typeface="Roboto"/>
              <a:sym typeface="Roboto"/>
            </a:endParaRPr>
          </a:p>
          <a:p>
            <a:pPr indent="0" lvl="0" marL="0" rtl="0" algn="l">
              <a:spcBef>
                <a:spcPts val="0"/>
              </a:spcBef>
              <a:spcAft>
                <a:spcPts val="0"/>
              </a:spcAft>
              <a:buNone/>
            </a:pPr>
            <a:r>
              <a:t/>
            </a:r>
            <a:endParaRPr sz="21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{rec {count {fun {n} {if0 n 0 {+ 1 {count {- n 1}}}}}}</a:t>
            </a:r>
            <a:br>
              <a:rPr lang="en"/>
            </a:br>
            <a:r>
              <a:rPr lang="en"/>
              <a:t>                                                                                    {count 8}}</a:t>
            </a:r>
            <a:br>
              <a:rPr lang="en"/>
            </a:br>
            <a:endParaRPr/>
          </a:p>
        </p:txBody>
      </p:sp>
      <p:sp>
        <p:nvSpPr>
          <p:cNvPr id="254" name="Google Shape;254;p34"/>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255" name="Google Shape;255;p34"/>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{rec {count {fun {n} {if0 n 0 {+ 1 {count {- n 1}}}}}}</a:t>
            </a:r>
            <a:br>
              <a:rPr lang="en"/>
            </a:br>
            <a:r>
              <a:rPr lang="en"/>
              <a:t>                                                                                    {count 8}}</a:t>
            </a:r>
            <a:br>
              <a:rPr lang="en"/>
            </a:br>
            <a:r>
              <a:rPr lang="en"/>
              <a:t>{count 8}</a:t>
            </a:r>
            <a:br>
              <a:rPr lang="en"/>
            </a:br>
            <a:r>
              <a:rPr lang="en"/>
              <a:t>⇒ {+ 1 {count {- n 1}}} ⇒ {+ 1 {count 7}}}</a:t>
            </a:r>
            <a:br>
              <a:rPr lang="en"/>
            </a:br>
            <a:r>
              <a:rPr lang="en"/>
              <a:t>⇒ {+ 1 {+ 1 {count 6}}}</a:t>
            </a:r>
            <a:br>
              <a:rPr lang="en"/>
            </a:br>
            <a:r>
              <a:rPr lang="en"/>
              <a:t>⇒ …</a:t>
            </a:r>
            <a:br>
              <a:rPr lang="en"/>
            </a:br>
            <a:r>
              <a:rPr lang="en"/>
              <a:t>⇒ {+ 1 {+ 1 {+ 1 {+ 1 {+ 1 {+ 1 {+ 1 {+ 1 {count 0}}}}....}</a:t>
            </a:r>
            <a:br>
              <a:rPr lang="en"/>
            </a:br>
            <a:r>
              <a:rPr lang="en"/>
              <a:t>⇒ {+ 1 {+ 1 {+ 1 {+ 1 {+ 1 {+ 1 {+ 1 {+ 1 0}}}....}</a:t>
            </a:r>
            <a:br>
              <a:rPr lang="en"/>
            </a:br>
            <a:r>
              <a:rPr lang="en"/>
              <a:t>⇒ … </a:t>
            </a:r>
            <a:br>
              <a:rPr lang="en"/>
            </a:br>
            <a:r>
              <a:rPr lang="en"/>
              <a:t>⇒ 8</a:t>
            </a:r>
            <a:endParaRPr/>
          </a:p>
        </p:txBody>
      </p:sp>
      <p:sp>
        <p:nvSpPr>
          <p:cNvPr id="261" name="Google Shape;261;p35"/>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262" name="Google Shape;262;p35"/>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Abstract Syntax</a:t>
            </a:r>
            <a:endParaRPr/>
          </a:p>
        </p:txBody>
      </p:sp>
      <p:sp>
        <p:nvSpPr>
          <p:cNvPr id="268" name="Google Shape;268;p36"/>
          <p:cNvSpPr txBox="1"/>
          <p:nvPr>
            <p:ph idx="1" type="body"/>
          </p:nvPr>
        </p:nvSpPr>
        <p:spPr>
          <a:xfrm>
            <a:off x="311700" y="1106425"/>
            <a:ext cx="8832300" cy="53238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2100"/>
              <a:t>(define-type RCFAE</a:t>
            </a:r>
            <a:br>
              <a:rPr lang="en" sz="2100"/>
            </a:br>
            <a:r>
              <a:rPr lang="en" sz="2100"/>
              <a:t>    [num (n number?)]</a:t>
            </a:r>
            <a:br>
              <a:rPr lang="en" sz="2100"/>
            </a:br>
            <a:r>
              <a:rPr lang="en" sz="2100"/>
              <a:t>    [add (lhs RCFAE?) (rhs RCFAE?)]</a:t>
            </a:r>
            <a:br>
              <a:rPr lang="en" sz="2100"/>
            </a:br>
            <a:r>
              <a:rPr lang="en" sz="2100"/>
              <a:t>    [sub (lhs RCFAE?) (rhs RCFAE?)]</a:t>
            </a:r>
            <a:br>
              <a:rPr lang="en" sz="2100"/>
            </a:br>
            <a:r>
              <a:rPr lang="en" sz="2100"/>
              <a:t>    [id (name symbol?)]</a:t>
            </a:r>
            <a:br>
              <a:rPr lang="en" sz="2100"/>
            </a:br>
            <a:r>
              <a:rPr lang="en" sz="2100"/>
              <a:t>    [fun (param symbol?) (body RCFAE?)]</a:t>
            </a:r>
            <a:br>
              <a:rPr lang="en" sz="2100"/>
            </a:br>
            <a:r>
              <a:rPr lang="en" sz="2100"/>
              <a:t>    [app (fun-expr RCFAE?) (arg-expr RCFAE?)]</a:t>
            </a:r>
            <a:br>
              <a:rPr lang="en" sz="2100"/>
            </a:br>
            <a:r>
              <a:rPr lang="en" sz="2100"/>
              <a:t>    </a:t>
            </a:r>
            <a:r>
              <a:rPr lang="en" sz="2100">
                <a:solidFill>
                  <a:srgbClr val="0000FF"/>
                </a:solidFill>
              </a:rPr>
              <a:t>[if0 (test-expr RCFAE?)</a:t>
            </a:r>
            <a:br>
              <a:rPr lang="en" sz="2100">
                <a:solidFill>
                  <a:srgbClr val="0000FF"/>
                </a:solidFill>
              </a:rPr>
            </a:br>
            <a:r>
              <a:rPr lang="en" sz="2100">
                <a:solidFill>
                  <a:srgbClr val="0000FF"/>
                </a:solidFill>
              </a:rPr>
              <a:t>           (then-expr RCFAE?) (else-expr RCFAE?)]</a:t>
            </a:r>
            <a:br>
              <a:rPr lang="en" sz="2100"/>
            </a:br>
            <a:r>
              <a:rPr lang="en" sz="2100"/>
              <a:t>    </a:t>
            </a:r>
            <a:r>
              <a:rPr lang="en" sz="2100">
                <a:solidFill>
                  <a:srgbClr val="FF0000"/>
                </a:solidFill>
              </a:rPr>
              <a:t>[rec (name symbol?) (named-expr RCFAE?) (fst-call RCFAE?)])</a:t>
            </a:r>
            <a:br>
              <a:rPr lang="en" sz="2100">
                <a:solidFill>
                  <a:srgbClr val="FF0000"/>
                </a:solidFill>
              </a:rPr>
            </a:br>
            <a:br>
              <a:rPr lang="en" sz="2100">
                <a:solidFill>
                  <a:srgbClr val="FF0000"/>
                </a:solidFill>
              </a:rPr>
            </a:br>
            <a:br>
              <a:rPr lang="en" sz="2100">
                <a:solidFill>
                  <a:srgbClr val="FF0000"/>
                </a:solidFill>
              </a:rPr>
            </a:br>
            <a:r>
              <a:rPr lang="en" sz="2100">
                <a:solidFill>
                  <a:srgbClr val="FF0000"/>
                </a:solidFill>
              </a:rPr>
              <a:t>{rec {count {fun {n} {if0 n 0 {+ 1 {count {- n 1}}}}}}</a:t>
            </a:r>
            <a:br>
              <a:rPr lang="en" sz="2100">
                <a:solidFill>
                  <a:srgbClr val="FF0000"/>
                </a:solidFill>
              </a:rPr>
            </a:br>
            <a:r>
              <a:rPr lang="en" sz="2100">
                <a:solidFill>
                  <a:srgbClr val="FF0000"/>
                </a:solidFill>
              </a:rPr>
              <a:t>                                                                                          {count 8}}</a:t>
            </a:r>
            <a:br>
              <a:rPr lang="en" sz="2100">
                <a:solidFill>
                  <a:srgbClr val="FF0000"/>
                </a:solidFill>
              </a:rPr>
            </a:br>
            <a:endParaRPr sz="2100">
              <a:solidFill>
                <a:srgbClr val="FF0000"/>
              </a:solidFill>
            </a:endParaRPr>
          </a:p>
        </p:txBody>
      </p:sp>
      <p:sp>
        <p:nvSpPr>
          <p:cNvPr id="269" name="Google Shape;269;p36"/>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36"/>
          <p:cNvSpPr/>
          <p:nvPr/>
        </p:nvSpPr>
        <p:spPr>
          <a:xfrm rot="-5400000">
            <a:off x="1184125" y="5200375"/>
            <a:ext cx="298200" cy="7203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6"/>
          <p:cNvSpPr/>
          <p:nvPr/>
        </p:nvSpPr>
        <p:spPr>
          <a:xfrm rot="-5400000">
            <a:off x="3774625" y="3448075"/>
            <a:ext cx="298200" cy="42249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6"/>
          <p:cNvSpPr/>
          <p:nvPr/>
        </p:nvSpPr>
        <p:spPr>
          <a:xfrm rot="-5400000">
            <a:off x="6766225" y="5104675"/>
            <a:ext cx="298200" cy="9117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36"/>
          <p:cNvCxnSpPr>
            <a:endCxn id="270" idx="1"/>
          </p:cNvCxnSpPr>
          <p:nvPr/>
        </p:nvCxnSpPr>
        <p:spPr>
          <a:xfrm flipH="1">
            <a:off x="1333225" y="4895725"/>
            <a:ext cx="589500" cy="515700"/>
          </a:xfrm>
          <a:prstGeom prst="straightConnector1">
            <a:avLst/>
          </a:prstGeom>
          <a:noFill/>
          <a:ln cap="flat" cmpd="sng" w="9525">
            <a:solidFill>
              <a:schemeClr val="dk2"/>
            </a:solidFill>
            <a:prstDash val="dash"/>
            <a:round/>
            <a:headEnd len="med" w="med" type="none"/>
            <a:tailEnd len="med" w="med" type="triangle"/>
          </a:ln>
        </p:spPr>
      </p:cxnSp>
      <p:cxnSp>
        <p:nvCxnSpPr>
          <p:cNvPr id="274" name="Google Shape;274;p36"/>
          <p:cNvCxnSpPr>
            <a:endCxn id="271" idx="1"/>
          </p:cNvCxnSpPr>
          <p:nvPr/>
        </p:nvCxnSpPr>
        <p:spPr>
          <a:xfrm flipH="1">
            <a:off x="3923725" y="4922725"/>
            <a:ext cx="493800" cy="488700"/>
          </a:xfrm>
          <a:prstGeom prst="straightConnector1">
            <a:avLst/>
          </a:prstGeom>
          <a:noFill/>
          <a:ln cap="flat" cmpd="sng" w="9525">
            <a:solidFill>
              <a:schemeClr val="dk2"/>
            </a:solidFill>
            <a:prstDash val="dash"/>
            <a:round/>
            <a:headEnd len="med" w="med" type="none"/>
            <a:tailEnd len="med" w="med" type="triangle"/>
          </a:ln>
        </p:spPr>
      </p:cxnSp>
      <p:cxnSp>
        <p:nvCxnSpPr>
          <p:cNvPr id="275" name="Google Shape;275;p36"/>
          <p:cNvCxnSpPr>
            <a:endCxn id="272" idx="1"/>
          </p:cNvCxnSpPr>
          <p:nvPr/>
        </p:nvCxnSpPr>
        <p:spPr>
          <a:xfrm>
            <a:off x="6723925" y="4922725"/>
            <a:ext cx="191400" cy="48870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Abstract Syntax</a:t>
            </a:r>
            <a:endParaRPr/>
          </a:p>
        </p:txBody>
      </p:sp>
      <p:sp>
        <p:nvSpPr>
          <p:cNvPr id="281" name="Google Shape;281;p37"/>
          <p:cNvSpPr txBox="1"/>
          <p:nvPr>
            <p:ph idx="1" type="body"/>
          </p:nvPr>
        </p:nvSpPr>
        <p:spPr>
          <a:xfrm>
            <a:off x="311700" y="1106425"/>
            <a:ext cx="8832300" cy="53238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2100"/>
              <a:t>(define-type RCFAE</a:t>
            </a:r>
            <a:br>
              <a:rPr lang="en" sz="2100"/>
            </a:br>
            <a:r>
              <a:rPr lang="en" sz="2100"/>
              <a:t>    [num (n number?)]</a:t>
            </a:r>
            <a:br>
              <a:rPr lang="en" sz="2100"/>
            </a:br>
            <a:r>
              <a:rPr lang="en" sz="2100"/>
              <a:t>    [add (lhs RCFAE?) (rhs RCFAE?)]</a:t>
            </a:r>
            <a:br>
              <a:rPr lang="en" sz="2100"/>
            </a:br>
            <a:r>
              <a:rPr lang="en" sz="2100"/>
              <a:t>    [sub (lhs RCFAE?) (rhs RCFAE?)]</a:t>
            </a:r>
            <a:br>
              <a:rPr lang="en" sz="2100"/>
            </a:br>
            <a:r>
              <a:rPr lang="en" sz="2100"/>
              <a:t>    [id (name symbol?)]</a:t>
            </a:r>
            <a:br>
              <a:rPr lang="en" sz="2100"/>
            </a:br>
            <a:r>
              <a:rPr lang="en" sz="2100"/>
              <a:t>    [fun (param symbol?) (body RCFAE?)]</a:t>
            </a:r>
            <a:br>
              <a:rPr lang="en" sz="2100"/>
            </a:br>
            <a:r>
              <a:rPr lang="en" sz="2100"/>
              <a:t>    [app (fun-expr RCFAE?) (arg-expr RCFAE?)]</a:t>
            </a:r>
            <a:br>
              <a:rPr lang="en" sz="2100"/>
            </a:br>
            <a:r>
              <a:rPr lang="en" sz="2100"/>
              <a:t>    </a:t>
            </a:r>
            <a:r>
              <a:rPr lang="en" sz="2100">
                <a:solidFill>
                  <a:srgbClr val="0000FF"/>
                </a:solidFill>
              </a:rPr>
              <a:t>[if0 (test-expr RCFAE?)</a:t>
            </a:r>
            <a:br>
              <a:rPr lang="en" sz="2100">
                <a:solidFill>
                  <a:srgbClr val="0000FF"/>
                </a:solidFill>
              </a:rPr>
            </a:br>
            <a:r>
              <a:rPr lang="en" sz="2100">
                <a:solidFill>
                  <a:srgbClr val="0000FF"/>
                </a:solidFill>
              </a:rPr>
              <a:t>           (then-expr RCFAE?) (else-expr RCFAE?)]</a:t>
            </a:r>
            <a:br>
              <a:rPr lang="en" sz="2100"/>
            </a:br>
            <a:r>
              <a:rPr lang="en" sz="2100"/>
              <a:t>    </a:t>
            </a:r>
            <a:r>
              <a:rPr lang="en" sz="2100">
                <a:solidFill>
                  <a:srgbClr val="FF0000"/>
                </a:solidFill>
              </a:rPr>
              <a:t>[rec (name symbol?) (named-expr RCFAE?) (fst-call RCFAE?)])</a:t>
            </a:r>
            <a:br>
              <a:rPr lang="en" sz="2100">
                <a:solidFill>
                  <a:srgbClr val="FF0000"/>
                </a:solidFill>
              </a:rPr>
            </a:br>
            <a:br>
              <a:rPr lang="en" sz="2100">
                <a:solidFill>
                  <a:srgbClr val="FF0000"/>
                </a:solidFill>
              </a:rPr>
            </a:br>
            <a:br>
              <a:rPr lang="en" sz="2100">
                <a:solidFill>
                  <a:srgbClr val="FF0000"/>
                </a:solidFill>
              </a:rPr>
            </a:br>
            <a:r>
              <a:rPr lang="en" sz="2100">
                <a:solidFill>
                  <a:srgbClr val="FF0000"/>
                </a:solidFill>
              </a:rPr>
              <a:t>{rec {count {fun {n} {if0 n 0 {+ 1 {count {- n 1}}}}}}</a:t>
            </a:r>
            <a:br>
              <a:rPr lang="en" sz="2100">
                <a:solidFill>
                  <a:srgbClr val="FF0000"/>
                </a:solidFill>
              </a:rPr>
            </a:br>
            <a:r>
              <a:rPr lang="en" sz="2100">
                <a:solidFill>
                  <a:srgbClr val="FF0000"/>
                </a:solidFill>
              </a:rPr>
              <a:t>                                                                                          {count 8}}</a:t>
            </a:r>
            <a:br>
              <a:rPr lang="en" sz="2100">
                <a:solidFill>
                  <a:srgbClr val="FF0000"/>
                </a:solidFill>
              </a:rPr>
            </a:br>
            <a:endParaRPr sz="2100">
              <a:solidFill>
                <a:srgbClr val="FF0000"/>
              </a:solidFill>
            </a:endParaRPr>
          </a:p>
        </p:txBody>
      </p:sp>
      <p:sp>
        <p:nvSpPr>
          <p:cNvPr id="282" name="Google Shape;282;p37"/>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37"/>
          <p:cNvSpPr/>
          <p:nvPr/>
        </p:nvSpPr>
        <p:spPr>
          <a:xfrm rot="-5400000">
            <a:off x="1184125" y="5200375"/>
            <a:ext cx="298200" cy="7203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7"/>
          <p:cNvSpPr/>
          <p:nvPr/>
        </p:nvSpPr>
        <p:spPr>
          <a:xfrm rot="-5400000">
            <a:off x="3774625" y="3448075"/>
            <a:ext cx="298200" cy="42249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7"/>
          <p:cNvSpPr/>
          <p:nvPr/>
        </p:nvSpPr>
        <p:spPr>
          <a:xfrm rot="-5400000">
            <a:off x="6766225" y="5104675"/>
            <a:ext cx="298200" cy="9117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6" name="Google Shape;286;p37"/>
          <p:cNvCxnSpPr>
            <a:endCxn id="283" idx="1"/>
          </p:cNvCxnSpPr>
          <p:nvPr/>
        </p:nvCxnSpPr>
        <p:spPr>
          <a:xfrm flipH="1">
            <a:off x="1333225" y="4895725"/>
            <a:ext cx="589500" cy="515700"/>
          </a:xfrm>
          <a:prstGeom prst="straightConnector1">
            <a:avLst/>
          </a:prstGeom>
          <a:noFill/>
          <a:ln cap="flat" cmpd="sng" w="9525">
            <a:solidFill>
              <a:schemeClr val="dk2"/>
            </a:solidFill>
            <a:prstDash val="dash"/>
            <a:round/>
            <a:headEnd len="med" w="med" type="none"/>
            <a:tailEnd len="med" w="med" type="triangle"/>
          </a:ln>
        </p:spPr>
      </p:cxnSp>
      <p:cxnSp>
        <p:nvCxnSpPr>
          <p:cNvPr id="287" name="Google Shape;287;p37"/>
          <p:cNvCxnSpPr>
            <a:endCxn id="284" idx="1"/>
          </p:cNvCxnSpPr>
          <p:nvPr/>
        </p:nvCxnSpPr>
        <p:spPr>
          <a:xfrm flipH="1">
            <a:off x="3923725" y="4922725"/>
            <a:ext cx="493800" cy="488700"/>
          </a:xfrm>
          <a:prstGeom prst="straightConnector1">
            <a:avLst/>
          </a:prstGeom>
          <a:noFill/>
          <a:ln cap="flat" cmpd="sng" w="9525">
            <a:solidFill>
              <a:schemeClr val="dk2"/>
            </a:solidFill>
            <a:prstDash val="dash"/>
            <a:round/>
            <a:headEnd len="med" w="med" type="none"/>
            <a:tailEnd len="med" w="med" type="triangle"/>
          </a:ln>
        </p:spPr>
      </p:cxnSp>
      <p:cxnSp>
        <p:nvCxnSpPr>
          <p:cNvPr id="288" name="Google Shape;288;p37"/>
          <p:cNvCxnSpPr>
            <a:endCxn id="285" idx="1"/>
          </p:cNvCxnSpPr>
          <p:nvPr/>
        </p:nvCxnSpPr>
        <p:spPr>
          <a:xfrm>
            <a:off x="6723925" y="4922725"/>
            <a:ext cx="191400" cy="488700"/>
          </a:xfrm>
          <a:prstGeom prst="straightConnector1">
            <a:avLst/>
          </a:prstGeom>
          <a:noFill/>
          <a:ln cap="flat" cmpd="sng" w="9525">
            <a:solidFill>
              <a:schemeClr val="dk2"/>
            </a:solidFill>
            <a:prstDash val="dash"/>
            <a:round/>
            <a:headEnd len="med" w="med" type="none"/>
            <a:tailEnd len="med" w="med" type="triangle"/>
          </a:ln>
        </p:spPr>
      </p:cxnSp>
      <p:sp>
        <p:nvSpPr>
          <p:cNvPr id="289" name="Google Shape;289;p37"/>
          <p:cNvSpPr txBox="1"/>
          <p:nvPr/>
        </p:nvSpPr>
        <p:spPr>
          <a:xfrm>
            <a:off x="3548700" y="4931375"/>
            <a:ext cx="23583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Function definition (Value)</a:t>
            </a:r>
            <a:endParaRPr/>
          </a:p>
        </p:txBody>
      </p:sp>
      <p:sp>
        <p:nvSpPr>
          <p:cNvPr id="290" name="Google Shape;290;p37"/>
          <p:cNvSpPr txBox="1"/>
          <p:nvPr/>
        </p:nvSpPr>
        <p:spPr>
          <a:xfrm>
            <a:off x="803875" y="4899725"/>
            <a:ext cx="21654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Recursive function name</a:t>
            </a:r>
            <a:endParaRPr/>
          </a:p>
        </p:txBody>
      </p:sp>
      <p:sp>
        <p:nvSpPr>
          <p:cNvPr id="291" name="Google Shape;291;p37"/>
          <p:cNvSpPr txBox="1"/>
          <p:nvPr/>
        </p:nvSpPr>
        <p:spPr>
          <a:xfrm>
            <a:off x="6901500" y="4931375"/>
            <a:ext cx="23583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first function call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Interpreter</a:t>
            </a:r>
            <a:endParaRPr/>
          </a:p>
        </p:txBody>
      </p:sp>
      <p:sp>
        <p:nvSpPr>
          <p:cNvPr id="297" name="Google Shape;297;p38"/>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900"/>
              <a:t>; interp : RCFAE DefrdSub -&gt; RCFAE-Value</a:t>
            </a:r>
            <a:br>
              <a:rPr lang="en" sz="1900"/>
            </a:br>
            <a:r>
              <a:rPr lang="en" sz="1900"/>
              <a:t>(define (interp rcfae ds)</a:t>
            </a:r>
            <a:br>
              <a:rPr lang="en" sz="1900"/>
            </a:br>
            <a:r>
              <a:rPr lang="en" sz="1900"/>
              <a:t>    (type-case RCFAE rcfae</a:t>
            </a:r>
            <a:br>
              <a:rPr lang="en" sz="1900"/>
            </a:br>
            <a:r>
              <a:rPr lang="en" sz="1900"/>
              <a:t>        [num (n) (numV n)]</a:t>
            </a:r>
            <a:br>
              <a:rPr lang="en" sz="1900"/>
            </a:br>
            <a:r>
              <a:rPr lang="en" sz="1900"/>
              <a:t>        </a:t>
            </a:r>
            <a:r>
              <a:rPr lang="en" sz="1900"/>
              <a:t>[add  (l r) (num+ (interp l ds) (interp r ds))]</a:t>
            </a:r>
            <a:br>
              <a:rPr lang="en" sz="1900"/>
            </a:br>
            <a:r>
              <a:rPr lang="en" sz="1900"/>
              <a:t>        </a:t>
            </a:r>
            <a:r>
              <a:rPr lang="en" sz="1900"/>
              <a:t>[sub  (l r) (num- (interp l ds) (interp r ds))]</a:t>
            </a:r>
            <a:br>
              <a:rPr lang="en" sz="1900"/>
            </a:br>
            <a:r>
              <a:rPr lang="en" sz="1900"/>
              <a:t>        </a:t>
            </a:r>
            <a:r>
              <a:rPr lang="en" sz="1900"/>
              <a:t>[id     (name) (lookup name ds)]</a:t>
            </a:r>
            <a:br>
              <a:rPr lang="en" sz="1900"/>
            </a:br>
            <a:r>
              <a:rPr lang="en" sz="1900"/>
              <a:t>        </a:t>
            </a:r>
            <a:r>
              <a:rPr lang="en" sz="1900"/>
              <a:t>[fun   (param body-expr) (closureV param body-expr ds)]</a:t>
            </a:r>
            <a:br>
              <a:rPr lang="en" sz="1900"/>
            </a:br>
            <a:r>
              <a:rPr lang="en" sz="1900"/>
              <a:t>        </a:t>
            </a:r>
            <a:r>
              <a:rPr lang="en" sz="1900"/>
              <a:t>[app  (f a) (local [(define ftn (interp f ds))]</a:t>
            </a:r>
            <a:br>
              <a:rPr lang="en" sz="1900"/>
            </a:br>
            <a:r>
              <a:rPr lang="en" sz="1900"/>
              <a:t>                                     </a:t>
            </a:r>
            <a:r>
              <a:rPr lang="en" sz="1900"/>
              <a:t>(interp (closureV-body ftn)</a:t>
            </a:r>
            <a:br>
              <a:rPr lang="en" sz="1900"/>
            </a:br>
            <a:r>
              <a:rPr lang="en" sz="1900"/>
              <a:t>                                                  </a:t>
            </a:r>
            <a:r>
              <a:rPr lang="en" sz="1900"/>
              <a:t>(aSub (closureV-param ftn)</a:t>
            </a:r>
            <a:br>
              <a:rPr lang="en" sz="1900"/>
            </a:br>
            <a:r>
              <a:rPr lang="en" sz="1900"/>
              <a:t>                                                              </a:t>
            </a:r>
            <a:r>
              <a:rPr lang="en" sz="1900"/>
              <a:t>(interp a ds)</a:t>
            </a:r>
            <a:br>
              <a:rPr lang="en" sz="1900"/>
            </a:br>
            <a:r>
              <a:rPr lang="en" sz="1900"/>
              <a:t>                                                              </a:t>
            </a:r>
            <a:r>
              <a:rPr lang="en" sz="1900"/>
              <a:t>(closureV-ds ftn))))]</a:t>
            </a:r>
            <a:br>
              <a:rPr lang="en" sz="1900"/>
            </a:br>
            <a:r>
              <a:rPr lang="en" sz="1900"/>
              <a:t>       </a:t>
            </a:r>
            <a:r>
              <a:rPr lang="en" sz="1900">
                <a:solidFill>
                  <a:srgbClr val="0000FF"/>
                </a:solidFill>
              </a:rPr>
              <a:t> </a:t>
            </a:r>
            <a:r>
              <a:rPr lang="en" sz="1900">
                <a:solidFill>
                  <a:srgbClr val="0000FF"/>
                </a:solidFill>
              </a:rPr>
              <a:t>[if0   (test-expr then-expr else-expr) ...]</a:t>
            </a:r>
            <a:br>
              <a:rPr lang="en" sz="1900">
                <a:solidFill>
                  <a:srgbClr val="0000FF"/>
                </a:solidFill>
              </a:rPr>
            </a:br>
            <a:r>
              <a:rPr lang="en" sz="1900"/>
              <a:t>        </a:t>
            </a:r>
            <a:r>
              <a:rPr lang="en" sz="1900">
                <a:solidFill>
                  <a:srgbClr val="FF0000"/>
                </a:solidFill>
              </a:rPr>
              <a:t>[rec  (bound-id named-expr fst-call) ...]</a:t>
            </a:r>
            <a:r>
              <a:rPr lang="en" sz="1900"/>
              <a:t>))</a:t>
            </a:r>
            <a:endParaRPr sz="1900">
              <a:solidFill>
                <a:srgbClr val="FF0000"/>
              </a:solidFill>
            </a:endParaRPr>
          </a:p>
        </p:txBody>
      </p:sp>
      <p:sp>
        <p:nvSpPr>
          <p:cNvPr id="298" name="Google Shape;298;p38"/>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Interpreter</a:t>
            </a:r>
            <a:endParaRPr/>
          </a:p>
        </p:txBody>
      </p:sp>
      <p:sp>
        <p:nvSpPr>
          <p:cNvPr id="304" name="Google Shape;304;p39"/>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900"/>
              <a:t>; interp : RCFAE DefrdSub -&gt; RCFAE-Value</a:t>
            </a:r>
            <a:br>
              <a:rPr lang="en" sz="1900"/>
            </a:br>
            <a:r>
              <a:rPr lang="en" sz="1900"/>
              <a:t>(define (interp rcfae ds)</a:t>
            </a:r>
            <a:br>
              <a:rPr lang="en" sz="1900"/>
            </a:br>
            <a:r>
              <a:rPr lang="en" sz="1900"/>
              <a:t>    (type-case RCFAE rcfae</a:t>
            </a:r>
            <a:br>
              <a:rPr lang="en" sz="1900"/>
            </a:br>
            <a:r>
              <a:rPr lang="en" sz="1900"/>
              <a:t>        …</a:t>
            </a:r>
            <a:br>
              <a:rPr lang="en" sz="1900"/>
            </a:br>
            <a:r>
              <a:rPr lang="en" sz="1900"/>
              <a:t>       </a:t>
            </a:r>
            <a:r>
              <a:rPr lang="en" sz="1900">
                <a:solidFill>
                  <a:srgbClr val="0000FF"/>
                </a:solidFill>
              </a:rPr>
              <a:t> [if0   (test-expr then-expr else-expr) </a:t>
            </a:r>
            <a:br>
              <a:rPr lang="en" sz="1900">
                <a:solidFill>
                  <a:srgbClr val="0000FF"/>
                </a:solidFill>
              </a:rPr>
            </a:br>
            <a:r>
              <a:rPr lang="en" sz="1900">
                <a:solidFill>
                  <a:srgbClr val="0000FF"/>
                </a:solidFill>
              </a:rPr>
              <a:t>                 … (interp test-expr ds)</a:t>
            </a:r>
            <a:br>
              <a:rPr lang="en" sz="1900">
                <a:solidFill>
                  <a:srgbClr val="0000FF"/>
                </a:solidFill>
              </a:rPr>
            </a:br>
            <a:r>
              <a:rPr lang="en" sz="1900">
                <a:solidFill>
                  <a:srgbClr val="0000FF"/>
                </a:solidFill>
              </a:rPr>
              <a:t>                 … (interp then-expr ds)</a:t>
            </a:r>
            <a:br>
              <a:rPr lang="en" sz="1900">
                <a:solidFill>
                  <a:srgbClr val="0000FF"/>
                </a:solidFill>
              </a:rPr>
            </a:br>
            <a:r>
              <a:rPr lang="en" sz="1900">
                <a:solidFill>
                  <a:srgbClr val="0000FF"/>
                </a:solidFill>
              </a:rPr>
              <a:t>                 … (interp else-expr ds) …]</a:t>
            </a:r>
            <a:br>
              <a:rPr lang="en" sz="1900">
                <a:solidFill>
                  <a:srgbClr val="0000FF"/>
                </a:solidFill>
              </a:rPr>
            </a:br>
            <a:r>
              <a:rPr lang="en" sz="1900"/>
              <a:t>        </a:t>
            </a:r>
            <a:r>
              <a:rPr lang="en" sz="1900">
                <a:solidFill>
                  <a:srgbClr val="FF0000"/>
                </a:solidFill>
              </a:rPr>
              <a:t>[rec  (bound-id named-expr fst-call) </a:t>
            </a:r>
            <a:br>
              <a:rPr lang="en" sz="1900">
                <a:solidFill>
                  <a:srgbClr val="FF0000"/>
                </a:solidFill>
              </a:rPr>
            </a:br>
            <a:r>
              <a:rPr lang="en" sz="1900">
                <a:solidFill>
                  <a:srgbClr val="FF0000"/>
                </a:solidFill>
              </a:rPr>
              <a:t>                  ...]</a:t>
            </a:r>
            <a:r>
              <a:rPr lang="en" sz="1900"/>
              <a:t>))</a:t>
            </a:r>
            <a:endParaRPr sz="1900">
              <a:solidFill>
                <a:srgbClr val="FF0000"/>
              </a:solidFill>
            </a:endParaRPr>
          </a:p>
        </p:txBody>
      </p:sp>
      <p:sp>
        <p:nvSpPr>
          <p:cNvPr id="305" name="Google Shape;305;p39"/>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0"/>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Interpreter</a:t>
            </a:r>
            <a:endParaRPr/>
          </a:p>
        </p:txBody>
      </p:sp>
      <p:sp>
        <p:nvSpPr>
          <p:cNvPr id="311" name="Google Shape;311;p40"/>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900"/>
              <a:t>; interp : RCFAE DefrdSub -&gt; RCFAE-Value</a:t>
            </a:r>
            <a:br>
              <a:rPr lang="en" sz="1900"/>
            </a:br>
            <a:r>
              <a:rPr lang="en" sz="1900"/>
              <a:t>(define (interp rcfae ds)</a:t>
            </a:r>
            <a:br>
              <a:rPr lang="en" sz="1900"/>
            </a:br>
            <a:r>
              <a:rPr lang="en" sz="1900"/>
              <a:t>    (type-case RCFAE rcfae</a:t>
            </a:r>
            <a:br>
              <a:rPr lang="en" sz="1900"/>
            </a:br>
            <a:r>
              <a:rPr lang="en" sz="1900"/>
              <a:t>        …</a:t>
            </a:r>
            <a:br>
              <a:rPr lang="en" sz="1900"/>
            </a:br>
            <a:r>
              <a:rPr lang="en" sz="1900"/>
              <a:t>       </a:t>
            </a:r>
            <a:r>
              <a:rPr lang="en" sz="1900">
                <a:solidFill>
                  <a:srgbClr val="0000FF"/>
                </a:solidFill>
              </a:rPr>
              <a:t> [if0   (test-expr then-expr else-expr) </a:t>
            </a:r>
            <a:br>
              <a:rPr lang="en" sz="1900">
                <a:solidFill>
                  <a:srgbClr val="0000FF"/>
                </a:solidFill>
              </a:rPr>
            </a:br>
            <a:r>
              <a:rPr lang="en" sz="1900">
                <a:solidFill>
                  <a:srgbClr val="0000FF"/>
                </a:solidFill>
              </a:rPr>
              <a:t>                 (if (numzero? (interp test-expr ds))</a:t>
            </a:r>
            <a:br>
              <a:rPr lang="en" sz="1900">
                <a:solidFill>
                  <a:srgbClr val="0000FF"/>
                </a:solidFill>
              </a:rPr>
            </a:br>
            <a:r>
              <a:rPr lang="en" sz="1900">
                <a:solidFill>
                  <a:srgbClr val="0000FF"/>
                </a:solidFill>
              </a:rPr>
              <a:t>                      (interp then-expr ds)</a:t>
            </a:r>
            <a:br>
              <a:rPr lang="en" sz="1900">
                <a:solidFill>
                  <a:srgbClr val="0000FF"/>
                </a:solidFill>
              </a:rPr>
            </a:br>
            <a:r>
              <a:rPr lang="en" sz="1900">
                <a:solidFill>
                  <a:srgbClr val="0000FF"/>
                </a:solidFill>
              </a:rPr>
              <a:t>                      (interp else-expr ds))]</a:t>
            </a:r>
            <a:br>
              <a:rPr lang="en" sz="1900">
                <a:solidFill>
                  <a:srgbClr val="0000FF"/>
                </a:solidFill>
              </a:rPr>
            </a:br>
            <a:r>
              <a:rPr lang="en" sz="1900"/>
              <a:t>        </a:t>
            </a:r>
            <a:r>
              <a:rPr lang="en" sz="1900">
                <a:solidFill>
                  <a:srgbClr val="FF0000"/>
                </a:solidFill>
              </a:rPr>
              <a:t>[rec  (bound-id named-expr </a:t>
            </a:r>
            <a:r>
              <a:rPr lang="en" sz="1900">
                <a:solidFill>
                  <a:srgbClr val="FF0000"/>
                </a:solidFill>
              </a:rPr>
              <a:t>fst-call</a:t>
            </a:r>
            <a:r>
              <a:rPr lang="en" sz="1900">
                <a:solidFill>
                  <a:srgbClr val="FF0000"/>
                </a:solidFill>
              </a:rPr>
              <a:t>) </a:t>
            </a:r>
            <a:br>
              <a:rPr lang="en" sz="1900">
                <a:solidFill>
                  <a:srgbClr val="FF0000"/>
                </a:solidFill>
              </a:rPr>
            </a:br>
            <a:r>
              <a:rPr lang="en" sz="1900">
                <a:solidFill>
                  <a:srgbClr val="FF0000"/>
                </a:solidFill>
              </a:rPr>
              <a:t>                  ...]</a:t>
            </a:r>
            <a:r>
              <a:rPr lang="en" sz="1900"/>
              <a:t>))</a:t>
            </a:r>
            <a:endParaRPr sz="1900">
              <a:solidFill>
                <a:srgbClr val="FF0000"/>
              </a:solidFill>
            </a:endParaRPr>
          </a:p>
        </p:txBody>
      </p:sp>
      <p:sp>
        <p:nvSpPr>
          <p:cNvPr id="312" name="Google Shape;312;p40"/>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Interpreter</a:t>
            </a:r>
            <a:endParaRPr/>
          </a:p>
        </p:txBody>
      </p:sp>
      <p:sp>
        <p:nvSpPr>
          <p:cNvPr id="318" name="Google Shape;318;p41"/>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900"/>
              <a:t>; numzero? :  RCFAE-Value -&gt; boolean</a:t>
            </a:r>
            <a:br>
              <a:rPr lang="en" sz="1900"/>
            </a:br>
            <a:r>
              <a:rPr lang="en" sz="1900"/>
              <a:t>(define (numzero? n)</a:t>
            </a:r>
            <a:br>
              <a:rPr lang="en" sz="1900"/>
            </a:br>
            <a:r>
              <a:rPr lang="en" sz="1900"/>
              <a:t>    (zero? (numV-n n)))</a:t>
            </a:r>
            <a:endParaRPr sz="1900">
              <a:solidFill>
                <a:srgbClr val="FF0000"/>
              </a:solidFill>
            </a:endParaRPr>
          </a:p>
        </p:txBody>
      </p:sp>
      <p:sp>
        <p:nvSpPr>
          <p:cNvPr id="319" name="Google Shape;319;p41"/>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Interpreter</a:t>
            </a:r>
            <a:endParaRPr/>
          </a:p>
        </p:txBody>
      </p:sp>
      <p:sp>
        <p:nvSpPr>
          <p:cNvPr id="325" name="Google Shape;325;p42"/>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900"/>
              <a:t>; interp : RCFAE DefrdSub -&gt; RCFAE-Value</a:t>
            </a:r>
            <a:br>
              <a:rPr lang="en" sz="1900"/>
            </a:br>
            <a:r>
              <a:rPr lang="en" sz="1900"/>
              <a:t>(define (interp rcfae ds)</a:t>
            </a:r>
            <a:br>
              <a:rPr lang="en" sz="1900"/>
            </a:br>
            <a:r>
              <a:rPr lang="en" sz="1900"/>
              <a:t>    (type-case RCFAE rcfae</a:t>
            </a:r>
            <a:br>
              <a:rPr lang="en" sz="1900"/>
            </a:br>
            <a:r>
              <a:rPr lang="en" sz="1900"/>
              <a:t>        …</a:t>
            </a:r>
            <a:br>
              <a:rPr lang="en" sz="1900"/>
            </a:br>
            <a:r>
              <a:rPr lang="en" sz="1900"/>
              <a:t>        </a:t>
            </a:r>
            <a:r>
              <a:rPr lang="en" sz="1900">
                <a:solidFill>
                  <a:srgbClr val="FF0000"/>
                </a:solidFill>
              </a:rPr>
              <a:t>[rec  (bound-id named-expr </a:t>
            </a:r>
            <a:r>
              <a:rPr lang="en" sz="1900">
                <a:solidFill>
                  <a:srgbClr val="FF0000"/>
                </a:solidFill>
              </a:rPr>
              <a:t>fst-call</a:t>
            </a:r>
            <a:r>
              <a:rPr lang="en" sz="1900">
                <a:solidFill>
                  <a:srgbClr val="FF0000"/>
                </a:solidFill>
              </a:rPr>
              <a:t>) </a:t>
            </a:r>
            <a:br>
              <a:rPr lang="en" sz="1900">
                <a:solidFill>
                  <a:srgbClr val="FF0000"/>
                </a:solidFill>
              </a:rPr>
            </a:br>
            <a:r>
              <a:rPr lang="en" sz="1900">
                <a:solidFill>
                  <a:srgbClr val="FF0000"/>
                </a:solidFill>
              </a:rPr>
              <a:t>                  ...]</a:t>
            </a:r>
            <a:r>
              <a:rPr lang="en" sz="1900"/>
              <a:t>))</a:t>
            </a:r>
            <a:endParaRPr sz="1900">
              <a:solidFill>
                <a:srgbClr val="FF0000"/>
              </a:solidFill>
            </a:endParaRPr>
          </a:p>
        </p:txBody>
      </p:sp>
      <p:sp>
        <p:nvSpPr>
          <p:cNvPr id="326" name="Google Shape;326;p42"/>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Interpreter</a:t>
            </a:r>
            <a:endParaRPr/>
          </a:p>
        </p:txBody>
      </p:sp>
      <p:sp>
        <p:nvSpPr>
          <p:cNvPr id="332" name="Google Shape;332;p43"/>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900"/>
              <a:t>; interp : RCFAE DefrdSub -&gt; RCFAE-Value</a:t>
            </a:r>
            <a:br>
              <a:rPr lang="en" sz="1900"/>
            </a:br>
            <a:r>
              <a:rPr lang="en" sz="1900"/>
              <a:t>(define (interp rcfae ds)</a:t>
            </a:r>
            <a:br>
              <a:rPr lang="en" sz="1900"/>
            </a:br>
            <a:r>
              <a:rPr lang="en" sz="1900"/>
              <a:t>    (type-case RCFAE rcfae</a:t>
            </a:r>
            <a:br>
              <a:rPr lang="en" sz="1900"/>
            </a:br>
            <a:r>
              <a:rPr lang="en" sz="1900"/>
              <a:t>        …</a:t>
            </a:r>
            <a:br>
              <a:rPr lang="en" sz="1900"/>
            </a:br>
            <a:r>
              <a:rPr lang="en" sz="1900"/>
              <a:t>      </a:t>
            </a:r>
            <a:r>
              <a:rPr lang="en" sz="1900">
                <a:solidFill>
                  <a:srgbClr val="000000"/>
                </a:solidFill>
              </a:rPr>
              <a:t> </a:t>
            </a:r>
            <a:r>
              <a:rPr lang="en" sz="1900"/>
              <a:t> [rec  (bound-id named-expr fst-call)</a:t>
            </a:r>
            <a:br>
              <a:rPr lang="en" sz="1900"/>
            </a:br>
            <a:r>
              <a:rPr lang="en" sz="1900"/>
              <a:t>                     (interp fst-call</a:t>
            </a:r>
            <a:br>
              <a:rPr lang="en" sz="1900"/>
            </a:br>
            <a:r>
              <a:rPr lang="en" sz="1900"/>
              <a:t>                              (aSub bound-id</a:t>
            </a:r>
            <a:br>
              <a:rPr lang="en" sz="1900">
                <a:solidFill>
                  <a:srgbClr val="FF0000"/>
                </a:solidFill>
              </a:rPr>
            </a:br>
            <a:r>
              <a:rPr lang="en" sz="1900">
                <a:solidFill>
                  <a:srgbClr val="FF0000"/>
                </a:solidFill>
              </a:rPr>
              <a:t>                                           </a:t>
            </a:r>
            <a:r>
              <a:rPr b="1" lang="en" sz="1900">
                <a:solidFill>
                  <a:srgbClr val="FF0000"/>
                </a:solidFill>
              </a:rPr>
              <a:t>(interp name-expr ds)</a:t>
            </a:r>
            <a:br>
              <a:rPr lang="en" sz="1900">
                <a:solidFill>
                  <a:srgbClr val="FF0000"/>
                </a:solidFill>
              </a:rPr>
            </a:br>
            <a:r>
              <a:rPr lang="en" sz="1900">
                <a:solidFill>
                  <a:srgbClr val="FF0000"/>
                </a:solidFill>
              </a:rPr>
              <a:t>                                         </a:t>
            </a:r>
            <a:r>
              <a:rPr lang="en" sz="1900"/>
              <a:t>   ds))]</a:t>
            </a:r>
            <a:endParaRPr sz="1900"/>
          </a:p>
        </p:txBody>
      </p:sp>
      <p:sp>
        <p:nvSpPr>
          <p:cNvPr id="333" name="Google Shape;333;p43"/>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43"/>
          <p:cNvSpPr txBox="1"/>
          <p:nvPr/>
        </p:nvSpPr>
        <p:spPr>
          <a:xfrm>
            <a:off x="6052925" y="2658900"/>
            <a:ext cx="2956200" cy="85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Can't </a:t>
            </a:r>
            <a:r>
              <a:rPr b="1" lang="en" sz="1600">
                <a:latin typeface="Roboto"/>
                <a:ea typeface="Roboto"/>
                <a:cs typeface="Roboto"/>
                <a:sym typeface="Roboto"/>
              </a:rPr>
              <a:t>interpret</a:t>
            </a:r>
            <a:r>
              <a:rPr b="1" lang="en" sz="1600">
                <a:latin typeface="Roboto"/>
                <a:ea typeface="Roboto"/>
                <a:cs typeface="Roboto"/>
                <a:sym typeface="Roboto"/>
              </a:rPr>
              <a:t> this </a:t>
            </a:r>
            <a:r>
              <a:rPr b="1" lang="en" sz="1600">
                <a:latin typeface="Roboto"/>
                <a:ea typeface="Roboto"/>
                <a:cs typeface="Roboto"/>
                <a:sym typeface="Roboto"/>
              </a:rPr>
              <a:t>because</a:t>
            </a:r>
            <a:r>
              <a:rPr b="1" lang="en" sz="1600">
                <a:latin typeface="Roboto"/>
                <a:ea typeface="Roboto"/>
                <a:cs typeface="Roboto"/>
                <a:sym typeface="Roboto"/>
              </a:rPr>
              <a:t> bound-id used in name-expr.</a:t>
            </a:r>
            <a:br>
              <a:rPr b="1" lang="en" sz="1600">
                <a:latin typeface="Roboto"/>
                <a:ea typeface="Roboto"/>
                <a:cs typeface="Roboto"/>
                <a:sym typeface="Roboto"/>
              </a:rPr>
            </a:br>
            <a:br>
              <a:rPr b="1" lang="en" sz="1600">
                <a:latin typeface="Roboto"/>
                <a:ea typeface="Roboto"/>
                <a:cs typeface="Roboto"/>
                <a:sym typeface="Roboto"/>
              </a:rPr>
            </a:br>
            <a:r>
              <a:rPr b="1" lang="en" sz="1600">
                <a:latin typeface="Roboto"/>
                <a:ea typeface="Roboto"/>
                <a:cs typeface="Roboto"/>
                <a:sym typeface="Roboto"/>
              </a:rPr>
              <a:t>How can we solve this?</a:t>
            </a:r>
            <a:endParaRPr b="1" sz="1600">
              <a:latin typeface="Roboto"/>
              <a:ea typeface="Roboto"/>
              <a:cs typeface="Roboto"/>
              <a:sym typeface="Roboto"/>
            </a:endParaRPr>
          </a:p>
        </p:txBody>
      </p:sp>
      <p:cxnSp>
        <p:nvCxnSpPr>
          <p:cNvPr id="335" name="Google Shape;335;p43"/>
          <p:cNvCxnSpPr>
            <a:stCxn id="334" idx="1"/>
          </p:cNvCxnSpPr>
          <p:nvPr/>
        </p:nvCxnSpPr>
        <p:spPr>
          <a:xfrm flipH="1">
            <a:off x="5443625" y="3087150"/>
            <a:ext cx="609300" cy="46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Picture</a:t>
            </a:r>
            <a:endParaRPr sz="2500"/>
          </a:p>
        </p:txBody>
      </p:sp>
      <p:sp>
        <p:nvSpPr>
          <p:cNvPr id="170" name="Google Shape;170;p26"/>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1" name="Google Shape;171;p26"/>
          <p:cNvSpPr/>
          <p:nvPr/>
        </p:nvSpPr>
        <p:spPr>
          <a:xfrm>
            <a:off x="2248850" y="1669400"/>
            <a:ext cx="2143200" cy="810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Interpreter </a:t>
            </a:r>
            <a:r>
              <a:rPr lang="en" sz="1500"/>
              <a:t>running on a computer</a:t>
            </a:r>
            <a:endParaRPr b="1" sz="2000"/>
          </a:p>
        </p:txBody>
      </p:sp>
      <p:sp>
        <p:nvSpPr>
          <p:cNvPr id="172" name="Google Shape;172;p26"/>
          <p:cNvSpPr/>
          <p:nvPr/>
        </p:nvSpPr>
        <p:spPr>
          <a:xfrm>
            <a:off x="267650" y="1473200"/>
            <a:ext cx="1422300" cy="3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A program</a:t>
            </a:r>
            <a:endParaRPr sz="2000"/>
          </a:p>
        </p:txBody>
      </p:sp>
      <p:cxnSp>
        <p:nvCxnSpPr>
          <p:cNvPr id="173" name="Google Shape;173;p26"/>
          <p:cNvCxnSpPr>
            <a:endCxn id="171" idx="1"/>
          </p:cNvCxnSpPr>
          <p:nvPr/>
        </p:nvCxnSpPr>
        <p:spPr>
          <a:xfrm flipH="1" rot="10800000">
            <a:off x="1689950" y="2074550"/>
            <a:ext cx="558900" cy="3048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26"/>
          <p:cNvSpPr/>
          <p:nvPr/>
        </p:nvSpPr>
        <p:spPr>
          <a:xfrm>
            <a:off x="7595550" y="2085975"/>
            <a:ext cx="1343100" cy="3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Results</a:t>
            </a:r>
            <a:endParaRPr sz="2000"/>
          </a:p>
        </p:txBody>
      </p:sp>
      <p:sp>
        <p:nvSpPr>
          <p:cNvPr id="175" name="Google Shape;175;p26"/>
          <p:cNvSpPr/>
          <p:nvPr/>
        </p:nvSpPr>
        <p:spPr>
          <a:xfrm>
            <a:off x="267650" y="2357450"/>
            <a:ext cx="1422300" cy="3969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Parser</a:t>
            </a:r>
            <a:endParaRPr b="1" sz="2000"/>
          </a:p>
        </p:txBody>
      </p:sp>
      <p:cxnSp>
        <p:nvCxnSpPr>
          <p:cNvPr id="176" name="Google Shape;176;p26"/>
          <p:cNvCxnSpPr>
            <a:endCxn id="175" idx="0"/>
          </p:cNvCxnSpPr>
          <p:nvPr/>
        </p:nvCxnSpPr>
        <p:spPr>
          <a:xfrm>
            <a:off x="978800" y="1869950"/>
            <a:ext cx="0" cy="4875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6"/>
          <p:cNvCxnSpPr>
            <a:endCxn id="174" idx="1"/>
          </p:cNvCxnSpPr>
          <p:nvPr/>
        </p:nvCxnSpPr>
        <p:spPr>
          <a:xfrm>
            <a:off x="4392150" y="2281125"/>
            <a:ext cx="3203400" cy="330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p26"/>
          <p:cNvSpPr txBox="1"/>
          <p:nvPr/>
        </p:nvSpPr>
        <p:spPr>
          <a:xfrm>
            <a:off x="320925" y="2768475"/>
            <a:ext cx="1927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t>s-exp -&gt; </a:t>
            </a:r>
            <a:r>
              <a:rPr b="1" lang="en" sz="1600" u="sng"/>
              <a:t>RC</a:t>
            </a:r>
            <a:r>
              <a:rPr b="1" lang="en" sz="1600" u="sng"/>
              <a:t>FAE</a:t>
            </a:r>
            <a:endParaRPr b="1" sz="1600" u="sng"/>
          </a:p>
        </p:txBody>
      </p:sp>
      <p:sp>
        <p:nvSpPr>
          <p:cNvPr id="179" name="Google Shape;179;p26"/>
          <p:cNvSpPr txBox="1"/>
          <p:nvPr/>
        </p:nvSpPr>
        <p:spPr>
          <a:xfrm>
            <a:off x="3925650" y="1319500"/>
            <a:ext cx="26079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t>RC</a:t>
            </a:r>
            <a:r>
              <a:rPr b="1" lang="en" sz="1600" u="sng"/>
              <a:t>FAE</a:t>
            </a:r>
            <a:r>
              <a:rPr lang="en" sz="1600" u="sng"/>
              <a:t> -&gt; RCFAE-value</a:t>
            </a:r>
            <a:endParaRPr sz="1600" u="sng"/>
          </a:p>
        </p:txBody>
      </p:sp>
      <p:sp>
        <p:nvSpPr>
          <p:cNvPr id="180" name="Google Shape;180;p26"/>
          <p:cNvSpPr txBox="1"/>
          <p:nvPr/>
        </p:nvSpPr>
        <p:spPr>
          <a:xfrm>
            <a:off x="2357400" y="2754375"/>
            <a:ext cx="5961900" cy="28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t>Interpreter </a:t>
            </a:r>
            <a:r>
              <a:rPr lang="en" sz="1800"/>
              <a:t>now will support</a:t>
            </a:r>
            <a:endParaRPr sz="1800"/>
          </a:p>
          <a:p>
            <a:pPr indent="0" lvl="0" marL="0" rtl="0" algn="l">
              <a:spcBef>
                <a:spcPts val="0"/>
              </a:spcBef>
              <a:spcAft>
                <a:spcPts val="0"/>
              </a:spcAft>
              <a:buNone/>
            </a:pPr>
            <a:r>
              <a:rPr lang="en" sz="1800"/>
              <a:t>(1) Substitution</a:t>
            </a:r>
            <a:br>
              <a:rPr lang="en" sz="1800"/>
            </a:br>
            <a:r>
              <a:rPr lang="en" sz="1800"/>
              <a:t>(2) Function</a:t>
            </a:r>
            <a:br>
              <a:rPr b="1" lang="en" sz="1800"/>
            </a:br>
            <a:r>
              <a:rPr lang="en" sz="1800"/>
              <a:t>(3) Deferring Substitution</a:t>
            </a:r>
            <a:endParaRPr sz="1800"/>
          </a:p>
          <a:p>
            <a:pPr indent="0" lvl="0" marL="0" rtl="0" algn="l">
              <a:spcBef>
                <a:spcPts val="0"/>
              </a:spcBef>
              <a:spcAft>
                <a:spcPts val="0"/>
              </a:spcAft>
              <a:buNone/>
            </a:pPr>
            <a:r>
              <a:rPr lang="en" sz="1800"/>
              <a:t>(4) First-class Functions</a:t>
            </a:r>
            <a:endParaRPr sz="1800"/>
          </a:p>
          <a:p>
            <a:pPr indent="0" lvl="0" marL="0" rtl="0" algn="l">
              <a:spcBef>
                <a:spcPts val="0"/>
              </a:spcBef>
              <a:spcAft>
                <a:spcPts val="0"/>
              </a:spcAft>
              <a:buNone/>
            </a:pPr>
            <a:r>
              <a:rPr lang="en" sz="1800"/>
              <a:t>(5) Laziness</a:t>
            </a:r>
            <a:endParaRPr sz="1800"/>
          </a:p>
          <a:p>
            <a:pPr indent="0" lvl="0" marL="0" rtl="0" algn="l">
              <a:spcBef>
                <a:spcPts val="0"/>
              </a:spcBef>
              <a:spcAft>
                <a:spcPts val="0"/>
              </a:spcAft>
              <a:buNone/>
            </a:pPr>
            <a:r>
              <a:rPr b="1" lang="en" sz="1800"/>
              <a:t>(6) Recursion and its Implementation</a:t>
            </a:r>
            <a:endParaRPr b="1" sz="1800"/>
          </a:p>
        </p:txBody>
      </p:sp>
      <p:cxnSp>
        <p:nvCxnSpPr>
          <p:cNvPr id="181" name="Google Shape;181;p26"/>
          <p:cNvCxnSpPr>
            <a:stCxn id="171" idx="2"/>
          </p:cNvCxnSpPr>
          <p:nvPr/>
        </p:nvCxnSpPr>
        <p:spPr>
          <a:xfrm>
            <a:off x="3320450" y="2479700"/>
            <a:ext cx="21600" cy="369900"/>
          </a:xfrm>
          <a:prstGeom prst="straightConnector1">
            <a:avLst/>
          </a:prstGeom>
          <a:noFill/>
          <a:ln cap="flat" cmpd="sng" w="9525">
            <a:solidFill>
              <a:schemeClr val="dk2"/>
            </a:solidFill>
            <a:prstDash val="dash"/>
            <a:round/>
            <a:headEnd len="med" w="med" type="none"/>
            <a:tailEnd len="med" w="med" type="triangle"/>
          </a:ln>
        </p:spPr>
      </p:cxnSp>
      <p:sp>
        <p:nvSpPr>
          <p:cNvPr id="182" name="Google Shape;182;p26"/>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Interpreter</a:t>
            </a:r>
            <a:endParaRPr/>
          </a:p>
        </p:txBody>
      </p:sp>
      <p:sp>
        <p:nvSpPr>
          <p:cNvPr id="341" name="Google Shape;341;p44"/>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900"/>
              <a:t>; interp : RCFAE DefrdSub -&gt; RCFAE-Value</a:t>
            </a:r>
            <a:br>
              <a:rPr lang="en" sz="1900"/>
            </a:br>
            <a:r>
              <a:rPr lang="en" sz="1900"/>
              <a:t>(define (interp rcfae ds)</a:t>
            </a:r>
            <a:br>
              <a:rPr lang="en" sz="1900"/>
            </a:br>
            <a:r>
              <a:rPr lang="en" sz="1900"/>
              <a:t>    (type-case RCFAE rcfae</a:t>
            </a:r>
            <a:br>
              <a:rPr lang="en" sz="1900"/>
            </a:br>
            <a:r>
              <a:rPr lang="en" sz="1900"/>
              <a:t>        …</a:t>
            </a:r>
            <a:br>
              <a:rPr lang="en" sz="1900"/>
            </a:br>
            <a:r>
              <a:rPr lang="en" sz="1900"/>
              <a:t>        </a:t>
            </a:r>
            <a:r>
              <a:rPr lang="en" sz="1900">
                <a:solidFill>
                  <a:srgbClr val="FF0000"/>
                </a:solidFill>
              </a:rPr>
              <a:t>[rec  (bound-id named-expr fst-call)</a:t>
            </a:r>
            <a:br>
              <a:rPr lang="en" sz="1900">
                <a:solidFill>
                  <a:srgbClr val="FF0000"/>
                </a:solidFill>
              </a:rPr>
            </a:br>
            <a:r>
              <a:rPr lang="en" sz="1900">
                <a:solidFill>
                  <a:srgbClr val="FF0000"/>
                </a:solidFill>
              </a:rPr>
              <a:t>                 … (interp name-expr ds)</a:t>
            </a:r>
            <a:br>
              <a:rPr lang="en" sz="1900">
                <a:solidFill>
                  <a:srgbClr val="FF0000"/>
                </a:solidFill>
              </a:rPr>
            </a:br>
            <a:r>
              <a:rPr lang="en" sz="1900">
                <a:solidFill>
                  <a:srgbClr val="FF0000"/>
                </a:solidFill>
              </a:rPr>
              <a:t>                 … (interp fst-call ds) ...]</a:t>
            </a:r>
            <a:r>
              <a:rPr lang="en" sz="1900"/>
              <a:t>))</a:t>
            </a:r>
            <a:endParaRPr sz="1900">
              <a:solidFill>
                <a:srgbClr val="FF0000"/>
              </a:solidFill>
            </a:endParaRPr>
          </a:p>
        </p:txBody>
      </p:sp>
      <p:sp>
        <p:nvSpPr>
          <p:cNvPr id="342" name="Google Shape;342;p44"/>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5"/>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Interpreter</a:t>
            </a:r>
            <a:endParaRPr/>
          </a:p>
        </p:txBody>
      </p:sp>
      <p:sp>
        <p:nvSpPr>
          <p:cNvPr id="348" name="Google Shape;348;p45"/>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900"/>
              <a:t>; interp : RCFAE DefrdSub -&gt; RCFAE-Value</a:t>
            </a:r>
            <a:br>
              <a:rPr lang="en" sz="1900"/>
            </a:br>
            <a:r>
              <a:rPr lang="en" sz="1900"/>
              <a:t>(define (interp rcfae ds)</a:t>
            </a:r>
            <a:br>
              <a:rPr lang="en" sz="1900"/>
            </a:br>
            <a:r>
              <a:rPr lang="en" sz="1900"/>
              <a:t>    (type-case RCFAE rcfae</a:t>
            </a:r>
            <a:br>
              <a:rPr lang="en" sz="1900"/>
            </a:br>
            <a:r>
              <a:rPr lang="en" sz="1900"/>
              <a:t>        …</a:t>
            </a:r>
            <a:br>
              <a:rPr lang="en" sz="1900"/>
            </a:br>
            <a:r>
              <a:rPr lang="en" sz="1900"/>
              <a:t>        </a:t>
            </a:r>
            <a:r>
              <a:rPr lang="en" sz="1900">
                <a:solidFill>
                  <a:srgbClr val="FF0000"/>
                </a:solidFill>
              </a:rPr>
              <a:t>[rec  (bound-id named-expr </a:t>
            </a:r>
            <a:r>
              <a:rPr lang="en" sz="1900">
                <a:solidFill>
                  <a:srgbClr val="FF0000"/>
                </a:solidFill>
              </a:rPr>
              <a:t>fst-call</a:t>
            </a:r>
            <a:r>
              <a:rPr lang="en" sz="1900">
                <a:solidFill>
                  <a:srgbClr val="FF0000"/>
                </a:solidFill>
              </a:rPr>
              <a:t>)</a:t>
            </a:r>
            <a:br>
              <a:rPr lang="en" sz="1900">
                <a:solidFill>
                  <a:srgbClr val="FF0000"/>
                </a:solidFill>
              </a:rPr>
            </a:br>
            <a:r>
              <a:rPr lang="en" sz="1900">
                <a:solidFill>
                  <a:srgbClr val="FF0000"/>
                </a:solidFill>
              </a:rPr>
              <a:t>                 </a:t>
            </a:r>
            <a:r>
              <a:rPr lang="en" sz="1900">
                <a:solidFill>
                  <a:srgbClr val="0000FF"/>
                </a:solidFill>
              </a:rPr>
              <a:t>(local [(define new-ds (aRecSub bound-id</a:t>
            </a:r>
            <a:br>
              <a:rPr lang="en" sz="1900">
                <a:solidFill>
                  <a:srgbClr val="0000FF"/>
                </a:solidFill>
              </a:rPr>
            </a:br>
            <a:r>
              <a:rPr lang="en" sz="1900">
                <a:solidFill>
                  <a:srgbClr val="FF0000"/>
                </a:solidFill>
              </a:rPr>
              <a:t>                                                                           …</a:t>
            </a:r>
            <a:br>
              <a:rPr lang="en" sz="1900">
                <a:solidFill>
                  <a:srgbClr val="FF0000"/>
                </a:solidFill>
              </a:rPr>
            </a:br>
            <a:r>
              <a:rPr lang="en" sz="1900">
                <a:solidFill>
                  <a:srgbClr val="FF0000"/>
                </a:solidFill>
              </a:rPr>
              <a:t>                                                                           </a:t>
            </a:r>
            <a:r>
              <a:rPr lang="en" sz="1900">
                <a:solidFill>
                  <a:srgbClr val="0000FF"/>
                </a:solidFill>
              </a:rPr>
              <a:t>ds))]</a:t>
            </a:r>
            <a:br>
              <a:rPr lang="en" sz="1900">
                <a:solidFill>
                  <a:srgbClr val="FF0000"/>
                </a:solidFill>
              </a:rPr>
            </a:br>
            <a:r>
              <a:rPr lang="en" sz="1900">
                <a:solidFill>
                  <a:srgbClr val="FF0000"/>
                </a:solidFill>
              </a:rPr>
              <a:t>                 … (interp name-expr </a:t>
            </a:r>
            <a:r>
              <a:rPr lang="en" sz="1900">
                <a:solidFill>
                  <a:srgbClr val="0000FF"/>
                </a:solidFill>
              </a:rPr>
              <a:t>new-ds</a:t>
            </a:r>
            <a:r>
              <a:rPr lang="en" sz="1900">
                <a:solidFill>
                  <a:srgbClr val="FF0000"/>
                </a:solidFill>
              </a:rPr>
              <a:t>)</a:t>
            </a:r>
            <a:br>
              <a:rPr lang="en" sz="1900">
                <a:solidFill>
                  <a:srgbClr val="FF0000"/>
                </a:solidFill>
              </a:rPr>
            </a:br>
            <a:r>
              <a:rPr lang="en" sz="1900">
                <a:solidFill>
                  <a:srgbClr val="FF0000"/>
                </a:solidFill>
              </a:rPr>
              <a:t>                 … (interp </a:t>
            </a:r>
            <a:r>
              <a:rPr lang="en" sz="1900">
                <a:solidFill>
                  <a:srgbClr val="FF0000"/>
                </a:solidFill>
              </a:rPr>
              <a:t>fst-call</a:t>
            </a:r>
            <a:r>
              <a:rPr lang="en" sz="1900">
                <a:solidFill>
                  <a:srgbClr val="FF0000"/>
                </a:solidFill>
              </a:rPr>
              <a:t> </a:t>
            </a:r>
            <a:r>
              <a:rPr lang="en" sz="1900">
                <a:solidFill>
                  <a:srgbClr val="0000FF"/>
                </a:solidFill>
              </a:rPr>
              <a:t>new-ds</a:t>
            </a:r>
            <a:r>
              <a:rPr lang="en" sz="1900">
                <a:solidFill>
                  <a:srgbClr val="FF0000"/>
                </a:solidFill>
              </a:rPr>
              <a:t>) ...]</a:t>
            </a:r>
            <a:r>
              <a:rPr lang="en" sz="1900"/>
              <a:t>))</a:t>
            </a:r>
            <a:endParaRPr sz="1900">
              <a:solidFill>
                <a:srgbClr val="FF0000"/>
              </a:solidFill>
            </a:endParaRPr>
          </a:p>
        </p:txBody>
      </p:sp>
      <p:sp>
        <p:nvSpPr>
          <p:cNvPr id="349" name="Google Shape;349;p45"/>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6"/>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DefrdSub</a:t>
            </a:r>
            <a:endParaRPr/>
          </a:p>
        </p:txBody>
      </p:sp>
      <p:sp>
        <p:nvSpPr>
          <p:cNvPr id="355" name="Google Shape;355;p46"/>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900"/>
              <a:t>(define-type DefrdSub</a:t>
            </a:r>
            <a:br>
              <a:rPr lang="en" sz="1900"/>
            </a:br>
            <a:r>
              <a:rPr lang="en" sz="1900"/>
              <a:t>    [mtSub]</a:t>
            </a:r>
            <a:br>
              <a:rPr lang="en" sz="1900"/>
            </a:br>
            <a:r>
              <a:rPr lang="en" sz="1900"/>
              <a:t>    [aSub         (name symbol?)</a:t>
            </a:r>
            <a:br>
              <a:rPr lang="en" sz="1900"/>
            </a:br>
            <a:r>
              <a:rPr lang="en" sz="1900"/>
              <a:t>                       (value RCFAE-Value?)</a:t>
            </a:r>
            <a:br>
              <a:rPr lang="en" sz="1900"/>
            </a:br>
            <a:r>
              <a:rPr lang="en" sz="1900"/>
              <a:t>                       (ds DefrdSub?)]</a:t>
            </a:r>
            <a:br>
              <a:rPr lang="en" sz="1900"/>
            </a:br>
            <a:r>
              <a:rPr lang="en" sz="1900"/>
              <a:t>    </a:t>
            </a:r>
            <a:r>
              <a:rPr lang="en" sz="1900">
                <a:solidFill>
                  <a:srgbClr val="FF0000"/>
                </a:solidFill>
              </a:rPr>
              <a:t>[aRecSub  (name symbol?)</a:t>
            </a:r>
            <a:br>
              <a:rPr lang="en" sz="1900">
                <a:solidFill>
                  <a:srgbClr val="FF0000"/>
                </a:solidFill>
              </a:rPr>
            </a:br>
            <a:r>
              <a:rPr lang="en" sz="1900"/>
              <a:t>                       </a:t>
            </a:r>
            <a:r>
              <a:rPr lang="en" sz="1900">
                <a:solidFill>
                  <a:srgbClr val="0000FF"/>
                </a:solidFill>
              </a:rPr>
              <a:t>(value-box (box/c RCFAE-Value?))</a:t>
            </a:r>
            <a:br>
              <a:rPr lang="en" sz="1900">
                <a:solidFill>
                  <a:srgbClr val="0000FF"/>
                </a:solidFill>
              </a:rPr>
            </a:br>
            <a:r>
              <a:rPr lang="en" sz="1900">
                <a:solidFill>
                  <a:srgbClr val="0000FF"/>
                </a:solidFill>
              </a:rPr>
              <a:t>                       (ds DefrdSub?)]</a:t>
            </a:r>
            <a:r>
              <a:rPr lang="en" sz="1900"/>
              <a:t>)</a:t>
            </a:r>
            <a:br>
              <a:rPr lang="en" sz="1900"/>
            </a:br>
            <a:br>
              <a:rPr lang="en" sz="1900"/>
            </a:br>
            <a:r>
              <a:rPr lang="en" sz="1900"/>
              <a:t>(define-type RCFAE-Value</a:t>
            </a:r>
            <a:br>
              <a:rPr lang="en" sz="1900"/>
            </a:br>
            <a:r>
              <a:rPr lang="en" sz="1900"/>
              <a:t>    [numV        (n number?)]</a:t>
            </a:r>
            <a:br>
              <a:rPr lang="en" sz="1900"/>
            </a:br>
            <a:r>
              <a:rPr lang="en" sz="1900"/>
              <a:t>    [closureV   (param Symbol?) (body RCFAE?) (ds DefrdSub?)])</a:t>
            </a:r>
            <a:endParaRPr sz="1900">
              <a:solidFill>
                <a:srgbClr val="FF0000"/>
              </a:solidFill>
            </a:endParaRPr>
          </a:p>
        </p:txBody>
      </p:sp>
      <p:sp>
        <p:nvSpPr>
          <p:cNvPr id="356" name="Google Shape;356;p46"/>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Interpreter</a:t>
            </a:r>
            <a:endParaRPr/>
          </a:p>
        </p:txBody>
      </p:sp>
      <p:sp>
        <p:nvSpPr>
          <p:cNvPr id="362" name="Google Shape;362;p47"/>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900"/>
              <a:t>; interp : RCFAE DefrdSub -&gt; RCFAE-Value</a:t>
            </a:r>
            <a:br>
              <a:rPr lang="en" sz="1900"/>
            </a:br>
            <a:r>
              <a:rPr lang="en" sz="1900"/>
              <a:t>(define (interp rcfae ds)</a:t>
            </a:r>
            <a:br>
              <a:rPr lang="en" sz="1900"/>
            </a:br>
            <a:r>
              <a:rPr lang="en" sz="1900"/>
              <a:t>    (type-case RCFAE rcfae</a:t>
            </a:r>
            <a:br>
              <a:rPr lang="en" sz="1900"/>
            </a:br>
            <a:r>
              <a:rPr lang="en" sz="1900"/>
              <a:t>        …</a:t>
            </a:r>
            <a:br>
              <a:rPr lang="en" sz="1900"/>
            </a:br>
            <a:r>
              <a:rPr lang="en" sz="1900"/>
              <a:t>        </a:t>
            </a:r>
            <a:r>
              <a:rPr lang="en" sz="1900">
                <a:solidFill>
                  <a:srgbClr val="FF0000"/>
                </a:solidFill>
              </a:rPr>
              <a:t>[rec  (bound-id named-expr </a:t>
            </a:r>
            <a:r>
              <a:rPr lang="en" sz="1900">
                <a:solidFill>
                  <a:srgbClr val="FF0000"/>
                </a:solidFill>
              </a:rPr>
              <a:t>fst-call</a:t>
            </a:r>
            <a:r>
              <a:rPr lang="en" sz="1900">
                <a:solidFill>
                  <a:srgbClr val="FF0000"/>
                </a:solidFill>
              </a:rPr>
              <a:t>)</a:t>
            </a:r>
            <a:br>
              <a:rPr lang="en" sz="1900">
                <a:solidFill>
                  <a:srgbClr val="FF0000"/>
                </a:solidFill>
              </a:rPr>
            </a:br>
            <a:r>
              <a:rPr lang="en" sz="1900">
                <a:solidFill>
                  <a:srgbClr val="FF0000"/>
                </a:solidFill>
              </a:rPr>
              <a:t>                 (local [</a:t>
            </a:r>
            <a:r>
              <a:rPr lang="en" sz="1900">
                <a:solidFill>
                  <a:srgbClr val="0000FF"/>
                </a:solidFill>
              </a:rPr>
              <a:t>(define value-holder (box (numV 198)))</a:t>
            </a:r>
            <a:br>
              <a:rPr lang="en" sz="1900">
                <a:solidFill>
                  <a:srgbClr val="0000FF"/>
                </a:solidFill>
              </a:rPr>
            </a:br>
            <a:r>
              <a:rPr lang="en" sz="1900">
                <a:solidFill>
                  <a:srgbClr val="0000FF"/>
                </a:solidFill>
              </a:rPr>
              <a:t>                             </a:t>
            </a:r>
            <a:r>
              <a:rPr lang="en" sz="1900">
                <a:solidFill>
                  <a:srgbClr val="FF0000"/>
                </a:solidFill>
              </a:rPr>
              <a:t>(define new-ds (aRecSub bound-id</a:t>
            </a:r>
            <a:br>
              <a:rPr lang="en" sz="1900">
                <a:solidFill>
                  <a:srgbClr val="FF0000"/>
                </a:solidFill>
              </a:rPr>
            </a:br>
            <a:r>
              <a:rPr lang="en" sz="1900">
                <a:solidFill>
                  <a:srgbClr val="FF0000"/>
                </a:solidFill>
              </a:rPr>
              <a:t>                                                                           </a:t>
            </a:r>
            <a:r>
              <a:rPr lang="en" sz="1900">
                <a:solidFill>
                  <a:srgbClr val="0000FF"/>
                </a:solidFill>
              </a:rPr>
              <a:t>value-holder</a:t>
            </a:r>
            <a:br>
              <a:rPr lang="en" sz="1900">
                <a:solidFill>
                  <a:srgbClr val="0000FF"/>
                </a:solidFill>
              </a:rPr>
            </a:br>
            <a:r>
              <a:rPr lang="en" sz="1900">
                <a:solidFill>
                  <a:srgbClr val="FF0000"/>
                </a:solidFill>
              </a:rPr>
              <a:t>                                                                           ds))]</a:t>
            </a:r>
            <a:br>
              <a:rPr lang="en" sz="1900">
                <a:solidFill>
                  <a:srgbClr val="FF0000"/>
                </a:solidFill>
              </a:rPr>
            </a:br>
            <a:r>
              <a:rPr lang="en" sz="1900">
                <a:solidFill>
                  <a:srgbClr val="FF0000"/>
                </a:solidFill>
              </a:rPr>
              <a:t>                 … (interp name-expr new-ds)</a:t>
            </a:r>
            <a:br>
              <a:rPr lang="en" sz="1900">
                <a:solidFill>
                  <a:srgbClr val="FF0000"/>
                </a:solidFill>
              </a:rPr>
            </a:br>
            <a:r>
              <a:rPr lang="en" sz="1900">
                <a:solidFill>
                  <a:srgbClr val="FF0000"/>
                </a:solidFill>
              </a:rPr>
              <a:t>                 … (interp </a:t>
            </a:r>
            <a:r>
              <a:rPr lang="en" sz="1900">
                <a:solidFill>
                  <a:srgbClr val="FF0000"/>
                </a:solidFill>
              </a:rPr>
              <a:t>fst-call</a:t>
            </a:r>
            <a:r>
              <a:rPr lang="en" sz="1900">
                <a:solidFill>
                  <a:srgbClr val="FF0000"/>
                </a:solidFill>
              </a:rPr>
              <a:t> new-ds) ...]</a:t>
            </a:r>
            <a:r>
              <a:rPr lang="en" sz="1900"/>
              <a:t>))</a:t>
            </a:r>
            <a:endParaRPr sz="1900">
              <a:solidFill>
                <a:srgbClr val="FF0000"/>
              </a:solidFill>
            </a:endParaRPr>
          </a:p>
        </p:txBody>
      </p:sp>
      <p:sp>
        <p:nvSpPr>
          <p:cNvPr id="363" name="Google Shape;363;p47"/>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47"/>
          <p:cNvSpPr txBox="1"/>
          <p:nvPr/>
        </p:nvSpPr>
        <p:spPr>
          <a:xfrm>
            <a:off x="560450" y="5035950"/>
            <a:ext cx="8583600" cy="1267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 </a:t>
            </a:r>
            <a:r>
              <a:rPr b="1" lang="en" sz="1500"/>
              <a:t>Dummy value</a:t>
            </a:r>
            <a:r>
              <a:rPr lang="en" sz="1500"/>
              <a:t>: 198 </a:t>
            </a:r>
            <a:br>
              <a:rPr lang="en" sz="1500"/>
            </a:br>
            <a:r>
              <a:rPr lang="en" sz="1500"/>
              <a:t>(Just put an arbitrary number to initialize the value-holder.</a:t>
            </a:r>
            <a:br>
              <a:rPr lang="en" sz="1500"/>
            </a:br>
            <a:r>
              <a:rPr lang="en" sz="1500"/>
              <a:t> </a:t>
            </a:r>
            <a:r>
              <a:rPr lang="en" sz="1500"/>
              <a:t>If the program uses the identifier being bound before it has its real value, it’ll get the dummy value as the result. But because we have assumed that the named expression is syntactically a function, this can’t happen.</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8"/>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{rec {</a:t>
            </a:r>
            <a:r>
              <a:rPr lang="en" u="sng">
                <a:solidFill>
                  <a:srgbClr val="FF0000"/>
                </a:solidFill>
              </a:rPr>
              <a:t>count</a:t>
            </a:r>
            <a:r>
              <a:rPr lang="en"/>
              <a:t> {fun {n} {if0 n 0 {+ 1 {count {- n 1}}}}}}</a:t>
            </a:r>
            <a:br>
              <a:rPr lang="en"/>
            </a:br>
            <a:r>
              <a:rPr lang="en"/>
              <a:t>                                                                                    {count 8}}</a:t>
            </a:r>
            <a:br>
              <a:rPr lang="en"/>
            </a:br>
            <a:r>
              <a:rPr lang="en"/>
              <a:t>{count 8}</a:t>
            </a:r>
            <a:br>
              <a:rPr lang="en"/>
            </a:br>
            <a:r>
              <a:rPr lang="en"/>
              <a:t>⇒ {+ 1 {count {- n 1}}} ⇒ {+ 1 {count 7}}}</a:t>
            </a:r>
            <a:br>
              <a:rPr lang="en"/>
            </a:br>
            <a:r>
              <a:rPr lang="en"/>
              <a:t>⇒ {+ 1 {+ 1 {count 6}}}</a:t>
            </a:r>
            <a:br>
              <a:rPr lang="en"/>
            </a:br>
            <a:r>
              <a:rPr lang="en"/>
              <a:t>⇒ …</a:t>
            </a:r>
            <a:br>
              <a:rPr lang="en"/>
            </a:br>
            <a:r>
              <a:rPr lang="en"/>
              <a:t>⇒ {+ 1 {+ 1 {+ 1 {+ 1 {+ 1 {+ 1 {+ 1 {+ 1 {count 0}}}}....}</a:t>
            </a:r>
            <a:br>
              <a:rPr lang="en"/>
            </a:br>
            <a:r>
              <a:rPr lang="en"/>
              <a:t>⇒ {+ 1 {+ 1 {+ 1 {+ 1 {+ 1 {+ 1 {+ 1 {+ 1 0}}}....}</a:t>
            </a:r>
            <a:br>
              <a:rPr lang="en"/>
            </a:br>
            <a:r>
              <a:rPr lang="en"/>
              <a:t>⇒ … </a:t>
            </a:r>
            <a:br>
              <a:rPr lang="en"/>
            </a:br>
            <a:r>
              <a:rPr lang="en"/>
              <a:t>⇒ 8</a:t>
            </a:r>
            <a:endParaRPr/>
          </a:p>
        </p:txBody>
      </p:sp>
      <p:sp>
        <p:nvSpPr>
          <p:cNvPr id="370" name="Google Shape;370;p48"/>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371" name="Google Shape;371;p48"/>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2" name="Google Shape;372;p48"/>
          <p:cNvSpPr txBox="1"/>
          <p:nvPr/>
        </p:nvSpPr>
        <p:spPr>
          <a:xfrm>
            <a:off x="967075" y="1614350"/>
            <a:ext cx="14565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(numV 198)</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Interpreter</a:t>
            </a:r>
            <a:endParaRPr/>
          </a:p>
        </p:txBody>
      </p:sp>
      <p:sp>
        <p:nvSpPr>
          <p:cNvPr id="378" name="Google Shape;378;p49"/>
          <p:cNvSpPr txBox="1"/>
          <p:nvPr>
            <p:ph idx="1" type="body"/>
          </p:nvPr>
        </p:nvSpPr>
        <p:spPr>
          <a:xfrm>
            <a:off x="311700" y="1106425"/>
            <a:ext cx="8832300" cy="54213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900"/>
              <a:t>; interp : RCFAE DefrdSub -&gt; RCFAE-Value</a:t>
            </a:r>
            <a:br>
              <a:rPr lang="en" sz="1900"/>
            </a:br>
            <a:r>
              <a:rPr lang="en" sz="1900"/>
              <a:t>(define (interp rcfae ds)</a:t>
            </a:r>
            <a:br>
              <a:rPr lang="en" sz="1900"/>
            </a:br>
            <a:r>
              <a:rPr lang="en" sz="1900"/>
              <a:t>    (type-case RCFAE rcfae</a:t>
            </a:r>
            <a:br>
              <a:rPr lang="en" sz="1900"/>
            </a:br>
            <a:r>
              <a:rPr lang="en" sz="1900"/>
              <a:t>        …</a:t>
            </a:r>
            <a:br>
              <a:rPr lang="en" sz="1900"/>
            </a:br>
            <a:r>
              <a:rPr lang="en" sz="1900"/>
              <a:t>        [fun (param body-expr) (closureV param body-expr ds)]</a:t>
            </a:r>
            <a:br>
              <a:rPr lang="en" sz="1900"/>
            </a:br>
            <a:r>
              <a:rPr lang="en" sz="1900"/>
              <a:t>        … </a:t>
            </a:r>
            <a:br>
              <a:rPr lang="en" sz="1900"/>
            </a:br>
            <a:r>
              <a:rPr lang="en" sz="1900"/>
              <a:t>        </a:t>
            </a:r>
            <a:r>
              <a:rPr lang="en" sz="1900">
                <a:solidFill>
                  <a:srgbClr val="FF0000"/>
                </a:solidFill>
              </a:rPr>
              <a:t>[rec  (bound-id named-expr </a:t>
            </a:r>
            <a:r>
              <a:rPr lang="en" sz="1900">
                <a:solidFill>
                  <a:srgbClr val="FF0000"/>
                </a:solidFill>
              </a:rPr>
              <a:t>fst-call</a:t>
            </a:r>
            <a:r>
              <a:rPr lang="en" sz="1900">
                <a:solidFill>
                  <a:srgbClr val="FF0000"/>
                </a:solidFill>
              </a:rPr>
              <a:t>)</a:t>
            </a:r>
            <a:br>
              <a:rPr lang="en" sz="1900">
                <a:solidFill>
                  <a:srgbClr val="FF0000"/>
                </a:solidFill>
              </a:rPr>
            </a:br>
            <a:r>
              <a:rPr lang="en" sz="1900">
                <a:solidFill>
                  <a:srgbClr val="FF0000"/>
                </a:solidFill>
              </a:rPr>
              <a:t>                 (local [(define value-holder (box (numV 198)))</a:t>
            </a:r>
            <a:br>
              <a:rPr lang="en" sz="1900">
                <a:solidFill>
                  <a:srgbClr val="FF0000"/>
                </a:solidFill>
              </a:rPr>
            </a:br>
            <a:r>
              <a:rPr lang="en" sz="1900">
                <a:solidFill>
                  <a:srgbClr val="0000FF"/>
                </a:solidFill>
              </a:rPr>
              <a:t>                             </a:t>
            </a:r>
            <a:r>
              <a:rPr lang="en" sz="1900">
                <a:solidFill>
                  <a:srgbClr val="FF0000"/>
                </a:solidFill>
              </a:rPr>
              <a:t>(define new-ds (aRecSub bound-id</a:t>
            </a:r>
            <a:br>
              <a:rPr lang="en" sz="1900">
                <a:solidFill>
                  <a:srgbClr val="FF0000"/>
                </a:solidFill>
              </a:rPr>
            </a:br>
            <a:r>
              <a:rPr lang="en" sz="1900">
                <a:solidFill>
                  <a:srgbClr val="FF0000"/>
                </a:solidFill>
              </a:rPr>
              <a:t>                                                                           value-holder   ds))]</a:t>
            </a:r>
            <a:br>
              <a:rPr lang="en" sz="1900">
                <a:solidFill>
                  <a:srgbClr val="FF0000"/>
                </a:solidFill>
              </a:rPr>
            </a:br>
            <a:r>
              <a:rPr lang="en" sz="1900">
                <a:solidFill>
                  <a:srgbClr val="FF0000"/>
                </a:solidFill>
              </a:rPr>
              <a:t>                            </a:t>
            </a:r>
            <a:r>
              <a:rPr lang="en" sz="1900">
                <a:solidFill>
                  <a:srgbClr val="0000FF"/>
                </a:solidFill>
              </a:rPr>
              <a:t>(begin</a:t>
            </a:r>
            <a:br>
              <a:rPr lang="en" sz="1900">
                <a:solidFill>
                  <a:srgbClr val="0000FF"/>
                </a:solidFill>
              </a:rPr>
            </a:br>
            <a:r>
              <a:rPr lang="en" sz="1900">
                <a:solidFill>
                  <a:srgbClr val="0000FF"/>
                </a:solidFill>
              </a:rPr>
              <a:t>                                 (set-box! value-holder</a:t>
            </a:r>
            <a:r>
              <a:rPr lang="en" sz="1900">
                <a:solidFill>
                  <a:srgbClr val="FF0000"/>
                </a:solidFill>
              </a:rPr>
              <a:t> (interp named-expr new-ds))</a:t>
            </a:r>
            <a:br>
              <a:rPr lang="en" sz="1900">
                <a:solidFill>
                  <a:srgbClr val="FF0000"/>
                </a:solidFill>
              </a:rPr>
            </a:br>
            <a:r>
              <a:rPr lang="en" sz="1900">
                <a:solidFill>
                  <a:srgbClr val="FF0000"/>
                </a:solidFill>
              </a:rPr>
              <a:t>                                 (interp </a:t>
            </a:r>
            <a:r>
              <a:rPr lang="en" sz="1900">
                <a:solidFill>
                  <a:srgbClr val="FF0000"/>
                </a:solidFill>
              </a:rPr>
              <a:t>fst-call</a:t>
            </a:r>
            <a:r>
              <a:rPr lang="en" sz="1900">
                <a:solidFill>
                  <a:srgbClr val="FF0000"/>
                </a:solidFill>
              </a:rPr>
              <a:t> new-ds)</a:t>
            </a:r>
            <a:r>
              <a:rPr lang="en" sz="1900">
                <a:solidFill>
                  <a:srgbClr val="0000FF"/>
                </a:solidFill>
              </a:rPr>
              <a:t>)</a:t>
            </a:r>
            <a:r>
              <a:rPr lang="en" sz="1900">
                <a:solidFill>
                  <a:srgbClr val="FF0000"/>
                </a:solidFill>
              </a:rPr>
              <a:t>)]</a:t>
            </a:r>
            <a:r>
              <a:rPr lang="en" sz="1900"/>
              <a:t>))</a:t>
            </a:r>
            <a:br>
              <a:rPr lang="en" sz="1900"/>
            </a:br>
            <a:br>
              <a:rPr lang="en" sz="2000"/>
            </a:br>
            <a:r>
              <a:rPr lang="en" sz="1900"/>
              <a:t>{rec {count {fun {n} {if0 n 0 {+ 1 {count {- n 1}}}}}}</a:t>
            </a:r>
            <a:br>
              <a:rPr lang="en" sz="1900"/>
            </a:br>
            <a:r>
              <a:rPr lang="en" sz="1900"/>
              <a:t>                                                                                          {count 8}}</a:t>
            </a:r>
            <a:br>
              <a:rPr lang="en" sz="1900"/>
            </a:br>
            <a:endParaRPr sz="1700"/>
          </a:p>
        </p:txBody>
      </p:sp>
      <p:sp>
        <p:nvSpPr>
          <p:cNvPr id="379" name="Google Shape;379;p49"/>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0" name="Google Shape;380;p49"/>
          <p:cNvSpPr/>
          <p:nvPr/>
        </p:nvSpPr>
        <p:spPr>
          <a:xfrm rot="5400000">
            <a:off x="4856225" y="1409600"/>
            <a:ext cx="296700" cy="3141900"/>
          </a:xfrm>
          <a:prstGeom prst="rightBrace">
            <a:avLst>
              <a:gd fmla="val 59716" name="adj1"/>
              <a:gd fmla="val 50000" name="adj2"/>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9"/>
          <p:cNvSpPr/>
          <p:nvPr/>
        </p:nvSpPr>
        <p:spPr>
          <a:xfrm>
            <a:off x="4997575" y="3155900"/>
            <a:ext cx="2516975" cy="1618400"/>
          </a:xfrm>
          <a:custGeom>
            <a:rect b="b" l="l" r="r" t="t"/>
            <a:pathLst>
              <a:path extrusionOk="0" h="64736" w="100679">
                <a:moveTo>
                  <a:pt x="0" y="0"/>
                </a:moveTo>
                <a:cubicBezTo>
                  <a:pt x="3597" y="1618"/>
                  <a:pt x="10790" y="8002"/>
                  <a:pt x="21579" y="9710"/>
                </a:cubicBezTo>
                <a:cubicBezTo>
                  <a:pt x="32369" y="11418"/>
                  <a:pt x="52239" y="8901"/>
                  <a:pt x="64737" y="10250"/>
                </a:cubicBezTo>
                <a:cubicBezTo>
                  <a:pt x="77235" y="11599"/>
                  <a:pt x="90811" y="12138"/>
                  <a:pt x="96565" y="17802"/>
                </a:cubicBezTo>
                <a:cubicBezTo>
                  <a:pt x="102319" y="23466"/>
                  <a:pt x="100702" y="38122"/>
                  <a:pt x="99263" y="44236"/>
                </a:cubicBezTo>
                <a:cubicBezTo>
                  <a:pt x="97825" y="50350"/>
                  <a:pt x="94408" y="52058"/>
                  <a:pt x="87934" y="54486"/>
                </a:cubicBezTo>
                <a:cubicBezTo>
                  <a:pt x="81460" y="56914"/>
                  <a:pt x="65906" y="57094"/>
                  <a:pt x="60421" y="58802"/>
                </a:cubicBezTo>
                <a:cubicBezTo>
                  <a:pt x="54936" y="60510"/>
                  <a:pt x="55925" y="63747"/>
                  <a:pt x="55026" y="64736"/>
                </a:cubicBezTo>
              </a:path>
            </a:pathLst>
          </a:custGeom>
          <a:noFill/>
          <a:ln cap="flat" cmpd="sng" w="9525">
            <a:solidFill>
              <a:schemeClr val="dk2"/>
            </a:solidFill>
            <a:prstDash val="dash"/>
            <a:round/>
            <a:headEnd len="med" w="med" type="none"/>
            <a:tailEnd len="med" w="med" type="stealth"/>
          </a:ln>
        </p:spPr>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0"/>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{rec {</a:t>
            </a:r>
            <a:r>
              <a:rPr lang="en" u="sng">
                <a:solidFill>
                  <a:srgbClr val="FF0000"/>
                </a:solidFill>
              </a:rPr>
              <a:t>count</a:t>
            </a:r>
            <a:r>
              <a:rPr lang="en"/>
              <a:t> {fun {n} {if0 n 0 {+ 1 {count {- n 1}}}}}}</a:t>
            </a:r>
            <a:br>
              <a:rPr lang="en"/>
            </a:br>
            <a:r>
              <a:rPr lang="en"/>
              <a:t>                                                                                    {count 8}}</a:t>
            </a:r>
            <a:br>
              <a:rPr lang="en"/>
            </a:br>
            <a:r>
              <a:rPr lang="en"/>
              <a:t>{count 8}</a:t>
            </a:r>
            <a:br>
              <a:rPr lang="en"/>
            </a:br>
            <a:r>
              <a:rPr lang="en"/>
              <a:t>⇒ {+ 1 {count {- n 1}}} ⇒ {+ 1 {count 7}}}</a:t>
            </a:r>
            <a:br>
              <a:rPr lang="en"/>
            </a:br>
            <a:r>
              <a:rPr lang="en"/>
              <a:t>⇒ {+ 1 {+ 1 {count 6}}}</a:t>
            </a:r>
            <a:br>
              <a:rPr lang="en"/>
            </a:br>
            <a:r>
              <a:rPr lang="en"/>
              <a:t>⇒ …</a:t>
            </a:r>
            <a:br>
              <a:rPr lang="en"/>
            </a:br>
            <a:r>
              <a:rPr lang="en"/>
              <a:t>⇒ {+ 1 {+ 1 {+ 1 {+ 1 {+ 1 {+ 1 {+ 1 {+ 1 {count 0}}}}....}</a:t>
            </a:r>
            <a:br>
              <a:rPr lang="en"/>
            </a:br>
            <a:r>
              <a:rPr lang="en"/>
              <a:t>⇒ {+ 1 {+ 1 {+ 1 {+ 1 {+ 1 {+ 1 {+ 1 {+ 1 0}}}....}</a:t>
            </a:r>
            <a:br>
              <a:rPr lang="en"/>
            </a:br>
            <a:r>
              <a:rPr lang="en"/>
              <a:t>⇒ ...</a:t>
            </a:r>
            <a:br>
              <a:rPr lang="en"/>
            </a:br>
            <a:r>
              <a:rPr lang="en"/>
              <a:t>⇒ 8</a:t>
            </a:r>
            <a:endParaRPr/>
          </a:p>
        </p:txBody>
      </p:sp>
      <p:sp>
        <p:nvSpPr>
          <p:cNvPr id="387" name="Google Shape;387;p50"/>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388" name="Google Shape;388;p50"/>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9" name="Google Shape;389;p50"/>
          <p:cNvSpPr/>
          <p:nvPr/>
        </p:nvSpPr>
        <p:spPr>
          <a:xfrm rot="5400000">
            <a:off x="4599925" y="-802325"/>
            <a:ext cx="242700" cy="5138100"/>
          </a:xfrm>
          <a:prstGeom prst="rightBrace">
            <a:avLst>
              <a:gd fmla="val 59716" name="adj1"/>
              <a:gd fmla="val 50000" name="adj2"/>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0"/>
          <p:cNvSpPr/>
          <p:nvPr/>
        </p:nvSpPr>
        <p:spPr>
          <a:xfrm>
            <a:off x="1612425" y="1712825"/>
            <a:ext cx="3136775" cy="506300"/>
          </a:xfrm>
          <a:custGeom>
            <a:rect b="b" l="l" r="r" t="t"/>
            <a:pathLst>
              <a:path extrusionOk="0" h="20252" w="125471">
                <a:moveTo>
                  <a:pt x="125156" y="9171"/>
                </a:moveTo>
                <a:cubicBezTo>
                  <a:pt x="124707" y="10969"/>
                  <a:pt x="127314" y="18791"/>
                  <a:pt x="122459" y="19960"/>
                </a:cubicBezTo>
                <a:cubicBezTo>
                  <a:pt x="117604" y="21129"/>
                  <a:pt x="113917" y="17443"/>
                  <a:pt x="96025" y="16184"/>
                </a:cubicBezTo>
                <a:cubicBezTo>
                  <a:pt x="78133" y="14925"/>
                  <a:pt x="31109" y="15104"/>
                  <a:pt x="15105" y="12407"/>
                </a:cubicBezTo>
                <a:cubicBezTo>
                  <a:pt x="-899" y="9710"/>
                  <a:pt x="2518" y="2068"/>
                  <a:pt x="0" y="0"/>
                </a:cubicBezTo>
              </a:path>
            </a:pathLst>
          </a:custGeom>
          <a:noFill/>
          <a:ln cap="flat" cmpd="sng" w="9525">
            <a:solidFill>
              <a:schemeClr val="dk2"/>
            </a:solidFill>
            <a:prstDash val="dash"/>
            <a:round/>
            <a:headEnd len="med" w="med" type="none"/>
            <a:tailEnd len="med" w="med" type="stealth"/>
          </a:ln>
        </p:spPr>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1"/>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DefrdSub</a:t>
            </a:r>
            <a:endParaRPr/>
          </a:p>
        </p:txBody>
      </p:sp>
      <p:sp>
        <p:nvSpPr>
          <p:cNvPr id="396" name="Google Shape;396;p51"/>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900"/>
              <a:t>(define-type DefrdSub</a:t>
            </a:r>
            <a:br>
              <a:rPr lang="en" sz="1900"/>
            </a:br>
            <a:r>
              <a:rPr lang="en" sz="1900"/>
              <a:t>    [mtSub]</a:t>
            </a:r>
            <a:br>
              <a:rPr lang="en" sz="1900"/>
            </a:br>
            <a:r>
              <a:rPr lang="en" sz="1900"/>
              <a:t>    [aSub         (name symbol?)</a:t>
            </a:r>
            <a:br>
              <a:rPr lang="en" sz="1900"/>
            </a:br>
            <a:r>
              <a:rPr lang="en" sz="1900"/>
              <a:t>                       (value RCFAE-Value?)</a:t>
            </a:r>
            <a:br>
              <a:rPr lang="en" sz="1900"/>
            </a:br>
            <a:r>
              <a:rPr lang="en" sz="1900"/>
              <a:t>                       (ds DefrdSub?)]</a:t>
            </a:r>
            <a:br>
              <a:rPr lang="en" sz="1900"/>
            </a:br>
            <a:r>
              <a:rPr lang="en" sz="1900"/>
              <a:t>    </a:t>
            </a:r>
            <a:r>
              <a:rPr lang="en" sz="1900">
                <a:solidFill>
                  <a:srgbClr val="FF0000"/>
                </a:solidFill>
              </a:rPr>
              <a:t>[aRecSub  (name symbol?)</a:t>
            </a:r>
            <a:br>
              <a:rPr lang="en" sz="1900">
                <a:solidFill>
                  <a:srgbClr val="FF0000"/>
                </a:solidFill>
              </a:rPr>
            </a:br>
            <a:r>
              <a:rPr lang="en" sz="1900"/>
              <a:t>                       </a:t>
            </a:r>
            <a:r>
              <a:rPr lang="en" sz="1900">
                <a:solidFill>
                  <a:srgbClr val="0000FF"/>
                </a:solidFill>
              </a:rPr>
              <a:t>(value-box (box/c RCFAE-Value?))</a:t>
            </a:r>
            <a:br>
              <a:rPr lang="en" sz="1900">
                <a:solidFill>
                  <a:srgbClr val="0000FF"/>
                </a:solidFill>
              </a:rPr>
            </a:br>
            <a:r>
              <a:rPr lang="en" sz="1900">
                <a:solidFill>
                  <a:srgbClr val="0000FF"/>
                </a:solidFill>
              </a:rPr>
              <a:t>                       </a:t>
            </a:r>
            <a:r>
              <a:rPr lang="en" sz="1900">
                <a:solidFill>
                  <a:srgbClr val="0000FF"/>
                </a:solidFill>
              </a:rPr>
              <a:t>(ds DefrdSub?)]</a:t>
            </a:r>
            <a:r>
              <a:rPr lang="en" sz="1900"/>
              <a:t>)</a:t>
            </a:r>
            <a:br>
              <a:rPr lang="en" sz="1900"/>
            </a:br>
            <a:br>
              <a:rPr lang="en" sz="1900"/>
            </a:br>
            <a:r>
              <a:rPr lang="en" sz="1900"/>
              <a:t>(define-type RCFAE-Value</a:t>
            </a:r>
            <a:br>
              <a:rPr lang="en" sz="1900"/>
            </a:br>
            <a:r>
              <a:rPr lang="en" sz="1900"/>
              <a:t>    [numV        (n number?)]</a:t>
            </a:r>
            <a:br>
              <a:rPr lang="en" sz="1900"/>
            </a:br>
            <a:r>
              <a:rPr lang="en" sz="1900"/>
              <a:t>    [closureV   (param Symbol?) (body RCFAE?) (ds DefrdSub?)])</a:t>
            </a:r>
            <a:endParaRPr sz="1900">
              <a:solidFill>
                <a:srgbClr val="FF0000"/>
              </a:solidFill>
            </a:endParaRPr>
          </a:p>
        </p:txBody>
      </p:sp>
      <p:sp>
        <p:nvSpPr>
          <p:cNvPr id="397" name="Google Shape;397;p51"/>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2"/>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Lookup</a:t>
            </a:r>
            <a:endParaRPr/>
          </a:p>
        </p:txBody>
      </p:sp>
      <p:sp>
        <p:nvSpPr>
          <p:cNvPr id="403" name="Google Shape;403;p52"/>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900"/>
              <a:t>; lookup : symbol DefrdSub -&gt; RCFAE-Value</a:t>
            </a:r>
            <a:br>
              <a:rPr lang="en" sz="1900"/>
            </a:br>
            <a:r>
              <a:rPr lang="en" sz="1900"/>
              <a:t>(define (lookup name ds)</a:t>
            </a:r>
            <a:br>
              <a:rPr lang="en" sz="1900"/>
            </a:br>
            <a:r>
              <a:rPr lang="en" sz="1900"/>
              <a:t>    (type-case DefrdSub ds</a:t>
            </a:r>
            <a:br>
              <a:rPr lang="en" sz="1900"/>
            </a:br>
            <a:r>
              <a:rPr lang="en" sz="1900"/>
              <a:t>        [mtSub  () (error ’lookup "free variable")]</a:t>
            </a:r>
            <a:br>
              <a:rPr lang="en" sz="1900"/>
            </a:br>
            <a:r>
              <a:rPr lang="en" sz="1900"/>
              <a:t>        [aSub    (sub-name val rest-ds)</a:t>
            </a:r>
            <a:br>
              <a:rPr lang="en" sz="1900"/>
            </a:br>
            <a:r>
              <a:rPr lang="en" sz="1900"/>
              <a:t>                                  (if (symbol=? sub-name name)</a:t>
            </a:r>
            <a:br>
              <a:rPr lang="en" sz="1900"/>
            </a:br>
            <a:r>
              <a:rPr lang="en" sz="1900"/>
              <a:t>                                        val</a:t>
            </a:r>
            <a:br>
              <a:rPr lang="en" sz="1900"/>
            </a:br>
            <a:r>
              <a:rPr lang="en" sz="1900"/>
              <a:t>                                        </a:t>
            </a:r>
            <a:r>
              <a:rPr lang="en" sz="1900"/>
              <a:t>(lookup name rest-ds))]</a:t>
            </a:r>
            <a:br>
              <a:rPr lang="en" sz="1900"/>
            </a:br>
            <a:r>
              <a:rPr lang="en" sz="1900"/>
              <a:t>        </a:t>
            </a:r>
            <a:r>
              <a:rPr lang="en" sz="1900">
                <a:solidFill>
                  <a:srgbClr val="FF0000"/>
                </a:solidFill>
              </a:rPr>
              <a:t>[aRecSub (sub-name val-box rest-ds)</a:t>
            </a:r>
            <a:br>
              <a:rPr lang="en" sz="1900">
                <a:solidFill>
                  <a:srgbClr val="FF0000"/>
                </a:solidFill>
              </a:rPr>
            </a:br>
            <a:r>
              <a:rPr lang="en" sz="1900">
                <a:solidFill>
                  <a:srgbClr val="FF0000"/>
                </a:solidFill>
              </a:rPr>
              <a:t>                          (if (symbol=? sub-name name)</a:t>
            </a:r>
            <a:br>
              <a:rPr lang="en" sz="1900"/>
            </a:br>
            <a:r>
              <a:rPr lang="en" sz="1900"/>
              <a:t>                               </a:t>
            </a:r>
            <a:r>
              <a:rPr lang="en" sz="1900">
                <a:solidFill>
                  <a:srgbClr val="0000FF"/>
                </a:solidFill>
              </a:rPr>
              <a:t>(unbox val-box)</a:t>
            </a:r>
            <a:br>
              <a:rPr lang="en" sz="1900"/>
            </a:br>
            <a:r>
              <a:rPr lang="en" sz="1900"/>
              <a:t>                               </a:t>
            </a:r>
            <a:r>
              <a:rPr lang="en" sz="1900">
                <a:solidFill>
                  <a:srgbClr val="FF0000"/>
                </a:solidFill>
              </a:rPr>
              <a:t>(lookup name rest-ds))]</a:t>
            </a:r>
            <a:r>
              <a:rPr lang="en" sz="1900"/>
              <a:t>))</a:t>
            </a:r>
            <a:endParaRPr sz="1900">
              <a:solidFill>
                <a:srgbClr val="FF0000"/>
              </a:solidFill>
            </a:endParaRPr>
          </a:p>
        </p:txBody>
      </p:sp>
      <p:sp>
        <p:nvSpPr>
          <p:cNvPr id="404" name="Google Shape;404;p52"/>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3"/>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Boxes in DrScheme</a:t>
            </a:r>
            <a:endParaRPr/>
          </a:p>
        </p:txBody>
      </p:sp>
      <p:sp>
        <p:nvSpPr>
          <p:cNvPr id="410" name="Google Shape;410;p53"/>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A box is like a single-element vector, normally used as minimal mutable storage.</a:t>
            </a:r>
            <a:endParaRPr>
              <a:solidFill>
                <a:srgbClr val="434343"/>
              </a:solidFill>
            </a:endParaRPr>
          </a:p>
          <a:p>
            <a:pPr indent="0" lvl="0" marL="0" rtl="0" algn="l">
              <a:spcBef>
                <a:spcPts val="1600"/>
              </a:spcBef>
              <a:spcAft>
                <a:spcPts val="0"/>
              </a:spcAft>
              <a:buNone/>
            </a:pPr>
            <a:r>
              <a:rPr lang="en" u="sng">
                <a:solidFill>
                  <a:srgbClr val="F06292"/>
                </a:solidFill>
                <a:hlinkClick r:id="rId3">
                  <a:extLst>
                    <a:ext uri="{A12FA001-AC4F-418D-AE19-62706E023703}">
                      <ahyp:hlinkClr val="tx"/>
                    </a:ext>
                  </a:extLst>
                </a:hlinkClick>
              </a:rPr>
              <a:t>http://docs.racket-lang.org/reference/boxes.html</a:t>
            </a:r>
            <a:endParaRPr>
              <a:solidFill>
                <a:srgbClr val="434343"/>
              </a:solidFill>
            </a:endParaRPr>
          </a:p>
          <a:p>
            <a:pPr indent="-393700" lvl="0" marL="457200" rtl="0" algn="l">
              <a:spcBef>
                <a:spcPts val="1600"/>
              </a:spcBef>
              <a:spcAft>
                <a:spcPts val="0"/>
              </a:spcAft>
              <a:buClr>
                <a:srgbClr val="434343"/>
              </a:buClr>
              <a:buSzPts val="2600"/>
              <a:buChar char="●"/>
            </a:pPr>
            <a:r>
              <a:rPr lang="en">
                <a:solidFill>
                  <a:srgbClr val="0000FF"/>
                </a:solidFill>
              </a:rPr>
              <a:t>box</a:t>
            </a:r>
            <a:r>
              <a:rPr lang="en">
                <a:solidFill>
                  <a:srgbClr val="434343"/>
                </a:solidFill>
              </a:rPr>
              <a:t>: </a:t>
            </a:r>
            <a:r>
              <a:rPr lang="en">
                <a:solidFill>
                  <a:srgbClr val="FF0000"/>
                </a:solidFill>
              </a:rPr>
              <a:t>(define value-holder (box (numV 198)))</a:t>
            </a:r>
            <a:endParaRPr>
              <a:solidFill>
                <a:srgbClr val="FF0000"/>
              </a:solidFill>
            </a:endParaRPr>
          </a:p>
          <a:p>
            <a:pPr indent="-393700" lvl="0" marL="457200" rtl="0" algn="l">
              <a:spcBef>
                <a:spcPts val="0"/>
              </a:spcBef>
              <a:spcAft>
                <a:spcPts val="0"/>
              </a:spcAft>
              <a:buClr>
                <a:srgbClr val="434343"/>
              </a:buClr>
              <a:buSzPts val="2600"/>
              <a:buChar char="●"/>
            </a:pPr>
            <a:r>
              <a:rPr lang="en">
                <a:solidFill>
                  <a:srgbClr val="0000FF"/>
                </a:solidFill>
              </a:rPr>
              <a:t>set-box!</a:t>
            </a:r>
            <a:br>
              <a:rPr lang="en">
                <a:solidFill>
                  <a:srgbClr val="434343"/>
                </a:solidFill>
              </a:rPr>
            </a:br>
            <a:r>
              <a:rPr lang="en">
                <a:solidFill>
                  <a:srgbClr val="FF0000"/>
                </a:solidFill>
              </a:rPr>
              <a:t>(set-box! value-holder (interp named-expr new-ds))</a:t>
            </a:r>
            <a:endParaRPr>
              <a:solidFill>
                <a:srgbClr val="FF0000"/>
              </a:solidFill>
            </a:endParaRPr>
          </a:p>
          <a:p>
            <a:pPr indent="-393700" lvl="0" marL="457200" rtl="0" algn="l">
              <a:spcBef>
                <a:spcPts val="0"/>
              </a:spcBef>
              <a:spcAft>
                <a:spcPts val="0"/>
              </a:spcAft>
              <a:buClr>
                <a:srgbClr val="434343"/>
              </a:buClr>
              <a:buSzPts val="2600"/>
              <a:buChar char="●"/>
            </a:pPr>
            <a:r>
              <a:rPr lang="en">
                <a:solidFill>
                  <a:srgbClr val="0000FF"/>
                </a:solidFill>
              </a:rPr>
              <a:t>unbox</a:t>
            </a:r>
            <a:r>
              <a:rPr lang="en">
                <a:solidFill>
                  <a:srgbClr val="434343"/>
                </a:solidFill>
              </a:rPr>
              <a:t>: </a:t>
            </a:r>
            <a:r>
              <a:rPr lang="en">
                <a:solidFill>
                  <a:srgbClr val="FF0000"/>
                </a:solidFill>
              </a:rPr>
              <a:t>(unbox val-box)</a:t>
            </a:r>
            <a:endParaRPr>
              <a:solidFill>
                <a:srgbClr val="FF0000"/>
              </a:solidFill>
            </a:endParaRPr>
          </a:p>
          <a:p>
            <a:pPr indent="-393700" lvl="0" marL="457200" rtl="0" algn="l">
              <a:spcBef>
                <a:spcPts val="0"/>
              </a:spcBef>
              <a:spcAft>
                <a:spcPts val="0"/>
              </a:spcAft>
              <a:buClr>
                <a:srgbClr val="434343"/>
              </a:buClr>
              <a:buSzPts val="2600"/>
              <a:buChar char="●"/>
            </a:pPr>
            <a:r>
              <a:rPr lang="en">
                <a:solidFill>
                  <a:srgbClr val="0000FF"/>
                </a:solidFill>
              </a:rPr>
              <a:t>box/c</a:t>
            </a:r>
            <a:r>
              <a:rPr lang="en">
                <a:solidFill>
                  <a:srgbClr val="434343"/>
                </a:solidFill>
              </a:rPr>
              <a:t>: </a:t>
            </a:r>
            <a:r>
              <a:rPr lang="en">
                <a:solidFill>
                  <a:srgbClr val="FF0000"/>
                </a:solidFill>
              </a:rPr>
              <a:t>(value-box (box/c RCFAE-Value?))</a:t>
            </a:r>
            <a:endParaRPr sz="2400">
              <a:solidFill>
                <a:srgbClr val="FF0000"/>
              </a:solidFill>
            </a:endParaRPr>
          </a:p>
        </p:txBody>
      </p:sp>
      <p:sp>
        <p:nvSpPr>
          <p:cNvPr id="411" name="Google Shape;411;p53"/>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Concrete Syntax</a:t>
            </a:r>
            <a:endParaRPr/>
          </a:p>
        </p:txBody>
      </p:sp>
      <p:sp>
        <p:nvSpPr>
          <p:cNvPr id="188" name="Google Shape;188;p27"/>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&lt;RCFAE&gt; ::= &lt;num&gt;</a:t>
            </a:r>
            <a:br>
              <a:rPr lang="en" sz="1500"/>
            </a:br>
            <a:r>
              <a:rPr lang="en" sz="1500"/>
              <a:t>                    | {+ &lt;RCFAE&gt; &lt;RCFAE&gt;}</a:t>
            </a:r>
            <a:br>
              <a:rPr lang="en" sz="1500"/>
            </a:br>
            <a:r>
              <a:rPr lang="en" sz="1500"/>
              <a:t>                    | {- &lt;RCFAE&gt; &lt;RCFAE&gt;}</a:t>
            </a:r>
            <a:br>
              <a:rPr lang="en" sz="1500"/>
            </a:br>
            <a:r>
              <a:rPr lang="en" sz="1500"/>
              <a:t>                    | </a:t>
            </a:r>
            <a:r>
              <a:rPr lang="en" sz="1500">
                <a:solidFill>
                  <a:srgbClr val="0000FF"/>
                </a:solidFill>
              </a:rPr>
              <a:t>{* &lt;RCFAE&gt; &lt;RCFAE&gt;}</a:t>
            </a:r>
            <a:br>
              <a:rPr lang="en" sz="1500">
                <a:solidFill>
                  <a:srgbClr val="0000FF"/>
                </a:solidFill>
              </a:rPr>
            </a:br>
            <a:r>
              <a:rPr lang="en" sz="1500"/>
              <a:t>                    | &lt;id&gt;</a:t>
            </a:r>
            <a:br>
              <a:rPr lang="en" sz="1500"/>
            </a:br>
            <a:r>
              <a:rPr lang="en" sz="1500"/>
              <a:t>                    | {fun {&lt;id&gt;} &lt;RCFAE&gt;}</a:t>
            </a:r>
            <a:br>
              <a:rPr lang="en" sz="1500"/>
            </a:br>
            <a:r>
              <a:rPr lang="en" sz="1500"/>
              <a:t>                    | {&lt;RCFAE&gt; &lt;RCFAE&gt;}</a:t>
            </a:r>
            <a:br>
              <a:rPr lang="en" sz="1500"/>
            </a:br>
            <a:r>
              <a:rPr lang="en" sz="1500"/>
              <a:t>                   </a:t>
            </a:r>
            <a:r>
              <a:rPr lang="en" sz="1500">
                <a:solidFill>
                  <a:srgbClr val="0000FF"/>
                </a:solidFill>
              </a:rPr>
              <a:t> | {if0 &lt;RCFAE&gt; &lt;RCFAE&gt; RCFAE&gt;}</a:t>
            </a:r>
            <a:br>
              <a:rPr lang="en" sz="1500">
                <a:solidFill>
                  <a:srgbClr val="0000FF"/>
                </a:solidFill>
              </a:rPr>
            </a:br>
            <a:r>
              <a:rPr lang="en" sz="1500"/>
              <a:t>                   </a:t>
            </a:r>
            <a:r>
              <a:rPr lang="en" sz="1500">
                <a:solidFill>
                  <a:srgbClr val="FF0000"/>
                </a:solidFill>
              </a:rPr>
              <a:t> </a:t>
            </a:r>
            <a:r>
              <a:rPr lang="en" sz="1500" strike="sngStrike">
                <a:solidFill>
                  <a:srgbClr val="FF0000"/>
                </a:solidFill>
              </a:rPr>
              <a:t>| {rec {&lt;id&gt; &lt;RCFAE&gt;} &lt;RCFAE&gt;}</a:t>
            </a:r>
            <a:endParaRPr sz="1500" strike="sngStrike">
              <a:solidFill>
                <a:srgbClr val="FF0000"/>
              </a:solidFill>
            </a:endParaRPr>
          </a:p>
        </p:txBody>
      </p:sp>
      <p:sp>
        <p:nvSpPr>
          <p:cNvPr id="189" name="Google Shape;189;p27"/>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27"/>
          <p:cNvSpPr txBox="1"/>
          <p:nvPr>
            <p:ph idx="1" type="body"/>
          </p:nvPr>
        </p:nvSpPr>
        <p:spPr>
          <a:xfrm>
            <a:off x="4807500" y="1106425"/>
            <a:ext cx="41745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&lt;RCFAE&gt; ::= &lt;num&gt;</a:t>
            </a:r>
            <a:br>
              <a:rPr lang="en" sz="1500"/>
            </a:br>
            <a:r>
              <a:rPr lang="en" sz="1500"/>
              <a:t>                    | {+ &lt;RCFAE&gt; &lt;RCFAE&gt;}</a:t>
            </a:r>
            <a:br>
              <a:rPr lang="en" sz="1500"/>
            </a:br>
            <a:r>
              <a:rPr lang="en" sz="1500"/>
              <a:t>                    | {- &lt;RCFAE&gt; &lt;RCFAE&gt;}</a:t>
            </a:r>
            <a:br>
              <a:rPr lang="en" sz="1500"/>
            </a:br>
            <a:r>
              <a:rPr lang="en" sz="1500"/>
              <a:t>                    | </a:t>
            </a:r>
            <a:r>
              <a:rPr lang="en" sz="1500">
                <a:solidFill>
                  <a:srgbClr val="0000FF"/>
                </a:solidFill>
              </a:rPr>
              <a:t>{* &lt;RCFAE&gt; &lt;RCFAE&gt;}</a:t>
            </a:r>
            <a:br>
              <a:rPr lang="en" sz="1500">
                <a:solidFill>
                  <a:srgbClr val="0000FF"/>
                </a:solidFill>
              </a:rPr>
            </a:br>
            <a:r>
              <a:rPr lang="en" sz="1500"/>
              <a:t>                    | &lt;id&gt;</a:t>
            </a:r>
            <a:br>
              <a:rPr lang="en" sz="1500"/>
            </a:br>
            <a:r>
              <a:rPr lang="en" sz="1500"/>
              <a:t>                    | {fun {&lt;id} &lt;RCFAE&gt;}</a:t>
            </a:r>
            <a:br>
              <a:rPr lang="en" sz="1500"/>
            </a:br>
            <a:r>
              <a:rPr lang="en" sz="1500"/>
              <a:t>                    | {&lt;RCFAE&gt; &lt;RCFAE&gt;}</a:t>
            </a:r>
            <a:br>
              <a:rPr lang="en" sz="1500"/>
            </a:br>
            <a:r>
              <a:rPr lang="en" sz="1500"/>
              <a:t>                   </a:t>
            </a:r>
            <a:r>
              <a:rPr lang="en" sz="1500">
                <a:solidFill>
                  <a:srgbClr val="0000FF"/>
                </a:solidFill>
              </a:rPr>
              <a:t> | {if0 &lt;RCFAE&gt; &lt;RCFAE&gt; RCFAE&gt;}</a:t>
            </a:r>
            <a:br>
              <a:rPr lang="en" sz="1500">
                <a:solidFill>
                  <a:srgbClr val="0000FF"/>
                </a:solidFill>
              </a:rPr>
            </a:br>
            <a:r>
              <a:rPr lang="en" sz="1500"/>
              <a:t>                   </a:t>
            </a:r>
            <a:r>
              <a:rPr lang="en" sz="1500">
                <a:solidFill>
                  <a:srgbClr val="FF0000"/>
                </a:solidFill>
              </a:rPr>
              <a:t> | {rec {&lt;id&gt; &lt;RCFAE&gt;} &lt;RCFAE&gt;}</a:t>
            </a:r>
            <a:endParaRPr sz="1500">
              <a:solidFill>
                <a:srgbClr val="FF0000"/>
              </a:solidFill>
            </a:endParaRPr>
          </a:p>
        </p:txBody>
      </p:sp>
      <p:sp>
        <p:nvSpPr>
          <p:cNvPr id="191" name="Google Shape;191;p27"/>
          <p:cNvSpPr txBox="1"/>
          <p:nvPr/>
        </p:nvSpPr>
        <p:spPr>
          <a:xfrm>
            <a:off x="1909100" y="4294900"/>
            <a:ext cx="6650100" cy="7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2"/>
                </a:solidFill>
              </a:rPr>
              <a:t>Using the existing syntax vs. Adding new syntax 'rec'</a:t>
            </a:r>
            <a:endParaRPr b="1" sz="1700">
              <a:solidFill>
                <a:schemeClr val="accen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4"/>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Run!</a:t>
            </a:r>
            <a:endParaRPr/>
          </a:p>
        </p:txBody>
      </p:sp>
      <p:sp>
        <p:nvSpPr>
          <p:cNvPr id="417" name="Google Shape;417;p54"/>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    </a:t>
            </a:r>
            <a:r>
              <a:rPr lang="en" sz="2000">
                <a:solidFill>
                  <a:srgbClr val="FFFFFF"/>
                </a:solidFill>
              </a:rPr>
              <a:t>[rec (f fun-expr body)</a:t>
            </a:r>
            <a:br>
              <a:rPr lang="en" sz="2000">
                <a:solidFill>
                  <a:srgbClr val="FFFFFF"/>
                </a:solidFill>
              </a:rPr>
            </a:br>
            <a:r>
              <a:rPr lang="en" sz="2000">
                <a:solidFill>
                  <a:srgbClr val="FFFFFF"/>
                </a:solidFill>
              </a:rPr>
              <a:t>           (local [(define value-holder (box (numV 198)))</a:t>
            </a:r>
            <a:br>
              <a:rPr lang="en" sz="2000">
                <a:solidFill>
                  <a:srgbClr val="FFFFFF"/>
                </a:solidFill>
              </a:rPr>
            </a:br>
            <a:r>
              <a:rPr lang="en" sz="2000">
                <a:solidFill>
                  <a:srgbClr val="FFFFFF"/>
                </a:solidFill>
              </a:rPr>
              <a:t>                       (define new-ds (aRecSub f value-holder ds))]</a:t>
            </a:r>
            <a:br>
              <a:rPr lang="en" sz="2000">
                <a:solidFill>
                  <a:srgbClr val="FFFFFF"/>
                </a:solidFill>
              </a:rPr>
            </a:br>
            <a:r>
              <a:rPr lang="en" sz="2000">
                <a:solidFill>
                  <a:srgbClr val="FFFFFF"/>
                </a:solidFill>
              </a:rPr>
              <a:t>                 (begin</a:t>
            </a:r>
            <a:br>
              <a:rPr lang="en" sz="2000">
                <a:solidFill>
                  <a:srgbClr val="FFFFFF"/>
                </a:solidFill>
              </a:rPr>
            </a:br>
            <a:r>
              <a:rPr lang="en" sz="2000">
                <a:solidFill>
                  <a:srgbClr val="FFFFFF"/>
                </a:solidFill>
              </a:rPr>
              <a:t>                       (set-box! value-holder (interp fun-expr new-ds))</a:t>
            </a:r>
            <a:br>
              <a:rPr lang="en" sz="2000">
                <a:solidFill>
                  <a:srgbClr val="FFFFFF"/>
                </a:solidFill>
              </a:rPr>
            </a:br>
            <a:r>
              <a:rPr lang="en" sz="2000">
                <a:solidFill>
                  <a:srgbClr val="FFFFFF"/>
                </a:solidFill>
              </a:rPr>
              <a:t>                       (interp body new-ds)))]</a:t>
            </a:r>
            <a:endParaRPr sz="2000">
              <a:solidFill>
                <a:srgbClr val="FFFFFF"/>
              </a:solidFill>
            </a:endParaRPr>
          </a:p>
          <a:p>
            <a:pPr indent="0" lvl="0" marL="0" rtl="0" algn="l">
              <a:spcBef>
                <a:spcPts val="1600"/>
              </a:spcBef>
              <a:spcAft>
                <a:spcPts val="1600"/>
              </a:spcAft>
              <a:buNone/>
            </a:pPr>
            <a:r>
              <a:rPr lang="en" sz="2000"/>
              <a:t>(run '{rec {count {fun {n} {if0 n 0 {+ 1 {count {- n 1}}}}}}</a:t>
            </a:r>
            <a:br>
              <a:rPr lang="en" sz="2000"/>
            </a:br>
            <a:r>
              <a:rPr lang="en" sz="2000"/>
              <a:t>                  {count 8}} (mtSub))</a:t>
            </a:r>
            <a:br>
              <a:rPr lang="en" sz="2000"/>
            </a:br>
            <a:br>
              <a:rPr lang="en" sz="2000"/>
            </a:br>
            <a:r>
              <a:rPr lang="en" sz="2000"/>
              <a:t>f                     =</a:t>
            </a:r>
            <a:br>
              <a:rPr lang="en" sz="2000"/>
            </a:br>
            <a:r>
              <a:rPr lang="en" sz="2000"/>
              <a:t>fun-expr        =</a:t>
            </a:r>
            <a:br>
              <a:rPr lang="en" sz="2000"/>
            </a:br>
            <a:r>
              <a:rPr lang="en" sz="2000"/>
              <a:t>fst-call          =</a:t>
            </a:r>
            <a:br>
              <a:rPr lang="en" sz="2000"/>
            </a:br>
            <a:r>
              <a:rPr lang="en" sz="2000"/>
              <a:t>value-holder =</a:t>
            </a:r>
            <a:br>
              <a:rPr lang="en" sz="2000"/>
            </a:br>
            <a:r>
              <a:rPr lang="en" sz="2000"/>
              <a:t>new-ds          =</a:t>
            </a:r>
            <a:endParaRPr sz="2000"/>
          </a:p>
        </p:txBody>
      </p:sp>
      <p:sp>
        <p:nvSpPr>
          <p:cNvPr id="418" name="Google Shape;418;p54"/>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5"/>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Run!</a:t>
            </a:r>
            <a:endParaRPr/>
          </a:p>
        </p:txBody>
      </p:sp>
      <p:sp>
        <p:nvSpPr>
          <p:cNvPr id="424" name="Google Shape;424;p55"/>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    </a:t>
            </a:r>
            <a:r>
              <a:rPr lang="en" sz="2000">
                <a:solidFill>
                  <a:srgbClr val="FF0000"/>
                </a:solidFill>
              </a:rPr>
              <a:t>[rec (f fun-expr </a:t>
            </a:r>
            <a:r>
              <a:rPr lang="en" sz="2000">
                <a:solidFill>
                  <a:srgbClr val="FF0000"/>
                </a:solidFill>
              </a:rPr>
              <a:t>fst-call</a:t>
            </a:r>
            <a:r>
              <a:rPr lang="en" sz="2000">
                <a:solidFill>
                  <a:srgbClr val="FF0000"/>
                </a:solidFill>
              </a:rPr>
              <a:t>)</a:t>
            </a:r>
            <a:br>
              <a:rPr lang="en" sz="2000">
                <a:solidFill>
                  <a:srgbClr val="FF0000"/>
                </a:solidFill>
              </a:rPr>
            </a:br>
            <a:r>
              <a:rPr lang="en" sz="2000">
                <a:solidFill>
                  <a:srgbClr val="FF0000"/>
                </a:solidFill>
              </a:rPr>
              <a:t>           (local [(define value-holder (box (numV 198)))</a:t>
            </a:r>
            <a:br>
              <a:rPr lang="en" sz="2000">
                <a:solidFill>
                  <a:srgbClr val="FF0000"/>
                </a:solidFill>
              </a:rPr>
            </a:br>
            <a:r>
              <a:rPr lang="en" sz="2000">
                <a:solidFill>
                  <a:srgbClr val="FF0000"/>
                </a:solidFill>
              </a:rPr>
              <a:t>                       (define new-ds (aRecSub f value-holder ds))]</a:t>
            </a:r>
            <a:br>
              <a:rPr lang="en" sz="2000">
                <a:solidFill>
                  <a:srgbClr val="FF0000"/>
                </a:solidFill>
              </a:rPr>
            </a:br>
            <a:r>
              <a:rPr lang="en" sz="2000">
                <a:solidFill>
                  <a:srgbClr val="FF0000"/>
                </a:solidFill>
              </a:rPr>
              <a:t>                 (begin</a:t>
            </a:r>
            <a:br>
              <a:rPr lang="en" sz="2000">
                <a:solidFill>
                  <a:srgbClr val="FF0000"/>
                </a:solidFill>
              </a:rPr>
            </a:br>
            <a:r>
              <a:rPr lang="en" sz="2000">
                <a:solidFill>
                  <a:srgbClr val="FF0000"/>
                </a:solidFill>
              </a:rPr>
              <a:t>                       (set-box! value-holder (interp fun-expr new-ds))</a:t>
            </a:r>
            <a:br>
              <a:rPr lang="en" sz="2000">
                <a:solidFill>
                  <a:srgbClr val="FF0000"/>
                </a:solidFill>
              </a:rPr>
            </a:br>
            <a:r>
              <a:rPr lang="en" sz="2000">
                <a:solidFill>
                  <a:srgbClr val="FF0000"/>
                </a:solidFill>
              </a:rPr>
              <a:t>                       (interp </a:t>
            </a:r>
            <a:r>
              <a:rPr lang="en" sz="2000">
                <a:solidFill>
                  <a:srgbClr val="FF0000"/>
                </a:solidFill>
              </a:rPr>
              <a:t>fst-call </a:t>
            </a:r>
            <a:r>
              <a:rPr lang="en" sz="2000">
                <a:solidFill>
                  <a:srgbClr val="FF0000"/>
                </a:solidFill>
              </a:rPr>
              <a:t>new-ds)))]</a:t>
            </a:r>
            <a:endParaRPr sz="2000">
              <a:solidFill>
                <a:srgbClr val="FF0000"/>
              </a:solidFill>
            </a:endParaRPr>
          </a:p>
          <a:p>
            <a:pPr indent="0" lvl="0" marL="0" rtl="0" algn="l">
              <a:spcBef>
                <a:spcPts val="1600"/>
              </a:spcBef>
              <a:spcAft>
                <a:spcPts val="1600"/>
              </a:spcAft>
              <a:buNone/>
            </a:pPr>
            <a:r>
              <a:rPr lang="en" sz="2000"/>
              <a:t>(run '{rec {count {fun {n} {if0 n 0 {+ 1 {count {- n 1}}}}}}</a:t>
            </a:r>
            <a:br>
              <a:rPr lang="en" sz="2000"/>
            </a:br>
            <a:r>
              <a:rPr lang="en" sz="2000"/>
              <a:t>                  {count 8}} (mtSub))</a:t>
            </a:r>
            <a:br>
              <a:rPr lang="en" sz="2000"/>
            </a:br>
            <a:br>
              <a:rPr lang="en" sz="2000"/>
            </a:br>
            <a:r>
              <a:rPr lang="en" sz="2000"/>
              <a:t>f                     =</a:t>
            </a:r>
            <a:br>
              <a:rPr lang="en" sz="2000"/>
            </a:br>
            <a:r>
              <a:rPr lang="en" sz="2000"/>
              <a:t>fun-expr        =</a:t>
            </a:r>
            <a:br>
              <a:rPr lang="en" sz="2000"/>
            </a:br>
            <a:r>
              <a:rPr lang="en" sz="2000"/>
              <a:t>fst-call          =</a:t>
            </a:r>
            <a:br>
              <a:rPr lang="en" sz="2000"/>
            </a:br>
            <a:r>
              <a:rPr lang="en" sz="2000"/>
              <a:t>value-holder =</a:t>
            </a:r>
            <a:br>
              <a:rPr lang="en" sz="2000"/>
            </a:br>
            <a:r>
              <a:rPr lang="en" sz="2000"/>
              <a:t>new-ds          =</a:t>
            </a:r>
            <a:endParaRPr sz="2000"/>
          </a:p>
        </p:txBody>
      </p:sp>
      <p:sp>
        <p:nvSpPr>
          <p:cNvPr id="425" name="Google Shape;425;p55"/>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6"/>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Run!</a:t>
            </a:r>
            <a:endParaRPr/>
          </a:p>
        </p:txBody>
      </p:sp>
      <p:sp>
        <p:nvSpPr>
          <p:cNvPr id="431" name="Google Shape;431;p56"/>
          <p:cNvSpPr txBox="1"/>
          <p:nvPr>
            <p:ph idx="1" type="body"/>
          </p:nvPr>
        </p:nvSpPr>
        <p:spPr>
          <a:xfrm>
            <a:off x="311700" y="1106425"/>
            <a:ext cx="8832300" cy="5421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2000"/>
              <a:t>    </a:t>
            </a:r>
            <a:r>
              <a:rPr lang="en" sz="2000">
                <a:solidFill>
                  <a:srgbClr val="FF0000"/>
                </a:solidFill>
              </a:rPr>
              <a:t>[rec (f fun-expr </a:t>
            </a:r>
            <a:r>
              <a:rPr lang="en" sz="2000">
                <a:solidFill>
                  <a:srgbClr val="FF0000"/>
                </a:solidFill>
              </a:rPr>
              <a:t>fst-call</a:t>
            </a:r>
            <a:r>
              <a:rPr lang="en" sz="2000">
                <a:solidFill>
                  <a:srgbClr val="FF0000"/>
                </a:solidFill>
              </a:rPr>
              <a:t>)</a:t>
            </a:r>
            <a:br>
              <a:rPr lang="en" sz="2000">
                <a:solidFill>
                  <a:srgbClr val="FF0000"/>
                </a:solidFill>
              </a:rPr>
            </a:br>
            <a:r>
              <a:rPr lang="en" sz="2000">
                <a:solidFill>
                  <a:srgbClr val="FF0000"/>
                </a:solidFill>
              </a:rPr>
              <a:t>           (local [(define value-holder (box (numV 198)))</a:t>
            </a:r>
            <a:br>
              <a:rPr lang="en" sz="2000">
                <a:solidFill>
                  <a:srgbClr val="FF0000"/>
                </a:solidFill>
              </a:rPr>
            </a:br>
            <a:r>
              <a:rPr lang="en" sz="2000">
                <a:solidFill>
                  <a:srgbClr val="FF0000"/>
                </a:solidFill>
              </a:rPr>
              <a:t>                       (define new-ds (aRecSub f value-holder ds))]</a:t>
            </a:r>
            <a:br>
              <a:rPr lang="en" sz="2000">
                <a:solidFill>
                  <a:srgbClr val="FF0000"/>
                </a:solidFill>
              </a:rPr>
            </a:br>
            <a:r>
              <a:rPr lang="en" sz="2000">
                <a:solidFill>
                  <a:srgbClr val="FF0000"/>
                </a:solidFill>
              </a:rPr>
              <a:t>                 (begin</a:t>
            </a:r>
            <a:br>
              <a:rPr lang="en" sz="2000">
                <a:solidFill>
                  <a:srgbClr val="FF0000"/>
                </a:solidFill>
              </a:rPr>
            </a:br>
            <a:r>
              <a:rPr lang="en" sz="2000">
                <a:solidFill>
                  <a:srgbClr val="FF0000"/>
                </a:solidFill>
              </a:rPr>
              <a:t>                       (set-box! value-holder (interp fun-expr new-ds))</a:t>
            </a:r>
            <a:br>
              <a:rPr lang="en" sz="2000">
                <a:solidFill>
                  <a:srgbClr val="FF0000"/>
                </a:solidFill>
              </a:rPr>
            </a:br>
            <a:r>
              <a:rPr lang="en" sz="2000">
                <a:solidFill>
                  <a:srgbClr val="FF0000"/>
                </a:solidFill>
              </a:rPr>
              <a:t>                       (interp </a:t>
            </a:r>
            <a:r>
              <a:rPr lang="en" sz="2000">
                <a:solidFill>
                  <a:srgbClr val="FF0000"/>
                </a:solidFill>
              </a:rPr>
              <a:t>fst-call </a:t>
            </a:r>
            <a:r>
              <a:rPr lang="en" sz="2000">
                <a:solidFill>
                  <a:srgbClr val="FF0000"/>
                </a:solidFill>
              </a:rPr>
              <a:t>new-ds)))]</a:t>
            </a:r>
            <a:endParaRPr sz="2000">
              <a:solidFill>
                <a:srgbClr val="FF0000"/>
              </a:solidFill>
            </a:endParaRPr>
          </a:p>
          <a:p>
            <a:pPr indent="0" lvl="0" marL="0" rtl="0" algn="l">
              <a:spcBef>
                <a:spcPts val="1600"/>
              </a:spcBef>
              <a:spcAft>
                <a:spcPts val="1600"/>
              </a:spcAft>
              <a:buNone/>
            </a:pPr>
            <a:r>
              <a:rPr lang="en" sz="2000"/>
              <a:t>(run '{rec {count {fun {n} {if0 n 0 {+ 1 {count {- n 1}}}}}}</a:t>
            </a:r>
            <a:br>
              <a:rPr lang="en" sz="2000"/>
            </a:br>
            <a:r>
              <a:rPr lang="en" sz="2000"/>
              <a:t>                  {count 8}} (mtSub))</a:t>
            </a:r>
            <a:br>
              <a:rPr lang="en" sz="2000"/>
            </a:br>
            <a:br>
              <a:rPr lang="en" sz="2000"/>
            </a:br>
            <a:r>
              <a:rPr lang="en" sz="2000"/>
              <a:t>f                     = count</a:t>
            </a:r>
            <a:br>
              <a:rPr lang="en" sz="2000"/>
            </a:br>
            <a:r>
              <a:rPr lang="en" sz="2000"/>
              <a:t>fun-expr        = </a:t>
            </a:r>
            <a:r>
              <a:rPr lang="en" sz="2000"/>
              <a:t>{fun {n} {if0 n 0 {+ 1 {count {- n 1}}}}}}</a:t>
            </a:r>
            <a:br>
              <a:rPr lang="en" sz="2000"/>
            </a:br>
            <a:r>
              <a:rPr lang="en" sz="2000"/>
              <a:t>fst-call           = </a:t>
            </a:r>
            <a:r>
              <a:rPr lang="en" sz="2000"/>
              <a:t>{count 8}</a:t>
            </a:r>
            <a:br>
              <a:rPr lang="en" sz="2000"/>
            </a:br>
            <a:r>
              <a:rPr lang="en" sz="2000"/>
              <a:t>value-holder = </a:t>
            </a:r>
            <a:r>
              <a:rPr lang="en" sz="2000"/>
              <a:t>[numV 198]</a:t>
            </a:r>
            <a:br>
              <a:rPr lang="en" sz="2000"/>
            </a:br>
            <a:r>
              <a:rPr lang="en" sz="2000"/>
              <a:t>new-ds          = </a:t>
            </a:r>
            <a:r>
              <a:rPr lang="en" sz="2000"/>
              <a:t>(aRecSub 'count value-holder (mtSub))</a:t>
            </a:r>
            <a:endParaRPr sz="2000"/>
          </a:p>
        </p:txBody>
      </p:sp>
      <p:sp>
        <p:nvSpPr>
          <p:cNvPr id="432" name="Google Shape;432;p56"/>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7"/>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Run!</a:t>
            </a:r>
            <a:endParaRPr/>
          </a:p>
        </p:txBody>
      </p:sp>
      <p:sp>
        <p:nvSpPr>
          <p:cNvPr id="438" name="Google Shape;438;p57"/>
          <p:cNvSpPr txBox="1"/>
          <p:nvPr>
            <p:ph idx="1" type="body"/>
          </p:nvPr>
        </p:nvSpPr>
        <p:spPr>
          <a:xfrm>
            <a:off x="311700" y="1106425"/>
            <a:ext cx="8832300" cy="5421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2100"/>
              <a:t>    </a:t>
            </a:r>
            <a:r>
              <a:rPr lang="en" sz="2100">
                <a:solidFill>
                  <a:srgbClr val="FF0000"/>
                </a:solidFill>
              </a:rPr>
              <a:t>[rec (f fun-expr </a:t>
            </a:r>
            <a:r>
              <a:rPr lang="en" sz="2100">
                <a:solidFill>
                  <a:srgbClr val="FF0000"/>
                </a:solidFill>
              </a:rPr>
              <a:t>fst-call</a:t>
            </a:r>
            <a:r>
              <a:rPr lang="en" sz="2100">
                <a:solidFill>
                  <a:srgbClr val="FF0000"/>
                </a:solidFill>
              </a:rPr>
              <a:t>)</a:t>
            </a:r>
            <a:br>
              <a:rPr lang="en" sz="2100">
                <a:solidFill>
                  <a:srgbClr val="FF0000"/>
                </a:solidFill>
              </a:rPr>
            </a:br>
            <a:r>
              <a:rPr lang="en" sz="2100">
                <a:solidFill>
                  <a:srgbClr val="FF0000"/>
                </a:solidFill>
              </a:rPr>
              <a:t>           (local [(define value-holder (box (numV 198)))</a:t>
            </a:r>
            <a:br>
              <a:rPr lang="en" sz="2100">
                <a:solidFill>
                  <a:srgbClr val="FF0000"/>
                </a:solidFill>
              </a:rPr>
            </a:br>
            <a:r>
              <a:rPr lang="en" sz="2100">
                <a:solidFill>
                  <a:srgbClr val="FF0000"/>
                </a:solidFill>
              </a:rPr>
              <a:t>                       (define new-ds (aRecSub f value-holder ds))]</a:t>
            </a:r>
            <a:br>
              <a:rPr lang="en" sz="2100">
                <a:solidFill>
                  <a:srgbClr val="FF0000"/>
                </a:solidFill>
              </a:rPr>
            </a:br>
            <a:r>
              <a:rPr lang="en" sz="2100">
                <a:solidFill>
                  <a:srgbClr val="FF0000"/>
                </a:solidFill>
              </a:rPr>
              <a:t>                 (begin</a:t>
            </a:r>
            <a:br>
              <a:rPr lang="en" sz="2100">
                <a:solidFill>
                  <a:srgbClr val="FF0000"/>
                </a:solidFill>
              </a:rPr>
            </a:br>
            <a:r>
              <a:rPr lang="en" sz="2100">
                <a:solidFill>
                  <a:srgbClr val="FF0000"/>
                </a:solidFill>
              </a:rPr>
              <a:t>                       (set-box! value-holder </a:t>
            </a:r>
            <a:r>
              <a:rPr lang="en" sz="2100" u="sng">
                <a:solidFill>
                  <a:srgbClr val="FF0000"/>
                </a:solidFill>
              </a:rPr>
              <a:t>(interp fun-expr new-ds)</a:t>
            </a:r>
            <a:r>
              <a:rPr lang="en" sz="2100">
                <a:solidFill>
                  <a:srgbClr val="FF0000"/>
                </a:solidFill>
              </a:rPr>
              <a:t>)</a:t>
            </a:r>
            <a:br>
              <a:rPr lang="en" sz="2100">
                <a:solidFill>
                  <a:srgbClr val="FF0000"/>
                </a:solidFill>
              </a:rPr>
            </a:br>
            <a:r>
              <a:rPr lang="en" sz="2100">
                <a:solidFill>
                  <a:srgbClr val="FF0000"/>
                </a:solidFill>
              </a:rPr>
              <a:t>                       (interp </a:t>
            </a:r>
            <a:r>
              <a:rPr lang="en" sz="2100">
                <a:solidFill>
                  <a:srgbClr val="FF0000"/>
                </a:solidFill>
              </a:rPr>
              <a:t>fst-call </a:t>
            </a:r>
            <a:r>
              <a:rPr lang="en" sz="2100">
                <a:solidFill>
                  <a:srgbClr val="FF0000"/>
                </a:solidFill>
              </a:rPr>
              <a:t>new-ds)))]</a:t>
            </a:r>
            <a:endParaRPr sz="2100">
              <a:solidFill>
                <a:srgbClr val="FF0000"/>
              </a:solidFill>
            </a:endParaRPr>
          </a:p>
          <a:p>
            <a:pPr indent="0" lvl="0" marL="0" rtl="0" algn="l">
              <a:spcBef>
                <a:spcPts val="1600"/>
              </a:spcBef>
              <a:spcAft>
                <a:spcPts val="0"/>
              </a:spcAft>
              <a:buNone/>
            </a:pPr>
            <a:r>
              <a:rPr lang="en" sz="2100"/>
              <a:t>(interp fun-expr new-ds)</a:t>
            </a:r>
            <a:endParaRPr sz="2100"/>
          </a:p>
          <a:p>
            <a:pPr indent="0" lvl="0" marL="0" rtl="0" algn="l">
              <a:spcBef>
                <a:spcPts val="1600"/>
              </a:spcBef>
              <a:spcAft>
                <a:spcPts val="1600"/>
              </a:spcAft>
              <a:buNone/>
            </a:pPr>
            <a:r>
              <a:rPr lang="en" sz="2100"/>
              <a:t>fun-expr        = </a:t>
            </a:r>
            <a:r>
              <a:rPr lang="en" sz="2100"/>
              <a:t>{fun {n} {if0 n 0 {+ 1 {count {- n 1}}}}}</a:t>
            </a:r>
            <a:br>
              <a:rPr lang="en" sz="2100"/>
            </a:br>
            <a:r>
              <a:rPr lang="en" sz="2100"/>
              <a:t>fst-call          = </a:t>
            </a:r>
            <a:r>
              <a:rPr lang="en" sz="2100"/>
              <a:t>{count 8}</a:t>
            </a:r>
            <a:br>
              <a:rPr lang="en" sz="2100"/>
            </a:br>
            <a:r>
              <a:rPr lang="en" sz="2100"/>
              <a:t>value-holder = </a:t>
            </a:r>
            <a:r>
              <a:rPr lang="en" sz="2100"/>
              <a:t>[numV 198]</a:t>
            </a:r>
            <a:br>
              <a:rPr lang="en" sz="2100"/>
            </a:br>
            <a:r>
              <a:rPr lang="en" sz="2100"/>
              <a:t>new-ds          = (aRecSub 'count value-holder (mtSub))</a:t>
            </a:r>
            <a:endParaRPr sz="2100"/>
          </a:p>
        </p:txBody>
      </p:sp>
      <p:sp>
        <p:nvSpPr>
          <p:cNvPr id="439" name="Google Shape;439;p57"/>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8"/>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Run!</a:t>
            </a:r>
            <a:endParaRPr/>
          </a:p>
        </p:txBody>
      </p:sp>
      <p:sp>
        <p:nvSpPr>
          <p:cNvPr id="445" name="Google Shape;445;p58"/>
          <p:cNvSpPr txBox="1"/>
          <p:nvPr>
            <p:ph idx="1" type="body"/>
          </p:nvPr>
        </p:nvSpPr>
        <p:spPr>
          <a:xfrm>
            <a:off x="311700" y="1106425"/>
            <a:ext cx="8832300" cy="5421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2100"/>
              <a:t>   </a:t>
            </a:r>
            <a:br>
              <a:rPr lang="en" sz="2100"/>
            </a:br>
            <a:br>
              <a:rPr lang="en" sz="2100"/>
            </a:br>
            <a:br>
              <a:rPr lang="en" sz="2100"/>
            </a:br>
            <a:br>
              <a:rPr lang="en" sz="2100"/>
            </a:br>
            <a:br>
              <a:rPr lang="en" sz="2100">
                <a:solidFill>
                  <a:srgbClr val="FF0000"/>
                </a:solidFill>
              </a:rPr>
            </a:br>
            <a:r>
              <a:rPr lang="en" sz="2100">
                <a:solidFill>
                  <a:srgbClr val="FF0000"/>
                </a:solidFill>
              </a:rPr>
              <a:t>                [fun (param body-expr) (closureV param body-expr ds)]</a:t>
            </a:r>
            <a:endParaRPr sz="2100">
              <a:solidFill>
                <a:srgbClr val="FF0000"/>
              </a:solidFill>
            </a:endParaRPr>
          </a:p>
          <a:p>
            <a:pPr indent="0" lvl="0" marL="0" rtl="0" algn="l">
              <a:spcBef>
                <a:spcPts val="1600"/>
              </a:spcBef>
              <a:spcAft>
                <a:spcPts val="0"/>
              </a:spcAft>
              <a:buNone/>
            </a:pPr>
            <a:r>
              <a:rPr lang="en" sz="2100"/>
              <a:t>(interp fun-expr new-ds)</a:t>
            </a:r>
            <a:endParaRPr sz="2100"/>
          </a:p>
          <a:p>
            <a:pPr indent="0" lvl="0" marL="0" rtl="0" algn="l">
              <a:spcBef>
                <a:spcPts val="1600"/>
              </a:spcBef>
              <a:spcAft>
                <a:spcPts val="1600"/>
              </a:spcAft>
              <a:buNone/>
            </a:pPr>
            <a:r>
              <a:rPr lang="en" sz="2100"/>
              <a:t>fun-expr        = {fun {n} {if0 n 0 {+ 1 {count {- n 1}}}}}</a:t>
            </a:r>
            <a:br>
              <a:rPr lang="en" sz="2100"/>
            </a:br>
            <a:r>
              <a:rPr lang="en" sz="2100"/>
              <a:t>fst-call          = {count 8}</a:t>
            </a:r>
            <a:br>
              <a:rPr lang="en" sz="2100"/>
            </a:br>
            <a:r>
              <a:rPr lang="en" sz="2100"/>
              <a:t>value-holder = [numV 198]</a:t>
            </a:r>
            <a:br>
              <a:rPr lang="en" sz="2100"/>
            </a:br>
            <a:r>
              <a:rPr lang="en" sz="2100"/>
              <a:t>new-ds          = (aRecSub 'count value-holder (mtSub))</a:t>
            </a:r>
            <a:endParaRPr sz="2100"/>
          </a:p>
        </p:txBody>
      </p:sp>
      <p:sp>
        <p:nvSpPr>
          <p:cNvPr id="446" name="Google Shape;446;p58"/>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9"/>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Run!</a:t>
            </a:r>
            <a:endParaRPr/>
          </a:p>
        </p:txBody>
      </p:sp>
      <p:sp>
        <p:nvSpPr>
          <p:cNvPr id="452" name="Google Shape;452;p59"/>
          <p:cNvSpPr txBox="1"/>
          <p:nvPr>
            <p:ph idx="1" type="body"/>
          </p:nvPr>
        </p:nvSpPr>
        <p:spPr>
          <a:xfrm>
            <a:off x="311700" y="1106425"/>
            <a:ext cx="8832300" cy="5421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t>   </a:t>
            </a:r>
            <a:br>
              <a:rPr lang="en" sz="1900"/>
            </a:br>
            <a:br>
              <a:rPr lang="en" sz="1900"/>
            </a:br>
            <a:br>
              <a:rPr lang="en" sz="1900"/>
            </a:br>
            <a:br>
              <a:rPr lang="en" sz="1900"/>
            </a:br>
            <a:br>
              <a:rPr lang="en" sz="1900">
                <a:solidFill>
                  <a:srgbClr val="FF0000"/>
                </a:solidFill>
              </a:rPr>
            </a:br>
            <a:r>
              <a:rPr lang="en" sz="1900">
                <a:solidFill>
                  <a:srgbClr val="FF0000"/>
                </a:solidFill>
              </a:rPr>
              <a:t>               </a:t>
            </a:r>
            <a:r>
              <a:rPr lang="en" sz="2100">
                <a:solidFill>
                  <a:srgbClr val="FF0000"/>
                </a:solidFill>
              </a:rPr>
              <a:t> [fun (param body-expr) (closureV param body-expr ds)]</a:t>
            </a:r>
            <a:endParaRPr sz="2100">
              <a:solidFill>
                <a:srgbClr val="FF0000"/>
              </a:solidFill>
            </a:endParaRPr>
          </a:p>
          <a:p>
            <a:pPr indent="0" lvl="0" marL="0" rtl="0" algn="l">
              <a:spcBef>
                <a:spcPts val="1600"/>
              </a:spcBef>
              <a:spcAft>
                <a:spcPts val="0"/>
              </a:spcAft>
              <a:buNone/>
            </a:pPr>
            <a:r>
              <a:rPr lang="en" sz="1900"/>
              <a:t>(interp fun-expr new-ds)</a:t>
            </a:r>
            <a:endParaRPr sz="1900"/>
          </a:p>
          <a:p>
            <a:pPr indent="0" lvl="0" marL="0" rtl="0" algn="l">
              <a:spcBef>
                <a:spcPts val="1600"/>
              </a:spcBef>
              <a:spcAft>
                <a:spcPts val="0"/>
              </a:spcAft>
              <a:buNone/>
            </a:pPr>
            <a:r>
              <a:rPr lang="en" sz="1900"/>
              <a:t>fun-expr        = {fun {n} {if0 n 0 {+ 1 {count {- n 1}}}}}</a:t>
            </a:r>
            <a:br>
              <a:rPr lang="en" sz="1900"/>
            </a:br>
            <a:r>
              <a:rPr lang="en" sz="1900"/>
              <a:t>fst-call          = {count 8}</a:t>
            </a:r>
            <a:br>
              <a:rPr lang="en" sz="1900"/>
            </a:br>
            <a:r>
              <a:rPr lang="en" sz="1900"/>
              <a:t>value-holder = [numV 198]</a:t>
            </a:r>
            <a:br>
              <a:rPr lang="en" sz="1900"/>
            </a:br>
            <a:r>
              <a:rPr lang="en" sz="1900"/>
              <a:t>new-ds          = (aRecSub 'count value-holder (mtSub))</a:t>
            </a:r>
            <a:endParaRPr sz="1900"/>
          </a:p>
          <a:p>
            <a:pPr indent="0" lvl="0" marL="0" rtl="0" algn="l">
              <a:spcBef>
                <a:spcPts val="1600"/>
              </a:spcBef>
              <a:spcAft>
                <a:spcPts val="1600"/>
              </a:spcAft>
              <a:buNone/>
            </a:pPr>
            <a:r>
              <a:rPr lang="en" sz="1900">
                <a:solidFill>
                  <a:srgbClr val="0000FF"/>
                </a:solidFill>
              </a:rPr>
              <a:t>(interp fun-expr new-ds)</a:t>
            </a:r>
            <a:br>
              <a:rPr lang="en" sz="1900">
                <a:solidFill>
                  <a:srgbClr val="0000FF"/>
                </a:solidFill>
              </a:rPr>
            </a:br>
            <a:r>
              <a:rPr lang="en" sz="1900">
                <a:solidFill>
                  <a:srgbClr val="0000FF"/>
                </a:solidFill>
              </a:rPr>
              <a:t>        = (closureV 'n (if0 n 0 (+ 1 (count (- n 1)))) new-ds)</a:t>
            </a:r>
            <a:endParaRPr sz="1900">
              <a:solidFill>
                <a:srgbClr val="0000FF"/>
              </a:solidFill>
            </a:endParaRPr>
          </a:p>
        </p:txBody>
      </p:sp>
      <p:sp>
        <p:nvSpPr>
          <p:cNvPr id="453" name="Google Shape;453;p59"/>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0"/>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Run!</a:t>
            </a:r>
            <a:endParaRPr/>
          </a:p>
        </p:txBody>
      </p:sp>
      <p:sp>
        <p:nvSpPr>
          <p:cNvPr id="459" name="Google Shape;459;p60"/>
          <p:cNvSpPr txBox="1"/>
          <p:nvPr>
            <p:ph idx="1" type="body"/>
          </p:nvPr>
        </p:nvSpPr>
        <p:spPr>
          <a:xfrm>
            <a:off x="311700" y="1106425"/>
            <a:ext cx="8832300" cy="5421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2000"/>
              <a:t>    </a:t>
            </a:r>
            <a:r>
              <a:rPr lang="en" sz="2000">
                <a:solidFill>
                  <a:srgbClr val="FF0000"/>
                </a:solidFill>
              </a:rPr>
              <a:t>[rec (f fun-expr fst-call)</a:t>
            </a:r>
            <a:br>
              <a:rPr lang="en" sz="2000">
                <a:solidFill>
                  <a:srgbClr val="FF0000"/>
                </a:solidFill>
              </a:rPr>
            </a:br>
            <a:r>
              <a:rPr lang="en" sz="2000">
                <a:solidFill>
                  <a:srgbClr val="FF0000"/>
                </a:solidFill>
              </a:rPr>
              <a:t>           (local [(define value-holder (box (numV 198)))</a:t>
            </a:r>
            <a:br>
              <a:rPr lang="en" sz="2000">
                <a:solidFill>
                  <a:srgbClr val="FF0000"/>
                </a:solidFill>
              </a:rPr>
            </a:br>
            <a:r>
              <a:rPr lang="en" sz="2000">
                <a:solidFill>
                  <a:srgbClr val="FF0000"/>
                </a:solidFill>
              </a:rPr>
              <a:t>                       (define new-ds (aRecSub f value-holder ds))]</a:t>
            </a:r>
            <a:br>
              <a:rPr lang="en" sz="2000">
                <a:solidFill>
                  <a:srgbClr val="FF0000"/>
                </a:solidFill>
              </a:rPr>
            </a:br>
            <a:r>
              <a:rPr lang="en" sz="2000">
                <a:solidFill>
                  <a:srgbClr val="FF0000"/>
                </a:solidFill>
              </a:rPr>
              <a:t>                 (begin</a:t>
            </a:r>
            <a:br>
              <a:rPr lang="en" sz="2000">
                <a:solidFill>
                  <a:srgbClr val="FF0000"/>
                </a:solidFill>
              </a:rPr>
            </a:br>
            <a:r>
              <a:rPr lang="en" sz="2000">
                <a:solidFill>
                  <a:srgbClr val="FF0000"/>
                </a:solidFill>
              </a:rPr>
              <a:t>                       (set-box! value-holder </a:t>
            </a:r>
            <a:r>
              <a:rPr lang="en" sz="2000">
                <a:solidFill>
                  <a:srgbClr val="0000FF"/>
                </a:solidFill>
              </a:rPr>
              <a:t>(interp fun-expr new-ds)</a:t>
            </a:r>
            <a:r>
              <a:rPr lang="en" sz="2000">
                <a:solidFill>
                  <a:srgbClr val="FF0000"/>
                </a:solidFill>
              </a:rPr>
              <a:t>)</a:t>
            </a:r>
            <a:br>
              <a:rPr lang="en" sz="2000">
                <a:solidFill>
                  <a:srgbClr val="FF0000"/>
                </a:solidFill>
              </a:rPr>
            </a:br>
            <a:r>
              <a:rPr lang="en" sz="2000">
                <a:solidFill>
                  <a:srgbClr val="FF0000"/>
                </a:solidFill>
              </a:rPr>
              <a:t>       </a:t>
            </a:r>
            <a:r>
              <a:rPr lang="en" sz="2000">
                <a:solidFill>
                  <a:srgbClr val="FF0000"/>
                </a:solidFill>
              </a:rPr>
              <a:t>                (interp </a:t>
            </a:r>
            <a:r>
              <a:rPr lang="en" sz="2000">
                <a:solidFill>
                  <a:srgbClr val="FF0000"/>
                </a:solidFill>
              </a:rPr>
              <a:t>fst-call </a:t>
            </a:r>
            <a:r>
              <a:rPr lang="en" sz="2000">
                <a:solidFill>
                  <a:srgbClr val="FF0000"/>
                </a:solidFill>
              </a:rPr>
              <a:t>new-ds)))]</a:t>
            </a:r>
            <a:endParaRPr sz="2000">
              <a:solidFill>
                <a:srgbClr val="FF0000"/>
              </a:solidFill>
            </a:endParaRPr>
          </a:p>
          <a:p>
            <a:pPr indent="0" lvl="0" marL="0" rtl="0" algn="l">
              <a:spcBef>
                <a:spcPts val="1600"/>
              </a:spcBef>
              <a:spcAft>
                <a:spcPts val="0"/>
              </a:spcAft>
              <a:buNone/>
            </a:pPr>
            <a:r>
              <a:rPr lang="en" sz="1900"/>
              <a:t>(interp funexpr new-ds)</a:t>
            </a:r>
            <a:endParaRPr sz="1900"/>
          </a:p>
          <a:p>
            <a:pPr indent="0" lvl="0" marL="0" rtl="0" algn="l">
              <a:spcBef>
                <a:spcPts val="1600"/>
              </a:spcBef>
              <a:spcAft>
                <a:spcPts val="0"/>
              </a:spcAft>
              <a:buNone/>
            </a:pPr>
            <a:r>
              <a:rPr lang="en" sz="1900"/>
              <a:t>fun-expr        = {fun {n} {if0 n 0 {+ 1 {count {- n 1}}}}}</a:t>
            </a:r>
            <a:br>
              <a:rPr lang="en" sz="1900"/>
            </a:br>
            <a:r>
              <a:rPr lang="en" sz="1900"/>
              <a:t>fst-call          = {count 8}</a:t>
            </a:r>
            <a:br>
              <a:rPr lang="en" sz="1900"/>
            </a:br>
            <a:r>
              <a:rPr lang="en" sz="1900"/>
              <a:t>value-holder = [numV 198]</a:t>
            </a:r>
            <a:br>
              <a:rPr lang="en" sz="1900"/>
            </a:br>
            <a:r>
              <a:rPr lang="en" sz="1900"/>
              <a:t>new-ds          = (aRecSub 'count value-holder (mtSub))</a:t>
            </a:r>
            <a:endParaRPr sz="1900"/>
          </a:p>
          <a:p>
            <a:pPr indent="0" lvl="0" marL="0" rtl="0" algn="l">
              <a:spcBef>
                <a:spcPts val="1600"/>
              </a:spcBef>
              <a:spcAft>
                <a:spcPts val="1600"/>
              </a:spcAft>
              <a:buNone/>
            </a:pPr>
            <a:r>
              <a:rPr lang="en" sz="1900">
                <a:solidFill>
                  <a:srgbClr val="0000FF"/>
                </a:solidFill>
              </a:rPr>
              <a:t>(interp fun-expr new-ds)</a:t>
            </a:r>
            <a:br>
              <a:rPr lang="en" sz="1900">
                <a:solidFill>
                  <a:srgbClr val="0000FF"/>
                </a:solidFill>
              </a:rPr>
            </a:br>
            <a:r>
              <a:rPr lang="en" sz="1900">
                <a:solidFill>
                  <a:srgbClr val="0000FF"/>
                </a:solidFill>
              </a:rPr>
              <a:t>        = (closureV 'n (if0 n 0 (+ 1 (count (- n 1)))) new-ds)</a:t>
            </a:r>
            <a:endParaRPr sz="1900">
              <a:solidFill>
                <a:srgbClr val="0000FF"/>
              </a:solidFill>
            </a:endParaRPr>
          </a:p>
        </p:txBody>
      </p:sp>
      <p:sp>
        <p:nvSpPr>
          <p:cNvPr id="460" name="Google Shape;460;p60"/>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1"/>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Run!</a:t>
            </a:r>
            <a:endParaRPr/>
          </a:p>
        </p:txBody>
      </p:sp>
      <p:sp>
        <p:nvSpPr>
          <p:cNvPr id="466" name="Google Shape;466;p61"/>
          <p:cNvSpPr txBox="1"/>
          <p:nvPr>
            <p:ph idx="1" type="body"/>
          </p:nvPr>
        </p:nvSpPr>
        <p:spPr>
          <a:xfrm>
            <a:off x="311700" y="1106425"/>
            <a:ext cx="8832300" cy="5421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2000"/>
              <a:t>    </a:t>
            </a:r>
            <a:r>
              <a:rPr lang="en" sz="2000">
                <a:solidFill>
                  <a:srgbClr val="FF0000"/>
                </a:solidFill>
              </a:rPr>
              <a:t>[rec (f fun-expr </a:t>
            </a:r>
            <a:r>
              <a:rPr lang="en" sz="2000">
                <a:solidFill>
                  <a:srgbClr val="FF0000"/>
                </a:solidFill>
              </a:rPr>
              <a:t>fst-call</a:t>
            </a:r>
            <a:r>
              <a:rPr lang="en" sz="2000">
                <a:solidFill>
                  <a:srgbClr val="FF0000"/>
                </a:solidFill>
              </a:rPr>
              <a:t>)</a:t>
            </a:r>
            <a:br>
              <a:rPr lang="en" sz="2000">
                <a:solidFill>
                  <a:srgbClr val="FF0000"/>
                </a:solidFill>
              </a:rPr>
            </a:br>
            <a:r>
              <a:rPr lang="en" sz="2000">
                <a:solidFill>
                  <a:srgbClr val="FF0000"/>
                </a:solidFill>
              </a:rPr>
              <a:t>           (local [(define value-holder (box (numV 198)))</a:t>
            </a:r>
            <a:br>
              <a:rPr lang="en" sz="2000">
                <a:solidFill>
                  <a:srgbClr val="FF0000"/>
                </a:solidFill>
              </a:rPr>
            </a:br>
            <a:r>
              <a:rPr lang="en" sz="2000">
                <a:solidFill>
                  <a:srgbClr val="FF0000"/>
                </a:solidFill>
              </a:rPr>
              <a:t>                       (define new-ds (aRecSub f value-holder ds))]</a:t>
            </a:r>
            <a:br>
              <a:rPr lang="en" sz="2000">
                <a:solidFill>
                  <a:srgbClr val="FF0000"/>
                </a:solidFill>
              </a:rPr>
            </a:br>
            <a:r>
              <a:rPr lang="en" sz="2000">
                <a:solidFill>
                  <a:srgbClr val="FF0000"/>
                </a:solidFill>
              </a:rPr>
              <a:t>                 (begin</a:t>
            </a:r>
            <a:br>
              <a:rPr lang="en" sz="2000">
                <a:solidFill>
                  <a:srgbClr val="FF0000"/>
                </a:solidFill>
              </a:rPr>
            </a:br>
            <a:r>
              <a:rPr lang="en" sz="2000">
                <a:solidFill>
                  <a:srgbClr val="FF0000"/>
                </a:solidFill>
              </a:rPr>
              <a:t>                       (set-box! value-holder (interp fun-expr new-ds))</a:t>
            </a:r>
            <a:br>
              <a:rPr lang="en" sz="2000">
                <a:solidFill>
                  <a:srgbClr val="FF0000"/>
                </a:solidFill>
              </a:rPr>
            </a:br>
            <a:r>
              <a:rPr lang="en" sz="2000">
                <a:solidFill>
                  <a:srgbClr val="FF0000"/>
                </a:solidFill>
              </a:rPr>
              <a:t>                       (interp </a:t>
            </a:r>
            <a:r>
              <a:rPr lang="en" sz="2000">
                <a:solidFill>
                  <a:srgbClr val="FF0000"/>
                </a:solidFill>
              </a:rPr>
              <a:t>fst-call </a:t>
            </a:r>
            <a:r>
              <a:rPr lang="en" sz="2000">
                <a:solidFill>
                  <a:srgbClr val="FF0000"/>
                </a:solidFill>
              </a:rPr>
              <a:t>new-ds)))]</a:t>
            </a:r>
            <a:endParaRPr sz="2000">
              <a:solidFill>
                <a:srgbClr val="FF0000"/>
              </a:solidFill>
            </a:endParaRPr>
          </a:p>
          <a:p>
            <a:pPr indent="0" lvl="0" marL="0" rtl="0" algn="l">
              <a:spcBef>
                <a:spcPts val="1600"/>
              </a:spcBef>
              <a:spcAft>
                <a:spcPts val="0"/>
              </a:spcAft>
              <a:buNone/>
            </a:pPr>
            <a:r>
              <a:rPr lang="en" sz="1900"/>
              <a:t>(set-box! value-holder (interp fun-expr new-ds))</a:t>
            </a:r>
            <a:endParaRPr sz="1900"/>
          </a:p>
          <a:p>
            <a:pPr indent="0" lvl="0" marL="0" rtl="0" algn="l">
              <a:spcBef>
                <a:spcPts val="1600"/>
              </a:spcBef>
              <a:spcAft>
                <a:spcPts val="1600"/>
              </a:spcAft>
              <a:buNone/>
            </a:pPr>
            <a:r>
              <a:rPr lang="en" sz="1900"/>
              <a:t>fun-expr        = {fun {n} {if0 n 0 {+ 1 {count {- n 1}}}}}</a:t>
            </a:r>
            <a:br>
              <a:rPr lang="en" sz="1900"/>
            </a:br>
            <a:r>
              <a:rPr lang="en" sz="1900"/>
              <a:t>fst-call          = {count 8}</a:t>
            </a:r>
            <a:br>
              <a:rPr lang="en" sz="1900"/>
            </a:br>
            <a:r>
              <a:rPr lang="en" sz="1900"/>
              <a:t>value-holder = [numV 198]</a:t>
            </a:r>
            <a:br>
              <a:rPr lang="en" sz="1900"/>
            </a:br>
            <a:r>
              <a:rPr lang="en" sz="1900"/>
              <a:t>new-ds          = (aRecSub 'count value-holder (mtSub))</a:t>
            </a:r>
            <a:br>
              <a:rPr lang="en" sz="1900"/>
            </a:br>
            <a:br>
              <a:rPr lang="en" sz="1100"/>
            </a:br>
            <a:r>
              <a:rPr lang="en" sz="1900">
                <a:solidFill>
                  <a:srgbClr val="0000FF"/>
                </a:solidFill>
              </a:rPr>
              <a:t>(interp fun-expr new-ds)</a:t>
            </a:r>
            <a:br>
              <a:rPr lang="en" sz="1900">
                <a:solidFill>
                  <a:srgbClr val="0000FF"/>
                </a:solidFill>
              </a:rPr>
            </a:br>
            <a:r>
              <a:rPr lang="en" sz="1900">
                <a:solidFill>
                  <a:srgbClr val="0000FF"/>
                </a:solidFill>
              </a:rPr>
              <a:t>        = (closureV 'n (if0 n 0 (+ 1 (count (- n 1)))) new-ds)</a:t>
            </a:r>
            <a:endParaRPr sz="1900">
              <a:solidFill>
                <a:srgbClr val="0000FF"/>
              </a:solidFill>
            </a:endParaRPr>
          </a:p>
        </p:txBody>
      </p:sp>
      <p:sp>
        <p:nvSpPr>
          <p:cNvPr id="467" name="Google Shape;467;p61"/>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2"/>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Run!</a:t>
            </a:r>
            <a:endParaRPr/>
          </a:p>
        </p:txBody>
      </p:sp>
      <p:sp>
        <p:nvSpPr>
          <p:cNvPr id="473" name="Google Shape;473;p62"/>
          <p:cNvSpPr txBox="1"/>
          <p:nvPr>
            <p:ph idx="1" type="body"/>
          </p:nvPr>
        </p:nvSpPr>
        <p:spPr>
          <a:xfrm>
            <a:off x="311700" y="1106425"/>
            <a:ext cx="8832300" cy="5421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2000"/>
              <a:t>    </a:t>
            </a:r>
            <a:r>
              <a:rPr lang="en" sz="2000">
                <a:solidFill>
                  <a:srgbClr val="FF0000"/>
                </a:solidFill>
              </a:rPr>
              <a:t>[rec (f fun-expr </a:t>
            </a:r>
            <a:r>
              <a:rPr lang="en" sz="2000">
                <a:solidFill>
                  <a:srgbClr val="FF0000"/>
                </a:solidFill>
              </a:rPr>
              <a:t>fst-call</a:t>
            </a:r>
            <a:r>
              <a:rPr lang="en" sz="2000">
                <a:solidFill>
                  <a:srgbClr val="FF0000"/>
                </a:solidFill>
              </a:rPr>
              <a:t>)</a:t>
            </a:r>
            <a:br>
              <a:rPr lang="en" sz="2000">
                <a:solidFill>
                  <a:srgbClr val="FF0000"/>
                </a:solidFill>
              </a:rPr>
            </a:br>
            <a:r>
              <a:rPr lang="en" sz="2000">
                <a:solidFill>
                  <a:srgbClr val="FF0000"/>
                </a:solidFill>
              </a:rPr>
              <a:t>           (local [(define value-holder (box (numV 198)))</a:t>
            </a:r>
            <a:br>
              <a:rPr lang="en" sz="2000">
                <a:solidFill>
                  <a:srgbClr val="FF0000"/>
                </a:solidFill>
              </a:rPr>
            </a:br>
            <a:r>
              <a:rPr lang="en" sz="2000">
                <a:solidFill>
                  <a:srgbClr val="FF0000"/>
                </a:solidFill>
              </a:rPr>
              <a:t>                       (define new-ds (aRecSub f value-holder ds))]</a:t>
            </a:r>
            <a:br>
              <a:rPr lang="en" sz="2000">
                <a:solidFill>
                  <a:srgbClr val="FF0000"/>
                </a:solidFill>
              </a:rPr>
            </a:br>
            <a:r>
              <a:rPr lang="en" sz="2000">
                <a:solidFill>
                  <a:srgbClr val="FF0000"/>
                </a:solidFill>
              </a:rPr>
              <a:t>                 (begin</a:t>
            </a:r>
            <a:br>
              <a:rPr lang="en" sz="2000">
                <a:solidFill>
                  <a:srgbClr val="FF0000"/>
                </a:solidFill>
              </a:rPr>
            </a:br>
            <a:r>
              <a:rPr lang="en" sz="2000">
                <a:solidFill>
                  <a:srgbClr val="FF0000"/>
                </a:solidFill>
              </a:rPr>
              <a:t>                       (set-box! value-holder (interp fun-expr new-ds))</a:t>
            </a:r>
            <a:br>
              <a:rPr lang="en" sz="2000">
                <a:solidFill>
                  <a:srgbClr val="FF0000"/>
                </a:solidFill>
              </a:rPr>
            </a:br>
            <a:r>
              <a:rPr lang="en" sz="2000">
                <a:solidFill>
                  <a:srgbClr val="FF0000"/>
                </a:solidFill>
              </a:rPr>
              <a:t>                       (interp </a:t>
            </a:r>
            <a:r>
              <a:rPr lang="en" sz="2000">
                <a:solidFill>
                  <a:srgbClr val="FF0000"/>
                </a:solidFill>
              </a:rPr>
              <a:t>fst-call </a:t>
            </a:r>
            <a:r>
              <a:rPr lang="en" sz="2000">
                <a:solidFill>
                  <a:srgbClr val="FF0000"/>
                </a:solidFill>
              </a:rPr>
              <a:t>new-ds)))]</a:t>
            </a:r>
            <a:endParaRPr sz="2000">
              <a:solidFill>
                <a:srgbClr val="FF0000"/>
              </a:solidFill>
            </a:endParaRPr>
          </a:p>
          <a:p>
            <a:pPr indent="0" lvl="0" marL="0" rtl="0" algn="l">
              <a:spcBef>
                <a:spcPts val="1600"/>
              </a:spcBef>
              <a:spcAft>
                <a:spcPts val="0"/>
              </a:spcAft>
              <a:buNone/>
            </a:pPr>
            <a:r>
              <a:rPr lang="en" sz="1900"/>
              <a:t>(set-box! value-holder (interp fun-expr new-ds))</a:t>
            </a:r>
            <a:endParaRPr sz="1900"/>
          </a:p>
          <a:p>
            <a:pPr indent="0" lvl="0" marL="0" rtl="0" algn="l">
              <a:spcBef>
                <a:spcPts val="1600"/>
              </a:spcBef>
              <a:spcAft>
                <a:spcPts val="0"/>
              </a:spcAft>
              <a:buNone/>
            </a:pPr>
            <a:r>
              <a:rPr lang="en" sz="1900"/>
              <a:t>fun-expr        = {fun {n} {if0 n 0 {+ 1 {count {- n 1}}}}}</a:t>
            </a:r>
            <a:br>
              <a:rPr lang="en" sz="1900"/>
            </a:br>
            <a:r>
              <a:rPr lang="en" sz="1900"/>
              <a:t>fst-call          = {count 8}</a:t>
            </a:r>
            <a:br>
              <a:rPr lang="en" sz="1900"/>
            </a:br>
            <a:r>
              <a:rPr lang="en" sz="1900"/>
              <a:t>value-holder = [(closureV 'n '{if0 n 0 {+ 1 {count {- n 1}}}} new-ds)]</a:t>
            </a:r>
            <a:br>
              <a:rPr lang="en" sz="1900"/>
            </a:br>
            <a:r>
              <a:rPr lang="en" sz="1900"/>
              <a:t>new-ds          = (aRecSub 'count value-holder (mtSub))</a:t>
            </a:r>
            <a:endParaRPr sz="1900"/>
          </a:p>
          <a:p>
            <a:pPr indent="0" lvl="0" marL="0" rtl="0" algn="l">
              <a:spcBef>
                <a:spcPts val="1600"/>
              </a:spcBef>
              <a:spcAft>
                <a:spcPts val="1600"/>
              </a:spcAft>
              <a:buNone/>
            </a:pPr>
            <a:r>
              <a:rPr lang="en" sz="1900">
                <a:solidFill>
                  <a:srgbClr val="0000FF"/>
                </a:solidFill>
              </a:rPr>
              <a:t>(interp fun-expr new-ds)</a:t>
            </a:r>
            <a:br>
              <a:rPr lang="en" sz="1900">
                <a:solidFill>
                  <a:srgbClr val="0000FF"/>
                </a:solidFill>
              </a:rPr>
            </a:br>
            <a:r>
              <a:rPr lang="en" sz="1900">
                <a:solidFill>
                  <a:srgbClr val="0000FF"/>
                </a:solidFill>
              </a:rPr>
              <a:t>        = (closureV 'n (if0 n 0 (+ 1 (count (- n 1)))) new-ds)</a:t>
            </a:r>
            <a:endParaRPr sz="1900">
              <a:solidFill>
                <a:srgbClr val="0000FF"/>
              </a:solidFill>
            </a:endParaRPr>
          </a:p>
        </p:txBody>
      </p:sp>
      <p:sp>
        <p:nvSpPr>
          <p:cNvPr id="474" name="Google Shape;474;p62"/>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3"/>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Run!</a:t>
            </a:r>
            <a:endParaRPr/>
          </a:p>
        </p:txBody>
      </p:sp>
      <p:sp>
        <p:nvSpPr>
          <p:cNvPr id="480" name="Google Shape;480;p63"/>
          <p:cNvSpPr txBox="1"/>
          <p:nvPr>
            <p:ph idx="1" type="body"/>
          </p:nvPr>
        </p:nvSpPr>
        <p:spPr>
          <a:xfrm>
            <a:off x="311700" y="1106425"/>
            <a:ext cx="8832300" cy="5421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2000"/>
              <a:t>    </a:t>
            </a:r>
            <a:r>
              <a:rPr lang="en" sz="2000">
                <a:solidFill>
                  <a:srgbClr val="FF0000"/>
                </a:solidFill>
              </a:rPr>
              <a:t>[rec (f fun-expr </a:t>
            </a:r>
            <a:r>
              <a:rPr lang="en" sz="2000">
                <a:solidFill>
                  <a:srgbClr val="FF0000"/>
                </a:solidFill>
              </a:rPr>
              <a:t>fst-call</a:t>
            </a:r>
            <a:r>
              <a:rPr lang="en" sz="2000">
                <a:solidFill>
                  <a:srgbClr val="FF0000"/>
                </a:solidFill>
              </a:rPr>
              <a:t>)</a:t>
            </a:r>
            <a:br>
              <a:rPr lang="en" sz="2000">
                <a:solidFill>
                  <a:srgbClr val="FF0000"/>
                </a:solidFill>
              </a:rPr>
            </a:br>
            <a:r>
              <a:rPr lang="en" sz="2000">
                <a:solidFill>
                  <a:srgbClr val="FF0000"/>
                </a:solidFill>
              </a:rPr>
              <a:t>           (local [(define value-holder (box (numV 198)))</a:t>
            </a:r>
            <a:br>
              <a:rPr lang="en" sz="2000">
                <a:solidFill>
                  <a:srgbClr val="FF0000"/>
                </a:solidFill>
              </a:rPr>
            </a:br>
            <a:r>
              <a:rPr lang="en" sz="2000">
                <a:solidFill>
                  <a:srgbClr val="FF0000"/>
                </a:solidFill>
              </a:rPr>
              <a:t>                       (define new-ds (aRecSub f value-holder ds))]</a:t>
            </a:r>
            <a:br>
              <a:rPr lang="en" sz="2000">
                <a:solidFill>
                  <a:srgbClr val="FF0000"/>
                </a:solidFill>
              </a:rPr>
            </a:br>
            <a:r>
              <a:rPr lang="en" sz="2000">
                <a:solidFill>
                  <a:srgbClr val="FF0000"/>
                </a:solidFill>
              </a:rPr>
              <a:t>                 (begin</a:t>
            </a:r>
            <a:br>
              <a:rPr lang="en" sz="2000">
                <a:solidFill>
                  <a:srgbClr val="FF0000"/>
                </a:solidFill>
              </a:rPr>
            </a:br>
            <a:r>
              <a:rPr lang="en" sz="2000">
                <a:solidFill>
                  <a:srgbClr val="FF0000"/>
                </a:solidFill>
              </a:rPr>
              <a:t>                       (set-box! value-holder (interp fun-expr new-ds))</a:t>
            </a:r>
            <a:br>
              <a:rPr lang="en" sz="2000">
                <a:solidFill>
                  <a:srgbClr val="FF0000"/>
                </a:solidFill>
              </a:rPr>
            </a:br>
            <a:r>
              <a:rPr lang="en" sz="2000">
                <a:solidFill>
                  <a:srgbClr val="FF0000"/>
                </a:solidFill>
              </a:rPr>
              <a:t>                       (interp </a:t>
            </a:r>
            <a:r>
              <a:rPr lang="en" sz="2000">
                <a:solidFill>
                  <a:srgbClr val="FF0000"/>
                </a:solidFill>
              </a:rPr>
              <a:t>fst-call </a:t>
            </a:r>
            <a:r>
              <a:rPr lang="en" sz="2000">
                <a:solidFill>
                  <a:srgbClr val="FF0000"/>
                </a:solidFill>
              </a:rPr>
              <a:t>new-ds)))]</a:t>
            </a:r>
            <a:endParaRPr sz="2000">
              <a:solidFill>
                <a:srgbClr val="FF0000"/>
              </a:solidFill>
            </a:endParaRPr>
          </a:p>
          <a:p>
            <a:pPr indent="0" lvl="0" marL="0" rtl="0" algn="l">
              <a:spcBef>
                <a:spcPts val="1600"/>
              </a:spcBef>
              <a:spcAft>
                <a:spcPts val="0"/>
              </a:spcAft>
              <a:buNone/>
            </a:pPr>
            <a:r>
              <a:rPr lang="en" sz="1900"/>
              <a:t>(interp fst-call new-ds)</a:t>
            </a:r>
            <a:endParaRPr sz="1900"/>
          </a:p>
          <a:p>
            <a:pPr indent="0" lvl="0" marL="0" rtl="0" algn="l">
              <a:spcBef>
                <a:spcPts val="1600"/>
              </a:spcBef>
              <a:spcAft>
                <a:spcPts val="0"/>
              </a:spcAft>
              <a:buNone/>
            </a:pPr>
            <a:r>
              <a:rPr lang="en" sz="1900"/>
              <a:t>fun-expr        = {fun {n} {if0 n 0 {+ 1 {count {- n 1}}}}}</a:t>
            </a:r>
            <a:br>
              <a:rPr lang="en" sz="1900"/>
            </a:br>
            <a:r>
              <a:rPr lang="en" sz="1900"/>
              <a:t>fst-call          = {count 8}</a:t>
            </a:r>
            <a:br>
              <a:rPr lang="en" sz="1900"/>
            </a:br>
            <a:r>
              <a:rPr lang="en" sz="1900"/>
              <a:t>value-holder = [(closureV 'n '{if0 n 0 {+ 1 {count {- n 1}}}} new-ds)]</a:t>
            </a:r>
            <a:br>
              <a:rPr lang="en" sz="1900"/>
            </a:br>
            <a:r>
              <a:rPr lang="en" sz="1900"/>
              <a:t>new-ds          = (aRecSub 'count value-holder (mtSub))</a:t>
            </a:r>
            <a:endParaRPr sz="1900"/>
          </a:p>
          <a:p>
            <a:pPr indent="0" lvl="0" marL="0" rtl="0" algn="l">
              <a:spcBef>
                <a:spcPts val="1600"/>
              </a:spcBef>
              <a:spcAft>
                <a:spcPts val="1600"/>
              </a:spcAft>
              <a:buNone/>
            </a:pPr>
            <a:r>
              <a:rPr lang="en" sz="1900">
                <a:solidFill>
                  <a:srgbClr val="0000FF"/>
                </a:solidFill>
              </a:rPr>
              <a:t>(interp fun-expr new-ds)</a:t>
            </a:r>
            <a:br>
              <a:rPr lang="en" sz="1900">
                <a:solidFill>
                  <a:srgbClr val="0000FF"/>
                </a:solidFill>
              </a:rPr>
            </a:br>
            <a:r>
              <a:rPr lang="en" sz="1900">
                <a:solidFill>
                  <a:srgbClr val="0000FF"/>
                </a:solidFill>
              </a:rPr>
              <a:t>        = (closureV 'n (if0 n 0 (+ 1 (count (- n 1)))) new-ds)</a:t>
            </a:r>
            <a:endParaRPr sz="1900">
              <a:solidFill>
                <a:srgbClr val="0000FF"/>
              </a:solidFill>
            </a:endParaRPr>
          </a:p>
        </p:txBody>
      </p:sp>
      <p:sp>
        <p:nvSpPr>
          <p:cNvPr id="481" name="Google Shape;481;p63"/>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Concrete Syntax</a:t>
            </a:r>
            <a:endParaRPr/>
          </a:p>
        </p:txBody>
      </p:sp>
      <p:sp>
        <p:nvSpPr>
          <p:cNvPr id="197" name="Google Shape;197;p28"/>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28"/>
          <p:cNvSpPr txBox="1"/>
          <p:nvPr/>
        </p:nvSpPr>
        <p:spPr>
          <a:xfrm>
            <a:off x="2290100" y="1323100"/>
            <a:ext cx="6650100" cy="7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2"/>
                </a:solidFill>
              </a:rPr>
              <a:t>Using the existing syntax vs.</a:t>
            </a:r>
            <a:endParaRPr b="1" sz="1700">
              <a:solidFill>
                <a:schemeClr val="accent2"/>
              </a:solidFill>
            </a:endParaRPr>
          </a:p>
        </p:txBody>
      </p:sp>
      <p:sp>
        <p:nvSpPr>
          <p:cNvPr id="199" name="Google Shape;199;p28"/>
          <p:cNvSpPr txBox="1"/>
          <p:nvPr/>
        </p:nvSpPr>
        <p:spPr>
          <a:xfrm>
            <a:off x="311700" y="2098900"/>
            <a:ext cx="4786200" cy="4331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FF"/>
                </a:solidFill>
                <a:latin typeface="Roboto"/>
                <a:ea typeface="Roboto"/>
                <a:cs typeface="Roboto"/>
                <a:sym typeface="Roboto"/>
              </a:rPr>
              <a:t>{with {fa</a:t>
            </a:r>
            <a:r>
              <a:rPr lang="en" sz="1800">
                <a:solidFill>
                  <a:srgbClr val="0000FF"/>
                </a:solidFill>
                <a:latin typeface="Roboto"/>
                <a:ea typeface="Roboto"/>
                <a:cs typeface="Roboto"/>
                <a:sym typeface="Roboto"/>
              </a:rPr>
              <a:t>c </a:t>
            </a:r>
            <a:r>
              <a:rPr lang="en" sz="1800">
                <a:solidFill>
                  <a:srgbClr val="0000FF"/>
                </a:solidFill>
                <a:latin typeface="Roboto"/>
                <a:ea typeface="Roboto"/>
                <a:cs typeface="Roboto"/>
                <a:sym typeface="Roboto"/>
              </a:rPr>
              <a:t>{with {facX {fun {facY}</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{with {fac {fun {x}</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{{facY facY} x}}}</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{fun {n}</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{if0 n</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1</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 n {fac {- n 1}}}}}}}}</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{facX facX}}}</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{fac 10}}</a:t>
            </a:r>
            <a:endParaRPr sz="1800">
              <a:solidFill>
                <a:srgbClr val="0000FF"/>
              </a:solidFill>
              <a:latin typeface="Roboto"/>
              <a:ea typeface="Roboto"/>
              <a:cs typeface="Roboto"/>
              <a:sym typeface="Roboto"/>
            </a:endParaRPr>
          </a:p>
        </p:txBody>
      </p:sp>
      <p:sp>
        <p:nvSpPr>
          <p:cNvPr id="200" name="Google Shape;200;p28"/>
          <p:cNvSpPr txBox="1"/>
          <p:nvPr/>
        </p:nvSpPr>
        <p:spPr>
          <a:xfrm>
            <a:off x="5417100" y="2097025"/>
            <a:ext cx="4059000" cy="300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FF"/>
                </a:solidFill>
                <a:latin typeface="Roboto"/>
                <a:ea typeface="Roboto"/>
                <a:cs typeface="Roboto"/>
                <a:sym typeface="Roboto"/>
              </a:rPr>
              <a:t>{</a:t>
            </a:r>
            <a:r>
              <a:rPr lang="en" sz="1800">
                <a:solidFill>
                  <a:srgbClr val="FF0000"/>
                </a:solidFill>
                <a:latin typeface="Roboto"/>
                <a:ea typeface="Roboto"/>
                <a:cs typeface="Roboto"/>
                <a:sym typeface="Roboto"/>
              </a:rPr>
              <a:t>with</a:t>
            </a:r>
            <a:r>
              <a:rPr lang="en" sz="1800">
                <a:solidFill>
                  <a:srgbClr val="0000FF"/>
                </a:solidFill>
                <a:latin typeface="Roboto"/>
                <a:ea typeface="Roboto"/>
                <a:cs typeface="Roboto"/>
                <a:sym typeface="Roboto"/>
              </a:rPr>
              <a:t> {fac {fun {n}</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{if0 n</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1</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 n {</a:t>
            </a:r>
            <a:r>
              <a:rPr lang="en" sz="1800">
                <a:solidFill>
                  <a:srgbClr val="FF0000"/>
                </a:solidFill>
                <a:latin typeface="Roboto"/>
                <a:ea typeface="Roboto"/>
                <a:cs typeface="Roboto"/>
                <a:sym typeface="Roboto"/>
              </a:rPr>
              <a:t>fac</a:t>
            </a:r>
            <a:r>
              <a:rPr lang="en" sz="1800">
                <a:solidFill>
                  <a:srgbClr val="0000FF"/>
                </a:solidFill>
                <a:latin typeface="Roboto"/>
                <a:ea typeface="Roboto"/>
                <a:cs typeface="Roboto"/>
                <a:sym typeface="Roboto"/>
              </a:rPr>
              <a:t> {- n 1}}}}}}</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{fac 10}}</a:t>
            </a:r>
            <a:endParaRPr sz="1800">
              <a:solidFill>
                <a:srgbClr val="0000FF"/>
              </a:solidFill>
              <a:latin typeface="Roboto"/>
              <a:ea typeface="Roboto"/>
              <a:cs typeface="Roboto"/>
              <a:sym typeface="Roboto"/>
            </a:endParaRPr>
          </a:p>
        </p:txBody>
      </p:sp>
      <p:cxnSp>
        <p:nvCxnSpPr>
          <p:cNvPr id="201" name="Google Shape;201;p28"/>
          <p:cNvCxnSpPr/>
          <p:nvPr/>
        </p:nvCxnSpPr>
        <p:spPr>
          <a:xfrm rot="10800000">
            <a:off x="5155675" y="1870325"/>
            <a:ext cx="0" cy="32697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4"/>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Run!</a:t>
            </a:r>
            <a:endParaRPr/>
          </a:p>
        </p:txBody>
      </p:sp>
      <p:sp>
        <p:nvSpPr>
          <p:cNvPr id="487" name="Google Shape;487;p64"/>
          <p:cNvSpPr txBox="1"/>
          <p:nvPr>
            <p:ph idx="1" type="body"/>
          </p:nvPr>
        </p:nvSpPr>
        <p:spPr>
          <a:xfrm>
            <a:off x="311700" y="1106425"/>
            <a:ext cx="8832300" cy="5421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    </a:t>
            </a:r>
            <a:r>
              <a:rPr lang="en" sz="2000"/>
              <a:t>[app  (f a) (local [(define ftn (interp f ds))]</a:t>
            </a:r>
            <a:br>
              <a:rPr lang="en" sz="2000"/>
            </a:br>
            <a:r>
              <a:rPr lang="en" sz="2000"/>
              <a:t>                                     (interp (closureV-body ftn)</a:t>
            </a:r>
            <a:br>
              <a:rPr lang="en" sz="2000"/>
            </a:br>
            <a:r>
              <a:rPr lang="en" sz="2000"/>
              <a:t>                                                  (aSub (closureV-param ftn)</a:t>
            </a:r>
            <a:br>
              <a:rPr lang="en" sz="2000"/>
            </a:br>
            <a:r>
              <a:rPr lang="en" sz="2000"/>
              <a:t>                                                              (interp a ds)</a:t>
            </a:r>
            <a:br>
              <a:rPr lang="en" sz="2000"/>
            </a:br>
            <a:r>
              <a:rPr lang="en" sz="2000"/>
              <a:t>                                                              (closureV-ds ftn))))]</a:t>
            </a:r>
            <a:br>
              <a:rPr lang="en" sz="1900">
                <a:solidFill>
                  <a:srgbClr val="FF0000"/>
                </a:solidFill>
              </a:rPr>
            </a:br>
            <a:endParaRPr sz="1900">
              <a:solidFill>
                <a:srgbClr val="FF0000"/>
              </a:solidFill>
            </a:endParaRPr>
          </a:p>
          <a:p>
            <a:pPr indent="0" lvl="0" marL="0" rtl="0" algn="l">
              <a:spcBef>
                <a:spcPts val="1600"/>
              </a:spcBef>
              <a:spcAft>
                <a:spcPts val="0"/>
              </a:spcAft>
              <a:buNone/>
            </a:pPr>
            <a:r>
              <a:rPr lang="en" sz="1900"/>
              <a:t>(interp fst-call new-ds)</a:t>
            </a:r>
            <a:endParaRPr sz="1900"/>
          </a:p>
          <a:p>
            <a:pPr indent="0" lvl="0" marL="0" rtl="0" algn="l">
              <a:spcBef>
                <a:spcPts val="1600"/>
              </a:spcBef>
              <a:spcAft>
                <a:spcPts val="0"/>
              </a:spcAft>
              <a:buNone/>
            </a:pPr>
            <a:r>
              <a:rPr lang="en" sz="1900"/>
              <a:t>fun-expr        = {fun {n} {if0 n 0 {+ 1 {count {- n 1}}}}}</a:t>
            </a:r>
            <a:br>
              <a:rPr lang="en" sz="1900"/>
            </a:br>
            <a:r>
              <a:rPr lang="en" sz="1900"/>
              <a:t>fst-call          = {count 8}</a:t>
            </a:r>
            <a:br>
              <a:rPr lang="en" sz="1900"/>
            </a:br>
            <a:r>
              <a:rPr lang="en" sz="1900"/>
              <a:t>value-holder = [(closureV 'n '{if0 n 0 {+ 1 {count {- n 1}}}} new-ds)]</a:t>
            </a:r>
            <a:br>
              <a:rPr lang="en" sz="1900"/>
            </a:br>
            <a:r>
              <a:rPr lang="en" sz="1900"/>
              <a:t>new-ds          = (aRecSub 'count value-holder (mtSub))</a:t>
            </a:r>
            <a:endParaRPr sz="1900"/>
          </a:p>
          <a:p>
            <a:pPr indent="0" lvl="0" marL="0" rtl="0" algn="l">
              <a:spcBef>
                <a:spcPts val="1600"/>
              </a:spcBef>
              <a:spcAft>
                <a:spcPts val="1600"/>
              </a:spcAft>
              <a:buNone/>
            </a:pPr>
            <a:r>
              <a:rPr lang="en" sz="1900">
                <a:solidFill>
                  <a:srgbClr val="0000FF"/>
                </a:solidFill>
              </a:rPr>
              <a:t>(interp fun-expr new-ds)</a:t>
            </a:r>
            <a:br>
              <a:rPr lang="en" sz="1900">
                <a:solidFill>
                  <a:srgbClr val="0000FF"/>
                </a:solidFill>
              </a:rPr>
            </a:br>
            <a:r>
              <a:rPr lang="en" sz="1900">
                <a:solidFill>
                  <a:srgbClr val="0000FF"/>
                </a:solidFill>
              </a:rPr>
              <a:t>        = (closureV 'n (if0 n 0 (+ 1 (count (- n 1)))) new-ds)</a:t>
            </a:r>
            <a:endParaRPr sz="1900">
              <a:solidFill>
                <a:srgbClr val="0000FF"/>
              </a:solidFill>
            </a:endParaRPr>
          </a:p>
        </p:txBody>
      </p:sp>
      <p:sp>
        <p:nvSpPr>
          <p:cNvPr id="488" name="Google Shape;488;p64"/>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5"/>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Run!</a:t>
            </a:r>
            <a:endParaRPr/>
          </a:p>
        </p:txBody>
      </p:sp>
      <p:sp>
        <p:nvSpPr>
          <p:cNvPr id="494" name="Google Shape;494;p65"/>
          <p:cNvSpPr txBox="1"/>
          <p:nvPr>
            <p:ph idx="1" type="body"/>
          </p:nvPr>
        </p:nvSpPr>
        <p:spPr>
          <a:xfrm>
            <a:off x="311700" y="1106425"/>
            <a:ext cx="8832300" cy="5421600"/>
          </a:xfrm>
          <a:prstGeom prst="rect">
            <a:avLst/>
          </a:prstGeom>
          <a:solidFill>
            <a:srgbClr val="FFFFFF"/>
          </a:solid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300"/>
              <a:t>   </a:t>
            </a:r>
            <a:r>
              <a:rPr lang="en" sz="2300">
                <a:solidFill>
                  <a:srgbClr val="FF0000"/>
                </a:solidFill>
              </a:rPr>
              <a:t> </a:t>
            </a:r>
            <a:r>
              <a:rPr lang="en" sz="1700">
                <a:solidFill>
                  <a:srgbClr val="FF0000"/>
                </a:solidFill>
              </a:rPr>
              <a:t>[if0   (test-expr then-expr else-expr) </a:t>
            </a:r>
            <a:br>
              <a:rPr lang="en" sz="1700">
                <a:solidFill>
                  <a:srgbClr val="FF0000"/>
                </a:solidFill>
              </a:rPr>
            </a:br>
            <a:r>
              <a:rPr lang="en" sz="1700">
                <a:solidFill>
                  <a:srgbClr val="FF0000"/>
                </a:solidFill>
              </a:rPr>
              <a:t>                 (if (numzero? (interp test-expr ds))</a:t>
            </a:r>
            <a:br>
              <a:rPr lang="en" sz="1700">
                <a:solidFill>
                  <a:srgbClr val="FF0000"/>
                </a:solidFill>
              </a:rPr>
            </a:br>
            <a:r>
              <a:rPr lang="en" sz="1700">
                <a:solidFill>
                  <a:srgbClr val="FF0000"/>
                </a:solidFill>
              </a:rPr>
              <a:t>                      (interp then-expr ds)</a:t>
            </a:r>
            <a:br>
              <a:rPr lang="en" sz="1700">
                <a:solidFill>
                  <a:srgbClr val="FF0000"/>
                </a:solidFill>
              </a:rPr>
            </a:br>
            <a:r>
              <a:rPr lang="en" sz="1700">
                <a:solidFill>
                  <a:srgbClr val="FF0000"/>
                </a:solidFill>
              </a:rPr>
              <a:t>                      (interp else-expr ds))]</a:t>
            </a:r>
            <a:br>
              <a:rPr lang="en" sz="1700"/>
            </a:br>
            <a:br>
              <a:rPr lang="en" sz="1700">
                <a:solidFill>
                  <a:srgbClr val="FF0000"/>
                </a:solidFill>
              </a:rPr>
            </a:br>
            <a:r>
              <a:rPr lang="en" sz="1700"/>
              <a:t>(interp (closureV-body ftn)</a:t>
            </a:r>
            <a:br>
              <a:rPr lang="en" sz="1700"/>
            </a:br>
            <a:r>
              <a:rPr lang="en" sz="1700"/>
              <a:t>              (aSub (closureV-param ftn)</a:t>
            </a:r>
            <a:br>
              <a:rPr lang="en" sz="1700"/>
            </a:br>
            <a:r>
              <a:rPr lang="en" sz="1700"/>
              <a:t>                          (interp a ds)</a:t>
            </a:r>
            <a:br>
              <a:rPr lang="en" sz="1700"/>
            </a:br>
            <a:r>
              <a:rPr lang="en" sz="1700"/>
              <a:t>                          (closureV-ds ftn)))</a:t>
            </a:r>
            <a:endParaRPr sz="1700"/>
          </a:p>
          <a:p>
            <a:pPr indent="0" lvl="0" marL="0" rtl="0" algn="l">
              <a:spcBef>
                <a:spcPts val="1600"/>
              </a:spcBef>
              <a:spcAft>
                <a:spcPts val="1600"/>
              </a:spcAft>
              <a:buNone/>
            </a:pPr>
            <a:r>
              <a:rPr lang="en" sz="1900"/>
              <a:t>fun-expr        = {fun {n} {if0 n 0 {+ 1 {count {- n 1}}}}}</a:t>
            </a:r>
            <a:br>
              <a:rPr lang="en" sz="1900"/>
            </a:br>
            <a:r>
              <a:rPr lang="en" sz="1900"/>
              <a:t>fst-call          = {count 8}</a:t>
            </a:r>
            <a:br>
              <a:rPr lang="en" sz="1900"/>
            </a:br>
            <a:r>
              <a:rPr lang="en" sz="1900"/>
              <a:t>value-holder = [(closureV 'n '{if0 n 0 {+ 1 {count {- n 1}}}} new-ds)]</a:t>
            </a:r>
            <a:br>
              <a:rPr lang="en" sz="1900"/>
            </a:br>
            <a:r>
              <a:rPr lang="en" sz="1900"/>
              <a:t>new-ds          = (aRecSub 'count value-holder (mtSub))</a:t>
            </a:r>
            <a:br>
              <a:rPr lang="en" sz="1900"/>
            </a:br>
            <a:br>
              <a:rPr lang="en" sz="800"/>
            </a:br>
            <a:r>
              <a:rPr lang="en" sz="1900">
                <a:solidFill>
                  <a:srgbClr val="0000FF"/>
                </a:solidFill>
              </a:rPr>
              <a:t>(interp fun-expr new-ds)</a:t>
            </a:r>
            <a:br>
              <a:rPr lang="en" sz="1900">
                <a:solidFill>
                  <a:srgbClr val="0000FF"/>
                </a:solidFill>
              </a:rPr>
            </a:br>
            <a:r>
              <a:rPr lang="en" sz="1900">
                <a:solidFill>
                  <a:srgbClr val="0000FF"/>
                </a:solidFill>
              </a:rPr>
              <a:t>        = (closureV 'n (if0 n 0 (+ 1 (count (- n 1)))) new-ds)</a:t>
            </a:r>
            <a:endParaRPr sz="1900">
              <a:solidFill>
                <a:srgbClr val="0000FF"/>
              </a:solidFill>
            </a:endParaRPr>
          </a:p>
        </p:txBody>
      </p:sp>
      <p:sp>
        <p:nvSpPr>
          <p:cNvPr id="495" name="Google Shape;495;p65"/>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6"/>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t>{rec {count {fun {n} {if0 n 0 {+ 1 {count {- n 1}}}}}}</a:t>
            </a:r>
            <a:br>
              <a:rPr lang="en" sz="2100"/>
            </a:br>
            <a:r>
              <a:rPr lang="en" sz="2100"/>
              <a:t>                                                                                    {count 8}}</a:t>
            </a:r>
            <a:br>
              <a:rPr lang="en" sz="2100"/>
            </a:br>
            <a:r>
              <a:rPr lang="en" sz="2100"/>
              <a:t>{count 8}</a:t>
            </a:r>
            <a:br>
              <a:rPr lang="en" sz="2100"/>
            </a:br>
            <a:r>
              <a:rPr lang="en" sz="2100"/>
              <a:t>⇒ {+ 1 {count {- n 1}}} ⇒ {+ 1 {count 7}}}</a:t>
            </a:r>
            <a:br>
              <a:rPr lang="en" sz="2100"/>
            </a:br>
            <a:r>
              <a:rPr lang="en" sz="2100"/>
              <a:t>⇒ {+ 1 {+ 1 {count 6}}}</a:t>
            </a:r>
            <a:br>
              <a:rPr lang="en" sz="2100"/>
            </a:br>
            <a:r>
              <a:rPr lang="en" sz="2100"/>
              <a:t>⇒ …</a:t>
            </a:r>
            <a:br>
              <a:rPr lang="en" sz="2100"/>
            </a:br>
            <a:r>
              <a:rPr lang="en" sz="2100"/>
              <a:t>⇒ {+ 1 {+ 1 {+ 1 {+ 1 {+ 1 {+ 1 {+ 1 {+ 1 {count 0}}}}....}</a:t>
            </a:r>
            <a:br>
              <a:rPr lang="en" sz="2100"/>
            </a:br>
            <a:r>
              <a:rPr lang="en" sz="2100"/>
              <a:t>⇒ {+ 1 {+ 1 {+ 1 {+ 1 {+ 1 {+ 1 {+ 1 {+ 1 0}}}....}</a:t>
            </a:r>
            <a:br>
              <a:rPr lang="en" sz="2100"/>
            </a:br>
            <a:r>
              <a:rPr lang="en" sz="2100"/>
              <a:t>⇒ {+ 1 {+ 1 {+ 1 {+ 1 {+ 1 {+ 1 {+ 1 1}}}....}</a:t>
            </a:r>
            <a:br>
              <a:rPr lang="en" sz="2100"/>
            </a:br>
            <a:r>
              <a:rPr lang="en" sz="2100"/>
              <a:t>⇒ {+ 1 {+ 1 {+ 1 {+ 1 {+ 1 {+ 1 2}}....}</a:t>
            </a:r>
            <a:br>
              <a:rPr lang="en" sz="2100"/>
            </a:br>
            <a:r>
              <a:rPr lang="en" sz="2100"/>
              <a:t>…</a:t>
            </a:r>
            <a:br>
              <a:rPr lang="en" sz="2100"/>
            </a:br>
            <a:r>
              <a:rPr lang="en" sz="2100"/>
              <a:t>⇒ {+ 1 7}</a:t>
            </a:r>
            <a:br>
              <a:rPr lang="en" sz="2100"/>
            </a:br>
            <a:r>
              <a:rPr lang="en" sz="2100"/>
              <a:t>⇒ 8</a:t>
            </a:r>
            <a:endParaRPr sz="2100"/>
          </a:p>
        </p:txBody>
      </p:sp>
      <p:sp>
        <p:nvSpPr>
          <p:cNvPr id="501" name="Google Shape;501;p66"/>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502" name="Google Shape;502;p66"/>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7"/>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we cover and schedule </a:t>
            </a:r>
            <a:r>
              <a:rPr lang="en" sz="3000"/>
              <a:t>(tentative)</a:t>
            </a:r>
            <a:endParaRPr sz="3000"/>
          </a:p>
        </p:txBody>
      </p:sp>
      <p:sp>
        <p:nvSpPr>
          <p:cNvPr id="508" name="Google Shape;508;p67"/>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9" name="Google Shape;509;p67"/>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400"/>
              <a:t>Racket tutorials </a:t>
            </a:r>
            <a:r>
              <a:rPr lang="en" sz="1800"/>
              <a:t>(L2,3, HW)</a:t>
            </a:r>
            <a:endParaRPr sz="1800"/>
          </a:p>
          <a:p>
            <a:pPr indent="-393700" lvl="0" marL="457200" rtl="0" algn="l">
              <a:spcBef>
                <a:spcPts val="0"/>
              </a:spcBef>
              <a:spcAft>
                <a:spcPts val="0"/>
              </a:spcAft>
              <a:buSzPts val="2600"/>
              <a:buChar char="●"/>
            </a:pPr>
            <a:r>
              <a:rPr lang="en" sz="2400"/>
              <a:t>Modeling languages </a:t>
            </a:r>
            <a:r>
              <a:rPr lang="en" sz="1800"/>
              <a:t>(L4,5, HW)</a:t>
            </a:r>
            <a:endParaRPr sz="1800"/>
          </a:p>
          <a:p>
            <a:pPr indent="-393700" lvl="0" marL="457200" rtl="0" algn="l">
              <a:spcBef>
                <a:spcPts val="0"/>
              </a:spcBef>
              <a:spcAft>
                <a:spcPts val="0"/>
              </a:spcAft>
              <a:buSzPts val="2600"/>
              <a:buChar char="●"/>
            </a:pPr>
            <a:r>
              <a:rPr lang="en" sz="2400"/>
              <a:t>Interpreting arithmetic </a:t>
            </a:r>
            <a:r>
              <a:rPr lang="en" sz="1800"/>
              <a:t>(L5)</a:t>
            </a:r>
            <a:endParaRPr sz="1800"/>
          </a:p>
          <a:p>
            <a:pPr indent="-381000" lvl="0" marL="457200" rtl="0" algn="l">
              <a:spcBef>
                <a:spcPts val="0"/>
              </a:spcBef>
              <a:spcAft>
                <a:spcPts val="0"/>
              </a:spcAft>
              <a:buSzPts val="2400"/>
              <a:buChar char="●"/>
            </a:pPr>
            <a:r>
              <a:rPr lang="en" sz="2400"/>
              <a:t>Language principles</a:t>
            </a:r>
            <a:endParaRPr sz="2400"/>
          </a:p>
          <a:p>
            <a:pPr indent="-368300" lvl="1" marL="914400" rtl="0" algn="l">
              <a:spcBef>
                <a:spcPts val="0"/>
              </a:spcBef>
              <a:spcAft>
                <a:spcPts val="0"/>
              </a:spcAft>
              <a:buSzPts val="2200"/>
              <a:buChar char="○"/>
            </a:pPr>
            <a:r>
              <a:rPr b="1" lang="en" sz="2000">
                <a:highlight>
                  <a:srgbClr val="FFFF00"/>
                </a:highlight>
              </a:rPr>
              <a:t>Substitution </a:t>
            </a:r>
            <a:r>
              <a:rPr lang="en" sz="1800"/>
              <a:t>(L6, HW)</a:t>
            </a:r>
            <a:endParaRPr sz="1800"/>
          </a:p>
          <a:p>
            <a:pPr indent="-368300" lvl="1" marL="914400" rtl="0" algn="l">
              <a:spcBef>
                <a:spcPts val="0"/>
              </a:spcBef>
              <a:spcAft>
                <a:spcPts val="0"/>
              </a:spcAft>
              <a:buSzPts val="2200"/>
              <a:buChar char="○"/>
            </a:pPr>
            <a:r>
              <a:rPr b="1" lang="en" sz="2000">
                <a:highlight>
                  <a:srgbClr val="FFFF00"/>
                </a:highlight>
              </a:rPr>
              <a:t>Function</a:t>
            </a:r>
            <a:r>
              <a:rPr lang="en" sz="2000"/>
              <a:t> </a:t>
            </a:r>
            <a:r>
              <a:rPr lang="en" sz="1800"/>
              <a:t>(L7)</a:t>
            </a:r>
            <a:endParaRPr sz="1800"/>
          </a:p>
          <a:p>
            <a:pPr indent="-368300" lvl="1" marL="914400" rtl="0" algn="l">
              <a:spcBef>
                <a:spcPts val="0"/>
              </a:spcBef>
              <a:spcAft>
                <a:spcPts val="0"/>
              </a:spcAft>
              <a:buSzPts val="2200"/>
              <a:buChar char="○"/>
            </a:pPr>
            <a:r>
              <a:rPr b="1" lang="en" sz="2000">
                <a:highlight>
                  <a:srgbClr val="FFFF00"/>
                </a:highlight>
              </a:rPr>
              <a:t>Deferring Substitution</a:t>
            </a:r>
            <a:r>
              <a:rPr lang="en" sz="2000"/>
              <a:t> </a:t>
            </a:r>
            <a:r>
              <a:rPr lang="en" sz="1800"/>
              <a:t>(L8,L9)</a:t>
            </a:r>
            <a:endParaRPr sz="1800"/>
          </a:p>
          <a:p>
            <a:pPr indent="-368300" lvl="1" marL="914400" rtl="0" algn="l">
              <a:spcBef>
                <a:spcPts val="0"/>
              </a:spcBef>
              <a:spcAft>
                <a:spcPts val="0"/>
              </a:spcAft>
              <a:buSzPts val="2200"/>
              <a:buChar char="○"/>
            </a:pPr>
            <a:r>
              <a:rPr b="1" lang="en" sz="2000">
                <a:highlight>
                  <a:srgbClr val="FFFF00"/>
                </a:highlight>
              </a:rPr>
              <a:t>First-class Functions</a:t>
            </a:r>
            <a:r>
              <a:rPr b="1" lang="en" sz="2000"/>
              <a:t> </a:t>
            </a:r>
            <a:r>
              <a:rPr lang="en" sz="1800"/>
              <a:t>(L10-12)</a:t>
            </a:r>
            <a:endParaRPr sz="1800"/>
          </a:p>
          <a:p>
            <a:pPr indent="-368300" lvl="1" marL="914400" rtl="0" algn="l">
              <a:spcBef>
                <a:spcPts val="0"/>
              </a:spcBef>
              <a:spcAft>
                <a:spcPts val="0"/>
              </a:spcAft>
              <a:buSzPts val="2200"/>
              <a:buChar char="○"/>
            </a:pPr>
            <a:r>
              <a:rPr b="1" lang="en" sz="2000">
                <a:highlight>
                  <a:srgbClr val="FFFF00"/>
                </a:highlight>
              </a:rPr>
              <a:t>Laziness </a:t>
            </a:r>
            <a:r>
              <a:rPr lang="en" sz="1800"/>
              <a:t>(L13, L14)</a:t>
            </a:r>
            <a:endParaRPr sz="1800"/>
          </a:p>
          <a:p>
            <a:pPr indent="-368300" lvl="1" marL="914400" rtl="0" algn="l">
              <a:spcBef>
                <a:spcPts val="0"/>
              </a:spcBef>
              <a:spcAft>
                <a:spcPts val="0"/>
              </a:spcAft>
              <a:buSzPts val="2200"/>
              <a:buChar char="○"/>
            </a:pPr>
            <a:r>
              <a:rPr b="1" lang="en" sz="2000">
                <a:highlight>
                  <a:srgbClr val="FFFF00"/>
                </a:highlight>
              </a:rPr>
              <a:t>Recursion </a:t>
            </a:r>
            <a:r>
              <a:rPr lang="en" sz="1800"/>
              <a:t>(L15, L16)</a:t>
            </a:r>
            <a:endParaRPr sz="1600"/>
          </a:p>
        </p:txBody>
      </p:sp>
      <p:sp>
        <p:nvSpPr>
          <p:cNvPr id="510" name="Google Shape;510;p67"/>
          <p:cNvSpPr txBox="1"/>
          <p:nvPr>
            <p:ph idx="1" type="body"/>
          </p:nvPr>
        </p:nvSpPr>
        <p:spPr>
          <a:xfrm>
            <a:off x="4655100" y="1106425"/>
            <a:ext cx="4488900" cy="4673400"/>
          </a:xfrm>
          <a:prstGeom prst="rect">
            <a:avLst/>
          </a:prstGeom>
          <a:solidFill>
            <a:srgbClr val="FFFFFF"/>
          </a:solidFill>
        </p:spPr>
        <p:txBody>
          <a:bodyPr anchorCtr="0" anchor="t" bIns="91425" lIns="91425" spcFirstLastPara="1" rIns="91425" wrap="square" tIns="91425">
            <a:noAutofit/>
          </a:bodyPr>
          <a:lstStyle/>
          <a:p>
            <a:pPr indent="-368300" lvl="1" marL="914400" rtl="0" algn="l">
              <a:spcBef>
                <a:spcPts val="0"/>
              </a:spcBef>
              <a:spcAft>
                <a:spcPts val="0"/>
              </a:spcAft>
              <a:buSzPts val="2200"/>
              <a:buChar char="○"/>
            </a:pPr>
            <a:r>
              <a:rPr lang="en" sz="2000"/>
              <a:t>Mutable data structures</a:t>
            </a:r>
            <a:endParaRPr sz="1800"/>
          </a:p>
          <a:p>
            <a:pPr indent="-368300" lvl="1" marL="914400" rtl="0" algn="l">
              <a:spcBef>
                <a:spcPts val="0"/>
              </a:spcBef>
              <a:spcAft>
                <a:spcPts val="0"/>
              </a:spcAft>
              <a:buSzPts val="2200"/>
              <a:buChar char="○"/>
            </a:pPr>
            <a:r>
              <a:rPr lang="en" sz="2000"/>
              <a:t>Variables</a:t>
            </a:r>
            <a:endParaRPr sz="1800"/>
          </a:p>
          <a:p>
            <a:pPr indent="-368300" lvl="1" marL="914400" rtl="0" algn="l">
              <a:spcBef>
                <a:spcPts val="0"/>
              </a:spcBef>
              <a:spcAft>
                <a:spcPts val="0"/>
              </a:spcAft>
              <a:buSzPts val="2200"/>
              <a:buChar char="○"/>
            </a:pPr>
            <a:r>
              <a:rPr lang="en" sz="2000"/>
              <a:t>Continuations</a:t>
            </a:r>
            <a:endParaRPr sz="1800"/>
          </a:p>
          <a:p>
            <a:pPr indent="-368300" lvl="1" marL="914400" rtl="0" algn="l">
              <a:spcBef>
                <a:spcPts val="0"/>
              </a:spcBef>
              <a:spcAft>
                <a:spcPts val="0"/>
              </a:spcAft>
              <a:buSzPts val="2200"/>
              <a:buChar char="○"/>
            </a:pPr>
            <a:r>
              <a:rPr lang="en" sz="2000"/>
              <a:t>Garbage collection</a:t>
            </a:r>
            <a:endParaRPr sz="1800"/>
          </a:p>
          <a:p>
            <a:pPr indent="-368300" lvl="1" marL="914400" rtl="0" algn="l">
              <a:spcBef>
                <a:spcPts val="0"/>
              </a:spcBef>
              <a:spcAft>
                <a:spcPts val="0"/>
              </a:spcAft>
              <a:buSzPts val="2200"/>
              <a:buChar char="○"/>
            </a:pPr>
            <a:r>
              <a:rPr lang="en" sz="2000"/>
              <a:t>Semantics</a:t>
            </a:r>
            <a:endParaRPr sz="1800"/>
          </a:p>
          <a:p>
            <a:pPr indent="-368300" lvl="1" marL="914400" rtl="0" algn="l">
              <a:spcBef>
                <a:spcPts val="0"/>
              </a:spcBef>
              <a:spcAft>
                <a:spcPts val="0"/>
              </a:spcAft>
              <a:buSzPts val="2200"/>
              <a:buChar char="○"/>
            </a:pPr>
            <a:r>
              <a:rPr lang="en" sz="2000"/>
              <a:t>Type</a:t>
            </a:r>
            <a:endParaRPr sz="1800"/>
          </a:p>
          <a:p>
            <a:pPr indent="-393700" lvl="0" marL="457200" rtl="0" algn="l">
              <a:spcBef>
                <a:spcPts val="0"/>
              </a:spcBef>
              <a:spcAft>
                <a:spcPts val="0"/>
              </a:spcAft>
              <a:buSzPts val="2600"/>
              <a:buChar char="●"/>
            </a:pPr>
            <a:r>
              <a:rPr lang="en" sz="2400"/>
              <a:t>Guest Video Lecture</a:t>
            </a:r>
            <a:endParaRPr sz="1800"/>
          </a:p>
        </p:txBody>
      </p:sp>
      <p:sp>
        <p:nvSpPr>
          <p:cNvPr id="511" name="Google Shape;511;p67"/>
          <p:cNvSpPr txBox="1"/>
          <p:nvPr/>
        </p:nvSpPr>
        <p:spPr>
          <a:xfrm>
            <a:off x="116900" y="5779950"/>
            <a:ext cx="73359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FF"/>
                </a:solidFill>
              </a:rPr>
              <a:t>No class: October 2 (Fri, Chuseok), October 9 (Fri, Hangul day)</a:t>
            </a:r>
            <a:br>
              <a:rPr lang="en" sz="1500">
                <a:solidFill>
                  <a:srgbClr val="0000FF"/>
                </a:solidFill>
              </a:rPr>
            </a:br>
            <a:r>
              <a:rPr lang="en" sz="1500">
                <a:solidFill>
                  <a:srgbClr val="0000FF"/>
                </a:solidFill>
              </a:rPr>
              <a:t>                Online only class can be provided.</a:t>
            </a:r>
            <a:endParaRPr sz="1500">
              <a:solidFill>
                <a:srgbClr val="0000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8"/>
          <p:cNvSpPr txBox="1"/>
          <p:nvPr>
            <p:ph idx="1" type="body"/>
          </p:nvPr>
        </p:nvSpPr>
        <p:spPr>
          <a:xfrm>
            <a:off x="311700" y="3607750"/>
            <a:ext cx="8832300" cy="19509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3300"/>
              <a:t>JC</a:t>
            </a:r>
            <a:br>
              <a:rPr lang="en"/>
            </a:br>
            <a:r>
              <a:rPr lang="en">
                <a:solidFill>
                  <a:schemeClr val="accent4"/>
                </a:solidFill>
              </a:rPr>
              <a:t>jcnam@handong.ed</a:t>
            </a:r>
            <a:r>
              <a:rPr lang="en">
                <a:solidFill>
                  <a:schemeClr val="accent4"/>
                </a:solidFill>
              </a:rPr>
              <a:t>u</a:t>
            </a:r>
            <a:br>
              <a:rPr lang="en">
                <a:solidFill>
                  <a:schemeClr val="accent4"/>
                </a:solidFill>
              </a:rPr>
            </a:br>
            <a:r>
              <a:rPr lang="en">
                <a:solidFill>
                  <a:schemeClr val="accent4"/>
                </a:solidFill>
              </a:rPr>
              <a:t>https://lifove.github.io</a:t>
            </a:r>
            <a:endParaRPr>
              <a:solidFill>
                <a:schemeClr val="accent4"/>
              </a:solidFill>
            </a:endParaRPr>
          </a:p>
        </p:txBody>
      </p:sp>
      <p:sp>
        <p:nvSpPr>
          <p:cNvPr id="517" name="Google Shape;517;p68"/>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8" name="Google Shape;518;p68"/>
          <p:cNvSpPr txBox="1"/>
          <p:nvPr/>
        </p:nvSpPr>
        <p:spPr>
          <a:xfrm>
            <a:off x="1339575" y="1630025"/>
            <a:ext cx="7347000" cy="8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TODO</a:t>
            </a:r>
            <a:endParaRPr b="1" sz="2000"/>
          </a:p>
          <a:p>
            <a:pPr indent="0" lvl="0" marL="0" rtl="0" algn="l">
              <a:spcBef>
                <a:spcPts val="0"/>
              </a:spcBef>
              <a:spcAft>
                <a:spcPts val="0"/>
              </a:spcAft>
              <a:buNone/>
            </a:pPr>
            <a:r>
              <a:rPr lang="en" sz="2000"/>
              <a:t>Read Chapter 13. Mutable Data Structures</a:t>
            </a:r>
            <a:endParaRPr sz="2000"/>
          </a:p>
        </p:txBody>
      </p:sp>
      <p:sp>
        <p:nvSpPr>
          <p:cNvPr id="519" name="Google Shape;519;p68"/>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8"/>
          <p:cNvSpPr txBox="1"/>
          <p:nvPr/>
        </p:nvSpPr>
        <p:spPr>
          <a:xfrm>
            <a:off x="448025" y="5787825"/>
            <a:ext cx="73422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Slides are from Prof. Sukyoung Ryu's PL class in 2018 Spring</a:t>
            </a:r>
            <a:br>
              <a:rPr lang="en"/>
            </a:br>
            <a:r>
              <a:rPr lang="en"/>
              <a:t>or created by JC based on the main text book.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Concrete Syntax</a:t>
            </a:r>
            <a:endParaRPr/>
          </a:p>
        </p:txBody>
      </p:sp>
      <p:sp>
        <p:nvSpPr>
          <p:cNvPr id="207" name="Google Shape;207;p29"/>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29"/>
          <p:cNvSpPr txBox="1"/>
          <p:nvPr/>
        </p:nvSpPr>
        <p:spPr>
          <a:xfrm>
            <a:off x="2290100" y="1323100"/>
            <a:ext cx="6650100" cy="7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2"/>
                </a:solidFill>
              </a:rPr>
              <a:t>Using the existing syntax vs. Adding new syntax 'rec'</a:t>
            </a:r>
            <a:endParaRPr b="1" sz="1700">
              <a:solidFill>
                <a:schemeClr val="accent2"/>
              </a:solidFill>
            </a:endParaRPr>
          </a:p>
        </p:txBody>
      </p:sp>
      <p:sp>
        <p:nvSpPr>
          <p:cNvPr id="209" name="Google Shape;209;p29"/>
          <p:cNvSpPr txBox="1"/>
          <p:nvPr/>
        </p:nvSpPr>
        <p:spPr>
          <a:xfrm>
            <a:off x="311700" y="2098900"/>
            <a:ext cx="4786200" cy="4331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FF"/>
                </a:solidFill>
                <a:latin typeface="Roboto"/>
                <a:ea typeface="Roboto"/>
                <a:cs typeface="Roboto"/>
                <a:sym typeface="Roboto"/>
              </a:rPr>
              <a:t>{with {fac {with {facX {fun {facY}</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{with {fac {fun {x}</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{{facY facY} x}}}</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{fun {n}</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{if0 n</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1</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 n {fac {- n 1}}}}}}}}</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{facX facX}}}</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{fac 10}}</a:t>
            </a:r>
            <a:endParaRPr sz="1800">
              <a:solidFill>
                <a:srgbClr val="0000FF"/>
              </a:solidFill>
              <a:latin typeface="Roboto"/>
              <a:ea typeface="Roboto"/>
              <a:cs typeface="Roboto"/>
              <a:sym typeface="Roboto"/>
            </a:endParaRPr>
          </a:p>
        </p:txBody>
      </p:sp>
      <p:sp>
        <p:nvSpPr>
          <p:cNvPr id="210" name="Google Shape;210;p29"/>
          <p:cNvSpPr txBox="1"/>
          <p:nvPr/>
        </p:nvSpPr>
        <p:spPr>
          <a:xfrm>
            <a:off x="5417100" y="2097025"/>
            <a:ext cx="4059000" cy="300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FF"/>
                </a:solidFill>
                <a:latin typeface="Roboto"/>
                <a:ea typeface="Roboto"/>
                <a:cs typeface="Roboto"/>
                <a:sym typeface="Roboto"/>
              </a:rPr>
              <a:t>{rec {fac {fun {n}</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{if0 n</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1</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 n {fac {- n 1}}}}}}</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{fac 10}}</a:t>
            </a:r>
            <a:endParaRPr sz="1800">
              <a:solidFill>
                <a:srgbClr val="0000FF"/>
              </a:solidFill>
              <a:latin typeface="Roboto"/>
              <a:ea typeface="Roboto"/>
              <a:cs typeface="Roboto"/>
              <a:sym typeface="Roboto"/>
            </a:endParaRPr>
          </a:p>
        </p:txBody>
      </p:sp>
      <p:cxnSp>
        <p:nvCxnSpPr>
          <p:cNvPr id="211" name="Google Shape;211;p29"/>
          <p:cNvCxnSpPr/>
          <p:nvPr/>
        </p:nvCxnSpPr>
        <p:spPr>
          <a:xfrm rot="10800000">
            <a:off x="5155675" y="1870325"/>
            <a:ext cx="0" cy="32697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Concrete Syntax</a:t>
            </a:r>
            <a:endParaRPr/>
          </a:p>
        </p:txBody>
      </p:sp>
      <p:sp>
        <p:nvSpPr>
          <p:cNvPr id="217" name="Google Shape;217;p30"/>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0"/>
          <p:cNvSpPr txBox="1"/>
          <p:nvPr/>
        </p:nvSpPr>
        <p:spPr>
          <a:xfrm>
            <a:off x="2290100" y="1323100"/>
            <a:ext cx="6650100" cy="7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2"/>
                </a:solidFill>
              </a:rPr>
              <a:t>Using the existing syntax vs. Adding new syntax 'rec'</a:t>
            </a:r>
            <a:endParaRPr b="1" sz="1700">
              <a:solidFill>
                <a:schemeClr val="accent2"/>
              </a:solidFill>
            </a:endParaRPr>
          </a:p>
        </p:txBody>
      </p:sp>
      <p:sp>
        <p:nvSpPr>
          <p:cNvPr id="219" name="Google Shape;219;p30"/>
          <p:cNvSpPr txBox="1"/>
          <p:nvPr/>
        </p:nvSpPr>
        <p:spPr>
          <a:xfrm>
            <a:off x="311700" y="2098900"/>
            <a:ext cx="4786200" cy="4331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FF"/>
                </a:solidFill>
                <a:latin typeface="Roboto"/>
                <a:ea typeface="Roboto"/>
                <a:cs typeface="Roboto"/>
                <a:sym typeface="Roboto"/>
              </a:rPr>
              <a:t>{with {fac {with {facX {fun {facY}</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{with {fac {fun {x}</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{{facY facY} x}}}</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{fun {n}</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{if0 n</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1</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 n {fac {- n 1}}}}}}}}</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{facX facX}}}</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{fac 10}}</a:t>
            </a:r>
            <a:endParaRPr sz="1800">
              <a:solidFill>
                <a:srgbClr val="0000FF"/>
              </a:solidFill>
              <a:latin typeface="Roboto"/>
              <a:ea typeface="Roboto"/>
              <a:cs typeface="Roboto"/>
              <a:sym typeface="Roboto"/>
            </a:endParaRPr>
          </a:p>
        </p:txBody>
      </p:sp>
      <p:sp>
        <p:nvSpPr>
          <p:cNvPr id="220" name="Google Shape;220;p30"/>
          <p:cNvSpPr txBox="1"/>
          <p:nvPr/>
        </p:nvSpPr>
        <p:spPr>
          <a:xfrm>
            <a:off x="5417100" y="2097025"/>
            <a:ext cx="3848700" cy="423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FF"/>
                </a:solidFill>
                <a:latin typeface="Roboto"/>
                <a:ea typeface="Roboto"/>
                <a:cs typeface="Roboto"/>
                <a:sym typeface="Roboto"/>
              </a:rPr>
              <a:t>{rec {fac {fun {n}</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{if0 n</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1</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 n {fac {- n 1}}}}}}</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{fac 10}}</a:t>
            </a:r>
            <a:endParaRPr sz="1800">
              <a:solidFill>
                <a:srgbClr val="0000FF"/>
              </a:solidFill>
              <a:latin typeface="Roboto"/>
              <a:ea typeface="Roboto"/>
              <a:cs typeface="Roboto"/>
              <a:sym typeface="Roboto"/>
            </a:endParaRPr>
          </a:p>
        </p:txBody>
      </p:sp>
      <p:cxnSp>
        <p:nvCxnSpPr>
          <p:cNvPr id="221" name="Google Shape;221;p30"/>
          <p:cNvCxnSpPr/>
          <p:nvPr/>
        </p:nvCxnSpPr>
        <p:spPr>
          <a:xfrm rot="10800000">
            <a:off x="5155675" y="1870325"/>
            <a:ext cx="0" cy="3269700"/>
          </a:xfrm>
          <a:prstGeom prst="straightConnector1">
            <a:avLst/>
          </a:prstGeom>
          <a:noFill/>
          <a:ln cap="flat" cmpd="sng" w="9525">
            <a:solidFill>
              <a:schemeClr val="dk2"/>
            </a:solidFill>
            <a:prstDash val="dash"/>
            <a:round/>
            <a:headEnd len="med" w="med" type="none"/>
            <a:tailEnd len="med" w="med" type="none"/>
          </a:ln>
        </p:spPr>
      </p:cxnSp>
      <p:sp>
        <p:nvSpPr>
          <p:cNvPr id="222" name="Google Shape;222;p30"/>
          <p:cNvSpPr txBox="1"/>
          <p:nvPr/>
        </p:nvSpPr>
        <p:spPr>
          <a:xfrm>
            <a:off x="1985300" y="5056900"/>
            <a:ext cx="6650100" cy="7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2"/>
                </a:solidFill>
              </a:rPr>
              <a:t>Do not need to </a:t>
            </a:r>
            <a:r>
              <a:rPr b="1" lang="en" sz="1700">
                <a:solidFill>
                  <a:schemeClr val="accent2"/>
                </a:solidFill>
              </a:rPr>
              <a:t>significantly</a:t>
            </a:r>
            <a:r>
              <a:rPr b="1" lang="en" sz="1700">
                <a:solidFill>
                  <a:schemeClr val="accent2"/>
                </a:solidFill>
              </a:rPr>
              <a:t> </a:t>
            </a:r>
            <a:r>
              <a:rPr b="1" lang="en" sz="1700">
                <a:solidFill>
                  <a:schemeClr val="accent2"/>
                </a:solidFill>
              </a:rPr>
              <a:t>vs. Need to update our </a:t>
            </a:r>
            <a:r>
              <a:rPr b="1" lang="en" sz="1700">
                <a:solidFill>
                  <a:schemeClr val="accent2"/>
                </a:solidFill>
              </a:rPr>
              <a:t>interpreter</a:t>
            </a:r>
            <a:br>
              <a:rPr b="1" lang="en" sz="1700">
                <a:solidFill>
                  <a:schemeClr val="accent2"/>
                </a:solidFill>
              </a:rPr>
            </a:br>
            <a:r>
              <a:rPr b="1" lang="en" sz="1700">
                <a:solidFill>
                  <a:schemeClr val="accent2"/>
                </a:solidFill>
              </a:rPr>
              <a:t>      update our interpreter.                        to support this syntax.</a:t>
            </a:r>
            <a:endParaRPr b="1" sz="1700">
              <a:solidFill>
                <a:schemeClr val="accent2"/>
              </a:solidFill>
            </a:endParaRPr>
          </a:p>
        </p:txBody>
      </p:sp>
      <p:sp>
        <p:nvSpPr>
          <p:cNvPr id="223" name="Google Shape;223;p30"/>
          <p:cNvSpPr txBox="1"/>
          <p:nvPr>
            <p:ph idx="1" type="body"/>
          </p:nvPr>
        </p:nvSpPr>
        <p:spPr>
          <a:xfrm>
            <a:off x="311700" y="1106425"/>
            <a:ext cx="51558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Concrete Syntax</a:t>
            </a:r>
            <a:endParaRPr/>
          </a:p>
        </p:txBody>
      </p:sp>
      <p:sp>
        <p:nvSpPr>
          <p:cNvPr id="229" name="Google Shape;229;p31"/>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31"/>
          <p:cNvSpPr txBox="1"/>
          <p:nvPr/>
        </p:nvSpPr>
        <p:spPr>
          <a:xfrm>
            <a:off x="2290100" y="1323100"/>
            <a:ext cx="6650100" cy="7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2"/>
                </a:solidFill>
              </a:rPr>
              <a:t>Using the existing syntax vs. Adding new syntax 'rec'</a:t>
            </a:r>
            <a:endParaRPr b="1" sz="1700">
              <a:solidFill>
                <a:schemeClr val="accent2"/>
              </a:solidFill>
            </a:endParaRPr>
          </a:p>
        </p:txBody>
      </p:sp>
      <p:sp>
        <p:nvSpPr>
          <p:cNvPr id="231" name="Google Shape;231;p31"/>
          <p:cNvSpPr txBox="1"/>
          <p:nvPr/>
        </p:nvSpPr>
        <p:spPr>
          <a:xfrm>
            <a:off x="311700" y="2098900"/>
            <a:ext cx="4786200" cy="4331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FF"/>
                </a:solidFill>
                <a:latin typeface="Roboto"/>
                <a:ea typeface="Roboto"/>
                <a:cs typeface="Roboto"/>
                <a:sym typeface="Roboto"/>
              </a:rPr>
              <a:t>{with {fac {with {facX {fun {facY}</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{with {fac {fun {x}</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{{facY facY} x}}}</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{fun {n}</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{if0 n</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1</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 n {fac {- n 1}}}}}}}}</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{facX facX}}}</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{fac 10}}</a:t>
            </a:r>
            <a:endParaRPr sz="1800">
              <a:solidFill>
                <a:srgbClr val="0000FF"/>
              </a:solidFill>
              <a:latin typeface="Roboto"/>
              <a:ea typeface="Roboto"/>
              <a:cs typeface="Roboto"/>
              <a:sym typeface="Roboto"/>
            </a:endParaRPr>
          </a:p>
        </p:txBody>
      </p:sp>
      <p:sp>
        <p:nvSpPr>
          <p:cNvPr id="232" name="Google Shape;232;p31"/>
          <p:cNvSpPr txBox="1"/>
          <p:nvPr/>
        </p:nvSpPr>
        <p:spPr>
          <a:xfrm>
            <a:off x="5417100" y="2097025"/>
            <a:ext cx="3848700" cy="423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FF"/>
                </a:solidFill>
                <a:latin typeface="Roboto"/>
                <a:ea typeface="Roboto"/>
                <a:cs typeface="Roboto"/>
                <a:sym typeface="Roboto"/>
              </a:rPr>
              <a:t>{rec {fac {fun {n}</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{if0 n</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1</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 n {fac {- n 1}}}}}}</a:t>
            </a:r>
            <a:br>
              <a:rPr lang="en" sz="1800">
                <a:solidFill>
                  <a:srgbClr val="0000FF"/>
                </a:solidFill>
                <a:latin typeface="Roboto"/>
                <a:ea typeface="Roboto"/>
                <a:cs typeface="Roboto"/>
                <a:sym typeface="Roboto"/>
              </a:rPr>
            </a:br>
            <a:r>
              <a:rPr lang="en" sz="1800">
                <a:solidFill>
                  <a:srgbClr val="0000FF"/>
                </a:solidFill>
                <a:latin typeface="Roboto"/>
                <a:ea typeface="Roboto"/>
                <a:cs typeface="Roboto"/>
                <a:sym typeface="Roboto"/>
              </a:rPr>
              <a:t>        {fac 10}}</a:t>
            </a:r>
            <a:endParaRPr sz="1800">
              <a:solidFill>
                <a:srgbClr val="0000FF"/>
              </a:solidFill>
              <a:latin typeface="Roboto"/>
              <a:ea typeface="Roboto"/>
              <a:cs typeface="Roboto"/>
              <a:sym typeface="Roboto"/>
            </a:endParaRPr>
          </a:p>
        </p:txBody>
      </p:sp>
      <p:cxnSp>
        <p:nvCxnSpPr>
          <p:cNvPr id="233" name="Google Shape;233;p31"/>
          <p:cNvCxnSpPr/>
          <p:nvPr/>
        </p:nvCxnSpPr>
        <p:spPr>
          <a:xfrm rot="10800000">
            <a:off x="5155675" y="1870325"/>
            <a:ext cx="0" cy="3269700"/>
          </a:xfrm>
          <a:prstGeom prst="straightConnector1">
            <a:avLst/>
          </a:prstGeom>
          <a:noFill/>
          <a:ln cap="flat" cmpd="sng" w="9525">
            <a:solidFill>
              <a:schemeClr val="dk2"/>
            </a:solidFill>
            <a:prstDash val="dash"/>
            <a:round/>
            <a:headEnd len="med" w="med" type="none"/>
            <a:tailEnd len="med" w="med" type="none"/>
          </a:ln>
        </p:spPr>
      </p:cxnSp>
      <p:sp>
        <p:nvSpPr>
          <p:cNvPr id="234" name="Google Shape;234;p31"/>
          <p:cNvSpPr txBox="1"/>
          <p:nvPr/>
        </p:nvSpPr>
        <p:spPr>
          <a:xfrm>
            <a:off x="1985300" y="5056900"/>
            <a:ext cx="6650100" cy="7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2"/>
                </a:solidFill>
              </a:rPr>
              <a:t>Do not need to significantly vs. Need to update our interpreter</a:t>
            </a:r>
            <a:br>
              <a:rPr b="1" lang="en" sz="1700">
                <a:solidFill>
                  <a:schemeClr val="accent2"/>
                </a:solidFill>
              </a:rPr>
            </a:br>
            <a:r>
              <a:rPr b="1" lang="en" sz="1700">
                <a:solidFill>
                  <a:schemeClr val="accent2"/>
                </a:solidFill>
              </a:rPr>
              <a:t>      update our interpreter.                        to support this syntax.</a:t>
            </a:r>
            <a:br>
              <a:rPr b="1" lang="en" sz="1700">
                <a:solidFill>
                  <a:schemeClr val="accent2"/>
                </a:solidFill>
              </a:rPr>
            </a:br>
            <a:endParaRPr b="1" sz="1700">
              <a:solidFill>
                <a:schemeClr val="accent2"/>
              </a:solidFill>
            </a:endParaRPr>
          </a:p>
          <a:p>
            <a:pPr indent="0" lvl="0" marL="0" rtl="0" algn="l">
              <a:spcBef>
                <a:spcPts val="0"/>
              </a:spcBef>
              <a:spcAft>
                <a:spcPts val="0"/>
              </a:spcAft>
              <a:buNone/>
            </a:pPr>
            <a:r>
              <a:rPr b="1" lang="en" sz="1700">
                <a:solidFill>
                  <a:schemeClr val="accent2"/>
                </a:solidFill>
              </a:rPr>
              <a:t>Code in concrete syntax       vs. Code is intuitive and simpler.</a:t>
            </a:r>
            <a:br>
              <a:rPr b="1" lang="en" sz="1700">
                <a:solidFill>
                  <a:schemeClr val="accent2"/>
                </a:solidFill>
              </a:rPr>
            </a:br>
            <a:r>
              <a:rPr b="1" lang="en" sz="1700">
                <a:solidFill>
                  <a:schemeClr val="accent2"/>
                </a:solidFill>
              </a:rPr>
              <a:t>        is complicated.</a:t>
            </a:r>
            <a:endParaRPr b="1" sz="1700">
              <a:solidFill>
                <a:schemeClr val="accent2"/>
              </a:solidFill>
            </a:endParaRPr>
          </a:p>
        </p:txBody>
      </p:sp>
      <p:sp>
        <p:nvSpPr>
          <p:cNvPr id="235" name="Google Shape;235;p31"/>
          <p:cNvSpPr txBox="1"/>
          <p:nvPr>
            <p:ph idx="1" type="body"/>
          </p:nvPr>
        </p:nvSpPr>
        <p:spPr>
          <a:xfrm>
            <a:off x="311700" y="1106425"/>
            <a:ext cx="63681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490250" y="701800"/>
            <a:ext cx="85908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What is your choice for </a:t>
            </a:r>
            <a:r>
              <a:rPr lang="en" sz="4000"/>
              <a:t>developers</a:t>
            </a:r>
            <a:r>
              <a:rPr lang="en" sz="4000"/>
              <a:t>??</a:t>
            </a:r>
            <a:br>
              <a:rPr lang="en" sz="4000"/>
            </a:br>
            <a:r>
              <a:rPr lang="en" sz="4000"/>
              <a:t>   </a:t>
            </a:r>
            <a:r>
              <a:rPr lang="en" sz="3100"/>
              <a:t>Leave an </a:t>
            </a:r>
            <a:r>
              <a:rPr lang="en" sz="3100"/>
              <a:t>interpreter as it is. </a:t>
            </a:r>
            <a:r>
              <a:rPr lang="en" sz="3100">
                <a:solidFill>
                  <a:schemeClr val="dk1"/>
                </a:solidFill>
              </a:rPr>
              <a:t>vs.</a:t>
            </a:r>
            <a:r>
              <a:rPr lang="en" sz="3100"/>
              <a:t> Simple code</a:t>
            </a:r>
            <a:r>
              <a:rPr lang="en" sz="3400"/>
              <a:t> </a:t>
            </a:r>
            <a:endParaRPr sz="3400"/>
          </a:p>
        </p:txBody>
      </p:sp>
      <p:sp>
        <p:nvSpPr>
          <p:cNvPr id="241" name="Google Shape;241;p32"/>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RCFAE: Concrete Syntax</a:t>
            </a:r>
            <a:endParaRPr/>
          </a:p>
        </p:txBody>
      </p:sp>
      <p:sp>
        <p:nvSpPr>
          <p:cNvPr id="247" name="Google Shape;247;p33"/>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&lt;RCFAE&gt; ::= &lt;num&gt;</a:t>
            </a:r>
            <a:br>
              <a:rPr lang="en" sz="2400"/>
            </a:br>
            <a:r>
              <a:rPr lang="en" sz="2400"/>
              <a:t>                    | {+ &lt;RCFAE&gt; &lt;RCFAE&gt;}</a:t>
            </a:r>
            <a:br>
              <a:rPr lang="en" sz="2400"/>
            </a:br>
            <a:r>
              <a:rPr lang="en" sz="2400"/>
              <a:t>                    | {- &lt;RCFAE&gt; &lt;RCFAE&gt;}</a:t>
            </a:r>
            <a:br>
              <a:rPr lang="en" sz="2400">
                <a:solidFill>
                  <a:srgbClr val="0000FF"/>
                </a:solidFill>
              </a:rPr>
            </a:br>
            <a:r>
              <a:rPr lang="en" sz="2400"/>
              <a:t>                    | &lt;id&gt;</a:t>
            </a:r>
            <a:br>
              <a:rPr lang="en" sz="2400"/>
            </a:br>
            <a:r>
              <a:rPr lang="en" sz="2400"/>
              <a:t>                    | {fun {&lt;id} &lt;RCFAE&gt;}</a:t>
            </a:r>
            <a:br>
              <a:rPr lang="en" sz="2400"/>
            </a:br>
            <a:r>
              <a:rPr lang="en" sz="2400"/>
              <a:t>                    | {&lt;RCFAE&gt; &lt;RCFAE&gt;}</a:t>
            </a:r>
            <a:br>
              <a:rPr lang="en" sz="2400"/>
            </a:br>
            <a:r>
              <a:rPr lang="en" sz="2400"/>
              <a:t>                   </a:t>
            </a:r>
            <a:r>
              <a:rPr lang="en" sz="2400">
                <a:solidFill>
                  <a:srgbClr val="0000FF"/>
                </a:solidFill>
              </a:rPr>
              <a:t> | {if0 &lt;RCFAE&gt; &lt;RCFAE&gt; RCFAE&gt;}</a:t>
            </a:r>
            <a:br>
              <a:rPr lang="en" sz="2400">
                <a:solidFill>
                  <a:srgbClr val="0000FF"/>
                </a:solidFill>
              </a:rPr>
            </a:br>
            <a:r>
              <a:rPr lang="en" sz="2400"/>
              <a:t>                   </a:t>
            </a:r>
            <a:r>
              <a:rPr lang="en" sz="2400">
                <a:solidFill>
                  <a:srgbClr val="FF0000"/>
                </a:solidFill>
              </a:rPr>
              <a:t> | {rec {&lt;id&gt; &lt;RCFAE&gt;} &lt;RCFAE&gt;}</a:t>
            </a:r>
            <a:endParaRPr sz="2400">
              <a:solidFill>
                <a:srgbClr val="FF0000"/>
              </a:solidFill>
            </a:endParaRPr>
          </a:p>
        </p:txBody>
      </p:sp>
      <p:sp>
        <p:nvSpPr>
          <p:cNvPr id="248" name="Google Shape;248;p33"/>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